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6" r:id="rId3"/>
    <p:sldId id="267" r:id="rId4"/>
    <p:sldId id="266" r:id="rId5"/>
    <p:sldId id="268" r:id="rId6"/>
    <p:sldId id="258" r:id="rId7"/>
    <p:sldId id="269" r:id="rId8"/>
    <p:sldId id="270" r:id="rId9"/>
    <p:sldId id="271" r:id="rId10"/>
    <p:sldId id="272" r:id="rId11"/>
    <p:sldId id="273" r:id="rId12"/>
    <p:sldId id="295" r:id="rId13"/>
    <p:sldId id="288" r:id="rId14"/>
    <p:sldId id="289" r:id="rId15"/>
    <p:sldId id="290" r:id="rId16"/>
    <p:sldId id="291" r:id="rId17"/>
    <p:sldId id="292" r:id="rId18"/>
    <p:sldId id="293" r:id="rId19"/>
    <p:sldId id="294" r:id="rId20"/>
    <p:sldId id="283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3D764D-9554-4663-AEAE-6CA1CFDC18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6138B76-9AD1-4E97-9A70-CEBF3085A4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1E6EFD6-8703-4D9C-B44E-2ACA380B2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A9943-BAD6-4318-A8AF-D2AD78228660}" type="datetimeFigureOut">
              <a:rPr lang="ru-RU" smtClean="0"/>
              <a:t>01.09.2024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340CA9-227C-4EB8-B629-B392CB36D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ED97B4-8EB6-45B9-B320-0F4D4A622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F5246-EB77-4683-917A-9FBFB93ECF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7794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D26796-3CB8-4789-95AD-4F4AAB5D1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D7E023F-BA12-482E-BCAD-07C934B239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40B082-194C-4100-AE33-A2B05D3C3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A9943-BAD6-4318-A8AF-D2AD78228660}" type="datetimeFigureOut">
              <a:rPr lang="ru-RU" smtClean="0"/>
              <a:t>01.09.2024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62B336-CAA6-413A-9CDC-7EF3E16C7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C2AE70-89E2-4FB1-9D15-B13FB3D84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F5246-EB77-4683-917A-9FBFB93ECF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429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7238DE4-B17B-4E95-8FF5-872AFE57B7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544A1BA-117A-4292-9A74-AB79D97979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761A3A-A390-419B-A65A-90A975B3E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A9943-BAD6-4318-A8AF-D2AD78228660}" type="datetimeFigureOut">
              <a:rPr lang="ru-RU" smtClean="0"/>
              <a:t>01.09.2024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0425EC-9E23-4F38-84EB-A2D4E61E6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880465-4E85-4693-A3E5-FF0ED6A27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F5246-EB77-4683-917A-9FBFB93ECF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968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54E738-AD8A-442B-9EE5-819DAE50E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461312-2A7B-4816-8451-603B971F9E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8EBC53-2A4B-404E-8815-B2656F0E8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A9943-BAD6-4318-A8AF-D2AD78228660}" type="datetimeFigureOut">
              <a:rPr lang="ru-RU" smtClean="0"/>
              <a:t>01.09.2024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A4FE74E-36D4-43E3-BE06-72A18DF3B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F042A6-F2EF-43D0-87C5-59F1D8C3D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F5246-EB77-4683-917A-9FBFB93ECF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4190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03F8C0-262E-4636-A3AF-BA2E4D355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5E3785-C84A-4FAC-82AC-D1A38473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F7A6A0-6CDF-447F-A264-968B3500A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A9943-BAD6-4318-A8AF-D2AD78228660}" type="datetimeFigureOut">
              <a:rPr lang="ru-RU" smtClean="0"/>
              <a:t>01.09.2024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336A61-4CD5-4517-A6BE-7820E417C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0720C1-2984-4E76-BDCA-26F58D24E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F5246-EB77-4683-917A-9FBFB93ECF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7075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26851-8380-4410-AF26-D62D9CC82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D40DD5-F07E-4329-B60F-499460911E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0B538CF-DBD5-409E-A966-001759C92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127DE8-C51D-4F11-9D1B-A55972AC7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A9943-BAD6-4318-A8AF-D2AD78228660}" type="datetimeFigureOut">
              <a:rPr lang="ru-RU" smtClean="0"/>
              <a:t>01.09.2024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48A524A-3D0F-4911-A9DC-A30D1936F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C7AE15-E883-4EE8-9B26-06A0258CD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F5246-EB77-4683-917A-9FBFB93ECF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3798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266094-7DCC-4D3A-AACC-6E1ED600B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D6EFD8-009F-4CE7-96B5-78466F20FE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B0464BC-FABC-4F2D-B5ED-4222964856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8905464-8152-4056-A8A7-B3D6562A0B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E43B615-6004-43F2-9366-E958BE95AD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BD65951-1666-42FD-AD8D-D2E298845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A9943-BAD6-4318-A8AF-D2AD78228660}" type="datetimeFigureOut">
              <a:rPr lang="ru-RU" smtClean="0"/>
              <a:t>01.09.2024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8597AF1-7EE6-4F1B-9E3E-97DF9C8DF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40961A6-2759-4FBE-94D7-675744DB0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F5246-EB77-4683-917A-9FBFB93ECF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1068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02C682-4DA5-4A7A-BD40-BD01EFBAB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EB7A0B5-2201-4FAF-A59E-78ECE9878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A9943-BAD6-4318-A8AF-D2AD78228660}" type="datetimeFigureOut">
              <a:rPr lang="ru-RU" smtClean="0"/>
              <a:t>01.09.2024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B3B9F97-7B0F-473D-888F-F47C8BB26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5641DFF-AC64-4A7A-A802-B3BE06E86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F5246-EB77-4683-917A-9FBFB93ECF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5000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FF12723-F157-4B10-B656-1F556808A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A9943-BAD6-4318-A8AF-D2AD78228660}" type="datetimeFigureOut">
              <a:rPr lang="ru-RU" smtClean="0"/>
              <a:t>01.09.2024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106C824-83C9-48D9-9EF5-9586E0AF4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2F0052E-50DE-4B81-9AFB-FDFA5954C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F5246-EB77-4683-917A-9FBFB93ECF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0075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5F56F8-0E6B-4247-8609-9332A1054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77C38D-043E-4CCB-B22E-032A2039DA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864FA77-02A0-44CC-B818-C4032F24C1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AE7FE3-01D8-4CD9-AE35-2A69621A7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A9943-BAD6-4318-A8AF-D2AD78228660}" type="datetimeFigureOut">
              <a:rPr lang="ru-RU" smtClean="0"/>
              <a:t>01.09.2024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970AD6E-B8DE-4C21-995B-67EA61080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EB4FF25-DA27-4096-9C9E-067261F08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F5246-EB77-4683-917A-9FBFB93ECF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332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B16C3C-7F56-460C-84A7-B433E75F5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384E797-32C1-48C6-8627-32527FEFBC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0E4E70D-241E-4A2E-A425-247D0CAD67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D49A0D6-9C0E-4BB5-B826-06DC67720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A9943-BAD6-4318-A8AF-D2AD78228660}" type="datetimeFigureOut">
              <a:rPr lang="ru-RU" smtClean="0"/>
              <a:t>01.09.2024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5EC5341-2611-44EC-B698-E0860C86C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1AB6A95-34DE-4F7B-AADF-1EEB91395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F5246-EB77-4683-917A-9FBFB93ECF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11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359740-0CB6-4897-8D9F-2855E5527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AC82B3-E821-4873-AC50-DE1233DBD8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DC2F43-E145-4065-AB2F-5FE9437E65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A9943-BAD6-4318-A8AF-D2AD78228660}" type="datetimeFigureOut">
              <a:rPr lang="ru-RU" smtClean="0"/>
              <a:t>01.09.2024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78E329-73BE-43B8-A4F0-41FD953EF9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13C31B-A2F0-46C0-9D2C-3D15B03D13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2F5246-EB77-4683-917A-9FBFB93ECF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477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0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13BD470-FE24-4F03-B52C-B5D49F2AD1F5}"/>
              </a:ext>
            </a:extLst>
          </p:cNvPr>
          <p:cNvSpPr txBox="1"/>
          <p:nvPr/>
        </p:nvSpPr>
        <p:spPr>
          <a:xfrm>
            <a:off x="1185200" y="2345267"/>
            <a:ext cx="98215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/>
              <a:t>Methods of spatial field processing for ionospheric</a:t>
            </a:r>
          </a:p>
          <a:p>
            <a:pPr algn="ctr"/>
            <a:r>
              <a:rPr lang="en-US" sz="3600" dirty="0"/>
              <a:t>diagnostics problems</a:t>
            </a:r>
            <a:endParaRPr lang="ru-RU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9884C8-FED7-4A55-B142-10CDA10B8454}"/>
              </a:ext>
            </a:extLst>
          </p:cNvPr>
          <p:cNvSpPr txBox="1"/>
          <p:nvPr/>
        </p:nvSpPr>
        <p:spPr>
          <a:xfrm>
            <a:off x="3727017" y="3638434"/>
            <a:ext cx="4737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M. A. Zverev, S. I. </a:t>
            </a:r>
            <a:r>
              <a:rPr lang="en-US" sz="2400" i="1" dirty="0" err="1"/>
              <a:t>Knizhin</a:t>
            </a:r>
            <a:r>
              <a:rPr lang="en-US" sz="2400" i="1" dirty="0"/>
              <a:t>, M. V. </a:t>
            </a:r>
            <a:r>
              <a:rPr lang="en-US" sz="2400" i="1" dirty="0" err="1"/>
              <a:t>Tinin</a:t>
            </a:r>
            <a:endParaRPr lang="ru-RU" sz="2400" i="1" dirty="0"/>
          </a:p>
        </p:txBody>
      </p:sp>
    </p:spTree>
    <p:extLst>
      <p:ext uri="{BB962C8B-B14F-4D97-AF65-F5344CB8AC3E}">
        <p14:creationId xmlns:p14="http://schemas.microsoft.com/office/powerpoint/2010/main" val="22249563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ertical_animation_of_five_gauss_irregulatives4 (3...18)_animation_of_five_gauss_irregulatives3 (18)(1)">
            <a:hlinkClick r:id="" action="ppaction://media"/>
            <a:extLst>
              <a:ext uri="{FF2B5EF4-FFF2-40B4-BE49-F238E27FC236}">
                <a16:creationId xmlns:a16="http://schemas.microsoft.com/office/drawing/2014/main" id="{1E8801F3-E9EC-43FD-9A52-C299BC85AF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1212" t="3784" r="10789" b="811"/>
          <a:stretch/>
        </p:blipFill>
        <p:spPr>
          <a:xfrm>
            <a:off x="4226011" y="0"/>
            <a:ext cx="3138616" cy="682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750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id="{867FB3E5-2168-4AE6-AAEC-52A6345A5D99}"/>
                  </a:ext>
                </a:extLst>
              </p:cNvPr>
              <p:cNvSpPr/>
              <p:nvPr/>
            </p:nvSpPr>
            <p:spPr>
              <a:xfrm>
                <a:off x="4874455" y="4936765"/>
                <a:ext cx="225100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𝑚𝑖</m:t>
                          </m:r>
                        </m:sub>
                      </m:sSub>
                      <m:d>
                        <m:d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ru-RU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𝑚𝑖</m:t>
                          </m:r>
                        </m:sub>
                      </m:sSub>
                      <m:r>
                        <a:rPr lang="ru-RU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𝑥𝑖</m:t>
                          </m:r>
                        </m:sub>
                      </m:sSub>
                      <m:r>
                        <a:rPr lang="ru-RU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id="{867FB3E5-2168-4AE6-AAEC-52A6345A5D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4455" y="4936765"/>
                <a:ext cx="2251001" cy="369332"/>
              </a:xfrm>
              <a:prstGeom prst="rect">
                <a:avLst/>
              </a:prstGeom>
              <a:blipFill>
                <a:blip r:embed="rId2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id="{27ADCB08-5A64-4359-B9C0-8A6E1081A88A}"/>
                  </a:ext>
                </a:extLst>
              </p:cNvPr>
              <p:cNvSpPr/>
              <p:nvPr/>
            </p:nvSpPr>
            <p:spPr>
              <a:xfrm>
                <a:off x="5223846" y="5348142"/>
                <a:ext cx="155222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𝑚𝑖</m:t>
                          </m:r>
                        </m:sub>
                      </m:sSub>
                      <m:d>
                        <m:d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ru-RU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id="{27ADCB08-5A64-4359-B9C0-8A6E1081A8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3846" y="5348142"/>
                <a:ext cx="1552220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7BE63F9-9556-4D59-840C-B11264BC0C6D}"/>
                  </a:ext>
                </a:extLst>
              </p:cNvPr>
              <p:cNvSpPr txBox="1"/>
              <p:nvPr/>
            </p:nvSpPr>
            <p:spPr>
              <a:xfrm>
                <a:off x="4524809" y="1523561"/>
                <a:ext cx="3256981" cy="3018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𝑐h𝑒𝑝</m:t>
                        </m:r>
                      </m:sub>
                    </m:sSub>
                    <m:d>
                      <m:d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𝑖𝑟𝑟</m:t>
                        </m:r>
                      </m:sub>
                    </m:sSub>
                    <m:d>
                      <m:d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ru-RU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ru-RU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ru-RU" dirty="0"/>
                  <a:t>.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7BE63F9-9556-4D59-840C-B11264BC0C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4809" y="1523561"/>
                <a:ext cx="3256981" cy="301814"/>
              </a:xfrm>
              <a:prstGeom prst="rect">
                <a:avLst/>
              </a:prstGeom>
              <a:blipFill>
                <a:blip r:embed="rId4"/>
                <a:stretch>
                  <a:fillRect l="-1869" t="-24490" r="-5607" b="-4081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9CE9E575-BDC2-4E0D-B196-F044C7F02C42}"/>
                  </a:ext>
                </a:extLst>
              </p:cNvPr>
              <p:cNvSpPr/>
              <p:nvPr/>
            </p:nvSpPr>
            <p:spPr>
              <a:xfrm>
                <a:off x="2843195" y="3429000"/>
                <a:ext cx="6418167" cy="9840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𝑖𝑟𝑟</m:t>
                          </m:r>
                        </m:sub>
                      </m:sSub>
                      <m:d>
                        <m:d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ru-RU" i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ru-RU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  <m:e>
                          <m:sSub>
                            <m:sSub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</m:acc>
                            </m:e>
                            <m:sub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𝑚𝑖</m:t>
                              </m:r>
                            </m:sub>
                          </m:sSub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𝑒𝑥𝑝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ru-RU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ru-RU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  <m:r>
                                                <a:rPr lang="ru-RU" i="0"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ru-RU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ru-RU" i="1"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ru-RU" i="1">
                                                      <a:latin typeface="Cambria Math" panose="02040503050406030204" pitchFamily="18" charset="0"/>
                                                    </a:rPr>
                                                    <m:t>𝑚𝑖</m:t>
                                                  </m:r>
                                                </m:sub>
                                              </m:sSub>
                                              <m:d>
                                                <m:dPr>
                                                  <m:ctrlPr>
                                                    <a:rPr lang="ru-RU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ru-RU" i="1">
                                                      <a:latin typeface="Cambria Math" panose="02040503050406030204" pitchFamily="18" charset="0"/>
                                                    </a:rPr>
                                                    <m:t>𝑡</m:t>
                                                  </m:r>
                                                </m:e>
                                              </m:d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ru-RU" i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ru-RU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sSubSup>
                                        <m:sSubSupPr>
                                          <m:ctrlP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  <m:t>𝑙</m:t>
                                          </m:r>
                                        </m:e>
                                        <m:sub>
                                          <m:r>
                                            <a:rPr lang="ru-RU" i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  <m: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  <m:sup>
                                          <m:r>
                                            <a:rPr lang="ru-RU" i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den>
                                  </m:f>
                                  <m:r>
                                    <a:rPr lang="ru-RU" i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ru-RU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ru-RU" i="1">
                                                  <a:latin typeface="Cambria Math" panose="02040503050406030204" pitchFamily="18" charset="0"/>
                                                </a:rPr>
                                                <m:t>𝑧</m:t>
                                              </m:r>
                                              <m:r>
                                                <a:rPr lang="ru-RU" i="0"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ru-RU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ru-RU" i="1">
                                                      <a:latin typeface="Cambria Math" panose="02040503050406030204" pitchFamily="18" charset="0"/>
                                                    </a:rPr>
                                                    <m:t>𝑧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ru-RU" i="1">
                                                      <a:latin typeface="Cambria Math" panose="02040503050406030204" pitchFamily="18" charset="0"/>
                                                    </a:rPr>
                                                    <m:t>𝑚𝑖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(</m:t>
                                              </m:r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)</m:t>
                                              </m:r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ru-RU" i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ru-RU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sSubSup>
                                        <m:sSubSupPr>
                                          <m:ctrlP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  <m:t>𝑙</m:t>
                                          </m:r>
                                        </m:e>
                                        <m:sub>
                                          <m:r>
                                            <a:rPr lang="ru-RU" i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  <m:sup>
                                          <m:r>
                                            <a:rPr lang="ru-RU" i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den>
                                  </m:f>
                                </m:e>
                              </m:d>
                            </m:e>
                          </m:d>
                        </m:e>
                      </m:nary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9CE9E575-BDC2-4E0D-B196-F044C7F02C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3195" y="3429000"/>
                <a:ext cx="6418167" cy="98405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7A2D96CA-81F0-480C-8D9A-259EDBF49E77}"/>
                  </a:ext>
                </a:extLst>
              </p:cNvPr>
              <p:cNvSpPr/>
              <p:nvPr/>
            </p:nvSpPr>
            <p:spPr>
              <a:xfrm>
                <a:off x="2951955" y="2268960"/>
                <a:ext cx="6096000" cy="769378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𝑐h𝑒𝑝</m:t>
                          </m:r>
                        </m:sub>
                      </m:sSub>
                      <m:d>
                        <m:d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ru-RU" i="0">
                          <a:latin typeface="Cambria Math" panose="02040503050406030204" pitchFamily="18" charset="0"/>
                        </a:rPr>
                        <m:t>=1−</m:t>
                      </m:r>
                      <m:sSup>
                        <m:sSup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ru-RU" i="0">
                                          <a:latin typeface="Cambria Math" panose="02040503050406030204" pitchFamily="18" charset="0"/>
                                        </a:rPr>
                                        <m:t>кр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ru-RU" i="1">
                          <a:latin typeface="Cambria Math" panose="02040503050406030204" pitchFamily="18" charset="0"/>
                        </a:rPr>
                        <m:t>𝑒𝑥𝑝</m:t>
                      </m:r>
                      <m:d>
                        <m:dPr>
                          <m:begChr m:val="["/>
                          <m:endChr m:val="]"/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den>
                          </m:f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𝑒𝑥𝑝</m:t>
                          </m:r>
                          <m:d>
                            <m:d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ru-RU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den>
                              </m:f>
                            </m:e>
                          </m:d>
                        </m:e>
                      </m:d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7A2D96CA-81F0-480C-8D9A-259EDBF49E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1955" y="2268960"/>
                <a:ext cx="6096000" cy="76937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544F50F-83E6-4592-8335-6E5CD17BB111}"/>
              </a:ext>
            </a:extLst>
          </p:cNvPr>
          <p:cNvSpPr/>
          <p:nvPr/>
        </p:nvSpPr>
        <p:spPr>
          <a:xfrm>
            <a:off x="3466827" y="298570"/>
            <a:ext cx="53729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  <a:r>
              <a:rPr lang="en-US" sz="2400" b="1" i="1" dirty="0"/>
              <a:t>The</a:t>
            </a:r>
            <a:r>
              <a:rPr lang="en-US" dirty="0"/>
              <a:t> </a:t>
            </a:r>
            <a:r>
              <a:rPr lang="en-US" sz="2400" b="1" i="1" dirty="0"/>
              <a:t>model for inhomogeneous medium</a:t>
            </a:r>
            <a:endParaRPr lang="ru-RU" sz="2400" b="1" i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125DA98-D64C-4494-90C9-A1F4BED96B16}"/>
              </a:ext>
            </a:extLst>
          </p:cNvPr>
          <p:cNvSpPr txBox="1"/>
          <p:nvPr/>
        </p:nvSpPr>
        <p:spPr>
          <a:xfrm>
            <a:off x="548400" y="1012458"/>
            <a:ext cx="4589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permittivity model for ionospheric plasma</a:t>
            </a:r>
            <a:r>
              <a:rPr lang="ru-RU" dirty="0"/>
              <a:t>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D42B04F-B9F2-4E4D-B96B-B1A2A574722A}"/>
              </a:ext>
            </a:extLst>
          </p:cNvPr>
          <p:cNvSpPr txBox="1"/>
          <p:nvPr/>
        </p:nvSpPr>
        <p:spPr>
          <a:xfrm>
            <a:off x="548400" y="1957235"/>
            <a:ext cx="4183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model of the background ionosphere </a:t>
            </a:r>
            <a:r>
              <a:rPr lang="ru-RU" dirty="0"/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CF6DAD1-FDB8-4F7D-9A82-C18FF24FC2EF}"/>
              </a:ext>
            </a:extLst>
          </p:cNvPr>
          <p:cNvSpPr txBox="1"/>
          <p:nvPr/>
        </p:nvSpPr>
        <p:spPr>
          <a:xfrm>
            <a:off x="548400" y="3089953"/>
            <a:ext cx="3507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model of plasma irregularities </a:t>
            </a:r>
            <a:r>
              <a:rPr lang="ru-RU" dirty="0"/>
              <a:t>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9AB97C5-F65F-4598-9136-CE4091ED636D}"/>
              </a:ext>
            </a:extLst>
          </p:cNvPr>
          <p:cNvSpPr txBox="1"/>
          <p:nvPr/>
        </p:nvSpPr>
        <p:spPr>
          <a:xfrm>
            <a:off x="548400" y="4490242"/>
            <a:ext cx="5070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where location of ionospheric irregularities center</a:t>
            </a:r>
            <a:r>
              <a:rPr lang="ru-RU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2773124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Таблица 5">
                <a:extLst>
                  <a:ext uri="{FF2B5EF4-FFF2-40B4-BE49-F238E27FC236}">
                    <a16:creationId xmlns:a16="http://schemas.microsoft.com/office/drawing/2014/main" id="{6536D519-74A3-4793-BFCC-4F1A7609A19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96833480"/>
                  </p:ext>
                </p:extLst>
              </p:nvPr>
            </p:nvGraphicFramePr>
            <p:xfrm>
              <a:off x="1615259" y="1056502"/>
              <a:ext cx="9252507" cy="1518285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541590">
                      <a:extLst>
                        <a:ext uri="{9D8B030D-6E8A-4147-A177-3AD203B41FA5}">
                          <a16:colId xmlns:a16="http://schemas.microsoft.com/office/drawing/2014/main" val="3005356674"/>
                        </a:ext>
                      </a:extLst>
                    </a:gridCol>
                    <a:gridCol w="1541590">
                      <a:extLst>
                        <a:ext uri="{9D8B030D-6E8A-4147-A177-3AD203B41FA5}">
                          <a16:colId xmlns:a16="http://schemas.microsoft.com/office/drawing/2014/main" val="2748067092"/>
                        </a:ext>
                      </a:extLst>
                    </a:gridCol>
                    <a:gridCol w="1541590">
                      <a:extLst>
                        <a:ext uri="{9D8B030D-6E8A-4147-A177-3AD203B41FA5}">
                          <a16:colId xmlns:a16="http://schemas.microsoft.com/office/drawing/2014/main" val="2146125821"/>
                        </a:ext>
                      </a:extLst>
                    </a:gridCol>
                    <a:gridCol w="1542579">
                      <a:extLst>
                        <a:ext uri="{9D8B030D-6E8A-4147-A177-3AD203B41FA5}">
                          <a16:colId xmlns:a16="http://schemas.microsoft.com/office/drawing/2014/main" val="3445468405"/>
                        </a:ext>
                      </a:extLst>
                    </a:gridCol>
                    <a:gridCol w="1542579">
                      <a:extLst>
                        <a:ext uri="{9D8B030D-6E8A-4147-A177-3AD203B41FA5}">
                          <a16:colId xmlns:a16="http://schemas.microsoft.com/office/drawing/2014/main" val="2692470998"/>
                        </a:ext>
                      </a:extLst>
                    </a:gridCol>
                    <a:gridCol w="1542579">
                      <a:extLst>
                        <a:ext uri="{9D8B030D-6E8A-4147-A177-3AD203B41FA5}">
                          <a16:colId xmlns:a16="http://schemas.microsoft.com/office/drawing/2014/main" val="381800453"/>
                        </a:ext>
                      </a:extLst>
                    </a:gridCol>
                  </a:tblGrid>
                  <a:tr h="327823">
                    <a:tc gridSpan="6"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 i="1" dirty="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Parameters of the </a:t>
                          </a:r>
                          <a:r>
                            <a:rPr lang="en-US" b="1" i="1" dirty="0"/>
                            <a:t>irregularities</a:t>
                          </a:r>
                          <a:endParaRPr lang="ru-RU" sz="1800" b="1" i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endParaRPr lang="ru-RU" sz="1800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endParaRPr lang="ru-RU" sz="1800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endParaRPr lang="ru-RU" sz="1800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endParaRPr lang="ru-RU" sz="1800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endParaRPr lang="ru-RU" sz="1800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747043080"/>
                      </a:ext>
                    </a:extLst>
                  </a:tr>
                  <a:tr h="41142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dirty="0"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№</a:t>
                          </a:r>
                          <a:endParaRPr lang="ru-RU" sz="1800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ru-RU" sz="1800" i="1" smtClean="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18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𝑙</m:t>
                                    </m:r>
                                  </m:e>
                                  <m:sub>
                                    <m:r>
                                      <a:rPr lang="ru-RU" sz="18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  <m:r>
                                      <a:rPr lang="ru-RU" sz="18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ru-RU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, </m:t>
                                </m:r>
                                <m:r>
                                  <a:rPr lang="en-US" sz="1800" b="0" i="1" smtClean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𝑘𝑚</m:t>
                                </m:r>
                              </m:oMath>
                            </m:oMathPara>
                          </a14:m>
                          <a:endParaRPr lang="ru-RU" sz="1800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ru-RU" sz="18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18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𝑙</m:t>
                                    </m:r>
                                  </m:e>
                                  <m:sub>
                                    <m:r>
                                      <a:rPr lang="ru-RU" sz="18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  <m:r>
                                      <a:rPr lang="ru-RU" sz="18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ru-RU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r>
                                  <a:rPr lang="en-US" sz="1800" b="0" i="1" smtClean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𝑘𝑚</m:t>
                                </m:r>
                              </m:oMath>
                            </m:oMathPara>
                          </a14:m>
                          <a:endParaRPr lang="ru-RU" sz="1800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ru-RU" sz="18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18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ru-RU" sz="18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𝑚𝑖</m:t>
                                    </m:r>
                                  </m:sub>
                                </m:sSub>
                                <m:r>
                                  <a:rPr lang="ru-RU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r>
                                  <a:rPr lang="en-US" sz="1800" b="0" i="1" smtClean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𝑘𝑚</m:t>
                                </m:r>
                              </m:oMath>
                            </m:oMathPara>
                          </a14:m>
                          <a:endParaRPr lang="ru-RU" sz="1800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ru-RU" sz="18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18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ru-RU" sz="18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𝑚𝑖</m:t>
                                    </m:r>
                                  </m:sub>
                                </m:sSub>
                                <m:r>
                                  <a:rPr lang="ru-RU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r>
                                  <a:rPr lang="en-US" sz="1800" b="0" i="1" smtClean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𝑘𝑚</m:t>
                                </m:r>
                              </m:oMath>
                            </m:oMathPara>
                          </a14:m>
                          <a:endParaRPr lang="ru-RU" sz="1800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ru-RU" sz="18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18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ru-RU" sz="18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𝑚𝑖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ru-RU" sz="1800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83250507"/>
                      </a:ext>
                    </a:extLst>
                  </a:tr>
                  <a:tr h="36742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ru-RU" sz="18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0,04</a:t>
                          </a:r>
                          <a:endParaRPr lang="ru-RU" sz="1800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0,04</a:t>
                          </a:r>
                          <a:endParaRPr lang="ru-RU" sz="1800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dirty="0"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-0,11</a:t>
                          </a:r>
                          <a:endParaRPr lang="ru-RU" sz="1800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dirty="0"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400</a:t>
                          </a:r>
                          <a:endParaRPr lang="ru-RU" sz="1800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dirty="0"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r>
                            <a:rPr lang="en-GB" sz="1800" dirty="0"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</a:t>
                          </a:r>
                          <a:r>
                            <a:rPr lang="en-US" sz="1800" dirty="0"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002</a:t>
                          </a:r>
                          <a:endParaRPr lang="ru-RU" sz="1800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74138248"/>
                      </a:ext>
                    </a:extLst>
                  </a:tr>
                  <a:tr h="36742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dirty="0"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endParaRPr lang="ru-RU" sz="1800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0,04</a:t>
                          </a:r>
                          <a:endParaRPr lang="ru-RU" sz="1800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0,04</a:t>
                          </a:r>
                          <a:endParaRPr lang="ru-RU" sz="1800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dirty="0"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r>
                            <a:rPr lang="en-US" sz="1800" dirty="0"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</a:t>
                          </a:r>
                          <a:r>
                            <a:rPr lang="ru-RU" sz="1800" dirty="0"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11</a:t>
                          </a:r>
                          <a:endParaRPr lang="ru-RU" sz="1800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dirty="0"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400</a:t>
                          </a:r>
                          <a:endParaRPr lang="ru-RU" sz="1800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0,002</a:t>
                          </a:r>
                          <a:endParaRPr lang="ru-RU" sz="1800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1843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Таблица 5">
                <a:extLst>
                  <a:ext uri="{FF2B5EF4-FFF2-40B4-BE49-F238E27FC236}">
                    <a16:creationId xmlns:a16="http://schemas.microsoft.com/office/drawing/2014/main" id="{6536D519-74A3-4793-BFCC-4F1A7609A19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96833480"/>
                  </p:ext>
                </p:extLst>
              </p:nvPr>
            </p:nvGraphicFramePr>
            <p:xfrm>
              <a:off x="1615259" y="1056502"/>
              <a:ext cx="9252507" cy="1518285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541590">
                      <a:extLst>
                        <a:ext uri="{9D8B030D-6E8A-4147-A177-3AD203B41FA5}">
                          <a16:colId xmlns:a16="http://schemas.microsoft.com/office/drawing/2014/main" val="3005356674"/>
                        </a:ext>
                      </a:extLst>
                    </a:gridCol>
                    <a:gridCol w="1541590">
                      <a:extLst>
                        <a:ext uri="{9D8B030D-6E8A-4147-A177-3AD203B41FA5}">
                          <a16:colId xmlns:a16="http://schemas.microsoft.com/office/drawing/2014/main" val="2748067092"/>
                        </a:ext>
                      </a:extLst>
                    </a:gridCol>
                    <a:gridCol w="1541590">
                      <a:extLst>
                        <a:ext uri="{9D8B030D-6E8A-4147-A177-3AD203B41FA5}">
                          <a16:colId xmlns:a16="http://schemas.microsoft.com/office/drawing/2014/main" val="2146125821"/>
                        </a:ext>
                      </a:extLst>
                    </a:gridCol>
                    <a:gridCol w="1542579">
                      <a:extLst>
                        <a:ext uri="{9D8B030D-6E8A-4147-A177-3AD203B41FA5}">
                          <a16:colId xmlns:a16="http://schemas.microsoft.com/office/drawing/2014/main" val="3445468405"/>
                        </a:ext>
                      </a:extLst>
                    </a:gridCol>
                    <a:gridCol w="1542579">
                      <a:extLst>
                        <a:ext uri="{9D8B030D-6E8A-4147-A177-3AD203B41FA5}">
                          <a16:colId xmlns:a16="http://schemas.microsoft.com/office/drawing/2014/main" val="2692470998"/>
                        </a:ext>
                      </a:extLst>
                    </a:gridCol>
                    <a:gridCol w="1542579">
                      <a:extLst>
                        <a:ext uri="{9D8B030D-6E8A-4147-A177-3AD203B41FA5}">
                          <a16:colId xmlns:a16="http://schemas.microsoft.com/office/drawing/2014/main" val="381800453"/>
                        </a:ext>
                      </a:extLst>
                    </a:gridCol>
                  </a:tblGrid>
                  <a:tr h="368935">
                    <a:tc gridSpan="6"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 i="1" dirty="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Parameters of the </a:t>
                          </a:r>
                          <a:r>
                            <a:rPr lang="en-US" b="1" i="1" dirty="0"/>
                            <a:t>irregularities</a:t>
                          </a:r>
                          <a:endParaRPr lang="ru-RU" sz="1800" b="1" i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endParaRPr lang="ru-RU" sz="1800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endParaRPr lang="ru-RU" sz="1800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endParaRPr lang="ru-RU" sz="1800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endParaRPr lang="ru-RU" sz="1800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endParaRPr lang="ru-RU" sz="1800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747043080"/>
                      </a:ext>
                    </a:extLst>
                  </a:tr>
                  <a:tr h="41148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dirty="0"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№</a:t>
                          </a:r>
                          <a:endParaRPr lang="ru-RU" sz="1800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00395" t="-91176" r="-401186" b="-2117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200395" t="-91176" r="-301186" b="-2117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299213" t="-91176" r="-200000" b="-2117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400791" t="-91176" r="-100791" b="-2117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500791" t="-91176" r="-791" b="-21176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83250507"/>
                      </a:ext>
                    </a:extLst>
                  </a:tr>
                  <a:tr h="36893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ru-RU" sz="18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0,04</a:t>
                          </a:r>
                          <a:endParaRPr lang="ru-RU" sz="1800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0,04</a:t>
                          </a:r>
                          <a:endParaRPr lang="ru-RU" sz="1800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dirty="0"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-0,11</a:t>
                          </a:r>
                          <a:endParaRPr lang="ru-RU" sz="1800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dirty="0"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400</a:t>
                          </a:r>
                          <a:endParaRPr lang="ru-RU" sz="1800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dirty="0"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r>
                            <a:rPr lang="en-GB" sz="1800" dirty="0"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</a:t>
                          </a:r>
                          <a:r>
                            <a:rPr lang="en-US" sz="1800" dirty="0"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002</a:t>
                          </a:r>
                          <a:endParaRPr lang="ru-RU" sz="1800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74138248"/>
                      </a:ext>
                    </a:extLst>
                  </a:tr>
                  <a:tr h="36893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dirty="0"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endParaRPr lang="ru-RU" sz="1800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0,04</a:t>
                          </a:r>
                          <a:endParaRPr lang="ru-RU" sz="1800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0,04</a:t>
                          </a:r>
                          <a:endParaRPr lang="ru-RU" sz="1800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dirty="0"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r>
                            <a:rPr lang="en-US" sz="1800" dirty="0"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</a:t>
                          </a:r>
                          <a:r>
                            <a:rPr lang="ru-RU" sz="1800" dirty="0"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11</a:t>
                          </a:r>
                          <a:endParaRPr lang="ru-RU" sz="1800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dirty="0"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400</a:t>
                          </a:r>
                          <a:endParaRPr lang="ru-RU" sz="1800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0,002</a:t>
                          </a:r>
                          <a:endParaRPr lang="ru-RU" sz="1800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1843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FE301E41-8FCC-4918-9CF4-B2348754A415}"/>
              </a:ext>
            </a:extLst>
          </p:cNvPr>
          <p:cNvSpPr txBox="1"/>
          <p:nvPr/>
        </p:nvSpPr>
        <p:spPr>
          <a:xfrm>
            <a:off x="2863041" y="60838"/>
            <a:ext cx="64659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/>
              <a:t>Parameters of the task, when a line of sources is synthesized by a low-orbit satellite</a:t>
            </a:r>
            <a:endParaRPr lang="ru-RU" sz="2400" b="1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Таблица 7">
                <a:extLst>
                  <a:ext uri="{FF2B5EF4-FFF2-40B4-BE49-F238E27FC236}">
                    <a16:creationId xmlns:a16="http://schemas.microsoft.com/office/drawing/2014/main" id="{61C0CE3E-306E-47AD-A34B-5251D8BEFAE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81446630"/>
                  </p:ext>
                </p:extLst>
              </p:nvPr>
            </p:nvGraphicFramePr>
            <p:xfrm>
              <a:off x="1615259" y="2739454"/>
              <a:ext cx="9252507" cy="1149948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3084169">
                      <a:extLst>
                        <a:ext uri="{9D8B030D-6E8A-4147-A177-3AD203B41FA5}">
                          <a16:colId xmlns:a16="http://schemas.microsoft.com/office/drawing/2014/main" val="1677044919"/>
                        </a:ext>
                      </a:extLst>
                    </a:gridCol>
                    <a:gridCol w="3084169">
                      <a:extLst>
                        <a:ext uri="{9D8B030D-6E8A-4147-A177-3AD203B41FA5}">
                          <a16:colId xmlns:a16="http://schemas.microsoft.com/office/drawing/2014/main" val="1746373737"/>
                        </a:ext>
                      </a:extLst>
                    </a:gridCol>
                    <a:gridCol w="3084169">
                      <a:extLst>
                        <a:ext uri="{9D8B030D-6E8A-4147-A177-3AD203B41FA5}">
                          <a16:colId xmlns:a16="http://schemas.microsoft.com/office/drawing/2014/main" val="975031431"/>
                        </a:ext>
                      </a:extLst>
                    </a:gridCol>
                  </a:tblGrid>
                  <a:tr h="370993">
                    <a:tc gridSpan="3"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 i="1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Parameters of the </a:t>
                          </a:r>
                          <a:r>
                            <a:rPr lang="en-US" b="1" i="1" dirty="0"/>
                            <a:t>low-orbit satellite</a:t>
                          </a:r>
                          <a:endParaRPr lang="ru-RU" sz="1800" b="1" i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990366003"/>
                      </a:ext>
                    </a:extLst>
                  </a:tr>
                  <a:tr h="37099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ru-RU" sz="1800" i="1" smtClean="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𝑜𝑟𝑏</m:t>
                                    </m:r>
                                  </m:sub>
                                </m:sSub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r>
                                  <a:rPr lang="en-US" sz="1800" b="0" i="1" smtClean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𝑘𝑚</m:t>
                                </m:r>
                              </m:oMath>
                            </m:oMathPara>
                          </a14:m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ru-RU" sz="1800" i="1" smtClean="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, </m:t>
                                </m:r>
                                <m:r>
                                  <a:rPr lang="en-US" sz="1800" b="0" i="1" smtClean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𝑘𝑚</m:t>
                                </m:r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/</m:t>
                                </m:r>
                                <m:r>
                                  <a:rPr lang="en-US" sz="1800" b="0" i="1" smtClean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𝑠</m:t>
                                </m:r>
                              </m:oMath>
                            </m:oMathPara>
                          </a14:m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smtClean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𝑓</m:t>
                                </m:r>
                                <m:r>
                                  <a:rPr lang="ru-RU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, </m:t>
                                </m:r>
                                <m:r>
                                  <a:rPr lang="en-US" sz="1800" b="0" i="1" smtClean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𝑀𝐻𝑧</m:t>
                                </m:r>
                              </m:oMath>
                            </m:oMathPara>
                          </a14:m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22414593"/>
                      </a:ext>
                    </a:extLst>
                  </a:tr>
                  <a:tr h="30401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860</a:t>
                          </a:r>
                          <a:endParaRPr lang="ru-RU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7,5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150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17827934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Таблица 7">
                <a:extLst>
                  <a:ext uri="{FF2B5EF4-FFF2-40B4-BE49-F238E27FC236}">
                    <a16:creationId xmlns:a16="http://schemas.microsoft.com/office/drawing/2014/main" id="{61C0CE3E-306E-47AD-A34B-5251D8BEFAE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81446630"/>
                  </p:ext>
                </p:extLst>
              </p:nvPr>
            </p:nvGraphicFramePr>
            <p:xfrm>
              <a:off x="1615259" y="2739454"/>
              <a:ext cx="9252507" cy="1149948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3084169">
                      <a:extLst>
                        <a:ext uri="{9D8B030D-6E8A-4147-A177-3AD203B41FA5}">
                          <a16:colId xmlns:a16="http://schemas.microsoft.com/office/drawing/2014/main" val="1677044919"/>
                        </a:ext>
                      </a:extLst>
                    </a:gridCol>
                    <a:gridCol w="3084169">
                      <a:extLst>
                        <a:ext uri="{9D8B030D-6E8A-4147-A177-3AD203B41FA5}">
                          <a16:colId xmlns:a16="http://schemas.microsoft.com/office/drawing/2014/main" val="1746373737"/>
                        </a:ext>
                      </a:extLst>
                    </a:gridCol>
                    <a:gridCol w="3084169">
                      <a:extLst>
                        <a:ext uri="{9D8B030D-6E8A-4147-A177-3AD203B41FA5}">
                          <a16:colId xmlns:a16="http://schemas.microsoft.com/office/drawing/2014/main" val="975031431"/>
                        </a:ext>
                      </a:extLst>
                    </a:gridCol>
                  </a:tblGrid>
                  <a:tr h="370993">
                    <a:tc gridSpan="3"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 i="1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Parameters of the </a:t>
                          </a:r>
                          <a:r>
                            <a:rPr lang="en-US" b="1" i="1" dirty="0"/>
                            <a:t>low-orbit satellite</a:t>
                          </a:r>
                          <a:endParaRPr lang="ru-RU" sz="1800" b="1" i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990366003"/>
                      </a:ext>
                    </a:extLst>
                  </a:tr>
                  <a:tr h="41148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98" t="-91176" r="-200593" b="-1220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0000" t="-91176" r="-100197" b="-1220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00395" t="-91176" r="-395" b="-12205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2414593"/>
                      </a:ext>
                    </a:extLst>
                  </a:tr>
                  <a:tr h="36747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860</a:t>
                          </a:r>
                          <a:endParaRPr lang="ru-RU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7,5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150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17827934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Прямоугольник 10">
                <a:extLst>
                  <a:ext uri="{FF2B5EF4-FFF2-40B4-BE49-F238E27FC236}">
                    <a16:creationId xmlns:a16="http://schemas.microsoft.com/office/drawing/2014/main" id="{EC27568A-E711-4824-A7F4-658EB63465CA}"/>
                  </a:ext>
                </a:extLst>
              </p:cNvPr>
              <p:cNvSpPr/>
              <p:nvPr/>
            </p:nvSpPr>
            <p:spPr>
              <a:xfrm>
                <a:off x="1551873" y="5364485"/>
                <a:ext cx="10921313" cy="13942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i="1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Other parameters of the task</a:t>
                </a:r>
                <a:r>
                  <a:rPr lang="ru-RU" i="1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:pPr marL="342900" lvl="0" indent="-342900" algn="just">
                  <a:lnSpc>
                    <a:spcPct val="107000"/>
                  </a:lnSpc>
                  <a:spcAft>
                    <a:spcPts val="0"/>
                  </a:spcAft>
                  <a:buFont typeface="+mj-lt"/>
                  <a:buAutoNum type="arabicParenR"/>
                </a:pPr>
                <a:r>
                  <a:rPr lang="en-US" dirty="0"/>
                  <a:t>the number of elements in the transmitting and receiving systems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ru-RU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sub>
                    </m:sSub>
                    <m:r>
                      <a:rPr lang="ru-RU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ru-RU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200</m:t>
                    </m:r>
                    <m:r>
                      <a:rPr lang="ru-RU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и </m:t>
                    </m:r>
                    <m:sSub>
                      <m:sSubPr>
                        <m:ctrlPr>
                          <a:rPr lang="ru-RU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ru-RU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ru-RU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𝑜</m:t>
                            </m:r>
                          </m:sub>
                        </m:sSub>
                      </m:sub>
                    </m:sSub>
                    <m:r>
                      <a:rPr lang="ru-RU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=200</m:t>
                    </m:r>
                  </m:oMath>
                </a14:m>
                <a:r>
                  <a:rPr lang="ru-RU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ru-RU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 algn="just">
                  <a:lnSpc>
                    <a:spcPct val="107000"/>
                  </a:lnSpc>
                  <a:spcAft>
                    <a:spcPts val="0"/>
                  </a:spcAft>
                  <a:buFont typeface="+mj-lt"/>
                  <a:buAutoNum type="arabicParenR"/>
                </a:pPr>
                <a:r>
                  <a:rPr lang="en-US" dirty="0"/>
                  <a:t>the distance between receivers and sources</a:t>
                </a:r>
                <a:r>
                  <a:rPr lang="ru-RU" dirty="0"/>
                  <a:t>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 panose="02040503050406030204" pitchFamily="18" charset="0"/>
                      </a:rPr>
                      <m:t>∆</m:t>
                    </m:r>
                    <m:r>
                      <a:rPr lang="ru-RU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ru-RU" i="1">
                        <a:latin typeface="Cambria Math" panose="02040503050406030204" pitchFamily="18" charset="0"/>
                      </a:rPr>
                      <m:t>=40 м</m:t>
                    </m:r>
                  </m:oMath>
                </a14:m>
                <a:r>
                  <a:rPr lang="ru-RU" dirty="0"/>
                  <a:t> и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ru-RU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ru-RU" i="1">
                        <a:latin typeface="Cambria Math" panose="02040503050406030204" pitchFamily="18" charset="0"/>
                      </a:rPr>
                      <m:t>=40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ru-RU" dirty="0"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lvl="0" indent="-342900" algn="just">
                  <a:lnSpc>
                    <a:spcPct val="107000"/>
                  </a:lnSpc>
                  <a:spcAft>
                    <a:spcPts val="0"/>
                  </a:spcAft>
                  <a:buFont typeface="+mj-lt"/>
                  <a:buAutoNum type="arabicParenR"/>
                </a:pPr>
                <a:r>
                  <a:rPr lang="en-US" dirty="0"/>
                  <a:t>satellite takes about 1.1 s to synthesize a line of sources.</a:t>
                </a:r>
                <a:endParaRPr lang="en-US" dirty="0"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Прямоугольник 10">
                <a:extLst>
                  <a:ext uri="{FF2B5EF4-FFF2-40B4-BE49-F238E27FC236}">
                    <a16:creationId xmlns:a16="http://schemas.microsoft.com/office/drawing/2014/main" id="{EC27568A-E711-4824-A7F4-658EB63465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1873" y="5364485"/>
                <a:ext cx="10921313" cy="1394228"/>
              </a:xfrm>
              <a:prstGeom prst="rect">
                <a:avLst/>
              </a:prstGeom>
              <a:blipFill>
                <a:blip r:embed="rId4"/>
                <a:stretch>
                  <a:fillRect l="-503" t="-1747" b="-611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Таблица 8">
                <a:extLst>
                  <a:ext uri="{FF2B5EF4-FFF2-40B4-BE49-F238E27FC236}">
                    <a16:creationId xmlns:a16="http://schemas.microsoft.com/office/drawing/2014/main" id="{58B5ACE2-369E-46A4-9967-4037448C403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07364878"/>
                  </p:ext>
                </p:extLst>
              </p:nvPr>
            </p:nvGraphicFramePr>
            <p:xfrm>
              <a:off x="1615258" y="4178178"/>
              <a:ext cx="9252507" cy="1149350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3084169">
                      <a:extLst>
                        <a:ext uri="{9D8B030D-6E8A-4147-A177-3AD203B41FA5}">
                          <a16:colId xmlns:a16="http://schemas.microsoft.com/office/drawing/2014/main" val="3341347743"/>
                        </a:ext>
                      </a:extLst>
                    </a:gridCol>
                    <a:gridCol w="3084169">
                      <a:extLst>
                        <a:ext uri="{9D8B030D-6E8A-4147-A177-3AD203B41FA5}">
                          <a16:colId xmlns:a16="http://schemas.microsoft.com/office/drawing/2014/main" val="290846116"/>
                        </a:ext>
                      </a:extLst>
                    </a:gridCol>
                    <a:gridCol w="3084169">
                      <a:extLst>
                        <a:ext uri="{9D8B030D-6E8A-4147-A177-3AD203B41FA5}">
                          <a16:colId xmlns:a16="http://schemas.microsoft.com/office/drawing/2014/main" val="1092195198"/>
                        </a:ext>
                      </a:extLst>
                    </a:gridCol>
                  </a:tblGrid>
                  <a:tr h="318978">
                    <a:tc gridSpan="3"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 i="1" dirty="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Parameters of the </a:t>
                          </a:r>
                          <a:r>
                            <a:rPr lang="en-US" b="1" i="1" dirty="0"/>
                            <a:t>background ionosphere </a:t>
                          </a:r>
                          <a:endParaRPr lang="ru-RU" sz="1800" b="1" i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ru-RU" sz="1400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ru-RU" sz="1400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548387597"/>
                      </a:ext>
                    </a:extLst>
                  </a:tr>
                  <a:tr h="38765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ru-RU" sz="18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𝑚</m:t>
                                    </m:r>
                                  </m:sub>
                                </m:sSub>
                                <m:r>
                                  <a:rPr lang="ru-RU" sz="1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r>
                                  <a:rPr lang="en-US" sz="1800" b="0" i="1" smtClean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𝑘𝑚</m:t>
                                </m:r>
                              </m:oMath>
                            </m:oMathPara>
                          </a14:m>
                          <a:endParaRPr lang="ru-RU" sz="1800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ru-RU" sz="1800" i="1" smtClean="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𝑘𝑟</m:t>
                                    </m:r>
                                  </m:sub>
                                </m:sSub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, </m:t>
                                </m:r>
                                <m:r>
                                  <a:rPr lang="en-US" sz="1800" b="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𝑀𝐻𝑧</m:t>
                                </m:r>
                              </m:oMath>
                            </m:oMathPara>
                          </a14:m>
                          <a:endParaRPr lang="ru-RU" sz="1800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𝐻</m:t>
                                </m:r>
                                <m:r>
                                  <a:rPr lang="ru-RU" sz="1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r>
                                  <a:rPr lang="en-US" sz="1800" b="0" i="1" smtClean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𝑘𝑚</m:t>
                                </m:r>
                              </m:oMath>
                            </m:oMathPara>
                          </a14:m>
                          <a:endParaRPr lang="ru-RU" sz="1800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838609240"/>
                      </a:ext>
                    </a:extLst>
                  </a:tr>
                  <a:tr h="31897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dirty="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350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dirty="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5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dirty="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150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1162187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Таблица 8">
                <a:extLst>
                  <a:ext uri="{FF2B5EF4-FFF2-40B4-BE49-F238E27FC236}">
                    <a16:creationId xmlns:a16="http://schemas.microsoft.com/office/drawing/2014/main" id="{58B5ACE2-369E-46A4-9967-4037448C403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07364878"/>
                  </p:ext>
                </p:extLst>
              </p:nvPr>
            </p:nvGraphicFramePr>
            <p:xfrm>
              <a:off x="1615258" y="4178178"/>
              <a:ext cx="9252507" cy="1149350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3084169">
                      <a:extLst>
                        <a:ext uri="{9D8B030D-6E8A-4147-A177-3AD203B41FA5}">
                          <a16:colId xmlns:a16="http://schemas.microsoft.com/office/drawing/2014/main" val="3341347743"/>
                        </a:ext>
                      </a:extLst>
                    </a:gridCol>
                    <a:gridCol w="3084169">
                      <a:extLst>
                        <a:ext uri="{9D8B030D-6E8A-4147-A177-3AD203B41FA5}">
                          <a16:colId xmlns:a16="http://schemas.microsoft.com/office/drawing/2014/main" val="290846116"/>
                        </a:ext>
                      </a:extLst>
                    </a:gridCol>
                    <a:gridCol w="3084169">
                      <a:extLst>
                        <a:ext uri="{9D8B030D-6E8A-4147-A177-3AD203B41FA5}">
                          <a16:colId xmlns:a16="http://schemas.microsoft.com/office/drawing/2014/main" val="1092195198"/>
                        </a:ext>
                      </a:extLst>
                    </a:gridCol>
                  </a:tblGrid>
                  <a:tr h="368935">
                    <a:tc gridSpan="3"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 i="1" dirty="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Parameters of the </a:t>
                          </a:r>
                          <a:r>
                            <a:rPr lang="en-US" b="1" i="1" dirty="0"/>
                            <a:t>background ionosphere </a:t>
                          </a:r>
                          <a:endParaRPr lang="ru-RU" sz="1800" b="1" i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ru-RU" sz="1400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ru-RU" sz="1400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548387597"/>
                      </a:ext>
                    </a:extLst>
                  </a:tr>
                  <a:tr h="41148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98" t="-92537" r="-200593" b="-12686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00000" t="-92537" r="-100197" b="-12686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00395" t="-92537" r="-395" b="-12686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38609240"/>
                      </a:ext>
                    </a:extLst>
                  </a:tr>
                  <a:tr h="36893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dirty="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350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dirty="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5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dirty="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150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11621876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5367464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C8F525A-2953-41A4-A699-A790E9BD84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56" y="1583508"/>
            <a:ext cx="5247774" cy="2700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4C6162-B3E3-4F22-B786-4A6D4CE937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653" y="1590223"/>
            <a:ext cx="5276906" cy="26865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F76CF9-A3C0-4EEF-98BA-8C8B3D1E8333}"/>
              </a:ext>
            </a:extLst>
          </p:cNvPr>
          <p:cNvSpPr txBox="1"/>
          <p:nvPr/>
        </p:nvSpPr>
        <p:spPr>
          <a:xfrm>
            <a:off x="376890" y="1583508"/>
            <a:ext cx="365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а)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96AC7C-373A-47E3-988D-3E2DD7665E7C}"/>
              </a:ext>
            </a:extLst>
          </p:cNvPr>
          <p:cNvSpPr txBox="1"/>
          <p:nvPr/>
        </p:nvSpPr>
        <p:spPr>
          <a:xfrm>
            <a:off x="6289338" y="1583508"/>
            <a:ext cx="37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б)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6A3A0A5-F32E-4FF6-8798-C2D03B276C5B}"/>
              </a:ext>
            </a:extLst>
          </p:cNvPr>
          <p:cNvSpPr/>
          <p:nvPr/>
        </p:nvSpPr>
        <p:spPr>
          <a:xfrm>
            <a:off x="1615853" y="4394392"/>
            <a:ext cx="9346969" cy="800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07000"/>
              </a:lnSpc>
              <a:spcAft>
                <a:spcPts val="0"/>
              </a:spcAft>
            </a:pPr>
            <a:r>
              <a:rPr lang="en-US" sz="2200" i="1" dirty="0"/>
              <a:t>Figure</a:t>
            </a:r>
            <a:r>
              <a:rPr lang="ru-RU" sz="2200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 1 — </a:t>
            </a:r>
            <a:r>
              <a:rPr lang="en-US" sz="2200" i="1" dirty="0"/>
              <a:t>The wave phase change of the scattered field a) before and b) after the double spatial field processing in case of stationarity the line of sources </a:t>
            </a:r>
            <a:endParaRPr lang="ru-RU" sz="2200" i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4828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C29709B-208B-464A-936E-D686C6C7C9F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385467" y="924964"/>
            <a:ext cx="5291666" cy="4104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7480531-54CB-4FB6-AABE-A5F17853F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723" y="924964"/>
            <a:ext cx="5211430" cy="4104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id="{EA86DA2C-ACBC-489E-B220-7201EEF11DE8}"/>
                  </a:ext>
                </a:extLst>
              </p:cNvPr>
              <p:cNvSpPr/>
              <p:nvPr/>
            </p:nvSpPr>
            <p:spPr>
              <a:xfrm>
                <a:off x="456820" y="5201745"/>
                <a:ext cx="10901633" cy="8000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450215"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n-US" sz="2200" i="1" dirty="0"/>
                  <a:t>Figure</a:t>
                </a:r>
                <a:r>
                  <a:rPr lang="ru-RU" sz="2200" i="1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 — </a:t>
                </a:r>
                <a:r>
                  <a:rPr lang="en-US" sz="2200" i="1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Moving </a:t>
                </a:r>
                <a:r>
                  <a:rPr lang="en-US" sz="2200" i="1" dirty="0"/>
                  <a:t>irregularities at</a:t>
                </a:r>
                <a:r>
                  <a:rPr lang="en-US" sz="2200" i="1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a) the initial and b) the final moment</a:t>
                </a:r>
              </a:p>
              <a:p>
                <a:pPr indent="450215"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n-US" sz="2200" i="1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of time </a:t>
                </a:r>
                <a:r>
                  <a:rPr lang="en-GB" sz="2200" i="1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for</a:t>
                </a:r>
                <a:r>
                  <a:rPr lang="ru-RU" sz="2200" i="1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220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ru-RU" sz="220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ru-RU" sz="220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ru-RU" sz="22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ru-RU" sz="2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220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ru-RU" sz="220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ru-RU" sz="220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ru-RU" sz="22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=80 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ru-RU" sz="22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𝑠</m:t>
                    </m:r>
                  </m:oMath>
                </a14:m>
                <a:endParaRPr lang="ru-RU" sz="2200" i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id="{EA86DA2C-ACBC-489E-B220-7201EEF11D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820" y="5201745"/>
                <a:ext cx="10901633" cy="800027"/>
              </a:xfrm>
              <a:prstGeom prst="rect">
                <a:avLst/>
              </a:prstGeom>
              <a:blipFill>
                <a:blip r:embed="rId4"/>
                <a:stretch>
                  <a:fillRect t="-3788" b="-1439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9DE32BB2-1B70-473B-82B7-086C4BABD564}"/>
              </a:ext>
            </a:extLst>
          </p:cNvPr>
          <p:cNvSpPr txBox="1"/>
          <p:nvPr/>
        </p:nvSpPr>
        <p:spPr>
          <a:xfrm>
            <a:off x="273917" y="924964"/>
            <a:ext cx="365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а)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9AB1A7-8C45-4B5B-ACBD-4D4E9F80D591}"/>
              </a:ext>
            </a:extLst>
          </p:cNvPr>
          <p:cNvSpPr txBox="1"/>
          <p:nvPr/>
        </p:nvSpPr>
        <p:spPr>
          <a:xfrm>
            <a:off x="6006837" y="924964"/>
            <a:ext cx="37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б)</a:t>
            </a:r>
          </a:p>
        </p:txBody>
      </p:sp>
    </p:spTree>
    <p:extLst>
      <p:ext uri="{BB962C8B-B14F-4D97-AF65-F5344CB8AC3E}">
        <p14:creationId xmlns:p14="http://schemas.microsoft.com/office/powerpoint/2010/main" val="40980180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C8F525A-2953-41A4-A699-A790E9BD84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56" y="1583508"/>
            <a:ext cx="5247774" cy="2700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4C6162-B3E3-4F22-B786-4A6D4CE937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653" y="1590223"/>
            <a:ext cx="5276906" cy="26865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F76CF9-A3C0-4EEF-98BA-8C8B3D1E8333}"/>
              </a:ext>
            </a:extLst>
          </p:cNvPr>
          <p:cNvSpPr txBox="1"/>
          <p:nvPr/>
        </p:nvSpPr>
        <p:spPr>
          <a:xfrm>
            <a:off x="376890" y="1583508"/>
            <a:ext cx="365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а)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96AC7C-373A-47E3-988D-3E2DD7665E7C}"/>
              </a:ext>
            </a:extLst>
          </p:cNvPr>
          <p:cNvSpPr txBox="1"/>
          <p:nvPr/>
        </p:nvSpPr>
        <p:spPr>
          <a:xfrm>
            <a:off x="6289338" y="1583508"/>
            <a:ext cx="37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б)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id="{36A3A0A5-F32E-4FF6-8798-C2D03B276C5B}"/>
                  </a:ext>
                </a:extLst>
              </p:cNvPr>
              <p:cNvSpPr/>
              <p:nvPr/>
            </p:nvSpPr>
            <p:spPr>
              <a:xfrm>
                <a:off x="1994483" y="4324008"/>
                <a:ext cx="8300983" cy="11539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450215"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n-US" sz="2200" i="1" dirty="0"/>
                  <a:t>Figure</a:t>
                </a:r>
                <a:r>
                  <a:rPr lang="ru-RU" sz="2200" i="1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3 — </a:t>
                </a:r>
                <a:r>
                  <a:rPr lang="en-US" sz="2200" i="1" dirty="0"/>
                  <a:t>The wave phase change of the scattered field a) before and b) after the double spatial field processing </a:t>
                </a:r>
                <a:r>
                  <a:rPr lang="en-GB" sz="2200" i="1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for</a:t>
                </a:r>
                <a:r>
                  <a:rPr lang="ru-RU" sz="2200" i="1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220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ru-RU" sz="220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ru-RU" sz="220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ru-RU" sz="22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ru-RU" sz="2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220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ru-RU" sz="220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ru-RU" sz="220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ru-RU" sz="22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=80 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ru-RU" sz="22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𝑠</m:t>
                    </m:r>
                  </m:oMath>
                </a14:m>
                <a:r>
                  <a:rPr lang="en-GB" sz="2200" i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i="1" dirty="0"/>
                  <a:t>with the movement of the satellite</a:t>
                </a:r>
                <a:endParaRPr lang="ru-RU" sz="2200" i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id="{36A3A0A5-F32E-4FF6-8798-C2D03B276C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4483" y="4324008"/>
                <a:ext cx="8300983" cy="1153925"/>
              </a:xfrm>
              <a:prstGeom prst="rect">
                <a:avLst/>
              </a:prstGeom>
              <a:blipFill>
                <a:blip r:embed="rId4"/>
                <a:stretch>
                  <a:fillRect l="-734" t="-2632" r="-367" b="-1052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125613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C29709B-208B-464A-936E-D686C6C7C9F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199" y="924964"/>
            <a:ext cx="5212201" cy="4104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7480531-54CB-4FB6-AABE-A5F17853FB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26" y="924964"/>
            <a:ext cx="5200023" cy="4104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id="{EA86DA2C-ACBC-489E-B220-7201EEF11DE8}"/>
                  </a:ext>
                </a:extLst>
              </p:cNvPr>
              <p:cNvSpPr/>
              <p:nvPr/>
            </p:nvSpPr>
            <p:spPr>
              <a:xfrm>
                <a:off x="456820" y="5201745"/>
                <a:ext cx="10901633" cy="8000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450215"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n-US" sz="2200" i="1" dirty="0"/>
                  <a:t>Figure</a:t>
                </a:r>
                <a:r>
                  <a:rPr lang="ru-RU" sz="2200" i="1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i="1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ru-RU" sz="2200" i="1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— </a:t>
                </a:r>
                <a:r>
                  <a:rPr lang="en-US" sz="2200" i="1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Moving </a:t>
                </a:r>
                <a:r>
                  <a:rPr lang="en-US" sz="2200" i="1" dirty="0"/>
                  <a:t>irregularities at</a:t>
                </a:r>
                <a:r>
                  <a:rPr lang="en-US" sz="2200" i="1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a) the initial and b) the final moment</a:t>
                </a:r>
              </a:p>
              <a:p>
                <a:pPr indent="450215"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n-US" sz="2200" i="1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of time </a:t>
                </a:r>
                <a:r>
                  <a:rPr lang="en-GB" sz="2200" i="1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for</a:t>
                </a:r>
                <a:r>
                  <a:rPr lang="ru-RU" sz="2200" i="1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220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ru-RU" sz="220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ru-RU" sz="220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ru-RU" sz="22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ru-RU" sz="2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220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ru-RU" sz="220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ru-RU" sz="220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ru-RU" sz="22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17</m:t>
                    </m:r>
                    <m:r>
                      <a:rPr lang="ru-RU" sz="22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0 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ru-RU" sz="22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𝑠</m:t>
                    </m:r>
                  </m:oMath>
                </a14:m>
                <a:endParaRPr lang="ru-RU" sz="2200" i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id="{EA86DA2C-ACBC-489E-B220-7201EEF11D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820" y="5201745"/>
                <a:ext cx="10901633" cy="800027"/>
              </a:xfrm>
              <a:prstGeom prst="rect">
                <a:avLst/>
              </a:prstGeom>
              <a:blipFill>
                <a:blip r:embed="rId4"/>
                <a:stretch>
                  <a:fillRect t="-3788" b="-1439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9DE32BB2-1B70-473B-82B7-086C4BABD564}"/>
              </a:ext>
            </a:extLst>
          </p:cNvPr>
          <p:cNvSpPr txBox="1"/>
          <p:nvPr/>
        </p:nvSpPr>
        <p:spPr>
          <a:xfrm>
            <a:off x="273917" y="924964"/>
            <a:ext cx="365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а)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9AB1A7-8C45-4B5B-ACBD-4D4E9F80D591}"/>
              </a:ext>
            </a:extLst>
          </p:cNvPr>
          <p:cNvSpPr txBox="1"/>
          <p:nvPr/>
        </p:nvSpPr>
        <p:spPr>
          <a:xfrm>
            <a:off x="6006837" y="924964"/>
            <a:ext cx="37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б)</a:t>
            </a:r>
          </a:p>
        </p:txBody>
      </p:sp>
    </p:spTree>
    <p:extLst>
      <p:ext uri="{BB962C8B-B14F-4D97-AF65-F5344CB8AC3E}">
        <p14:creationId xmlns:p14="http://schemas.microsoft.com/office/powerpoint/2010/main" val="11186475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C8F525A-2953-41A4-A699-A790E9BD84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56" y="1595661"/>
            <a:ext cx="5247774" cy="267569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4C6162-B3E3-4F22-B786-4A6D4CE937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600" y="1590223"/>
            <a:ext cx="5173012" cy="26865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F76CF9-A3C0-4EEF-98BA-8C8B3D1E8333}"/>
              </a:ext>
            </a:extLst>
          </p:cNvPr>
          <p:cNvSpPr txBox="1"/>
          <p:nvPr/>
        </p:nvSpPr>
        <p:spPr>
          <a:xfrm>
            <a:off x="376890" y="1583508"/>
            <a:ext cx="365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а)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96AC7C-373A-47E3-988D-3E2DD7665E7C}"/>
              </a:ext>
            </a:extLst>
          </p:cNvPr>
          <p:cNvSpPr txBox="1"/>
          <p:nvPr/>
        </p:nvSpPr>
        <p:spPr>
          <a:xfrm>
            <a:off x="6289338" y="1583508"/>
            <a:ext cx="37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б)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id="{36A3A0A5-F32E-4FF6-8798-C2D03B276C5B}"/>
                  </a:ext>
                </a:extLst>
              </p:cNvPr>
              <p:cNvSpPr/>
              <p:nvPr/>
            </p:nvSpPr>
            <p:spPr>
              <a:xfrm>
                <a:off x="1994483" y="4324008"/>
                <a:ext cx="8470317" cy="11631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450215"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n-US" sz="2200" i="1" dirty="0"/>
                  <a:t>Figure</a:t>
                </a:r>
                <a:r>
                  <a:rPr lang="ru-RU" sz="2200" i="1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i="1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ru-RU" sz="2200" i="1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— </a:t>
                </a:r>
                <a:r>
                  <a:rPr lang="en-US" sz="2200" i="1" dirty="0"/>
                  <a:t>The wave phase change of the scattered field a) before and b) after the double spatial field processing </a:t>
                </a:r>
                <a:r>
                  <a:rPr lang="en-GB" sz="2200" i="1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for</a:t>
                </a:r>
                <a:r>
                  <a:rPr lang="ru-RU" sz="2200" i="1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220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ru-RU" sz="220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ru-RU" sz="220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ru-RU" sz="22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ru-RU" sz="2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220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ru-RU" sz="220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ru-RU" sz="220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ru-RU" sz="22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17</m:t>
                    </m:r>
                    <m:r>
                      <a:rPr lang="ru-RU" sz="22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0 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ru-RU" sz="22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𝑠</m:t>
                    </m:r>
                  </m:oMath>
                </a14:m>
                <a:r>
                  <a:rPr lang="en-GB" sz="2200" i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i="1" dirty="0"/>
                  <a:t>with the movement of the satellite</a:t>
                </a:r>
                <a:endParaRPr lang="ru-RU" sz="2200" i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id="{36A3A0A5-F32E-4FF6-8798-C2D03B276C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4483" y="4324008"/>
                <a:ext cx="8470317" cy="1163139"/>
              </a:xfrm>
              <a:prstGeom prst="rect">
                <a:avLst/>
              </a:prstGeom>
              <a:blipFill>
                <a:blip r:embed="rId4"/>
                <a:stretch>
                  <a:fillRect l="-647" t="-2618" b="-994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913257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C29709B-208B-464A-936E-D686C6C7C9F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421" y="924964"/>
            <a:ext cx="5181757" cy="4104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7480531-54CB-4FB6-AABE-A5F17853FB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26" y="924964"/>
            <a:ext cx="5200023" cy="41039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id="{EA86DA2C-ACBC-489E-B220-7201EEF11DE8}"/>
                  </a:ext>
                </a:extLst>
              </p:cNvPr>
              <p:cNvSpPr/>
              <p:nvPr/>
            </p:nvSpPr>
            <p:spPr>
              <a:xfrm>
                <a:off x="456820" y="5201745"/>
                <a:ext cx="10901633" cy="8000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450215"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n-US" sz="2200" i="1" dirty="0"/>
                  <a:t>Figure</a:t>
                </a:r>
                <a:r>
                  <a:rPr lang="ru-RU" sz="2200" i="1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i="1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r>
                  <a:rPr lang="ru-RU" sz="2200" i="1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— </a:t>
                </a:r>
                <a:r>
                  <a:rPr lang="en-US" sz="2200" i="1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Moving </a:t>
                </a:r>
                <a:r>
                  <a:rPr lang="en-US" sz="2200" i="1" dirty="0"/>
                  <a:t>irregularities at</a:t>
                </a:r>
                <a:r>
                  <a:rPr lang="en-US" sz="2200" i="1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a) the initial and b) the final moment</a:t>
                </a:r>
              </a:p>
              <a:p>
                <a:pPr indent="450215"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n-US" sz="2200" i="1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of time </a:t>
                </a:r>
                <a:r>
                  <a:rPr lang="en-GB" sz="2200" i="1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for</a:t>
                </a:r>
                <a:r>
                  <a:rPr lang="ru-RU" sz="2200" i="1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220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ru-RU" sz="220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ru-RU" sz="220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ru-RU" sz="22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ru-RU" sz="2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220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ru-RU" sz="220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ru-RU" sz="220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ru-RU" sz="22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23</m:t>
                    </m:r>
                    <m:r>
                      <a:rPr lang="ru-RU" sz="22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0 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ru-RU" sz="22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𝑠</m:t>
                    </m:r>
                  </m:oMath>
                </a14:m>
                <a:endParaRPr lang="ru-RU" sz="2200" i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id="{EA86DA2C-ACBC-489E-B220-7201EEF11D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820" y="5201745"/>
                <a:ext cx="10901633" cy="800027"/>
              </a:xfrm>
              <a:prstGeom prst="rect">
                <a:avLst/>
              </a:prstGeom>
              <a:blipFill>
                <a:blip r:embed="rId4"/>
                <a:stretch>
                  <a:fillRect t="-3788" b="-1439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9DE32BB2-1B70-473B-82B7-086C4BABD564}"/>
              </a:ext>
            </a:extLst>
          </p:cNvPr>
          <p:cNvSpPr txBox="1"/>
          <p:nvPr/>
        </p:nvSpPr>
        <p:spPr>
          <a:xfrm>
            <a:off x="273917" y="924964"/>
            <a:ext cx="365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а)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9AB1A7-8C45-4B5B-ACBD-4D4E9F80D591}"/>
              </a:ext>
            </a:extLst>
          </p:cNvPr>
          <p:cNvSpPr txBox="1"/>
          <p:nvPr/>
        </p:nvSpPr>
        <p:spPr>
          <a:xfrm>
            <a:off x="6006837" y="924964"/>
            <a:ext cx="37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б)</a:t>
            </a:r>
          </a:p>
        </p:txBody>
      </p:sp>
    </p:spTree>
    <p:extLst>
      <p:ext uri="{BB962C8B-B14F-4D97-AF65-F5344CB8AC3E}">
        <p14:creationId xmlns:p14="http://schemas.microsoft.com/office/powerpoint/2010/main" val="29238616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C8F525A-2953-41A4-A699-A790E9BD84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19" y="1595661"/>
            <a:ext cx="5235847" cy="267569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4C6162-B3E3-4F22-B786-4A6D4CE937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600" y="1613374"/>
            <a:ext cx="5173012" cy="26402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F76CF9-A3C0-4EEF-98BA-8C8B3D1E8333}"/>
              </a:ext>
            </a:extLst>
          </p:cNvPr>
          <p:cNvSpPr txBox="1"/>
          <p:nvPr/>
        </p:nvSpPr>
        <p:spPr>
          <a:xfrm>
            <a:off x="376890" y="1583508"/>
            <a:ext cx="365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а)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96AC7C-373A-47E3-988D-3E2DD7665E7C}"/>
              </a:ext>
            </a:extLst>
          </p:cNvPr>
          <p:cNvSpPr txBox="1"/>
          <p:nvPr/>
        </p:nvSpPr>
        <p:spPr>
          <a:xfrm>
            <a:off x="6289338" y="1583508"/>
            <a:ext cx="37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б)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id="{36A3A0A5-F32E-4FF6-8798-C2D03B276C5B}"/>
                  </a:ext>
                </a:extLst>
              </p:cNvPr>
              <p:cNvSpPr/>
              <p:nvPr/>
            </p:nvSpPr>
            <p:spPr>
              <a:xfrm>
                <a:off x="1994483" y="4324008"/>
                <a:ext cx="8470317" cy="11631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450215"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n-US" sz="2200" i="1" dirty="0"/>
                  <a:t>Figure</a:t>
                </a:r>
                <a:r>
                  <a:rPr lang="ru-RU" sz="2200" i="1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i="1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  <a:r>
                  <a:rPr lang="ru-RU" sz="2200" i="1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— </a:t>
                </a:r>
                <a:r>
                  <a:rPr lang="en-US" sz="2200" i="1" dirty="0"/>
                  <a:t>The wave phase change of the scattered field a) before and b) after the double spatial field processing </a:t>
                </a:r>
                <a:r>
                  <a:rPr lang="en-GB" sz="2200" i="1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for</a:t>
                </a:r>
                <a:r>
                  <a:rPr lang="ru-RU" sz="2200" i="1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220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ru-RU" sz="220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ru-RU" sz="220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ru-RU" sz="22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ru-RU" sz="2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220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ru-RU" sz="220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ru-RU" sz="220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ru-RU" sz="22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23</m:t>
                    </m:r>
                    <m:r>
                      <a:rPr lang="ru-RU" sz="22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0 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ru-RU" sz="22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𝑠</m:t>
                    </m:r>
                  </m:oMath>
                </a14:m>
                <a:r>
                  <a:rPr lang="en-GB" sz="2200" i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i="1" dirty="0"/>
                  <a:t>with the movement of the satellite</a:t>
                </a:r>
                <a:endParaRPr lang="ru-RU" sz="2200" i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id="{36A3A0A5-F32E-4FF6-8798-C2D03B276C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4483" y="4324008"/>
                <a:ext cx="8470317" cy="1163139"/>
              </a:xfrm>
              <a:prstGeom prst="rect">
                <a:avLst/>
              </a:prstGeom>
              <a:blipFill>
                <a:blip r:embed="rId4"/>
                <a:stretch>
                  <a:fillRect l="-647" t="-2618" b="-994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41580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BC271B-BDED-44AE-A138-85A7C77FBC42}"/>
              </a:ext>
            </a:extLst>
          </p:cNvPr>
          <p:cNvSpPr txBox="1"/>
          <p:nvPr/>
        </p:nvSpPr>
        <p:spPr>
          <a:xfrm>
            <a:off x="2883325" y="253084"/>
            <a:ext cx="6425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/>
              <a:t>A low-orbit satellite synthesizes a line of sources </a:t>
            </a:r>
            <a:endParaRPr lang="ru-RU" sz="2400" b="1" i="1" dirty="0"/>
          </a:p>
        </p:txBody>
      </p:sp>
      <p:pic>
        <p:nvPicPr>
          <p:cNvPr id="3" name="Визуализация пролета спутника (100 приемников)">
            <a:hlinkClick r:id="" action="ppaction://media"/>
            <a:extLst>
              <a:ext uri="{FF2B5EF4-FFF2-40B4-BE49-F238E27FC236}">
                <a16:creationId xmlns:a16="http://schemas.microsoft.com/office/drawing/2014/main" id="{44800694-DE7B-4BD0-BB0A-FDCEF59D7F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282" y="648730"/>
            <a:ext cx="11552920" cy="614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69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3A0199F-BF20-4EA1-822C-51CD97707159}"/>
              </a:ext>
            </a:extLst>
          </p:cNvPr>
          <p:cNvSpPr txBox="1"/>
          <p:nvPr/>
        </p:nvSpPr>
        <p:spPr>
          <a:xfrm>
            <a:off x="5289149" y="253313"/>
            <a:ext cx="10922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/>
              <a:t>Results</a:t>
            </a:r>
            <a:endParaRPr lang="ru-RU" sz="2400" b="1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5DD1C9-4856-4281-866B-B29DF4730EC9}"/>
              </a:ext>
            </a:extLst>
          </p:cNvPr>
          <p:cNvSpPr txBox="1"/>
          <p:nvPr/>
        </p:nvSpPr>
        <p:spPr>
          <a:xfrm>
            <a:off x="182237" y="714978"/>
            <a:ext cx="12009763" cy="29578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/>
              <a:t>We explore the possibilities of double spatial field processing based on DWFT to increase the resolution of satellite diagnostics</a:t>
            </a:r>
          </a:p>
          <a:p>
            <a:pPr algn="just">
              <a:lnSpc>
                <a:spcPct val="150000"/>
              </a:lnSpc>
            </a:pPr>
            <a:r>
              <a:rPr lang="en-US" dirty="0"/>
              <a:t>of inhomogeneous ionospheric plasma The numerical calculation results have shown that the double spatial field processing</a:t>
            </a:r>
          </a:p>
          <a:p>
            <a:pPr algn="just">
              <a:lnSpc>
                <a:spcPct val="150000"/>
              </a:lnSpc>
            </a:pPr>
            <a:r>
              <a:rPr lang="en-US" dirty="0"/>
              <a:t>based on DWFT allows us to increase the resolution of the fine structure of ionospheric plasma, when the values of the</a:t>
            </a:r>
          </a:p>
          <a:p>
            <a:pPr algn="just">
              <a:lnSpc>
                <a:spcPct val="150000"/>
              </a:lnSpc>
            </a:pPr>
            <a:r>
              <a:rPr lang="en-US" dirty="0"/>
              <a:t>horizontal drift</a:t>
            </a:r>
            <a:r>
              <a:rPr lang="ru-RU" dirty="0"/>
              <a:t> </a:t>
            </a:r>
            <a:r>
              <a:rPr lang="en-US" dirty="0"/>
              <a:t>velocity less then 170 m/s for </a:t>
            </a:r>
            <a:r>
              <a:rPr lang="en-US" dirty="0">
                <a:solidFill>
                  <a:srgbClr val="2C2D2E"/>
                </a:solidFill>
              </a:rPr>
              <a:t>low-orbit satellite and 70 m/s for GPS satellite.</a:t>
            </a:r>
            <a:r>
              <a:rPr lang="ru-RU" dirty="0">
                <a:solidFill>
                  <a:srgbClr val="2C2D2E"/>
                </a:solidFill>
              </a:rPr>
              <a:t> </a:t>
            </a:r>
            <a:r>
              <a:rPr lang="en-US" dirty="0"/>
              <a:t>If the velocity of horizontal drift</a:t>
            </a:r>
            <a:endParaRPr lang="ru-RU" dirty="0"/>
          </a:p>
          <a:p>
            <a:pPr algn="just">
              <a:lnSpc>
                <a:spcPct val="150000"/>
              </a:lnSpc>
            </a:pPr>
            <a:r>
              <a:rPr lang="en-US" dirty="0"/>
              <a:t>of plasma irregularities exceeds these values for each of the cases, then the two Gaussian curves in the phase projections</a:t>
            </a:r>
            <a:endParaRPr lang="ru-RU" dirty="0"/>
          </a:p>
          <a:p>
            <a:pPr algn="just">
              <a:lnSpc>
                <a:spcPct val="150000"/>
              </a:lnSpc>
            </a:pPr>
            <a:r>
              <a:rPr lang="en-US" dirty="0"/>
              <a:t>of the processed field will be indistinguishable by the Rayleigh criterion. The values of the diffuse spreading constant should</a:t>
            </a:r>
          </a:p>
          <a:p>
            <a:pPr algn="just">
              <a:lnSpc>
                <a:spcPct val="150000"/>
              </a:lnSpc>
            </a:pPr>
            <a:r>
              <a:rPr lang="en-US" dirty="0"/>
              <a:t>not exceed the time of synthesizing the satellite the line of sources.</a:t>
            </a:r>
            <a:endParaRPr lang="en-US" dirty="0">
              <a:solidFill>
                <a:srgbClr val="2C2D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3603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44F7C07-C5D6-434E-B587-D358695D5C03}"/>
              </a:ext>
            </a:extLst>
          </p:cNvPr>
          <p:cNvSpPr txBox="1"/>
          <p:nvPr/>
        </p:nvSpPr>
        <p:spPr>
          <a:xfrm>
            <a:off x="4486101" y="203730"/>
            <a:ext cx="2551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/>
              <a:t>Problem definition</a:t>
            </a:r>
            <a:endParaRPr lang="ru-RU" sz="2400" b="1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C9D2EF-14FE-4A16-B16D-A943013BAB7F}"/>
              </a:ext>
            </a:extLst>
          </p:cNvPr>
          <p:cNvSpPr txBox="1"/>
          <p:nvPr/>
        </p:nvSpPr>
        <p:spPr>
          <a:xfrm>
            <a:off x="2893078" y="901141"/>
            <a:ext cx="6225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A low-orbit satellite synthesizes a line of sources </a:t>
            </a:r>
            <a:endParaRPr lang="ru-RU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F433F0-ECCB-4BF8-A175-212C7F5CA929}"/>
              </a:ext>
            </a:extLst>
          </p:cNvPr>
          <p:cNvSpPr txBox="1"/>
          <p:nvPr/>
        </p:nvSpPr>
        <p:spPr>
          <a:xfrm>
            <a:off x="4396590" y="2080118"/>
            <a:ext cx="3317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Inhomogeneous medium</a:t>
            </a:r>
            <a:endParaRPr lang="ru-RU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F16FF1-FF38-43D2-89A7-C787DC8ED02B}"/>
              </a:ext>
            </a:extLst>
          </p:cNvPr>
          <p:cNvSpPr txBox="1"/>
          <p:nvPr/>
        </p:nvSpPr>
        <p:spPr>
          <a:xfrm>
            <a:off x="3693255" y="3263474"/>
            <a:ext cx="4453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Receivers register a scattered field</a:t>
            </a:r>
            <a:endParaRPr lang="ru-RU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769071-AD3E-4074-A9E6-467709755A06}"/>
              </a:ext>
            </a:extLst>
          </p:cNvPr>
          <p:cNvSpPr txBox="1"/>
          <p:nvPr/>
        </p:nvSpPr>
        <p:spPr>
          <a:xfrm>
            <a:off x="3130211" y="4341181"/>
            <a:ext cx="5579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Double spatial field processing based on the DWFT method</a:t>
            </a:r>
            <a:endParaRPr lang="ru-RU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C95D30-75B5-405E-8AC4-A07FB3033CB4}"/>
              </a:ext>
            </a:extLst>
          </p:cNvPr>
          <p:cNvSpPr txBox="1"/>
          <p:nvPr/>
        </p:nvSpPr>
        <p:spPr>
          <a:xfrm>
            <a:off x="3865602" y="5718172"/>
            <a:ext cx="44607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Phase projections of the scattered field after processing</a:t>
            </a:r>
            <a:endParaRPr lang="ru-RU" sz="2400" dirty="0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A16DE910-6768-498A-95C2-088AD9B67C40}"/>
              </a:ext>
            </a:extLst>
          </p:cNvPr>
          <p:cNvSpPr/>
          <p:nvPr/>
        </p:nvSpPr>
        <p:spPr>
          <a:xfrm>
            <a:off x="2743197" y="901141"/>
            <a:ext cx="6525569" cy="55519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4AEAEA0E-8241-4F6B-834D-80157F454CED}"/>
              </a:ext>
            </a:extLst>
          </p:cNvPr>
          <p:cNvSpPr/>
          <p:nvPr/>
        </p:nvSpPr>
        <p:spPr>
          <a:xfrm>
            <a:off x="2743197" y="2047594"/>
            <a:ext cx="6525569" cy="55519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6A525E66-0E98-42CB-959D-1C607D6A3848}"/>
              </a:ext>
            </a:extLst>
          </p:cNvPr>
          <p:cNvSpPr/>
          <p:nvPr/>
        </p:nvSpPr>
        <p:spPr>
          <a:xfrm>
            <a:off x="2743197" y="3207849"/>
            <a:ext cx="6525569" cy="55519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257096D1-BEA3-4477-801F-222144032553}"/>
              </a:ext>
            </a:extLst>
          </p:cNvPr>
          <p:cNvSpPr/>
          <p:nvPr/>
        </p:nvSpPr>
        <p:spPr>
          <a:xfrm>
            <a:off x="2743197" y="5679260"/>
            <a:ext cx="6525569" cy="83099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F8D31043-766F-4A9E-91F0-867019BE6820}"/>
              </a:ext>
            </a:extLst>
          </p:cNvPr>
          <p:cNvSpPr/>
          <p:nvPr/>
        </p:nvSpPr>
        <p:spPr>
          <a:xfrm>
            <a:off x="2743197" y="4356402"/>
            <a:ext cx="6525569" cy="76344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890A53A5-6579-4FD5-8CA5-9927B754F91B}"/>
              </a:ext>
            </a:extLst>
          </p:cNvPr>
          <p:cNvCxnSpPr>
            <a:cxnSpLocks/>
          </p:cNvCxnSpPr>
          <p:nvPr/>
        </p:nvCxnSpPr>
        <p:spPr>
          <a:xfrm>
            <a:off x="6005981" y="1544595"/>
            <a:ext cx="0" cy="40174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A41AC242-D732-4B9C-883E-CC4F82B9DFAE}"/>
              </a:ext>
            </a:extLst>
          </p:cNvPr>
          <p:cNvCxnSpPr>
            <a:cxnSpLocks/>
          </p:cNvCxnSpPr>
          <p:nvPr/>
        </p:nvCxnSpPr>
        <p:spPr>
          <a:xfrm>
            <a:off x="6005981" y="2712308"/>
            <a:ext cx="0" cy="407773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E015EB43-8C6F-4D86-94FB-24F3514A14A9}"/>
              </a:ext>
            </a:extLst>
          </p:cNvPr>
          <p:cNvCxnSpPr>
            <a:cxnSpLocks/>
          </p:cNvCxnSpPr>
          <p:nvPr/>
        </p:nvCxnSpPr>
        <p:spPr>
          <a:xfrm>
            <a:off x="6005981" y="3865605"/>
            <a:ext cx="0" cy="407773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C303E292-2C0B-4160-8A2F-E397BB653050}"/>
              </a:ext>
            </a:extLst>
          </p:cNvPr>
          <p:cNvCxnSpPr>
            <a:cxnSpLocks/>
          </p:cNvCxnSpPr>
          <p:nvPr/>
        </p:nvCxnSpPr>
        <p:spPr>
          <a:xfrm>
            <a:off x="6005981" y="5224849"/>
            <a:ext cx="0" cy="40174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17536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69FF847-37B6-46A2-9649-3E3D5AEE7FEE}"/>
              </a:ext>
            </a:extLst>
          </p:cNvPr>
          <p:cNvSpPr/>
          <p:nvPr/>
        </p:nvSpPr>
        <p:spPr>
          <a:xfrm>
            <a:off x="3516662" y="31238"/>
            <a:ext cx="53729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  <a:r>
              <a:rPr lang="en-US" sz="2400" b="1" i="1" dirty="0"/>
              <a:t>The</a:t>
            </a:r>
            <a:r>
              <a:rPr lang="en-US" dirty="0"/>
              <a:t> </a:t>
            </a:r>
            <a:r>
              <a:rPr lang="en-US" sz="2400" b="1" i="1" dirty="0"/>
              <a:t>model for inhomogeneous medium</a:t>
            </a:r>
            <a:endParaRPr lang="ru-RU" sz="2400" b="1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id="{867FB3E5-2168-4AE6-AAEC-52A6345A5D99}"/>
                  </a:ext>
                </a:extLst>
              </p:cNvPr>
              <p:cNvSpPr/>
              <p:nvPr/>
            </p:nvSpPr>
            <p:spPr>
              <a:xfrm>
                <a:off x="3879828" y="6326442"/>
                <a:ext cx="225100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𝑚𝑖</m:t>
                          </m:r>
                        </m:sub>
                      </m:sSub>
                      <m:d>
                        <m:d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ru-RU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𝑚𝑖</m:t>
                          </m:r>
                        </m:sub>
                      </m:sSub>
                      <m:r>
                        <a:rPr lang="ru-RU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𝑥𝑖</m:t>
                          </m:r>
                        </m:sub>
                      </m:sSub>
                      <m:r>
                        <a:rPr lang="ru-RU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id="{867FB3E5-2168-4AE6-AAEC-52A6345A5D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9828" y="6326442"/>
                <a:ext cx="2251001" cy="369332"/>
              </a:xfrm>
              <a:prstGeom prst="rect">
                <a:avLst/>
              </a:prstGeom>
              <a:blipFill>
                <a:blip r:embed="rId2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id="{27ADCB08-5A64-4359-B9C0-8A6E1081A88A}"/>
                  </a:ext>
                </a:extLst>
              </p:cNvPr>
              <p:cNvSpPr/>
              <p:nvPr/>
            </p:nvSpPr>
            <p:spPr>
              <a:xfrm>
                <a:off x="6261892" y="6317313"/>
                <a:ext cx="155222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𝑚𝑖</m:t>
                          </m:r>
                        </m:sub>
                      </m:sSub>
                      <m:d>
                        <m:d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ru-RU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𝑚𝑖</m:t>
                          </m:r>
                        </m:sub>
                      </m:sSub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id="{27ADCB08-5A64-4359-B9C0-8A6E1081A8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1892" y="6317313"/>
                <a:ext cx="1552220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7BE63F9-9556-4D59-840C-B11264BC0C6D}"/>
                  </a:ext>
                </a:extLst>
              </p:cNvPr>
              <p:cNvSpPr txBox="1"/>
              <p:nvPr/>
            </p:nvSpPr>
            <p:spPr>
              <a:xfrm>
                <a:off x="4568089" y="937138"/>
                <a:ext cx="3256981" cy="3018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𝑐h𝑒𝑝</m:t>
                        </m:r>
                      </m:sub>
                    </m:sSub>
                    <m:d>
                      <m:d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𝑖𝑟𝑟</m:t>
                        </m:r>
                      </m:sub>
                    </m:sSub>
                    <m:d>
                      <m:d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ru-RU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ru-RU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ru-RU" dirty="0"/>
                  <a:t>.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7BE63F9-9556-4D59-840C-B11264BC0C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8089" y="937138"/>
                <a:ext cx="3256981" cy="301814"/>
              </a:xfrm>
              <a:prstGeom prst="rect">
                <a:avLst/>
              </a:prstGeom>
              <a:blipFill>
                <a:blip r:embed="rId4"/>
                <a:stretch>
                  <a:fillRect l="-1869" t="-24490" r="-3738" b="-4081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649245A1-6809-4593-A50D-4DEE338412E6}"/>
              </a:ext>
            </a:extLst>
          </p:cNvPr>
          <p:cNvSpPr txBox="1"/>
          <p:nvPr/>
        </p:nvSpPr>
        <p:spPr>
          <a:xfrm>
            <a:off x="515511" y="548761"/>
            <a:ext cx="4589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permittivity model for ionospheric plasma</a:t>
            </a:r>
            <a:r>
              <a:rPr lang="ru-RU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9CE9E575-BDC2-4E0D-B196-F044C7F02C42}"/>
                  </a:ext>
                </a:extLst>
              </p:cNvPr>
              <p:cNvSpPr/>
              <p:nvPr/>
            </p:nvSpPr>
            <p:spPr>
              <a:xfrm>
                <a:off x="2843192" y="2255537"/>
                <a:ext cx="6696320" cy="8750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𝑖𝑟𝑟</m:t>
                          </m:r>
                        </m:sub>
                      </m:sSub>
                      <m:d>
                        <m:d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ru-RU" i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ru-RU" b="0" i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  <m:e>
                          <m:sSub>
                            <m:sSub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</m:acc>
                            </m:e>
                            <m:sub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𝑚𝑖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𝑒𝑥𝑝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ru-RU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ru-RU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  <m:r>
                                                <a:rPr lang="ru-RU" i="0"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ru-RU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ru-RU" i="1"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ru-RU" i="1">
                                                      <a:latin typeface="Cambria Math" panose="02040503050406030204" pitchFamily="18" charset="0"/>
                                                    </a:rPr>
                                                    <m:t>𝑚𝑖</m:t>
                                                  </m:r>
                                                </m:sub>
                                              </m:sSub>
                                              <m:d>
                                                <m:dPr>
                                                  <m:ctrlPr>
                                                    <a:rPr lang="ru-RU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ru-RU" i="1">
                                                      <a:latin typeface="Cambria Math" panose="02040503050406030204" pitchFamily="18" charset="0"/>
                                                    </a:rPr>
                                                    <m:t>𝑡</m:t>
                                                  </m:r>
                                                </m:e>
                                              </m:d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ru-RU" i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ru-RU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sSubSup>
                                        <m:sSubSupPr>
                                          <m:ctrlP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  <m:t>𝑙</m:t>
                                          </m:r>
                                        </m:e>
                                        <m:sub>
                                          <m:r>
                                            <a:rPr lang="ru-RU" i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  <m: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  <m:sup>
                                          <m:r>
                                            <a:rPr lang="ru-RU" i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  <m:r>
                                        <a:rPr lang="ru-RU" b="0" i="1" smtClean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den>
                                  </m:f>
                                  <m:r>
                                    <a:rPr lang="ru-RU" i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ru-RU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ru-RU" i="1">
                                                  <a:latin typeface="Cambria Math" panose="02040503050406030204" pitchFamily="18" charset="0"/>
                                                </a:rPr>
                                                <m:t>𝑧</m:t>
                                              </m:r>
                                              <m:r>
                                                <a:rPr lang="ru-RU" i="0"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ru-RU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ru-RU" i="1">
                                                      <a:latin typeface="Cambria Math" panose="02040503050406030204" pitchFamily="18" charset="0"/>
                                                    </a:rPr>
                                                    <m:t>𝑧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ru-RU" i="1">
                                                      <a:latin typeface="Cambria Math" panose="02040503050406030204" pitchFamily="18" charset="0"/>
                                                    </a:rPr>
                                                    <m:t>𝑚𝑖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(</m:t>
                                              </m:r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)</m:t>
                                              </m:r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ru-RU" i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ru-RU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sSubSup>
                                        <m:sSubSupPr>
                                          <m:ctrlP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  <m:t>𝑙</m:t>
                                          </m:r>
                                        </m:e>
                                        <m:sub>
                                          <m:r>
                                            <a:rPr lang="ru-RU" i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  <m:sup>
                                          <m:r>
                                            <a:rPr lang="ru-RU" i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den>
                                  </m:f>
                                </m:e>
                              </m:d>
                            </m:e>
                          </m:d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9CE9E575-BDC2-4E0D-B196-F044C7F02C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3192" y="2255537"/>
                <a:ext cx="6696320" cy="87504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7A2D96CA-81F0-480C-8D9A-259EDBF49E77}"/>
                  </a:ext>
                </a:extLst>
              </p:cNvPr>
              <p:cNvSpPr/>
              <p:nvPr/>
            </p:nvSpPr>
            <p:spPr>
              <a:xfrm>
                <a:off x="2951955" y="1350667"/>
                <a:ext cx="6096000" cy="769378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𝑐h𝑒𝑝</m:t>
                          </m:r>
                        </m:sub>
                      </m:sSub>
                      <m:d>
                        <m:d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ru-RU" i="0">
                          <a:latin typeface="Cambria Math" panose="02040503050406030204" pitchFamily="18" charset="0"/>
                        </a:rPr>
                        <m:t>=1−</m:t>
                      </m:r>
                      <m:sSup>
                        <m:sSup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ru-RU" i="0">
                                          <a:latin typeface="Cambria Math" panose="02040503050406030204" pitchFamily="18" charset="0"/>
                                        </a:rPr>
                                        <m:t>кр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ru-RU" i="1">
                          <a:latin typeface="Cambria Math" panose="02040503050406030204" pitchFamily="18" charset="0"/>
                        </a:rPr>
                        <m:t>𝑒𝑥𝑝</m:t>
                      </m:r>
                      <m:d>
                        <m:dPr>
                          <m:begChr m:val="["/>
                          <m:endChr m:val="]"/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den>
                          </m:f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𝑒𝑥𝑝</m:t>
                          </m:r>
                          <m:d>
                            <m:d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ru-RU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den>
                              </m:f>
                            </m:e>
                          </m:d>
                        </m:e>
                      </m:d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7A2D96CA-81F0-480C-8D9A-259EDBF49E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1955" y="1350667"/>
                <a:ext cx="6096000" cy="76937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13E32666-AB2D-4449-9858-B9F5513549B2}"/>
              </a:ext>
            </a:extLst>
          </p:cNvPr>
          <p:cNvSpPr txBox="1"/>
          <p:nvPr/>
        </p:nvSpPr>
        <p:spPr>
          <a:xfrm>
            <a:off x="515511" y="1192807"/>
            <a:ext cx="4183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model of the background ionosphere </a:t>
            </a:r>
            <a:r>
              <a:rPr lang="ru-RU" dirty="0"/>
              <a:t>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3241C3-5EC1-40AD-8DB1-87A1D1F82A9F}"/>
              </a:ext>
            </a:extLst>
          </p:cNvPr>
          <p:cNvSpPr txBox="1"/>
          <p:nvPr/>
        </p:nvSpPr>
        <p:spPr>
          <a:xfrm>
            <a:off x="512938" y="2093239"/>
            <a:ext cx="3507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model of plasma irregularities </a:t>
            </a:r>
            <a:r>
              <a:rPr lang="ru-RU" dirty="0"/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96A9B7-D7A3-4A48-B5B8-380B94B13FCB}"/>
              </a:ext>
            </a:extLst>
          </p:cNvPr>
          <p:cNvSpPr txBox="1"/>
          <p:nvPr/>
        </p:nvSpPr>
        <p:spPr>
          <a:xfrm>
            <a:off x="502743" y="3170641"/>
            <a:ext cx="5636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where cross and longitudinal dimensions of irregularities</a:t>
            </a:r>
            <a:r>
              <a:rPr lang="ru-RU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Прямоугольник 18">
                <a:extLst>
                  <a:ext uri="{FF2B5EF4-FFF2-40B4-BE49-F238E27FC236}">
                    <a16:creationId xmlns:a16="http://schemas.microsoft.com/office/drawing/2014/main" id="{94A31399-68A2-4B15-845A-621F50625286}"/>
                  </a:ext>
                </a:extLst>
              </p:cNvPr>
              <p:cNvSpPr/>
              <p:nvPr/>
            </p:nvSpPr>
            <p:spPr>
              <a:xfrm>
                <a:off x="1926179" y="3520162"/>
                <a:ext cx="3969099" cy="8222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ru-RU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ru-RU" i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ru-RU" i="0"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sSup>
                                    <m:sSupPr>
                                      <m:ctrlP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lang="ru-RU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sSub>
                                                <m:sSubPr>
                                                  <m:ctrlPr>
                                                    <a:rPr lang="ru-RU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ru-RU">
                                                      <a:latin typeface="Cambria Math" panose="02040503050406030204" pitchFamily="18" charset="0"/>
                                                    </a:rPr>
                                                    <m:t>𝜏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m:rPr>
                                                      <m:sty m:val="p"/>
                                                    </m:rPr>
                                                    <a:rPr lang="en-US" b="0" i="0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rel</m:t>
                                                  </m:r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</m:num>
                                            <m:den>
                                              <m:r>
                                                <a:rPr lang="ru-RU" i="1"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den>
                                          </m:f>
                                        </m:e>
                                      </m:d>
                                    </m:e>
                                    <m:sup>
                                      <m:r>
                                        <a:rPr lang="ru-RU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type m:val="skw"/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ru-RU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ru-RU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</m:e>
                      </m:d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9" name="Прямоугольник 18">
                <a:extLst>
                  <a:ext uri="{FF2B5EF4-FFF2-40B4-BE49-F238E27FC236}">
                    <a16:creationId xmlns:a16="http://schemas.microsoft.com/office/drawing/2014/main" id="{94A31399-68A2-4B15-845A-621F506252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6179" y="3520162"/>
                <a:ext cx="3969099" cy="82221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Прямоугольник 19">
                <a:extLst>
                  <a:ext uri="{FF2B5EF4-FFF2-40B4-BE49-F238E27FC236}">
                    <a16:creationId xmlns:a16="http://schemas.microsoft.com/office/drawing/2014/main" id="{22ADB13C-4694-47A9-86D5-8B079DB3CF1A}"/>
                  </a:ext>
                </a:extLst>
              </p:cNvPr>
              <p:cNvSpPr/>
              <p:nvPr/>
            </p:nvSpPr>
            <p:spPr>
              <a:xfrm>
                <a:off x="6423823" y="3520161"/>
                <a:ext cx="3979744" cy="8222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ru-RU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ru-RU" i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ru-RU" i="0"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sSup>
                                    <m:sSupPr>
                                      <m:ctrlP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lang="ru-RU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sSub>
                                                <m:sSubPr>
                                                  <m:ctrlPr>
                                                    <a:rPr lang="ru-RU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ru-RU">
                                                      <a:latin typeface="Cambria Math" panose="02040503050406030204" pitchFamily="18" charset="0"/>
                                                    </a:rPr>
                                                    <m:t>𝜏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m:rPr>
                                                      <m:sty m:val="p"/>
                                                    </m:rPr>
                                                    <a:rPr lang="en-US" b="0" i="0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rel</m:t>
                                                  </m:r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</m:num>
                                            <m:den>
                                              <m:r>
                                                <a:rPr lang="ru-RU" i="1"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den>
                                          </m:f>
                                        </m:e>
                                      </m:d>
                                    </m:e>
                                    <m:sup>
                                      <m:r>
                                        <a:rPr lang="ru-RU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type m:val="skw"/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ru-RU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ru-RU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0" name="Прямоугольник 19">
                <a:extLst>
                  <a:ext uri="{FF2B5EF4-FFF2-40B4-BE49-F238E27FC236}">
                    <a16:creationId xmlns:a16="http://schemas.microsoft.com/office/drawing/2014/main" id="{22ADB13C-4694-47A9-86D5-8B079DB3CF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3823" y="3520161"/>
                <a:ext cx="3979744" cy="82221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17FB4CCD-9ACC-422B-AD5E-B99E1FE19FBE}"/>
              </a:ext>
            </a:extLst>
          </p:cNvPr>
          <p:cNvSpPr txBox="1"/>
          <p:nvPr/>
        </p:nvSpPr>
        <p:spPr>
          <a:xfrm>
            <a:off x="502743" y="4346758"/>
            <a:ext cx="4832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and maximum value of irregularities permittivity</a:t>
            </a:r>
            <a:r>
              <a:rPr lang="ru-RU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Прямоугольник 21">
                <a:extLst>
                  <a:ext uri="{FF2B5EF4-FFF2-40B4-BE49-F238E27FC236}">
                    <a16:creationId xmlns:a16="http://schemas.microsoft.com/office/drawing/2014/main" id="{592FDFCB-1115-43A1-AD2B-B8353381D427}"/>
                  </a:ext>
                </a:extLst>
              </p:cNvPr>
              <p:cNvSpPr/>
              <p:nvPr/>
            </p:nvSpPr>
            <p:spPr>
              <a:xfrm>
                <a:off x="4572208" y="4672945"/>
                <a:ext cx="2936637" cy="11883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𝑚𝑖</m:t>
                          </m:r>
                        </m:sub>
                      </m:sSub>
                      <m:d>
                        <m:d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ru-RU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𝑚𝑖</m:t>
                              </m:r>
                            </m:sub>
                          </m:sSub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𝑒𝑥𝑝</m:t>
                          </m:r>
                          <m:d>
                            <m:d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ru-RU">
                                          <a:latin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rel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Sup>
                                <m:sSubSup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  <m:sub>
                                  <m:r>
                                    <a:rPr lang="ru-RU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ru-RU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  <m:sub>
                                  <m:r>
                                    <a:rPr lang="ru-RU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ru-RU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rad>
                        </m:den>
                      </m:f>
                      <m:r>
                        <a:rPr lang="ru-RU" i="0">
                          <a:latin typeface="Cambria Math" panose="02040503050406030204" pitchFamily="18" charset="0"/>
                        </a:rPr>
                        <m:t>. 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2" name="Прямоугольник 21">
                <a:extLst>
                  <a:ext uri="{FF2B5EF4-FFF2-40B4-BE49-F238E27FC236}">
                    <a16:creationId xmlns:a16="http://schemas.microsoft.com/office/drawing/2014/main" id="{592FDFCB-1115-43A1-AD2B-B8353381D4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208" y="4672945"/>
                <a:ext cx="2936637" cy="118833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4ACB918E-910E-4DF1-AE52-2C3D240101F2}"/>
              </a:ext>
            </a:extLst>
          </p:cNvPr>
          <p:cNvSpPr txBox="1"/>
          <p:nvPr/>
        </p:nvSpPr>
        <p:spPr>
          <a:xfrm>
            <a:off x="502743" y="5991126"/>
            <a:ext cx="4414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Location of ionospheric irregularities center</a:t>
            </a:r>
            <a:r>
              <a:rPr lang="ru-RU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9792814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nimation_of_five_gauss_irregulatives4 (3)">
            <a:hlinkClick r:id="" action="ppaction://media"/>
            <a:extLst>
              <a:ext uri="{FF2B5EF4-FFF2-40B4-BE49-F238E27FC236}">
                <a16:creationId xmlns:a16="http://schemas.microsoft.com/office/drawing/2014/main" id="{AE8112BB-DC71-46CF-8CB5-33BF5313E9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2243" t="11934" r="19170" b="10967"/>
          <a:stretch/>
        </p:blipFill>
        <p:spPr>
          <a:xfrm>
            <a:off x="370701" y="1093573"/>
            <a:ext cx="5047737" cy="4982121"/>
          </a:xfrm>
          <a:prstGeom prst="rect">
            <a:avLst/>
          </a:prstGeom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6DE6C39-CBF0-4D82-8DD3-C67D04A8F6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1770" y="1631438"/>
            <a:ext cx="6487747" cy="184103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44C3D05-A656-431B-8C5C-2610652409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1770" y="3660833"/>
            <a:ext cx="6518030" cy="1906272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FDF9697-B7CE-43A1-A8D5-40F53C1E136B}"/>
              </a:ext>
            </a:extLst>
          </p:cNvPr>
          <p:cNvSpPr/>
          <p:nvPr/>
        </p:nvSpPr>
        <p:spPr>
          <a:xfrm>
            <a:off x="3542062" y="264564"/>
            <a:ext cx="53729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  <a:r>
              <a:rPr lang="en-US" sz="2400" b="1" i="1" dirty="0"/>
              <a:t>The</a:t>
            </a:r>
            <a:r>
              <a:rPr lang="en-US" dirty="0"/>
              <a:t> </a:t>
            </a:r>
            <a:r>
              <a:rPr lang="en-US" sz="2400" b="1" i="1" dirty="0"/>
              <a:t>model for inhomogeneous medium</a:t>
            </a:r>
            <a:endParaRPr lang="ru-RU" sz="2400" b="1" i="1" dirty="0"/>
          </a:p>
        </p:txBody>
      </p:sp>
    </p:spTree>
    <p:extLst>
      <p:ext uri="{BB962C8B-B14F-4D97-AF65-F5344CB8AC3E}">
        <p14:creationId xmlns:p14="http://schemas.microsoft.com/office/powerpoint/2010/main" val="423660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D0C690-7319-4B94-ACEC-F14EFB93613D}"/>
              </a:ext>
            </a:extLst>
          </p:cNvPr>
          <p:cNvSpPr txBox="1"/>
          <p:nvPr/>
        </p:nvSpPr>
        <p:spPr>
          <a:xfrm>
            <a:off x="4998232" y="247509"/>
            <a:ext cx="20563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/>
              <a:t>Main formulas</a:t>
            </a:r>
            <a:endParaRPr lang="ru-RU" sz="2400" b="1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A96B5C-B9B7-42E4-94A9-1A4E969E1FE3}"/>
              </a:ext>
            </a:extLst>
          </p:cNvPr>
          <p:cNvSpPr txBox="1"/>
          <p:nvPr/>
        </p:nvSpPr>
        <p:spPr>
          <a:xfrm>
            <a:off x="611140" y="886228"/>
            <a:ext cx="8975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 a model of probing radio wave field, use an expression in the phase screen approximation</a:t>
            </a:r>
            <a:r>
              <a:rPr lang="ru-RU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id="{62FB0DC7-BCE7-4276-B54D-D3F4325B05CC}"/>
                  </a:ext>
                </a:extLst>
              </p:cNvPr>
              <p:cNvSpPr/>
              <p:nvPr/>
            </p:nvSpPr>
            <p:spPr>
              <a:xfrm>
                <a:off x="975222" y="1503249"/>
                <a:ext cx="10102353" cy="9019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latin typeface="Cambria Math" panose="02040503050406030204" pitchFamily="18" charset="0"/>
                        </a:rPr>
                        <m:t>𝑈</m:t>
                      </m:r>
                      <m:d>
                        <m:d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),</m:t>
                          </m:r>
                          <m:sSub>
                            <m:sSubPr>
                              <m:ctrlPr>
                                <a:rPr lang="ru-RU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ru-RU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𝑖𝑘</m:t>
                          </m:r>
                          <m:sSub>
                            <m:sSub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𝑒𝑥𝑝</m:t>
                          </m:r>
                          <m:d>
                            <m:d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𝑖𝑘𝑍</m:t>
                              </m:r>
                            </m:e>
                          </m:d>
                        </m:num>
                        <m:den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8</m:t>
                          </m:r>
                          <m:sSup>
                            <m:sSup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</m:d>
                          <m:d>
                            <m:d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ru-RU" i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nary>
                        <m:naryPr>
                          <m:limLoc m:val="undOvr"/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−∞</m:t>
                          </m:r>
                        </m:sub>
                        <m:sup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𝑒𝑥𝑝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ru-RU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𝑖𝑘</m:t>
                              </m:r>
                              <m:sSub>
                                <m:sSub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𝜑</m:t>
                                  </m:r>
                                </m:e>
                                <m:sub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ru-RU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  <m:r>
                                    <a:rPr lang="en-GB" b="1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ru-RU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𝑖𝑘</m:t>
                                  </m:r>
                                </m:num>
                                <m:den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d>
                                <m:d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ru-RU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ru-RU" b="1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  <m:t>𝑠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b="1" i="1"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ru-RU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GB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GB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d>
                                        <m:dPr>
                                          <m:ctrlP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ru-RU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ru-RU" i="1">
                                                  <a:latin typeface="Cambria Math" panose="02040503050406030204" pitchFamily="18" charset="0"/>
                                                </a:rPr>
                                                <m:t>𝑧</m:t>
                                              </m:r>
                                            </m:e>
                                            <m:sub>
                                              <m:r>
                                                <a:rPr lang="ru-RU" i="1">
                                                  <a:latin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sub>
                                          </m:sSub>
                                          <m: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ru-RU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ru-RU" i="1">
                                                  <a:latin typeface="Cambria Math" panose="02040503050406030204" pitchFamily="18" charset="0"/>
                                                </a:rPr>
                                                <m:t>𝑧</m:t>
                                              </m:r>
                                            </m:e>
                                            <m:sub>
                                              <m:r>
                                                <a:rPr lang="ru-RU" i="1">
                                                  <a:latin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den>
                                  </m:f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ru-RU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ru-RU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  <m:r>
                                                <a:rPr lang="ru-RU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(</m:t>
                                              </m:r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  <m:r>
                                                <a:rPr lang="en-US" b="1" i="1" smtClean="0">
                                                  <a:latin typeface="Cambria Math" panose="02040503050406030204" pitchFamily="18" charset="0"/>
                                                </a:rPr>
                                                <m:t>)</m:t>
                                              </m:r>
                                              <m:r>
                                                <a:rPr lang="ru-RU" b="1" i="1"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ru-RU" b="1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  <m:t>𝑠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d>
                                        <m:dPr>
                                          <m:ctrlP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ru-RU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ru-RU" i="1">
                                                  <a:latin typeface="Cambria Math" panose="02040503050406030204" pitchFamily="18" charset="0"/>
                                                </a:rPr>
                                                <m:t>𝑧</m:t>
                                              </m:r>
                                            </m:e>
                                            <m:sub>
                                              <m:r>
                                                <a:rPr lang="ru-RU" i="1"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sub>
                                          </m:sSub>
                                          <m: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ru-RU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ru-RU" i="1">
                                                  <a:latin typeface="Cambria Math" panose="02040503050406030204" pitchFamily="18" charset="0"/>
                                                </a:rPr>
                                                <m:t>𝑧</m:t>
                                              </m:r>
                                            </m:e>
                                            <m:sub>
                                              <m:r>
                                                <a:rPr lang="ru-RU" i="1">
                                                  <a:latin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den>
                                  </m:f>
                                </m:e>
                              </m:d>
                            </m:e>
                          </m:d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ru-RU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ru-RU" b="1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id="{62FB0DC7-BCE7-4276-B54D-D3F4325B05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222" y="1503249"/>
                <a:ext cx="10102353" cy="90191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6DA3E5E1-4C35-4247-A70E-252EFBA1F5ED}"/>
              </a:ext>
            </a:extLst>
          </p:cNvPr>
          <p:cNvSpPr txBox="1"/>
          <p:nvPr/>
        </p:nvSpPr>
        <p:spPr>
          <a:xfrm>
            <a:off x="611140" y="3442126"/>
            <a:ext cx="1510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Partial phase</a:t>
            </a:r>
            <a:r>
              <a:rPr lang="ru-RU" dirty="0"/>
              <a:t>: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10F30F4-8574-4E67-96CD-04694C56B70E}"/>
              </a:ext>
            </a:extLst>
          </p:cNvPr>
          <p:cNvSpPr/>
          <p:nvPr/>
        </p:nvSpPr>
        <p:spPr>
          <a:xfrm>
            <a:off x="611140" y="2491166"/>
            <a:ext cx="11306952" cy="464871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In this case a line of sources is synthesized by a low-orbit satellite</a:t>
            </a:r>
            <a:r>
              <a:rPr lang="ru-RU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id="{EFEB90FC-7215-44D5-961B-76A1CE8CF8D6}"/>
                  </a:ext>
                </a:extLst>
              </p:cNvPr>
              <p:cNvSpPr/>
              <p:nvPr/>
            </p:nvSpPr>
            <p:spPr>
              <a:xfrm>
                <a:off x="4802133" y="3058843"/>
                <a:ext cx="1811713" cy="369332"/>
              </a:xfrm>
              <a:prstGeom prst="rect">
                <a:avLst/>
              </a:prstGeom>
            </p:spPr>
            <p:txBody>
              <a:bodyPr wrap="none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i="1" smtClean="0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ru-RU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н</m:t>
                          </m:r>
                        </m:sub>
                      </m:sSub>
                      <m:r>
                        <a:rPr lang="ru-RU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s</m:t>
                          </m:r>
                        </m:sub>
                      </m:sSub>
                      <m:r>
                        <a:rPr lang="ru-RU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id="{EFEB90FC-7215-44D5-961B-76A1CE8CF8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2133" y="3058843"/>
                <a:ext cx="1811713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id="{5D296E36-EF88-4604-970B-60E08DCF403F}"/>
                  </a:ext>
                </a:extLst>
              </p:cNvPr>
              <p:cNvSpPr/>
              <p:nvPr/>
            </p:nvSpPr>
            <p:spPr>
              <a:xfrm>
                <a:off x="2194643" y="3750112"/>
                <a:ext cx="6868162" cy="17199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ru-RU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−∞</m:t>
                          </m:r>
                        </m:sub>
                        <m:sup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ru-RU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nary>
                      <m:r>
                        <a:rPr lang="ru-RU" i="1"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ru-RU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sup>
                        <m:e>
                          <m:d>
                            <m:d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𝜀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𝑒𝑝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p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𝜀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𝑖𝑟𝑟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p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nary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  <m:oMath xmlns:m="http://schemas.openxmlformats.org/officeDocument/2006/math"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b="0" i="0" smtClean="0">
                          <a:latin typeface="Cambria Math" panose="02040503050406030204" pitchFamily="18" charset="0"/>
                        </a:rPr>
                        <m:t>…=</m:t>
                      </m:r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𝑒𝐻</m:t>
                          </m:r>
                          <m:sSubSup>
                            <m:sSubSup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кр</m:t>
                              </m:r>
                            </m:sub>
                            <m:sup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rad>
                        </m:num>
                        <m:den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limLoc m:val="undOvr"/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  <m:e>
                          <m:sSub>
                            <m:sSubPr>
                              <m:ctrlPr>
                                <a:rPr lang="ru-RU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</m:acc>
                            </m:e>
                            <m:sub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𝑚𝑖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sSub>
                            <m:sSub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 </m:t>
                          </m:r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𝑒𝑥𝑝</m:t>
                          </m:r>
                          <m:d>
                            <m:d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ru-RU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sub>
                                          </m:sSub>
                                          <m: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ru-RU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ru-RU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ru-RU" i="1">
                                                  <a:latin typeface="Cambria Math" panose="02040503050406030204" pitchFamily="18" charset="0"/>
                                                </a:rPr>
                                                <m:t>𝑚𝑖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ru-RU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ru-RU" i="1"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</m:e>
                                    <m:sup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bSup>
                                    <m:sSubSupPr>
                                      <m:ctrlP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e>
                                    <m:sub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den>
                              </m:f>
                            </m:e>
                          </m:d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</m:e>
                      </m:nary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id="{5D296E36-EF88-4604-970B-60E08DCF40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4643" y="3750112"/>
                <a:ext cx="6868162" cy="171995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039030A-A8AB-4828-9AC3-74E3FA3EC003}"/>
              </a:ext>
            </a:extLst>
          </p:cNvPr>
          <p:cNvSpPr/>
          <p:nvPr/>
        </p:nvSpPr>
        <p:spPr>
          <a:xfrm>
            <a:off x="611140" y="5526633"/>
            <a:ext cx="8513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The wave phase change before spatial field processing can be found from the equation</a:t>
            </a:r>
            <a:r>
              <a:rPr lang="ru-RU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Прямоугольник 10">
                <a:extLst>
                  <a:ext uri="{FF2B5EF4-FFF2-40B4-BE49-F238E27FC236}">
                    <a16:creationId xmlns:a16="http://schemas.microsoft.com/office/drawing/2014/main" id="{B46211FE-6537-4B13-BA47-108C18267D35}"/>
                  </a:ext>
                </a:extLst>
              </p:cNvPr>
              <p:cNvSpPr/>
              <p:nvPr/>
            </p:nvSpPr>
            <p:spPr>
              <a:xfrm>
                <a:off x="4723282" y="5981967"/>
                <a:ext cx="347005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ru-RU" i="0">
                          <a:latin typeface="Cambria Math" panose="02040503050406030204" pitchFamily="18" charset="0"/>
                        </a:rPr>
                        <m:t>Ф</m:t>
                      </m:r>
                      <m:d>
                        <m:d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ru-RU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i="1">
                          <a:latin typeface="Cambria Math" panose="02040503050406030204" pitchFamily="18" charset="0"/>
                        </a:rPr>
                        <m:t>𝐴𝑟𝑔</m:t>
                      </m:r>
                      <m:d>
                        <m:dPr>
                          <m:begChr m:val="["/>
                          <m:endChr m:val="]"/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𝑈</m:t>
                          </m:r>
                          <m:d>
                            <m:d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),</m:t>
                              </m:r>
                              <m:sSub>
                                <m:sSub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ru-RU" i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ru-RU" i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1" name="Прямоугольник 10">
                <a:extLst>
                  <a:ext uri="{FF2B5EF4-FFF2-40B4-BE49-F238E27FC236}">
                    <a16:creationId xmlns:a16="http://schemas.microsoft.com/office/drawing/2014/main" id="{B46211FE-6537-4B13-BA47-108C18267D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3282" y="5981967"/>
                <a:ext cx="3470053" cy="369332"/>
              </a:xfrm>
              <a:prstGeom prst="rect">
                <a:avLst/>
              </a:prstGeom>
              <a:blipFill>
                <a:blip r:embed="rId5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11582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nimation_of_five_gauss_irregulatives3 (18)">
            <a:hlinkClick r:id="" action="ppaction://media"/>
            <a:extLst>
              <a:ext uri="{FF2B5EF4-FFF2-40B4-BE49-F238E27FC236}">
                <a16:creationId xmlns:a16="http://schemas.microsoft.com/office/drawing/2014/main" id="{E6A6C7DA-E05C-4269-9C96-10DF65D67F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320" t="10721" r="8625" b="1622"/>
          <a:stretch/>
        </p:blipFill>
        <p:spPr>
          <a:xfrm>
            <a:off x="1884405" y="753761"/>
            <a:ext cx="8143103" cy="60115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3C0542-4D48-4397-96B7-80E0483257EB}"/>
              </a:ext>
            </a:extLst>
          </p:cNvPr>
          <p:cNvSpPr txBox="1"/>
          <p:nvPr/>
        </p:nvSpPr>
        <p:spPr>
          <a:xfrm>
            <a:off x="1188663" y="211666"/>
            <a:ext cx="9814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/>
              <a:t>The wave phase change of the scattered field</a:t>
            </a:r>
            <a:r>
              <a:rPr lang="ru-RU" sz="2400" b="1" i="1" dirty="0"/>
              <a:t> </a:t>
            </a:r>
            <a:r>
              <a:rPr lang="en-US" sz="2400" b="1" i="1" dirty="0"/>
              <a:t>before</a:t>
            </a:r>
            <a:r>
              <a:rPr lang="ru-RU" sz="2400" b="1" i="1" dirty="0"/>
              <a:t> </a:t>
            </a:r>
            <a:r>
              <a:rPr lang="en-US" sz="2400" b="1" i="1" dirty="0"/>
              <a:t>spatial field processing</a:t>
            </a:r>
            <a:endParaRPr lang="ru-RU" sz="2400" b="1" i="1" dirty="0"/>
          </a:p>
        </p:txBody>
      </p:sp>
    </p:spTree>
    <p:extLst>
      <p:ext uri="{BB962C8B-B14F-4D97-AF65-F5344CB8AC3E}">
        <p14:creationId xmlns:p14="http://schemas.microsoft.com/office/powerpoint/2010/main" val="254355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4FD4EC-65F7-4BC5-8763-F0B9A4C67E90}"/>
              </a:ext>
            </a:extLst>
          </p:cNvPr>
          <p:cNvSpPr txBox="1"/>
          <p:nvPr/>
        </p:nvSpPr>
        <p:spPr>
          <a:xfrm>
            <a:off x="2249113" y="254948"/>
            <a:ext cx="7693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/>
              <a:t>Double spatial field processing based on the DWFT method</a:t>
            </a:r>
            <a:endParaRPr lang="ru-RU" sz="2400" b="1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CF34E0-5455-4419-B58F-0133D872AF5C}"/>
              </a:ext>
            </a:extLst>
          </p:cNvPr>
          <p:cNvSpPr txBox="1"/>
          <p:nvPr/>
        </p:nvSpPr>
        <p:spPr>
          <a:xfrm>
            <a:off x="554414" y="1159091"/>
            <a:ext cx="7461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Expression for the double spatial field processing based on the DWFT method</a:t>
            </a:r>
            <a:r>
              <a:rPr lang="ru-RU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BA9FB46-2750-419E-877F-E56C551E3548}"/>
                  </a:ext>
                </a:extLst>
              </p:cNvPr>
              <p:cNvSpPr txBox="1"/>
              <p:nvPr/>
            </p:nvSpPr>
            <p:spPr>
              <a:xfrm>
                <a:off x="1512909" y="1661828"/>
                <a:ext cx="9338720" cy="80958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ru-RU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ru-RU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GB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ru-RU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nary>
                            <m:naryPr>
                              <m:limLoc m:val="undOvr"/>
                              <m:ctrlPr>
                                <a:rPr lang="ru-RU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b>
                            <m:sup>
                              <m:r>
                                <a:rPr lang="ru-R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𝑑𝑥𝑑</m:t>
                              </m:r>
                              <m:sSub>
                                <m:sSub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ru-RU" i="1" smtClean="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  <m:d>
                                <m:d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ru-RU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ru-RU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ru-RU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𝑒𝑥𝑝</m:t>
                              </m:r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𝑖𝑘</m:t>
                                  </m:r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𝑍</m:t>
                                      </m:r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  <m:f>
                                        <m:fPr>
                                          <m:ctrlPr>
                                            <a:rPr lang="en-GB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p>
                                            <m:sSupPr>
                                              <m:ctrlPr>
                                                <a:rPr lang="en-GB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GB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GB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  <m:r>
                                                    <a:rPr lang="en-GB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+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GB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GB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𝑥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GB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0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e>
                                            <m:sup>
                                              <m:r>
                                                <a:rPr lang="en-GB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num>
                                        <m:den>
                                          <m:r>
                                            <a:rPr lang="en-GB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𝑍</m:t>
                                          </m:r>
                                        </m:den>
                                      </m:f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f>
                                        <m:fPr>
                                          <m:ctrlPr>
                                            <a:rPr lang="en-GB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GB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d>
                                            <m:dPr>
                                              <m:ctrlPr>
                                                <a:rPr lang="en-GB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p>
                                                <m:sSupPr>
                                                  <m:ctrlPr>
                                                    <a:rPr lang="en-GB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en-GB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lang="en-GB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∗</m:t>
                                                  </m:r>
                                                </m:sup>
                                              </m:sSup>
                                              <m:sSub>
                                                <m:sSubPr>
                                                  <m:ctrlPr>
                                                    <a:rPr lang="en-GB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GB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GB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GB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+</m:t>
                                              </m:r>
                                              <m:sSubSup>
                                                <m:sSubSupPr>
                                                  <m:ctrlPr>
                                                    <a:rPr lang="en-GB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GB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GB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GB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∗</m:t>
                                                  </m:r>
                                                </m:sup>
                                              </m:sSubSup>
                                              <m:r>
                                                <a:rPr lang="en-GB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</m:d>
                                        </m:num>
                                        <m:den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𝑍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BA9FB46-2750-419E-877F-E56C551E35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2909" y="1661828"/>
                <a:ext cx="9338720" cy="80958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id="{CCE67424-C4D0-485D-8AD3-912763B3B970}"/>
                  </a:ext>
                </a:extLst>
              </p:cNvPr>
              <p:cNvSpPr/>
              <p:nvPr/>
            </p:nvSpPr>
            <p:spPr>
              <a:xfrm>
                <a:off x="3496948" y="3416624"/>
                <a:ext cx="5077929" cy="7146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latin typeface="Cambria Math" panose="02040503050406030204" pitchFamily="18" charset="0"/>
                        </a:rPr>
                        <m:t>𝑘</m:t>
                      </m:r>
                      <m:sSup>
                        <m:sSup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Ф</m:t>
                          </m:r>
                        </m:e>
                        <m:sup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e>
                      </m:d>
                      <m:r>
                        <a:rPr lang="ru-RU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i="1">
                          <a:latin typeface="Cambria Math" panose="02040503050406030204" pitchFamily="18" charset="0"/>
                        </a:rPr>
                        <m:t>𝐴𝑟𝑔</m:t>
                      </m:r>
                      <m:d>
                        <m:dPr>
                          <m:begChr m:val="["/>
                          <m:endChr m:val="]"/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ru-RU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ru-RU" i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ru-RU" i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ru-RU" i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</m:e>
                          </m:d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𝑒𝑥𝑝</m:t>
                          </m:r>
                          <m:d>
                            <m:d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ru-RU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𝑖𝑘</m:t>
                                  </m:r>
                                  <m:sSup>
                                    <m:sSupPr>
                                      <m:ctrlP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ru-RU" i="0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  <m:sSubSup>
                                    <m:sSubSupPr>
                                      <m:ctrlP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ru-RU" i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  <m:sup>
                                      <m:r>
                                        <a:rPr lang="ru-RU" i="0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bSup>
                                </m:num>
                                <m:den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den>
                              </m:f>
                            </m:e>
                          </m:d>
                        </m:e>
                      </m:d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id="{CCE67424-C4D0-485D-8AD3-912763B3B9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6948" y="3416624"/>
                <a:ext cx="5077929" cy="71468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28514E5-09A1-4094-8414-D13F5D78BBE2}"/>
              </a:ext>
            </a:extLst>
          </p:cNvPr>
          <p:cNvSpPr/>
          <p:nvPr/>
        </p:nvSpPr>
        <p:spPr>
          <a:xfrm>
            <a:off x="554414" y="2799665"/>
            <a:ext cx="58165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The wave phase change after double spatial field processing</a:t>
            </a:r>
            <a:r>
              <a:rPr lang="ru-RU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091342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nimation_of_five_gauss_irregulatives3 (18)">
            <a:hlinkClick r:id="" action="ppaction://media"/>
            <a:extLst>
              <a:ext uri="{FF2B5EF4-FFF2-40B4-BE49-F238E27FC236}">
                <a16:creationId xmlns:a16="http://schemas.microsoft.com/office/drawing/2014/main" id="{0977F72F-EE58-4655-9A02-F918CB5ECE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2" t="11081" r="9099"/>
          <a:stretch/>
        </p:blipFill>
        <p:spPr>
          <a:xfrm>
            <a:off x="1655804" y="685799"/>
            <a:ext cx="8309919" cy="60980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B10D17-780F-49E4-9AF6-03F4D638E4D4}"/>
              </a:ext>
            </a:extLst>
          </p:cNvPr>
          <p:cNvSpPr txBox="1"/>
          <p:nvPr/>
        </p:nvSpPr>
        <p:spPr>
          <a:xfrm>
            <a:off x="1188663" y="211666"/>
            <a:ext cx="9609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/>
              <a:t>The wave phase change of the scattered field</a:t>
            </a:r>
            <a:r>
              <a:rPr lang="ru-RU" sz="2400" b="1" i="1" dirty="0"/>
              <a:t> </a:t>
            </a:r>
            <a:r>
              <a:rPr lang="en-US" sz="2400" b="1" i="1" dirty="0"/>
              <a:t>after</a:t>
            </a:r>
            <a:r>
              <a:rPr lang="ru-RU" sz="2400" b="1" i="1" dirty="0"/>
              <a:t> </a:t>
            </a:r>
            <a:r>
              <a:rPr lang="en-US" sz="2400" b="1" i="1" dirty="0"/>
              <a:t>spatial field processing</a:t>
            </a:r>
            <a:endParaRPr lang="ru-RU" sz="2400" b="1" i="1" dirty="0"/>
          </a:p>
        </p:txBody>
      </p:sp>
    </p:spTree>
    <p:extLst>
      <p:ext uri="{BB962C8B-B14F-4D97-AF65-F5344CB8AC3E}">
        <p14:creationId xmlns:p14="http://schemas.microsoft.com/office/powerpoint/2010/main" val="334171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3111</TotalTime>
  <Words>940</Words>
  <Application>Microsoft Office PowerPoint</Application>
  <PresentationFormat>Широкоэкранный</PresentationFormat>
  <Paragraphs>122</Paragraphs>
  <Slides>20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Cambria Math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</dc:creator>
  <cp:lastModifiedBy>Михаил</cp:lastModifiedBy>
  <cp:revision>87</cp:revision>
  <dcterms:created xsi:type="dcterms:W3CDTF">2024-08-30T06:08:24Z</dcterms:created>
  <dcterms:modified xsi:type="dcterms:W3CDTF">2024-09-01T10:00:43Z</dcterms:modified>
</cp:coreProperties>
</file>