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9" r:id="rId2"/>
    <p:sldId id="305" r:id="rId3"/>
    <p:sldId id="303" r:id="rId4"/>
    <p:sldId id="331" r:id="rId5"/>
    <p:sldId id="315" r:id="rId6"/>
    <p:sldId id="314" r:id="rId7"/>
    <p:sldId id="352" r:id="rId8"/>
    <p:sldId id="342" r:id="rId9"/>
    <p:sldId id="333" r:id="rId10"/>
    <p:sldId id="355" r:id="rId11"/>
    <p:sldId id="297" r:id="rId12"/>
    <p:sldId id="340" r:id="rId13"/>
    <p:sldId id="353" r:id="rId14"/>
    <p:sldId id="354" r:id="rId15"/>
    <p:sldId id="33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666" y="-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AB3372-5647-4F42-B98D-680DE0B3B01B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C84B0-A5B7-4869-92DA-FB15CCA96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3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C84B0-A5B7-4869-92DA-FB15CCA96C7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66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C84B0-A5B7-4869-92DA-FB15CCA96C7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9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C84B0-A5B7-4869-92DA-FB15CCA96C7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9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02AF-0673-4B70-B1AF-49B617FBBA6D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71BBF-08D8-41C3-A518-D51E3CF90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71E6B-68BA-455F-B8EA-B628991CB49B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D477C-50B3-4E39-A0A8-B6B6016A5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3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E21B0-CED2-48B5-9773-BD17C26E3A2D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7FF4-4268-4986-940C-7D6C98132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6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A5741-7A50-44A4-B06C-498D3C4A1178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037B-5A81-4443-A404-1BBA13A6C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2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FACC-9F40-4AF7-9366-6004CEB7EA03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53C01-D4B1-472F-B604-9AAFD8382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F567-1041-411B-8EDA-B3F67C73CF7A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E4DA-E1BA-44FF-B7EE-7D11E10D34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56CA5-58DA-4D6D-B3D8-15A2B25BDB66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C07DC-D247-4508-AB33-D951EE742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1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5B3E-05F9-4F69-874C-C770D4595E24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8D0A6-6FFC-4966-9760-BE9AB5310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2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AA466-0D6E-48E6-8702-998E882D3E35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7770-9254-408B-A5C0-C7092F3BA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64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A0AD0-1315-4C67-982C-EBE65E55EF39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17385-AE42-4C9F-A2D2-CE9061720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1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D32ED-6256-4774-A660-F453D8014C5C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7D5F0-4D48-40B5-AC62-3707260A4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6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404B5A-5C2E-4651-9FDF-A96D4EB0BF97}" type="datetimeFigureOut">
              <a:rPr lang="ru-RU"/>
              <a:pPr>
                <a:defRPr/>
              </a:pPr>
              <a:t>01.09.2024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9C0944-00E7-4339-BE90-029AA2F60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3.mov"/><Relationship Id="rId7" Type="http://schemas.openxmlformats.org/officeDocument/2006/relationships/image" Target="../media/image35.png"/><Relationship Id="rId2" Type="http://schemas.microsoft.com/office/2007/relationships/media" Target="../media/media3.mo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3.wmf"/><Relationship Id="rId5" Type="http://schemas.openxmlformats.org/officeDocument/2006/relationships/notesSlide" Target="../notesSlides/notesSlide2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gi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ui.adsabs.harvard.edu/#abs/2021PPCF...63l4008K/abstrac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486"/>
            <a:ext cx="9144000" cy="98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7539" y="3526568"/>
            <a:ext cx="8368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Картинки по запросу самар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по запросу самарский университе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Картинки по запросу самарский университе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Картинки по запросу самарский университет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7" name="Picture 11" descr="C:\Users\MNU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28" y="4964583"/>
            <a:ext cx="2608883" cy="11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ФИ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88" y="5228206"/>
            <a:ext cx="14763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2419150"/>
            <a:ext cx="7772400" cy="993118"/>
          </a:xfrm>
        </p:spPr>
        <p:txBody>
          <a:bodyPr>
            <a:noAutofit/>
          </a:bodyPr>
          <a:lstStyle/>
          <a:p>
            <a:r>
              <a:rPr lang="en-US" sz="3600" b="1" dirty="0"/>
              <a:t>STUDY OF THE EVOLUTION OF A WEAK PERTURBATION INDUCED AT THE BOUNDARY OF A HOT CORONAL LOOP IN A STRONG MAGNETIC FIELD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4" y="3801654"/>
            <a:ext cx="7576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/>
              <a:t>D.I. </a:t>
            </a:r>
            <a:r>
              <a:rPr lang="en-US" sz="2000" u="sng" dirty="0" err="1" smtClean="0"/>
              <a:t>Zavershinskii</a:t>
            </a:r>
            <a:r>
              <a:rPr lang="en-US" sz="2000" u="sng" dirty="0" smtClean="0"/>
              <a:t>, </a:t>
            </a:r>
            <a:r>
              <a:rPr lang="en-US" sz="2000" dirty="0"/>
              <a:t>A</a:t>
            </a:r>
            <a:r>
              <a:rPr lang="en-US" sz="2000" dirty="0" smtClean="0"/>
              <a:t>.</a:t>
            </a:r>
            <a:r>
              <a:rPr lang="ru-RU" sz="2000" dirty="0" smtClean="0"/>
              <a:t> </a:t>
            </a:r>
            <a:r>
              <a:rPr lang="en-US" sz="2000" dirty="0" smtClean="0"/>
              <a:t>S</a:t>
            </a:r>
            <a:r>
              <a:rPr lang="en-US" sz="2000" dirty="0"/>
              <a:t>. </a:t>
            </a:r>
            <a:r>
              <a:rPr lang="en-US" sz="2000" dirty="0" err="1" smtClean="0"/>
              <a:t>Frolova</a:t>
            </a:r>
            <a:r>
              <a:rPr lang="en-US" sz="2000" dirty="0" smtClean="0"/>
              <a:t>, D.</a:t>
            </a:r>
            <a:r>
              <a:rPr lang="ru-RU" sz="2000" dirty="0" smtClean="0"/>
              <a:t> </a:t>
            </a:r>
            <a:r>
              <a:rPr lang="en-US" sz="2000" dirty="0" smtClean="0"/>
              <a:t>V</a:t>
            </a:r>
            <a:r>
              <a:rPr lang="en-US" sz="2000" dirty="0"/>
              <a:t>. </a:t>
            </a:r>
            <a:r>
              <a:rPr lang="en-US" sz="2000" dirty="0" err="1" smtClean="0"/>
              <a:t>Agapova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11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27.userapi.com/impg/PLaoXeNgX-6EtOLoJC-wUNwGSf291bRkxuiOpw/BtLTkmBa06U.jpg?size=694x433&amp;quality=96&amp;sign=00041aac978ac7a4c2973b84e4c57be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6" y="1721044"/>
            <a:ext cx="4743974" cy="29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un9-52.userapi.com/impg/cs4dNo2oJmxB07gqG0eK66YTeekByHfhi8jbrw/Dhs-AswzDxo.jpg?size=714x464&amp;quality=96&amp;sign=532e20f5192b88ed2b9c7885623995b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1617"/>
            <a:ext cx="4450089" cy="289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0889" y="4680902"/>
            <a:ext cx="19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dirty="0" err="1" smtClean="0"/>
              <a:t>Kolotkov</a:t>
            </a:r>
            <a:r>
              <a:rPr lang="en-US" altLang="ru-RU" dirty="0" smtClean="0"/>
              <a:t> et al 2020</a:t>
            </a:r>
            <a:endParaRPr lang="ru-RU" altLang="ru-RU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27088" y="267500"/>
            <a:ext cx="789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Chara</a:t>
            </a:r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cteristic temporal scales</a:t>
            </a:r>
            <a:endParaRPr lang="ru-RU" altLang="ru-RU" sz="2800" dirty="0">
              <a:solidFill>
                <a:schemeClr val="bg1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48082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8067675" y="6332538"/>
            <a:ext cx="46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CF64BF5B-A8C0-4D9A-894D-02E56880FE5F}" type="slidenum">
              <a:rPr lang="ru-RU" altLang="ru-RU">
                <a:solidFill>
                  <a:schemeClr val="bg1"/>
                </a:solidFill>
                <a:latin typeface="Elektra Medium Pro"/>
              </a:rPr>
              <a:pPr algn="ctr"/>
              <a:t>11</a:t>
            </a:fld>
            <a:endParaRPr lang="ru-RU" altLang="ru-RU">
              <a:solidFill>
                <a:schemeClr val="bg1"/>
              </a:solidFill>
              <a:latin typeface="Elektra Medium Pro"/>
            </a:endParaRPr>
          </a:p>
        </p:txBody>
      </p:sp>
      <p:sp>
        <p:nvSpPr>
          <p:cNvPr id="308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Рамка 19"/>
          <p:cNvSpPr/>
          <p:nvPr/>
        </p:nvSpPr>
        <p:spPr>
          <a:xfrm>
            <a:off x="2331768" y="3089104"/>
            <a:ext cx="4745124" cy="1082629"/>
          </a:xfrm>
          <a:prstGeom prst="frame">
            <a:avLst>
              <a:gd name="adj1" fmla="val 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953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15" y="3172766"/>
            <a:ext cx="4481108" cy="9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4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9" y="4171733"/>
            <a:ext cx="8424481" cy="13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5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60" y="5529495"/>
            <a:ext cx="3441767" cy="61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sun9-27.userapi.com/impg/PLaoXeNgX-6EtOLoJC-wUNwGSf291bRkxuiOpw/BtLTkmBa06U.jpg?size=694x433&amp;quality=96&amp;sign=00041aac978ac7a4c2973b84e4c57bec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6" y="112223"/>
            <a:ext cx="4516754" cy="28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89" name="Picture 77" descr="https://sun9-44.userapi.com/impg/cXUZeHT1ocoaFVNdflOUY3O3GFITYu-KMVH1Fw/2HGRTlK7RiY.jpg?size=360x252&amp;quality=96&amp;sign=f9607ea6bd0f10198bfaddf399716ab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29" y="101599"/>
            <a:ext cx="3663157" cy="25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ots2.mo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522" y="3332162"/>
            <a:ext cx="7886700" cy="3525838"/>
          </a:xfrm>
        </p:spPr>
      </p:pic>
      <p:pic>
        <p:nvPicPr>
          <p:cNvPr id="3" name="Picture 19" descr="F:\!Presentation\2020\Fig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200740"/>
            <a:ext cx="37671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4"/>
          <p:cNvSpPr>
            <a:spLocks noChangeArrowheads="1"/>
          </p:cNvSpPr>
          <p:nvPr/>
        </p:nvSpPr>
        <p:spPr bwMode="auto">
          <a:xfrm>
            <a:off x="-168275" y="849568"/>
            <a:ext cx="3163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dirty="0"/>
              <a:t>Some initial signal</a:t>
            </a:r>
          </a:p>
          <a:p>
            <a:pPr algn="ctr"/>
            <a:r>
              <a:rPr lang="en-US" altLang="ru-RU" dirty="0"/>
              <a:t>Of optional type and form</a:t>
            </a:r>
            <a:endParaRPr lang="ru-RU" altLang="ru-RU" dirty="0"/>
          </a:p>
        </p:txBody>
      </p:sp>
      <p:graphicFrame>
        <p:nvGraphicFramePr>
          <p:cNvPr id="6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181812"/>
              </p:ext>
            </p:extLst>
          </p:nvPr>
        </p:nvGraphicFramePr>
        <p:xfrm>
          <a:off x="825500" y="1608239"/>
          <a:ext cx="1042988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1" name="Формула" r:id="rId8" imgW="812800" imgH="1054100" progId="Equation.3">
                  <p:embed/>
                </p:oleObj>
              </mc:Choice>
              <mc:Fallback>
                <p:oleObj name="Формула" r:id="rId8" imgW="812800" imgH="1054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1608239"/>
                        <a:ext cx="1042988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2249488" y="1460601"/>
            <a:ext cx="1528762" cy="657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159500" y="2238476"/>
            <a:ext cx="855663" cy="633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21"/>
          <p:cNvSpPr>
            <a:spLocks noChangeArrowheads="1"/>
          </p:cNvSpPr>
          <p:nvPr/>
        </p:nvSpPr>
        <p:spPr bwMode="auto">
          <a:xfrm>
            <a:off x="5697538" y="915611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dirty="0"/>
              <a:t>Reflecting boundaries</a:t>
            </a:r>
            <a:endParaRPr lang="ru-RU" altLang="ru-RU" dirty="0"/>
          </a:p>
        </p:txBody>
      </p:sp>
      <p:graphicFrame>
        <p:nvGraphicFramePr>
          <p:cNvPr id="10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383946"/>
              </p:ext>
            </p:extLst>
          </p:nvPr>
        </p:nvGraphicFramePr>
        <p:xfrm>
          <a:off x="7121525" y="1444573"/>
          <a:ext cx="1543050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Формула" r:id="rId10" imgW="1524000" imgH="1663700" progId="Equation.3">
                  <p:embed/>
                </p:oleObj>
              </mc:Choice>
              <mc:Fallback>
                <p:oleObj name="Формула" r:id="rId10" imgW="1524000" imgH="166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1444573"/>
                        <a:ext cx="1543050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27088" y="223838"/>
            <a:ext cx="789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Evolution of some initial conditions</a:t>
            </a:r>
            <a:endParaRPr lang="ru-RU" altLang="ru-RU" sz="2800" dirty="0">
              <a:solidFill>
                <a:schemeClr val="bg1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1176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8;p61"/>
          <p:cNvSpPr/>
          <p:nvPr/>
        </p:nvSpPr>
        <p:spPr>
          <a:xfrm flipH="1">
            <a:off x="1475158" y="1833880"/>
            <a:ext cx="994800" cy="317700"/>
          </a:xfrm>
          <a:prstGeom prst="roundRect">
            <a:avLst>
              <a:gd name="adj" fmla="val 6942"/>
            </a:avLst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659;p61"/>
          <p:cNvSpPr/>
          <p:nvPr/>
        </p:nvSpPr>
        <p:spPr>
          <a:xfrm flipH="1">
            <a:off x="1442295" y="3147355"/>
            <a:ext cx="994800" cy="317700"/>
          </a:xfrm>
          <a:prstGeom prst="roundRect">
            <a:avLst>
              <a:gd name="adj" fmla="val 6942"/>
            </a:avLst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" name="Google Shape;660;p61"/>
          <p:cNvSpPr/>
          <p:nvPr/>
        </p:nvSpPr>
        <p:spPr>
          <a:xfrm flipH="1">
            <a:off x="1475170" y="4460830"/>
            <a:ext cx="994800" cy="317700"/>
          </a:xfrm>
          <a:prstGeom prst="roundRect">
            <a:avLst>
              <a:gd name="adj" fmla="val 6942"/>
            </a:avLst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" name="Google Shape;661;p61"/>
          <p:cNvPicPr preferRelativeResize="0"/>
          <p:nvPr/>
        </p:nvPicPr>
        <p:blipFill rotWithShape="1">
          <a:blip r:embed="rId3">
            <a:alphaModFix/>
          </a:blip>
          <a:srcRect l="1532" t="13281" r="1474" b="6756"/>
          <a:stretch/>
        </p:blipFill>
        <p:spPr>
          <a:xfrm>
            <a:off x="2734920" y="4021930"/>
            <a:ext cx="4451400" cy="1195500"/>
          </a:xfrm>
          <a:prstGeom prst="roundRect">
            <a:avLst>
              <a:gd name="adj" fmla="val 6263"/>
            </a:avLst>
          </a:prstGeom>
          <a:noFill/>
          <a:ln>
            <a:noFill/>
          </a:ln>
        </p:spPr>
      </p:pic>
      <p:pic>
        <p:nvPicPr>
          <p:cNvPr id="8" name="Google Shape;663;p61"/>
          <p:cNvPicPr preferRelativeResize="0"/>
          <p:nvPr/>
        </p:nvPicPr>
        <p:blipFill rotWithShape="1">
          <a:blip r:embed="rId4">
            <a:alphaModFix/>
          </a:blip>
          <a:srcRect l="1779" t="12306" r="1489" b="6832"/>
          <a:stretch/>
        </p:blipFill>
        <p:spPr>
          <a:xfrm>
            <a:off x="2734920" y="2708443"/>
            <a:ext cx="4451400" cy="1195500"/>
          </a:xfrm>
          <a:prstGeom prst="roundRect">
            <a:avLst>
              <a:gd name="adj" fmla="val 6878"/>
            </a:avLst>
          </a:prstGeom>
          <a:noFill/>
          <a:ln>
            <a:noFill/>
          </a:ln>
        </p:spPr>
      </p:pic>
      <p:pic>
        <p:nvPicPr>
          <p:cNvPr id="9" name="Google Shape;664;p61"/>
          <p:cNvPicPr preferRelativeResize="0"/>
          <p:nvPr/>
        </p:nvPicPr>
        <p:blipFill rotWithShape="1">
          <a:blip r:embed="rId5">
            <a:alphaModFix/>
          </a:blip>
          <a:srcRect l="1789" t="10345" r="1499" b="5818"/>
          <a:stretch/>
        </p:blipFill>
        <p:spPr>
          <a:xfrm>
            <a:off x="2734920" y="1394980"/>
            <a:ext cx="4451400" cy="1195500"/>
          </a:xfrm>
          <a:prstGeom prst="roundRect">
            <a:avLst>
              <a:gd name="adj" fmla="val 6878"/>
            </a:avLst>
          </a:prstGeom>
          <a:noFill/>
          <a:ln>
            <a:noFill/>
          </a:ln>
        </p:spPr>
      </p:pic>
      <p:pic>
        <p:nvPicPr>
          <p:cNvPr id="10" name="Google Shape;665;p61" title="[0,0,0,&quot;https://www.codecogs.com/eqnedit.php?latex=%5Ctau_%7Bcond%7D%3D10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6670" y="4545593"/>
            <a:ext cx="751763" cy="1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66;p61" title="[0,0,0,&quot;https://www.codecogs.com/eqnedit.php?latex=%5Ctau_%7Bcond%7D%3D100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2345" y="3232118"/>
            <a:ext cx="840420" cy="1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7;p61" title="[0,0,0,&quot;https://www.codecogs.com/eqnedit.php?latex=%5Ctau_%7Bcond%7D%3D1000#0&quot;]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8033" y="1918643"/>
            <a:ext cx="929077" cy="148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827088" y="223838"/>
            <a:ext cx="789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Solution of boundary value problem</a:t>
            </a:r>
            <a:endParaRPr lang="ru-RU" altLang="ru-RU" sz="2800" dirty="0">
              <a:solidFill>
                <a:schemeClr val="bg1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0117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3;p62"/>
          <p:cNvSpPr/>
          <p:nvPr/>
        </p:nvSpPr>
        <p:spPr>
          <a:xfrm>
            <a:off x="655086" y="1483175"/>
            <a:ext cx="3820800" cy="3430500"/>
          </a:xfrm>
          <a:prstGeom prst="roundRect">
            <a:avLst>
              <a:gd name="adj" fmla="val 8031"/>
            </a:avLst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Google Shape;674;p62"/>
          <p:cNvPicPr preferRelativeResize="0"/>
          <p:nvPr/>
        </p:nvPicPr>
        <p:blipFill rotWithShape="1">
          <a:blip r:embed="rId2">
            <a:alphaModFix/>
          </a:blip>
          <a:srcRect l="5145" r="4102"/>
          <a:stretch/>
        </p:blipFill>
        <p:spPr>
          <a:xfrm>
            <a:off x="688194" y="1519809"/>
            <a:ext cx="3741900" cy="3357300"/>
          </a:xfrm>
          <a:prstGeom prst="roundRect">
            <a:avLst>
              <a:gd name="adj" fmla="val 6550"/>
            </a:avLst>
          </a:prstGeom>
          <a:noFill/>
          <a:ln>
            <a:noFill/>
          </a:ln>
        </p:spPr>
      </p:pic>
      <p:sp>
        <p:nvSpPr>
          <p:cNvPr id="6" name="Google Shape;677;p62"/>
          <p:cNvSpPr/>
          <p:nvPr/>
        </p:nvSpPr>
        <p:spPr>
          <a:xfrm>
            <a:off x="4671161" y="1483175"/>
            <a:ext cx="3901500" cy="3430500"/>
          </a:xfrm>
          <a:prstGeom prst="roundRect">
            <a:avLst>
              <a:gd name="adj" fmla="val 8031"/>
            </a:avLst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" name="Google Shape;67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4969" y="1519809"/>
            <a:ext cx="3820800" cy="3357300"/>
          </a:xfrm>
          <a:prstGeom prst="roundRect">
            <a:avLst>
              <a:gd name="adj" fmla="val 6550"/>
            </a:avLst>
          </a:prstGeom>
          <a:noFill/>
          <a:ln>
            <a:noFill/>
          </a:ln>
        </p:spPr>
      </p:pic>
      <p:pic>
        <p:nvPicPr>
          <p:cNvPr id="8" name="Google Shape;679;p62" title="[0,0,0,&quot;https://www.codecogs.com/eqnedit.php?latex=%5Ctau_%7Bcond%7D%3D200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386" y="1265575"/>
            <a:ext cx="840420" cy="1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80;p62" title="[0,0,0,&quot;https://www.codecogs.com/eqnedit.php?latex=%5Ctau_%7Bcond%7D%3D1000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5724" y="1265575"/>
            <a:ext cx="929077" cy="14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76;p62"/>
          <p:cNvPicPr preferRelativeResize="0"/>
          <p:nvPr/>
        </p:nvPicPr>
        <p:blipFill rotWithShape="1">
          <a:blip r:embed="rId6">
            <a:alphaModFix/>
          </a:blip>
          <a:srcRect t="43701" b="43366"/>
          <a:stretch/>
        </p:blipFill>
        <p:spPr>
          <a:xfrm>
            <a:off x="2164467" y="5306470"/>
            <a:ext cx="5191373" cy="545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2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692" y="6345239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r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527" y="2798058"/>
            <a:ext cx="3831772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THANK YOU </a:t>
            </a:r>
            <a:endParaRPr lang="ru-RU" sz="2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3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926" y="2663264"/>
            <a:ext cx="7886700" cy="1325563"/>
          </a:xfrm>
        </p:spPr>
        <p:txBody>
          <a:bodyPr/>
          <a:lstStyle/>
          <a:p>
            <a:pPr algn="ctr"/>
            <a:r>
              <a:rPr lang="en-US" sz="6000" dirty="0"/>
              <a:t>What's being observed?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708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827088" y="224165"/>
            <a:ext cx="789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МГД – структуры в солнечной атмосфере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8067675" y="6332538"/>
            <a:ext cx="46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CF64BF5B-A8C0-4D9A-894D-02E56880FE5F}" type="slidenum">
              <a:rPr lang="ru-RU" altLang="ru-RU">
                <a:solidFill>
                  <a:schemeClr val="bg1"/>
                </a:solidFill>
                <a:latin typeface="Elektra Medium Pro"/>
              </a:rPr>
              <a:pPr algn="ctr"/>
              <a:t>3</a:t>
            </a:fld>
            <a:endParaRPr lang="ru-RU" altLang="ru-RU">
              <a:solidFill>
                <a:schemeClr val="bg1"/>
              </a:solidFill>
              <a:latin typeface="Elektra Medium Pro"/>
            </a:endParaRPr>
          </a:p>
        </p:txBody>
      </p:sp>
      <p:sp>
        <p:nvSpPr>
          <p:cNvPr id="308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5907" name="Picture 67" descr="https://3iom3142cnb81rlnt6w4mtlr-wpengine.netdna-ssl.com/wp-content/uploads/2018/08/fig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1341"/>
            <a:ext cx="5182710" cy="38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researchgate.net/profile/V-Nakariakov/publication/251415395/figure/fig1/AS:668923460599814@1536495189195/Typical-plasma-structures-in-the-solar-corona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04" y="923998"/>
            <a:ext cx="4022895" cy="48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pjl519700f1_video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0" y="0"/>
            <a:ext cx="5948004" cy="2974004"/>
          </a:xfrm>
          <a:prstGeom prst="rect">
            <a:avLst/>
          </a:prstGeom>
        </p:spPr>
      </p:pic>
      <p:pic>
        <p:nvPicPr>
          <p:cNvPr id="6" name="apjl519700f1_video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974005"/>
            <a:ext cx="3058789" cy="30587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2" y="0"/>
            <a:ext cx="3163168" cy="288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88" y="3249472"/>
            <a:ext cx="6085211" cy="278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8067675" y="6332538"/>
            <a:ext cx="46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CF64BF5B-A8C0-4D9A-894D-02E56880FE5F}" type="slidenum">
              <a:rPr lang="ru-RU" altLang="ru-RU">
                <a:solidFill>
                  <a:schemeClr val="bg1"/>
                </a:solidFill>
                <a:latin typeface="Elektra Medium Pro"/>
              </a:rPr>
              <a:pPr algn="ctr"/>
              <a:t>5</a:t>
            </a:fld>
            <a:endParaRPr lang="ru-RU" altLang="ru-RU">
              <a:solidFill>
                <a:schemeClr val="bg1"/>
              </a:solidFill>
              <a:latin typeface="Elektra Medium Pro"/>
            </a:endParaRPr>
          </a:p>
        </p:txBody>
      </p:sp>
      <p:sp>
        <p:nvSpPr>
          <p:cNvPr id="308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52926" y="2663264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/>
              <a:t>How is it modeled?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104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8067675" y="6332538"/>
            <a:ext cx="46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CF64BF5B-A8C0-4D9A-894D-02E56880FE5F}" type="slidenum">
              <a:rPr lang="ru-RU" altLang="ru-RU">
                <a:solidFill>
                  <a:schemeClr val="bg1"/>
                </a:solidFill>
                <a:latin typeface="Elektra Medium Pro"/>
              </a:rPr>
              <a:pPr algn="ctr"/>
              <a:t>6</a:t>
            </a:fld>
            <a:endParaRPr lang="ru-RU" altLang="ru-RU">
              <a:solidFill>
                <a:schemeClr val="bg1"/>
              </a:solidFill>
              <a:latin typeface="Elektra Medium Pro"/>
            </a:endParaRPr>
          </a:p>
        </p:txBody>
      </p:sp>
      <p:sp>
        <p:nvSpPr>
          <p:cNvPr id="308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27088" y="223838"/>
            <a:ext cx="789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Basic </a:t>
            </a:r>
            <a:r>
              <a:rPr lang="en-US" altLang="ru-RU" sz="2800" dirty="0">
                <a:solidFill>
                  <a:schemeClr val="bg1"/>
                </a:solidFill>
                <a:latin typeface="Elektra Text Pro"/>
              </a:rPr>
              <a:t>equations</a:t>
            </a:r>
            <a:endParaRPr lang="ru-RU" altLang="ru-RU" sz="2800" dirty="0">
              <a:solidFill>
                <a:schemeClr val="bg1"/>
              </a:solidFill>
              <a:latin typeface="Elektra Text Pro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79" y="805668"/>
            <a:ext cx="6948866" cy="408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30" y="5769825"/>
            <a:ext cx="6896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1330" y="5387794"/>
            <a:ext cx="1896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Owen </a:t>
            </a:r>
            <a:r>
              <a:rPr lang="en-US" dirty="0"/>
              <a:t>et al., 2009;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1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!Presentation\2020\Без 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71" y="802197"/>
            <a:ext cx="2591486" cy="20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7445"/>
            <a:ext cx="3307772" cy="184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>
            <a:stCxn id="5" idx="1"/>
            <a:endCxn id="21" idx="0"/>
          </p:cNvCxnSpPr>
          <p:nvPr/>
        </p:nvCxnSpPr>
        <p:spPr>
          <a:xfrm flipH="1">
            <a:off x="1413734" y="1842986"/>
            <a:ext cx="2057537" cy="13551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Цилиндр 18"/>
          <p:cNvSpPr/>
          <p:nvPr/>
        </p:nvSpPr>
        <p:spPr>
          <a:xfrm>
            <a:off x="4420561" y="3681654"/>
            <a:ext cx="804929" cy="16162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40733" y="3198113"/>
            <a:ext cx="1546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Magnetic slab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143250" y="3178097"/>
            <a:ext cx="3227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Thin flux tube approximation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83157" y="2833432"/>
            <a:ext cx="2757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thin flux tube</a:t>
            </a:r>
            <a:r>
              <a:rPr lang="en-US" dirty="0" smtClean="0"/>
              <a:t>, in </a:t>
            </a:r>
            <a:r>
              <a:rPr lang="en-US" dirty="0"/>
              <a:t>the approximation of an infinite magnetic field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endCxn id="24" idx="0"/>
          </p:cNvCxnSpPr>
          <p:nvPr/>
        </p:nvCxnSpPr>
        <p:spPr>
          <a:xfrm flipH="1">
            <a:off x="4756985" y="2883775"/>
            <a:ext cx="18470" cy="294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25" idx="0"/>
          </p:cNvCxnSpPr>
          <p:nvPr/>
        </p:nvCxnSpPr>
        <p:spPr>
          <a:xfrm>
            <a:off x="6084322" y="1809949"/>
            <a:ext cx="1577741" cy="1023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96214" y="5538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2022MNRAS.514.5941A</a:t>
            </a:r>
          </a:p>
          <a:p>
            <a:r>
              <a:rPr lang="en-US" dirty="0" err="1" smtClean="0"/>
              <a:t>Agapova</a:t>
            </a:r>
            <a:r>
              <a:rPr lang="en-US" dirty="0" smtClean="0"/>
              <a:t> et. al.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101048" y="5538876"/>
            <a:ext cx="1534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2021PPCF...</a:t>
            </a:r>
            <a:r>
              <a:rPr lang="en-US" sz="1200" dirty="0" smtClean="0">
                <a:hlinkClick r:id="rId4"/>
              </a:rPr>
              <a:t>63l4008K</a:t>
            </a:r>
            <a:r>
              <a:rPr lang="en-US" sz="1200" dirty="0" smtClean="0"/>
              <a:t> </a:t>
            </a:r>
          </a:p>
          <a:p>
            <a:r>
              <a:rPr lang="en-US" sz="1200" dirty="0" err="1" smtClean="0"/>
              <a:t>Kolotkov</a:t>
            </a:r>
            <a:r>
              <a:rPr lang="en-US" sz="1200" dirty="0" smtClean="0"/>
              <a:t> et al.</a:t>
            </a:r>
          </a:p>
          <a:p>
            <a:r>
              <a:rPr lang="en-US" sz="1200" dirty="0" smtClean="0"/>
              <a:t>2021SoPh</a:t>
            </a:r>
            <a:r>
              <a:rPr lang="en-US" sz="1200" dirty="0"/>
              <a:t>..296..</a:t>
            </a:r>
            <a:r>
              <a:rPr lang="en-US" sz="1200" dirty="0" smtClean="0"/>
              <a:t>122B</a:t>
            </a:r>
          </a:p>
          <a:p>
            <a:r>
              <a:rPr lang="en-US" sz="1200" dirty="0" err="1" smtClean="0"/>
              <a:t>Belov</a:t>
            </a:r>
            <a:r>
              <a:rPr lang="en-US" sz="1200" dirty="0" smtClean="0"/>
              <a:t> et. al</a:t>
            </a:r>
            <a:endParaRPr lang="ru-RU" sz="1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57" y="3779346"/>
            <a:ext cx="2505380" cy="22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Рамка 17"/>
          <p:cNvSpPr/>
          <p:nvPr/>
        </p:nvSpPr>
        <p:spPr>
          <a:xfrm>
            <a:off x="6258542" y="3798734"/>
            <a:ext cx="2529155" cy="2294259"/>
          </a:xfrm>
          <a:prstGeom prst="frame">
            <a:avLst>
              <a:gd name="adj1" fmla="val 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8067675" y="6332538"/>
            <a:ext cx="46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CF64BF5B-A8C0-4D9A-894D-02E56880FE5F}" type="slidenum">
              <a:rPr lang="ru-RU" altLang="ru-RU">
                <a:solidFill>
                  <a:schemeClr val="bg1"/>
                </a:solidFill>
                <a:latin typeface="Elektra Medium Pro"/>
              </a:rPr>
              <a:pPr algn="ctr"/>
              <a:t>8</a:t>
            </a:fld>
            <a:endParaRPr lang="ru-RU" altLang="ru-RU">
              <a:solidFill>
                <a:schemeClr val="bg1"/>
              </a:solidFill>
              <a:latin typeface="Elektra Medium Pro"/>
            </a:endParaRPr>
          </a:p>
        </p:txBody>
      </p:sp>
      <p:sp>
        <p:nvSpPr>
          <p:cNvPr id="308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27088" y="267500"/>
            <a:ext cx="789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800" dirty="0" smtClean="0">
                <a:solidFill>
                  <a:schemeClr val="bg1"/>
                </a:solidFill>
                <a:latin typeface="Elektra Text Pro"/>
              </a:rPr>
              <a:t>Assumptions</a:t>
            </a:r>
            <a:endParaRPr lang="ru-RU" altLang="ru-RU" sz="2800" dirty="0">
              <a:solidFill>
                <a:schemeClr val="bg1"/>
              </a:solidFill>
              <a:latin typeface="Elektra Text Pro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19" y="821537"/>
            <a:ext cx="6188520" cy="272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19" y="3546478"/>
            <a:ext cx="6188521" cy="10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69" y="3802860"/>
            <a:ext cx="2441831" cy="5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22349" y="4675992"/>
                <a:ext cx="7945325" cy="1628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/>
                  <a:t>The influence of gravitational stratification is weak(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</a:rPr>
                      <m:t>≪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)</a:t>
                </a:r>
                <a:endParaRPr lang="ru-RU" dirty="0"/>
              </a:p>
              <a:p>
                <a:r>
                  <a:rPr lang="ru-RU" dirty="0" smtClean="0"/>
                  <a:t>-</a:t>
                </a:r>
                <a:r>
                  <a:rPr lang="en-US" dirty="0"/>
                  <a:t> </a:t>
                </a:r>
                <a:r>
                  <a:rPr lang="en-US" dirty="0" smtClean="0"/>
                  <a:t>   The </a:t>
                </a:r>
                <a:r>
                  <a:rPr lang="en-US" dirty="0"/>
                  <a:t>effect of waveguide dispersion is weak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A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)</a:t>
                </a:r>
                <a:endParaRPr lang="ru-RU" dirty="0"/>
              </a:p>
              <a:p>
                <a:r>
                  <a:rPr lang="ru-RU" dirty="0" smtClean="0"/>
                  <a:t>-</a:t>
                </a:r>
                <a:r>
                  <a:rPr lang="en-US" dirty="0" smtClean="0"/>
                  <a:t>    </a:t>
                </a:r>
                <a:r>
                  <a:rPr lang="ru-RU" dirty="0" smtClean="0"/>
                  <a:t> </a:t>
                </a:r>
                <a:r>
                  <a:rPr lang="en-US" dirty="0"/>
                  <a:t>The plasma is highly magnetized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≪1</m:t>
                    </m:r>
                  </m:oMath>
                </a14:m>
                <a:r>
                  <a:rPr lang="en-US" dirty="0" smtClean="0"/>
                  <a:t>)</a:t>
                </a:r>
                <a:endParaRPr lang="ru-RU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The effect of viscosity is </a:t>
                </a:r>
                <a:r>
                  <a:rPr lang="en-US" dirty="0" smtClean="0"/>
                  <a:t>negligible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≪1</m:t>
                    </m:r>
                  </m:oMath>
                </a14:m>
                <a:r>
                  <a:rPr lang="en-US" dirty="0" smtClean="0"/>
                  <a:t>)</a:t>
                </a:r>
                <a:endParaRPr lang="ru-RU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Plasma homogeneous along the waveguide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49" y="4675992"/>
                <a:ext cx="7945325" cy="1628010"/>
              </a:xfrm>
              <a:prstGeom prst="rect">
                <a:avLst/>
              </a:prstGeom>
              <a:blipFill rotWithShape="1">
                <a:blip r:embed="rId6"/>
                <a:stretch>
                  <a:fillRect l="-614" b="-52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2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765781" y="1145430"/>
            <a:ext cx="7517500" cy="788299"/>
          </a:xfrm>
          <a:prstGeom prst="frame">
            <a:avLst>
              <a:gd name="adj1" fmla="val 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5" y="1194318"/>
            <a:ext cx="6530841" cy="6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000777" y="1884840"/>
            <a:ext cx="23375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592559" y="1884840"/>
            <a:ext cx="23375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57" y="1948969"/>
            <a:ext cx="5891764" cy="253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68" y="4376696"/>
            <a:ext cx="6157326" cy="232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32" y="202630"/>
            <a:ext cx="2481052" cy="9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77" y="118867"/>
            <a:ext cx="2429398" cy="100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4519</TotalTime>
  <Words>203</Words>
  <Application>Microsoft Office PowerPoint</Application>
  <PresentationFormat>Экран (4:3)</PresentationFormat>
  <Paragraphs>39</Paragraphs>
  <Slides>15</Slides>
  <Notes>3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Формула</vt:lpstr>
      <vt:lpstr>STUDY OF THE EVOLUTION OF A WEAK PERTURBATION INDUCED AT THE BOUNDARY OF A HOT CORONAL LOOP IN A STRONG MAGNETIC FIELD</vt:lpstr>
      <vt:lpstr>What's being observed?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Diman</cp:lastModifiedBy>
  <cp:revision>185</cp:revision>
  <dcterms:created xsi:type="dcterms:W3CDTF">2016-03-09T10:31:39Z</dcterms:created>
  <dcterms:modified xsi:type="dcterms:W3CDTF">2024-09-01T16:20:10Z</dcterms:modified>
</cp:coreProperties>
</file>