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4.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375" r:id="rId2"/>
    <p:sldId id="422" r:id="rId3"/>
    <p:sldId id="667" r:id="rId4"/>
    <p:sldId id="639" r:id="rId5"/>
    <p:sldId id="666" r:id="rId6"/>
    <p:sldId id="660" r:id="rId7"/>
    <p:sldId id="876" r:id="rId8"/>
    <p:sldId id="837" r:id="rId9"/>
    <p:sldId id="474" r:id="rId10"/>
    <p:sldId id="865" r:id="rId11"/>
    <p:sldId id="839" r:id="rId12"/>
    <p:sldId id="867" r:id="rId13"/>
    <p:sldId id="840" r:id="rId14"/>
    <p:sldId id="842" r:id="rId15"/>
    <p:sldId id="843" r:id="rId16"/>
    <p:sldId id="844" r:id="rId17"/>
    <p:sldId id="845" r:id="rId18"/>
    <p:sldId id="846" r:id="rId19"/>
    <p:sldId id="847" r:id="rId20"/>
    <p:sldId id="866" r:id="rId21"/>
    <p:sldId id="850" r:id="rId22"/>
    <p:sldId id="851" r:id="rId23"/>
    <p:sldId id="852" r:id="rId24"/>
    <p:sldId id="853" r:id="rId25"/>
    <p:sldId id="855" r:id="rId26"/>
    <p:sldId id="856" r:id="rId27"/>
    <p:sldId id="857" r:id="rId28"/>
    <p:sldId id="854" r:id="rId29"/>
    <p:sldId id="859" r:id="rId30"/>
    <p:sldId id="664" r:id="rId31"/>
    <p:sldId id="868" r:id="rId32"/>
    <p:sldId id="877" r:id="rId33"/>
    <p:sldId id="625" r:id="rId34"/>
    <p:sldId id="611" r:id="rId35"/>
    <p:sldId id="858" r:id="rId36"/>
    <p:sldId id="838" r:id="rId37"/>
    <p:sldId id="871" r:id="rId38"/>
    <p:sldId id="872" r:id="rId39"/>
    <p:sldId id="869" r:id="rId40"/>
    <p:sldId id="873" r:id="rId41"/>
    <p:sldId id="874" r:id="rId42"/>
    <p:sldId id="870" r:id="rId43"/>
    <p:sldId id="606" r:id="rId44"/>
    <p:sldId id="861" r:id="rId45"/>
    <p:sldId id="862" r:id="rId46"/>
    <p:sldId id="579" r:id="rId47"/>
    <p:sldId id="875" r:id="rId48"/>
    <p:sldId id="665" r:id="rId49"/>
    <p:sldId id="468" r:id="rId50"/>
    <p:sldId id="482" r:id="rId51"/>
    <p:sldId id="627" r:id="rId52"/>
    <p:sldId id="628" r:id="rId53"/>
    <p:sldId id="629" r:id="rId54"/>
    <p:sldId id="480" r:id="rId55"/>
    <p:sldId id="835" r:id="rId56"/>
    <p:sldId id="836" r:id="rId57"/>
    <p:sldId id="481" r:id="rId58"/>
    <p:sldId id="476" r:id="rId59"/>
    <p:sldId id="630" r:id="rId60"/>
    <p:sldId id="632" r:id="rId61"/>
    <p:sldId id="860" r:id="rId62"/>
    <p:sldId id="355" r:id="rId63"/>
    <p:sldId id="357" r:id="rId64"/>
    <p:sldId id="358" r:id="rId65"/>
    <p:sldId id="366" r:id="rId66"/>
    <p:sldId id="364" r:id="rId67"/>
    <p:sldId id="380" r:id="rId68"/>
    <p:sldId id="388" r:id="rId69"/>
    <p:sldId id="389" r:id="rId70"/>
    <p:sldId id="354" r:id="rId71"/>
    <p:sldId id="369" r:id="rId72"/>
    <p:sldId id="381" r:id="rId73"/>
    <p:sldId id="360" r:id="rId7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E00"/>
    <a:srgbClr val="250AC6"/>
    <a:srgbClr val="FB7F19"/>
    <a:srgbClr val="0000CC"/>
    <a:srgbClr val="1EFE7A"/>
    <a:srgbClr val="FFFF01"/>
    <a:srgbClr val="9FE29F"/>
    <a:srgbClr val="CD0707"/>
    <a:srgbClr val="F49696"/>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83" autoAdjust="0"/>
    <p:restoredTop sz="94140" autoAdjust="0"/>
  </p:normalViewPr>
  <p:slideViewPr>
    <p:cSldViewPr>
      <p:cViewPr varScale="1">
        <p:scale>
          <a:sx n="65" d="100"/>
          <a:sy n="65" d="100"/>
        </p:scale>
        <p:origin x="94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Vmax</a:t>
            </a:r>
            <a:r>
              <a:rPr lang="ru-RU"/>
              <a:t>, м/с</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v>Высота 8м</c:v>
          </c:tx>
          <c:spPr>
            <a:solidFill>
              <a:schemeClr val="accent1"/>
            </a:solidFill>
            <a:ln>
              <a:noFill/>
            </a:ln>
            <a:effectLst/>
          </c:spPr>
          <c:invertIfNegative val="0"/>
          <c:cat>
            <c:strRef>
              <c:f>Лист1!$A$1:$A$6</c:f>
              <c:strCache>
                <c:ptCount val="6"/>
                <c:pt idx="0">
                  <c:v>≥ 5.0-9.9</c:v>
                </c:pt>
                <c:pt idx="1">
                  <c:v>10.0-14.9</c:v>
                </c:pt>
                <c:pt idx="2">
                  <c:v>15.0-19.9</c:v>
                </c:pt>
                <c:pt idx="3">
                  <c:v>20.0-24.9</c:v>
                </c:pt>
                <c:pt idx="4">
                  <c:v>25.0-29.9</c:v>
                </c:pt>
                <c:pt idx="5">
                  <c:v>≥ 30</c:v>
                </c:pt>
              </c:strCache>
            </c:strRef>
          </c:cat>
          <c:val>
            <c:numRef>
              <c:f>Лист1!$B$1:$B$6</c:f>
              <c:numCache>
                <c:formatCode>General</c:formatCode>
                <c:ptCount val="6"/>
                <c:pt idx="0">
                  <c:v>32</c:v>
                </c:pt>
                <c:pt idx="1">
                  <c:v>27</c:v>
                </c:pt>
                <c:pt idx="2">
                  <c:v>5</c:v>
                </c:pt>
                <c:pt idx="3">
                  <c:v>1</c:v>
                </c:pt>
              </c:numCache>
            </c:numRef>
          </c:val>
          <c:extLst>
            <c:ext xmlns:c16="http://schemas.microsoft.com/office/drawing/2014/chart" uri="{C3380CC4-5D6E-409C-BE32-E72D297353CC}">
              <c16:uniqueId val="{00000000-E00B-40DF-A282-08AD0359C259}"/>
            </c:ext>
          </c:extLst>
        </c:ser>
        <c:ser>
          <c:idx val="1"/>
          <c:order val="1"/>
          <c:tx>
            <c:v>Высота 301м</c:v>
          </c:tx>
          <c:spPr>
            <a:solidFill>
              <a:schemeClr val="accent2"/>
            </a:solidFill>
            <a:ln>
              <a:noFill/>
            </a:ln>
            <a:effectLst/>
          </c:spPr>
          <c:invertIfNegative val="0"/>
          <c:cat>
            <c:strRef>
              <c:f>Лист1!$A$1:$A$6</c:f>
              <c:strCache>
                <c:ptCount val="6"/>
                <c:pt idx="0">
                  <c:v>≥ 5.0-9.9</c:v>
                </c:pt>
                <c:pt idx="1">
                  <c:v>10.0-14.9</c:v>
                </c:pt>
                <c:pt idx="2">
                  <c:v>15.0-19.9</c:v>
                </c:pt>
                <c:pt idx="3">
                  <c:v>20.0-24.9</c:v>
                </c:pt>
                <c:pt idx="4">
                  <c:v>25.0-29.9</c:v>
                </c:pt>
                <c:pt idx="5">
                  <c:v>≥ 30</c:v>
                </c:pt>
              </c:strCache>
            </c:strRef>
          </c:cat>
          <c:val>
            <c:numRef>
              <c:f>Лист1!$C$1:$C$6</c:f>
              <c:numCache>
                <c:formatCode>General</c:formatCode>
                <c:ptCount val="6"/>
                <c:pt idx="1">
                  <c:v>7</c:v>
                </c:pt>
                <c:pt idx="2">
                  <c:v>27</c:v>
                </c:pt>
                <c:pt idx="3">
                  <c:v>15</c:v>
                </c:pt>
                <c:pt idx="4">
                  <c:v>13</c:v>
                </c:pt>
                <c:pt idx="5">
                  <c:v>3</c:v>
                </c:pt>
              </c:numCache>
            </c:numRef>
          </c:val>
          <c:extLst>
            <c:ext xmlns:c16="http://schemas.microsoft.com/office/drawing/2014/chart" uri="{C3380CC4-5D6E-409C-BE32-E72D297353CC}">
              <c16:uniqueId val="{00000001-E00B-40DF-A282-08AD0359C259}"/>
            </c:ext>
          </c:extLst>
        </c:ser>
        <c:dLbls>
          <c:showLegendKey val="0"/>
          <c:showVal val="0"/>
          <c:showCatName val="0"/>
          <c:showSerName val="0"/>
          <c:showPercent val="0"/>
          <c:showBubbleSize val="0"/>
        </c:dLbls>
        <c:gapWidth val="219"/>
        <c:overlap val="-27"/>
        <c:axId val="248349112"/>
        <c:axId val="248349504"/>
      </c:barChart>
      <c:catAx>
        <c:axId val="248349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248349504"/>
        <c:crosses val="autoZero"/>
        <c:auto val="1"/>
        <c:lblAlgn val="ctr"/>
        <c:lblOffset val="100"/>
        <c:noMultiLvlLbl val="0"/>
      </c:catAx>
      <c:valAx>
        <c:axId val="248349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248349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a:t>Δ</a:t>
            </a:r>
            <a:r>
              <a:rPr lang="en-GB"/>
              <a:t>V</a:t>
            </a:r>
            <a:r>
              <a:rPr lang="ru-RU"/>
              <a:t>, м/с</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v>Высота 8м</c:v>
          </c:tx>
          <c:spPr>
            <a:solidFill>
              <a:srgbClr val="00B050"/>
            </a:solidFill>
            <a:ln>
              <a:solidFill>
                <a:srgbClr val="00B050"/>
              </a:solidFill>
            </a:ln>
            <a:effectLst/>
          </c:spPr>
          <c:invertIfNegative val="0"/>
          <c:cat>
            <c:strRef>
              <c:f>Лист1!$D$1:$D$6</c:f>
              <c:strCache>
                <c:ptCount val="6"/>
                <c:pt idx="0">
                  <c:v>2.0÷4.9</c:v>
                </c:pt>
                <c:pt idx="1">
                  <c:v>5.0÷7.9</c:v>
                </c:pt>
                <c:pt idx="2">
                  <c:v>8.0÷9.9</c:v>
                </c:pt>
                <c:pt idx="3">
                  <c:v>10.0÷14.9</c:v>
                </c:pt>
                <c:pt idx="4">
                  <c:v>15.0÷19.9</c:v>
                </c:pt>
                <c:pt idx="5">
                  <c:v>&gt; 20</c:v>
                </c:pt>
              </c:strCache>
            </c:strRef>
          </c:cat>
          <c:val>
            <c:numRef>
              <c:f>Лист1!$E$1:$E$6</c:f>
              <c:numCache>
                <c:formatCode>General</c:formatCode>
                <c:ptCount val="6"/>
                <c:pt idx="0">
                  <c:v>5</c:v>
                </c:pt>
                <c:pt idx="1">
                  <c:v>26</c:v>
                </c:pt>
                <c:pt idx="2">
                  <c:v>19</c:v>
                </c:pt>
                <c:pt idx="3">
                  <c:v>14</c:v>
                </c:pt>
                <c:pt idx="4">
                  <c:v>1</c:v>
                </c:pt>
              </c:numCache>
            </c:numRef>
          </c:val>
          <c:extLst>
            <c:ext xmlns:c16="http://schemas.microsoft.com/office/drawing/2014/chart" uri="{C3380CC4-5D6E-409C-BE32-E72D297353CC}">
              <c16:uniqueId val="{00000000-0D10-4529-9119-DF43266F2158}"/>
            </c:ext>
          </c:extLst>
        </c:ser>
        <c:ser>
          <c:idx val="1"/>
          <c:order val="1"/>
          <c:tx>
            <c:v>Высота 301м</c:v>
          </c:tx>
          <c:spPr>
            <a:solidFill>
              <a:srgbClr val="FF0000"/>
            </a:solidFill>
            <a:ln>
              <a:solidFill>
                <a:srgbClr val="FF0000"/>
              </a:solidFill>
            </a:ln>
            <a:effectLst/>
          </c:spPr>
          <c:invertIfNegative val="0"/>
          <c:cat>
            <c:strRef>
              <c:f>Лист1!$D$1:$D$6</c:f>
              <c:strCache>
                <c:ptCount val="6"/>
                <c:pt idx="0">
                  <c:v>2.0÷4.9</c:v>
                </c:pt>
                <c:pt idx="1">
                  <c:v>5.0÷7.9</c:v>
                </c:pt>
                <c:pt idx="2">
                  <c:v>8.0÷9.9</c:v>
                </c:pt>
                <c:pt idx="3">
                  <c:v>10.0÷14.9</c:v>
                </c:pt>
                <c:pt idx="4">
                  <c:v>15.0÷19.9</c:v>
                </c:pt>
                <c:pt idx="5">
                  <c:v>&gt; 20</c:v>
                </c:pt>
              </c:strCache>
            </c:strRef>
          </c:cat>
          <c:val>
            <c:numRef>
              <c:f>Лист1!$F$1:$F$6</c:f>
              <c:numCache>
                <c:formatCode>General</c:formatCode>
                <c:ptCount val="6"/>
                <c:pt idx="0">
                  <c:v>1</c:v>
                </c:pt>
                <c:pt idx="1">
                  <c:v>15</c:v>
                </c:pt>
                <c:pt idx="2">
                  <c:v>12</c:v>
                </c:pt>
                <c:pt idx="3">
                  <c:v>26</c:v>
                </c:pt>
                <c:pt idx="4">
                  <c:v>8</c:v>
                </c:pt>
                <c:pt idx="5">
                  <c:v>3</c:v>
                </c:pt>
              </c:numCache>
            </c:numRef>
          </c:val>
          <c:extLst>
            <c:ext xmlns:c16="http://schemas.microsoft.com/office/drawing/2014/chart" uri="{C3380CC4-5D6E-409C-BE32-E72D297353CC}">
              <c16:uniqueId val="{00000001-0D10-4529-9119-DF43266F2158}"/>
            </c:ext>
          </c:extLst>
        </c:ser>
        <c:dLbls>
          <c:showLegendKey val="0"/>
          <c:showVal val="0"/>
          <c:showCatName val="0"/>
          <c:showSerName val="0"/>
          <c:showPercent val="0"/>
          <c:showBubbleSize val="0"/>
        </c:dLbls>
        <c:gapWidth val="219"/>
        <c:overlap val="-27"/>
        <c:axId val="341110504"/>
        <c:axId val="341110896"/>
      </c:barChart>
      <c:catAx>
        <c:axId val="3411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341110896"/>
        <c:crosses val="autoZero"/>
        <c:auto val="1"/>
        <c:lblAlgn val="ctr"/>
        <c:lblOffset val="100"/>
        <c:noMultiLvlLbl val="0"/>
      </c:catAx>
      <c:valAx>
        <c:axId val="341110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341110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sz="1400" b="0" i="0" u="none" strike="noStrike" kern="1200" spc="0" baseline="0">
                <a:solidFill>
                  <a:sysClr val="windowText" lastClr="000000">
                    <a:lumMod val="65000"/>
                    <a:lumOff val="35000"/>
                  </a:sysClr>
                </a:solidFill>
              </a:rPr>
              <a:t>Δ</a:t>
            </a:r>
            <a:r>
              <a:rPr lang="en-GB" sz="1400" b="0" i="0" u="none" strike="noStrike" kern="1200" spc="0" baseline="0">
                <a:solidFill>
                  <a:sysClr val="windowText" lastClr="000000">
                    <a:lumMod val="65000"/>
                    <a:lumOff val="35000"/>
                  </a:sysClr>
                </a:solidFill>
              </a:rPr>
              <a:t>t</a:t>
            </a:r>
            <a:r>
              <a:rPr lang="ru-RU" sz="1400" b="0" i="0" u="none" strike="noStrike" kern="1200" spc="0" baseline="0">
                <a:solidFill>
                  <a:sysClr val="windowText" lastClr="000000">
                    <a:lumMod val="65000"/>
                    <a:lumOff val="35000"/>
                  </a:sysClr>
                </a:solidFill>
              </a:rPr>
              <a:t>, мин</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v>Высота 8м</c:v>
          </c:tx>
          <c:spPr>
            <a:solidFill>
              <a:srgbClr val="7030A0"/>
            </a:solidFill>
            <a:ln>
              <a:noFill/>
            </a:ln>
            <a:effectLst/>
          </c:spPr>
          <c:invertIfNegative val="0"/>
          <c:cat>
            <c:strRef>
              <c:f>Лист1!$G$1:$G$6</c:f>
              <c:strCache>
                <c:ptCount val="6"/>
                <c:pt idx="0">
                  <c:v>≤ 0.9</c:v>
                </c:pt>
                <c:pt idx="1">
                  <c:v>1.0÷1.9</c:v>
                </c:pt>
                <c:pt idx="2">
                  <c:v>2.0÷2.9</c:v>
                </c:pt>
                <c:pt idx="3">
                  <c:v>3.0÷3.9</c:v>
                </c:pt>
                <c:pt idx="4">
                  <c:v>4.0÷4.9</c:v>
                </c:pt>
                <c:pt idx="5">
                  <c:v>≥ 5,0</c:v>
                </c:pt>
              </c:strCache>
            </c:strRef>
          </c:cat>
          <c:val>
            <c:numRef>
              <c:f>Лист1!$H$1:$H$6</c:f>
              <c:numCache>
                <c:formatCode>General</c:formatCode>
                <c:ptCount val="6"/>
                <c:pt idx="0">
                  <c:v>17</c:v>
                </c:pt>
                <c:pt idx="1">
                  <c:v>14</c:v>
                </c:pt>
                <c:pt idx="2">
                  <c:v>9</c:v>
                </c:pt>
                <c:pt idx="3">
                  <c:v>8</c:v>
                </c:pt>
                <c:pt idx="4">
                  <c:v>10</c:v>
                </c:pt>
                <c:pt idx="5">
                  <c:v>7</c:v>
                </c:pt>
              </c:numCache>
            </c:numRef>
          </c:val>
          <c:extLst>
            <c:ext xmlns:c16="http://schemas.microsoft.com/office/drawing/2014/chart" uri="{C3380CC4-5D6E-409C-BE32-E72D297353CC}">
              <c16:uniqueId val="{00000000-B507-4C36-9173-7546FD101E4C}"/>
            </c:ext>
          </c:extLst>
        </c:ser>
        <c:ser>
          <c:idx val="1"/>
          <c:order val="1"/>
          <c:tx>
            <c:v>Высота 301м</c:v>
          </c:tx>
          <c:spPr>
            <a:solidFill>
              <a:srgbClr val="99FF33"/>
            </a:solidFill>
            <a:ln>
              <a:noFill/>
            </a:ln>
            <a:effectLst/>
          </c:spPr>
          <c:invertIfNegative val="0"/>
          <c:cat>
            <c:strRef>
              <c:f>Лист1!$G$1:$G$6</c:f>
              <c:strCache>
                <c:ptCount val="6"/>
                <c:pt idx="0">
                  <c:v>≤ 0.9</c:v>
                </c:pt>
                <c:pt idx="1">
                  <c:v>1.0÷1.9</c:v>
                </c:pt>
                <c:pt idx="2">
                  <c:v>2.0÷2.9</c:v>
                </c:pt>
                <c:pt idx="3">
                  <c:v>3.0÷3.9</c:v>
                </c:pt>
                <c:pt idx="4">
                  <c:v>4.0÷4.9</c:v>
                </c:pt>
                <c:pt idx="5">
                  <c:v>≥ 5,0</c:v>
                </c:pt>
              </c:strCache>
            </c:strRef>
          </c:cat>
          <c:val>
            <c:numRef>
              <c:f>Лист1!$I$1:$I$6</c:f>
              <c:numCache>
                <c:formatCode>General</c:formatCode>
                <c:ptCount val="6"/>
                <c:pt idx="0">
                  <c:v>11</c:v>
                </c:pt>
                <c:pt idx="1">
                  <c:v>13</c:v>
                </c:pt>
                <c:pt idx="2">
                  <c:v>10</c:v>
                </c:pt>
                <c:pt idx="3">
                  <c:v>9</c:v>
                </c:pt>
                <c:pt idx="4">
                  <c:v>4</c:v>
                </c:pt>
                <c:pt idx="5">
                  <c:v>18</c:v>
                </c:pt>
              </c:numCache>
            </c:numRef>
          </c:val>
          <c:extLst>
            <c:ext xmlns:c16="http://schemas.microsoft.com/office/drawing/2014/chart" uri="{C3380CC4-5D6E-409C-BE32-E72D297353CC}">
              <c16:uniqueId val="{00000001-B507-4C36-9173-7546FD101E4C}"/>
            </c:ext>
          </c:extLst>
        </c:ser>
        <c:dLbls>
          <c:showLegendKey val="0"/>
          <c:showVal val="0"/>
          <c:showCatName val="0"/>
          <c:showSerName val="0"/>
          <c:showPercent val="0"/>
          <c:showBubbleSize val="0"/>
        </c:dLbls>
        <c:gapWidth val="219"/>
        <c:overlap val="-27"/>
        <c:axId val="341111680"/>
        <c:axId val="341112072"/>
      </c:barChart>
      <c:catAx>
        <c:axId val="3411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341112072"/>
        <c:crosses val="autoZero"/>
        <c:auto val="1"/>
        <c:lblAlgn val="ctr"/>
        <c:lblOffset val="100"/>
        <c:noMultiLvlLbl val="0"/>
      </c:catAx>
      <c:valAx>
        <c:axId val="341112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341111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83197966812793E-2"/>
          <c:y val="0.12724685520219858"/>
          <c:w val="0.71687274202368489"/>
          <c:h val="0.7129668207190254"/>
        </c:manualLayout>
      </c:layout>
      <c:scatterChart>
        <c:scatterStyle val="smoothMarker"/>
        <c:varyColors val="0"/>
        <c:ser>
          <c:idx val="0"/>
          <c:order val="0"/>
          <c:tx>
            <c:v>Atmospheric probe </c:v>
          </c:tx>
          <c:spPr>
            <a:ln w="12702">
              <a:solidFill>
                <a:srgbClr val="000080"/>
              </a:solidFill>
              <a:prstDash val="solid"/>
            </a:ln>
          </c:spPr>
          <c:marker>
            <c:symbol val="diamond"/>
            <c:size val="5"/>
            <c:spPr>
              <a:solidFill>
                <a:srgbClr val="000080"/>
              </a:solidFill>
              <a:ln>
                <a:solidFill>
                  <a:srgbClr val="000080"/>
                </a:solidFill>
                <a:prstDash val="solid"/>
              </a:ln>
            </c:spPr>
          </c:marker>
          <c:xVal>
            <c:numRef>
              <c:f>'ris1400'!$D$2:$L$2</c:f>
              <c:numCache>
                <c:formatCode>0.00</c:formatCode>
                <c:ptCount val="9"/>
                <c:pt idx="0">
                  <c:v>5.1444444399999973</c:v>
                </c:pt>
                <c:pt idx="1">
                  <c:v>8.2311111039999929</c:v>
                </c:pt>
                <c:pt idx="2">
                  <c:v>8.7455555480000005</c:v>
                </c:pt>
                <c:pt idx="3">
                  <c:v>8.2311111039999929</c:v>
                </c:pt>
                <c:pt idx="4">
                  <c:v>7.202222216</c:v>
                </c:pt>
                <c:pt idx="5">
                  <c:v>6.173333328</c:v>
                </c:pt>
                <c:pt idx="6">
                  <c:v>6.173333328</c:v>
                </c:pt>
                <c:pt idx="7">
                  <c:v>6.173333328</c:v>
                </c:pt>
                <c:pt idx="8">
                  <c:v>7.202222216</c:v>
                </c:pt>
              </c:numCache>
            </c:numRef>
          </c:xVal>
          <c:yVal>
            <c:numRef>
              <c:f>'ris1400'!$D$1:$L$1</c:f>
              <c:numCache>
                <c:formatCode>General</c:formatCode>
                <c:ptCount val="9"/>
                <c:pt idx="0">
                  <c:v>186</c:v>
                </c:pt>
                <c:pt idx="1">
                  <c:v>308</c:v>
                </c:pt>
                <c:pt idx="2">
                  <c:v>335</c:v>
                </c:pt>
                <c:pt idx="3">
                  <c:v>405</c:v>
                </c:pt>
                <c:pt idx="4">
                  <c:v>495</c:v>
                </c:pt>
                <c:pt idx="5">
                  <c:v>585</c:v>
                </c:pt>
                <c:pt idx="6">
                  <c:v>630</c:v>
                </c:pt>
                <c:pt idx="7">
                  <c:v>639</c:v>
                </c:pt>
                <c:pt idx="8">
                  <c:v>694</c:v>
                </c:pt>
              </c:numCache>
            </c:numRef>
          </c:yVal>
          <c:smooth val="1"/>
          <c:extLst>
            <c:ext xmlns:c16="http://schemas.microsoft.com/office/drawing/2014/chart" uri="{C3380CC4-5D6E-409C-BE32-E72D297353CC}">
              <c16:uniqueId val="{00000000-1E96-4D45-A8B0-88B1EC9E9464}"/>
            </c:ext>
          </c:extLst>
        </c:ser>
        <c:ser>
          <c:idx val="1"/>
          <c:order val="1"/>
          <c:tx>
            <c:v>assimilation -24h</c:v>
          </c:tx>
          <c:spPr>
            <a:ln w="12702">
              <a:solidFill>
                <a:srgbClr val="FF00FF"/>
              </a:solidFill>
              <a:prstDash val="solid"/>
            </a:ln>
          </c:spPr>
          <c:marker>
            <c:symbol val="square"/>
            <c:size val="5"/>
            <c:spPr>
              <a:solidFill>
                <a:srgbClr val="FF00FF"/>
              </a:solidFill>
              <a:ln>
                <a:solidFill>
                  <a:srgbClr val="FF00FF"/>
                </a:solidFill>
                <a:prstDash val="solid"/>
              </a:ln>
            </c:spPr>
          </c:marker>
          <c:xVal>
            <c:numRef>
              <c:f>'ris1400'!$D$58:$L$58</c:f>
              <c:numCache>
                <c:formatCode>General</c:formatCode>
                <c:ptCount val="9"/>
                <c:pt idx="0">
                  <c:v>9.5407300000000017</c:v>
                </c:pt>
                <c:pt idx="1">
                  <c:v>9.4264400000000048</c:v>
                </c:pt>
                <c:pt idx="2">
                  <c:v>9.2860200000000006</c:v>
                </c:pt>
                <c:pt idx="3">
                  <c:v>8.9322900000000001</c:v>
                </c:pt>
                <c:pt idx="4">
                  <c:v>8.3693500000000007</c:v>
                </c:pt>
                <c:pt idx="5">
                  <c:v>7.6315600000000003</c:v>
                </c:pt>
                <c:pt idx="6">
                  <c:v>7.26546</c:v>
                </c:pt>
                <c:pt idx="7">
                  <c:v>7.1924999999999981</c:v>
                </c:pt>
                <c:pt idx="8">
                  <c:v>6.8164799999999985</c:v>
                </c:pt>
              </c:numCache>
            </c:numRef>
          </c:xVal>
          <c:yVal>
            <c:numRef>
              <c:f>'ris1400'!$D$56:$L$56</c:f>
              <c:numCache>
                <c:formatCode>General</c:formatCode>
                <c:ptCount val="9"/>
                <c:pt idx="0">
                  <c:v>186</c:v>
                </c:pt>
                <c:pt idx="1">
                  <c:v>308</c:v>
                </c:pt>
                <c:pt idx="2">
                  <c:v>335</c:v>
                </c:pt>
                <c:pt idx="3">
                  <c:v>405</c:v>
                </c:pt>
                <c:pt idx="4">
                  <c:v>495</c:v>
                </c:pt>
                <c:pt idx="5">
                  <c:v>585</c:v>
                </c:pt>
                <c:pt idx="6">
                  <c:v>630</c:v>
                </c:pt>
                <c:pt idx="7">
                  <c:v>639</c:v>
                </c:pt>
                <c:pt idx="8">
                  <c:v>694</c:v>
                </c:pt>
              </c:numCache>
            </c:numRef>
          </c:yVal>
          <c:smooth val="1"/>
          <c:extLst>
            <c:ext xmlns:c16="http://schemas.microsoft.com/office/drawing/2014/chart" uri="{C3380CC4-5D6E-409C-BE32-E72D297353CC}">
              <c16:uniqueId val="{00000001-1E96-4D45-A8B0-88B1EC9E9464}"/>
            </c:ext>
          </c:extLst>
        </c:ser>
        <c:ser>
          <c:idx val="2"/>
          <c:order val="2"/>
          <c:tx>
            <c:v>without assimilation -24h</c:v>
          </c:tx>
          <c:spPr>
            <a:ln w="12702">
              <a:solidFill>
                <a:srgbClr val="FFFF00"/>
              </a:solidFill>
              <a:prstDash val="solid"/>
            </a:ln>
          </c:spPr>
          <c:marker>
            <c:symbol val="triangle"/>
            <c:size val="5"/>
            <c:spPr>
              <a:solidFill>
                <a:srgbClr val="FFFF00"/>
              </a:solidFill>
              <a:ln>
                <a:solidFill>
                  <a:srgbClr val="FFFF00"/>
                </a:solidFill>
                <a:prstDash val="solid"/>
              </a:ln>
            </c:spPr>
          </c:marker>
          <c:xVal>
            <c:numRef>
              <c:f>'ris1400'!$D$3:$L$3</c:f>
              <c:numCache>
                <c:formatCode>General</c:formatCode>
                <c:ptCount val="9"/>
                <c:pt idx="0">
                  <c:v>9.5401000000000025</c:v>
                </c:pt>
                <c:pt idx="1">
                  <c:v>9.42577</c:v>
                </c:pt>
                <c:pt idx="2">
                  <c:v>9.2854700000000001</c:v>
                </c:pt>
                <c:pt idx="3">
                  <c:v>8.9320800000000027</c:v>
                </c:pt>
                <c:pt idx="4">
                  <c:v>8.3694900000000043</c:v>
                </c:pt>
                <c:pt idx="5">
                  <c:v>7.6318900000000003</c:v>
                </c:pt>
                <c:pt idx="6">
                  <c:v>7.2658799999999983</c:v>
                </c:pt>
                <c:pt idx="7">
                  <c:v>7.1929399999999974</c:v>
                </c:pt>
                <c:pt idx="8">
                  <c:v>6.8169099999999982</c:v>
                </c:pt>
              </c:numCache>
            </c:numRef>
          </c:xVal>
          <c:yVal>
            <c:numRef>
              <c:f>'ris1400'!$D$1:$L$1</c:f>
              <c:numCache>
                <c:formatCode>General</c:formatCode>
                <c:ptCount val="9"/>
                <c:pt idx="0">
                  <c:v>186</c:v>
                </c:pt>
                <c:pt idx="1">
                  <c:v>308</c:v>
                </c:pt>
                <c:pt idx="2">
                  <c:v>335</c:v>
                </c:pt>
                <c:pt idx="3">
                  <c:v>405</c:v>
                </c:pt>
                <c:pt idx="4">
                  <c:v>495</c:v>
                </c:pt>
                <c:pt idx="5">
                  <c:v>585</c:v>
                </c:pt>
                <c:pt idx="6">
                  <c:v>630</c:v>
                </c:pt>
                <c:pt idx="7">
                  <c:v>639</c:v>
                </c:pt>
                <c:pt idx="8">
                  <c:v>694</c:v>
                </c:pt>
              </c:numCache>
            </c:numRef>
          </c:yVal>
          <c:smooth val="1"/>
          <c:extLst>
            <c:ext xmlns:c16="http://schemas.microsoft.com/office/drawing/2014/chart" uri="{C3380CC4-5D6E-409C-BE32-E72D297353CC}">
              <c16:uniqueId val="{00000002-1E96-4D45-A8B0-88B1EC9E9464}"/>
            </c:ext>
          </c:extLst>
        </c:ser>
        <c:ser>
          <c:idx val="3"/>
          <c:order val="3"/>
          <c:tx>
            <c:v>assimilation -12h</c:v>
          </c:tx>
          <c:spPr>
            <a:ln w="12702">
              <a:solidFill>
                <a:srgbClr val="00FFFF"/>
              </a:solidFill>
              <a:prstDash val="solid"/>
            </a:ln>
          </c:spPr>
          <c:marker>
            <c:symbol val="x"/>
            <c:size val="5"/>
            <c:spPr>
              <a:noFill/>
              <a:ln>
                <a:solidFill>
                  <a:srgbClr val="00FFFF"/>
                </a:solidFill>
                <a:prstDash val="solid"/>
              </a:ln>
            </c:spPr>
          </c:marker>
          <c:xVal>
            <c:numRef>
              <c:f>'ris1400'!$D$70:$L$70</c:f>
              <c:numCache>
                <c:formatCode>General</c:formatCode>
                <c:ptCount val="9"/>
                <c:pt idx="0">
                  <c:v>10.160600000000002</c:v>
                </c:pt>
                <c:pt idx="1">
                  <c:v>9.3614600000000028</c:v>
                </c:pt>
                <c:pt idx="2">
                  <c:v>9.1933000000000025</c:v>
                </c:pt>
                <c:pt idx="3">
                  <c:v>8.7644300000000008</c:v>
                </c:pt>
                <c:pt idx="4">
                  <c:v>8.2072599999999998</c:v>
                </c:pt>
                <c:pt idx="5">
                  <c:v>7.6268699999999985</c:v>
                </c:pt>
                <c:pt idx="6">
                  <c:v>7.3383599999999998</c:v>
                </c:pt>
                <c:pt idx="7">
                  <c:v>7.2808099999999998</c:v>
                </c:pt>
                <c:pt idx="8">
                  <c:v>7.0069900000000001</c:v>
                </c:pt>
              </c:numCache>
            </c:numRef>
          </c:xVal>
          <c:yVal>
            <c:numRef>
              <c:f>'ris1400'!$D$1:$L$1</c:f>
              <c:numCache>
                <c:formatCode>General</c:formatCode>
                <c:ptCount val="9"/>
                <c:pt idx="0">
                  <c:v>186</c:v>
                </c:pt>
                <c:pt idx="1">
                  <c:v>308</c:v>
                </c:pt>
                <c:pt idx="2">
                  <c:v>335</c:v>
                </c:pt>
                <c:pt idx="3">
                  <c:v>405</c:v>
                </c:pt>
                <c:pt idx="4">
                  <c:v>495</c:v>
                </c:pt>
                <c:pt idx="5">
                  <c:v>585</c:v>
                </c:pt>
                <c:pt idx="6">
                  <c:v>630</c:v>
                </c:pt>
                <c:pt idx="7">
                  <c:v>639</c:v>
                </c:pt>
                <c:pt idx="8">
                  <c:v>694</c:v>
                </c:pt>
              </c:numCache>
            </c:numRef>
          </c:yVal>
          <c:smooth val="1"/>
          <c:extLst>
            <c:ext xmlns:c16="http://schemas.microsoft.com/office/drawing/2014/chart" uri="{C3380CC4-5D6E-409C-BE32-E72D297353CC}">
              <c16:uniqueId val="{00000003-1E96-4D45-A8B0-88B1EC9E9464}"/>
            </c:ext>
          </c:extLst>
        </c:ser>
        <c:ser>
          <c:idx val="4"/>
          <c:order val="4"/>
          <c:tx>
            <c:v>without assimilation -12h</c:v>
          </c:tx>
          <c:spPr>
            <a:ln w="12702">
              <a:solidFill>
                <a:srgbClr val="800080"/>
              </a:solidFill>
              <a:prstDash val="solid"/>
            </a:ln>
          </c:spPr>
          <c:marker>
            <c:symbol val="star"/>
            <c:size val="5"/>
            <c:spPr>
              <a:noFill/>
              <a:ln>
                <a:solidFill>
                  <a:srgbClr val="800080"/>
                </a:solidFill>
                <a:prstDash val="solid"/>
              </a:ln>
            </c:spPr>
          </c:marker>
          <c:xVal>
            <c:numRef>
              <c:f>'ris1400'!$D$15:$L$15</c:f>
              <c:numCache>
                <c:formatCode>General</c:formatCode>
                <c:ptCount val="9"/>
                <c:pt idx="0">
                  <c:v>10.2341</c:v>
                </c:pt>
                <c:pt idx="1">
                  <c:v>9.6965800000000026</c:v>
                </c:pt>
                <c:pt idx="2">
                  <c:v>9.493440000000005</c:v>
                </c:pt>
                <c:pt idx="3">
                  <c:v>8.9747700000000012</c:v>
                </c:pt>
                <c:pt idx="4">
                  <c:v>8.3199000000000005</c:v>
                </c:pt>
                <c:pt idx="5">
                  <c:v>7.6651499999999979</c:v>
                </c:pt>
                <c:pt idx="6">
                  <c:v>7.33988</c:v>
                </c:pt>
                <c:pt idx="7">
                  <c:v>7.27501</c:v>
                </c:pt>
                <c:pt idx="8">
                  <c:v>6.9761700000000015</c:v>
                </c:pt>
              </c:numCache>
            </c:numRef>
          </c:xVal>
          <c:yVal>
            <c:numRef>
              <c:f>'ris1400'!$D$1:$L$1</c:f>
              <c:numCache>
                <c:formatCode>General</c:formatCode>
                <c:ptCount val="9"/>
                <c:pt idx="0">
                  <c:v>186</c:v>
                </c:pt>
                <c:pt idx="1">
                  <c:v>308</c:v>
                </c:pt>
                <c:pt idx="2">
                  <c:v>335</c:v>
                </c:pt>
                <c:pt idx="3">
                  <c:v>405</c:v>
                </c:pt>
                <c:pt idx="4">
                  <c:v>495</c:v>
                </c:pt>
                <c:pt idx="5">
                  <c:v>585</c:v>
                </c:pt>
                <c:pt idx="6">
                  <c:v>630</c:v>
                </c:pt>
                <c:pt idx="7">
                  <c:v>639</c:v>
                </c:pt>
                <c:pt idx="8">
                  <c:v>694</c:v>
                </c:pt>
              </c:numCache>
            </c:numRef>
          </c:yVal>
          <c:smooth val="1"/>
          <c:extLst>
            <c:ext xmlns:c16="http://schemas.microsoft.com/office/drawing/2014/chart" uri="{C3380CC4-5D6E-409C-BE32-E72D297353CC}">
              <c16:uniqueId val="{00000004-1E96-4D45-A8B0-88B1EC9E9464}"/>
            </c:ext>
          </c:extLst>
        </c:ser>
        <c:ser>
          <c:idx val="5"/>
          <c:order val="5"/>
          <c:tx>
            <c:v>assimilation -3h </c:v>
          </c:tx>
          <c:spPr>
            <a:ln w="12702">
              <a:solidFill>
                <a:srgbClr val="800000"/>
              </a:solidFill>
              <a:prstDash val="solid"/>
            </a:ln>
          </c:spPr>
          <c:marker>
            <c:symbol val="circle"/>
            <c:size val="5"/>
            <c:spPr>
              <a:solidFill>
                <a:srgbClr val="800000"/>
              </a:solidFill>
              <a:ln>
                <a:solidFill>
                  <a:srgbClr val="800000"/>
                </a:solidFill>
                <a:prstDash val="solid"/>
              </a:ln>
            </c:spPr>
          </c:marker>
          <c:xVal>
            <c:numRef>
              <c:f>'ris1400'!$D$79:$L$79</c:f>
              <c:numCache>
                <c:formatCode>General</c:formatCode>
                <c:ptCount val="9"/>
                <c:pt idx="0">
                  <c:v>8.0322600000000008</c:v>
                </c:pt>
                <c:pt idx="1">
                  <c:v>7.5991400000000002</c:v>
                </c:pt>
                <c:pt idx="2">
                  <c:v>7.50779</c:v>
                </c:pt>
                <c:pt idx="3">
                  <c:v>7.2719100000000001</c:v>
                </c:pt>
                <c:pt idx="4">
                  <c:v>6.9662800000000002</c:v>
                </c:pt>
                <c:pt idx="5">
                  <c:v>6.6528399999999976</c:v>
                </c:pt>
                <c:pt idx="6">
                  <c:v>6.4966900000000019</c:v>
                </c:pt>
                <c:pt idx="7">
                  <c:v>6.4655099999999983</c:v>
                </c:pt>
                <c:pt idx="8">
                  <c:v>6.2008099999999997</c:v>
                </c:pt>
              </c:numCache>
            </c:numRef>
          </c:xVal>
          <c:yVal>
            <c:numRef>
              <c:f>'ris1400'!$D$1:$L$1</c:f>
              <c:numCache>
                <c:formatCode>General</c:formatCode>
                <c:ptCount val="9"/>
                <c:pt idx="0">
                  <c:v>186</c:v>
                </c:pt>
                <c:pt idx="1">
                  <c:v>308</c:v>
                </c:pt>
                <c:pt idx="2">
                  <c:v>335</c:v>
                </c:pt>
                <c:pt idx="3">
                  <c:v>405</c:v>
                </c:pt>
                <c:pt idx="4">
                  <c:v>495</c:v>
                </c:pt>
                <c:pt idx="5">
                  <c:v>585</c:v>
                </c:pt>
                <c:pt idx="6">
                  <c:v>630</c:v>
                </c:pt>
                <c:pt idx="7">
                  <c:v>639</c:v>
                </c:pt>
                <c:pt idx="8">
                  <c:v>694</c:v>
                </c:pt>
              </c:numCache>
            </c:numRef>
          </c:yVal>
          <c:smooth val="1"/>
          <c:extLst>
            <c:ext xmlns:c16="http://schemas.microsoft.com/office/drawing/2014/chart" uri="{C3380CC4-5D6E-409C-BE32-E72D297353CC}">
              <c16:uniqueId val="{00000005-1E96-4D45-A8B0-88B1EC9E9464}"/>
            </c:ext>
          </c:extLst>
        </c:ser>
        <c:ser>
          <c:idx val="6"/>
          <c:order val="6"/>
          <c:tx>
            <c:v>without assimilation -3h</c:v>
          </c:tx>
          <c:spPr>
            <a:ln w="12702">
              <a:solidFill>
                <a:srgbClr val="008080"/>
              </a:solidFill>
              <a:prstDash val="solid"/>
            </a:ln>
          </c:spPr>
          <c:marker>
            <c:symbol val="plus"/>
            <c:size val="5"/>
            <c:spPr>
              <a:noFill/>
              <a:ln>
                <a:solidFill>
                  <a:srgbClr val="008080"/>
                </a:solidFill>
                <a:prstDash val="solid"/>
              </a:ln>
            </c:spPr>
          </c:marker>
          <c:xVal>
            <c:numRef>
              <c:f>'ris1400'!$D$24:$L$24</c:f>
              <c:numCache>
                <c:formatCode>General</c:formatCode>
                <c:ptCount val="9"/>
                <c:pt idx="0">
                  <c:v>9.4731400000000008</c:v>
                </c:pt>
                <c:pt idx="1">
                  <c:v>8.9234500000000008</c:v>
                </c:pt>
                <c:pt idx="2">
                  <c:v>8.7332799999999988</c:v>
                </c:pt>
                <c:pt idx="3">
                  <c:v>8.2576500000000035</c:v>
                </c:pt>
                <c:pt idx="4">
                  <c:v>7.644079999999998</c:v>
                </c:pt>
                <c:pt idx="5">
                  <c:v>6.9905900000000001</c:v>
                </c:pt>
                <c:pt idx="6">
                  <c:v>6.6676399999999978</c:v>
                </c:pt>
                <c:pt idx="7">
                  <c:v>6.6033999999999997</c:v>
                </c:pt>
                <c:pt idx="8">
                  <c:v>6.2645399999999976</c:v>
                </c:pt>
              </c:numCache>
            </c:numRef>
          </c:xVal>
          <c:yVal>
            <c:numRef>
              <c:f>'ris1400'!$D$1:$L$1</c:f>
              <c:numCache>
                <c:formatCode>General</c:formatCode>
                <c:ptCount val="9"/>
                <c:pt idx="0">
                  <c:v>186</c:v>
                </c:pt>
                <c:pt idx="1">
                  <c:v>308</c:v>
                </c:pt>
                <c:pt idx="2">
                  <c:v>335</c:v>
                </c:pt>
                <c:pt idx="3">
                  <c:v>405</c:v>
                </c:pt>
                <c:pt idx="4">
                  <c:v>495</c:v>
                </c:pt>
                <c:pt idx="5">
                  <c:v>585</c:v>
                </c:pt>
                <c:pt idx="6">
                  <c:v>630</c:v>
                </c:pt>
                <c:pt idx="7">
                  <c:v>639</c:v>
                </c:pt>
                <c:pt idx="8">
                  <c:v>694</c:v>
                </c:pt>
              </c:numCache>
            </c:numRef>
          </c:yVal>
          <c:smooth val="1"/>
          <c:extLst>
            <c:ext xmlns:c16="http://schemas.microsoft.com/office/drawing/2014/chart" uri="{C3380CC4-5D6E-409C-BE32-E72D297353CC}">
              <c16:uniqueId val="{00000006-1E96-4D45-A8B0-88B1EC9E9464}"/>
            </c:ext>
          </c:extLst>
        </c:ser>
        <c:dLbls>
          <c:showLegendKey val="0"/>
          <c:showVal val="0"/>
          <c:showCatName val="0"/>
          <c:showSerName val="0"/>
          <c:showPercent val="0"/>
          <c:showBubbleSize val="0"/>
        </c:dLbls>
        <c:axId val="341114424"/>
        <c:axId val="341114816"/>
      </c:scatterChart>
      <c:valAx>
        <c:axId val="341114424"/>
        <c:scaling>
          <c:orientation val="minMax"/>
        </c:scaling>
        <c:delete val="0"/>
        <c:axPos val="b"/>
        <c:title>
          <c:tx>
            <c:rich>
              <a:bodyPr/>
              <a:lstStyle/>
              <a:p>
                <a:pPr>
                  <a:defRPr sz="800" b="1" i="0" u="none" strike="noStrike" baseline="0">
                    <a:solidFill>
                      <a:srgbClr val="000000"/>
                    </a:solidFill>
                    <a:latin typeface="Arial Cyr"/>
                    <a:ea typeface="Arial Cyr"/>
                    <a:cs typeface="Arial Cyr"/>
                  </a:defRPr>
                </a:pPr>
                <a:r>
                  <a:rPr lang="en-US"/>
                  <a:t>V </a:t>
                </a:r>
                <a:r>
                  <a:rPr lang="ru-RU"/>
                  <a:t>м/</a:t>
                </a:r>
                <a:r>
                  <a:rPr lang="en-US"/>
                  <a:t>c</a:t>
                </a:r>
              </a:p>
            </c:rich>
          </c:tx>
          <c:layout>
            <c:manualLayout>
              <c:xMode val="edge"/>
              <c:yMode val="edge"/>
              <c:x val="0.41435562805872755"/>
              <c:y val="0.91466666666666652"/>
            </c:manualLayout>
          </c:layout>
          <c:overlay val="0"/>
          <c:spPr>
            <a:noFill/>
            <a:ln w="25404">
              <a:noFill/>
            </a:ln>
          </c:spPr>
        </c:title>
        <c:numFmt formatCode="0.00" sourceLinked="1"/>
        <c:majorTickMark val="out"/>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Cyr"/>
                <a:ea typeface="Arial Cyr"/>
                <a:cs typeface="Arial Cyr"/>
              </a:defRPr>
            </a:pPr>
            <a:endParaRPr lang="ru-RU"/>
          </a:p>
        </c:txPr>
        <c:crossAx val="341114816"/>
        <c:crosses val="autoZero"/>
        <c:crossBetween val="midCat"/>
      </c:valAx>
      <c:valAx>
        <c:axId val="341114816"/>
        <c:scaling>
          <c:orientation val="minMax"/>
        </c:scaling>
        <c:delete val="0"/>
        <c:axPos val="l"/>
        <c:majorGridlines>
          <c:spPr>
            <a:ln w="3175">
              <a:solidFill>
                <a:srgbClr val="000000"/>
              </a:solidFill>
              <a:prstDash val="solid"/>
            </a:ln>
          </c:spPr>
        </c:majorGridlines>
        <c:title>
          <c:tx>
            <c:rich>
              <a:bodyPr/>
              <a:lstStyle/>
              <a:p>
                <a:pPr>
                  <a:defRPr sz="800" b="1" i="0" u="none" strike="noStrike" baseline="0">
                    <a:solidFill>
                      <a:srgbClr val="000000"/>
                    </a:solidFill>
                    <a:latin typeface="Arial Cyr"/>
                    <a:ea typeface="Arial Cyr"/>
                    <a:cs typeface="Arial Cyr"/>
                  </a:defRPr>
                </a:pPr>
                <a:r>
                  <a:rPr lang="en-US"/>
                  <a:t>H </a:t>
                </a:r>
                <a:r>
                  <a:rPr lang="ru-RU"/>
                  <a:t>метр</a:t>
                </a:r>
              </a:p>
            </c:rich>
          </c:tx>
          <c:layout>
            <c:manualLayout>
              <c:xMode val="edge"/>
              <c:yMode val="edge"/>
              <c:x val="9.0498346018341724E-3"/>
              <c:y val="0.45664122009286695"/>
            </c:manualLayout>
          </c:layout>
          <c:overlay val="0"/>
          <c:spPr>
            <a:noFill/>
            <a:ln w="25404">
              <a:noFill/>
            </a:ln>
          </c:spPr>
        </c:title>
        <c:numFmt formatCode="General" sourceLinked="1"/>
        <c:majorTickMark val="out"/>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Cyr"/>
                <a:ea typeface="Arial Cyr"/>
                <a:cs typeface="Arial Cyr"/>
              </a:defRPr>
            </a:pPr>
            <a:endParaRPr lang="ru-RU"/>
          </a:p>
        </c:txPr>
        <c:crossAx val="341114424"/>
        <c:crosses val="autoZero"/>
        <c:crossBetween val="midCat"/>
      </c:valAx>
      <c:spPr>
        <a:solidFill>
          <a:srgbClr val="C0C0C0"/>
        </a:solidFill>
        <a:ln w="12702">
          <a:solidFill>
            <a:srgbClr val="808080"/>
          </a:solidFill>
          <a:prstDash val="solid"/>
        </a:ln>
      </c:spPr>
    </c:plotArea>
    <c:legend>
      <c:legendPos val="r"/>
      <c:layout>
        <c:manualLayout>
          <c:xMode val="edge"/>
          <c:yMode val="edge"/>
          <c:x val="0.79150138055921593"/>
          <c:y val="0.23977621772390645"/>
          <c:w val="0.20849861944078391"/>
          <c:h val="0.45377079757873878"/>
        </c:manualLayout>
      </c:layout>
      <c:overlay val="0"/>
      <c:spPr>
        <a:solidFill>
          <a:srgbClr val="FFFFFF"/>
        </a:solidFill>
        <a:ln w="3175">
          <a:solidFill>
            <a:srgbClr val="000000"/>
          </a:solidFill>
          <a:prstDash val="solid"/>
        </a:ln>
      </c:spPr>
      <c:txPr>
        <a:bodyPr/>
        <a:lstStyle/>
        <a:p>
          <a:pPr>
            <a:defRPr sz="825" b="0" i="0" u="none" strike="noStrike" baseline="0">
              <a:solidFill>
                <a:srgbClr val="000000"/>
              </a:solidFill>
              <a:latin typeface="Arial Cyr"/>
              <a:ea typeface="Arial Cyr"/>
              <a:cs typeface="Arial Cyr"/>
            </a:defRPr>
          </a:pPr>
          <a:endParaRPr lang="ru-RU"/>
        </a:p>
      </c:txPr>
    </c:legend>
    <c:plotVisOnly val="1"/>
    <c:dispBlanksAs val="gap"/>
    <c:showDLblsOverMax val="0"/>
  </c:chart>
  <c:spPr>
    <a:solidFill>
      <a:srgbClr val="FFFFFF"/>
    </a:solidFill>
    <a:ln w="3175">
      <a:solidFill>
        <a:srgbClr val="000000"/>
      </a:solidFill>
      <a:prstDash val="solid"/>
    </a:ln>
  </c:spPr>
  <c:txPr>
    <a:bodyPr/>
    <a:lstStyle/>
    <a:p>
      <a:pPr>
        <a:defRPr sz="900" b="0" i="0" u="none" strike="noStrike" baseline="0">
          <a:solidFill>
            <a:srgbClr val="000000"/>
          </a:solidFill>
          <a:latin typeface="Arial Cyr"/>
          <a:ea typeface="Arial Cyr"/>
          <a:cs typeface="Arial Cy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618FED-B84C-4277-987C-E58AB7942E0F}"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ru-RU"/>
        </a:p>
      </dgm:t>
    </dgm:pt>
    <dgm:pt modelId="{CD127F57-CB92-4A09-B91F-6412AF468AFD}">
      <dgm:prSet phldrT="[Текст]"/>
      <dgm:spPr/>
      <dgm:t>
        <a:bodyPr/>
        <a:lstStyle/>
        <a:p>
          <a:r>
            <a:rPr lang="en-US" dirty="0"/>
            <a:t>High temperature</a:t>
          </a:r>
          <a:endParaRPr lang="ru-RU" dirty="0"/>
        </a:p>
      </dgm:t>
    </dgm:pt>
    <dgm:pt modelId="{CC788601-16A1-43F3-A681-4F561A3E5559}" type="parTrans" cxnId="{706BB593-EB71-4761-933D-DF8809D843EB}">
      <dgm:prSet/>
      <dgm:spPr/>
      <dgm:t>
        <a:bodyPr/>
        <a:lstStyle/>
        <a:p>
          <a:endParaRPr lang="ru-RU"/>
        </a:p>
      </dgm:t>
    </dgm:pt>
    <dgm:pt modelId="{69B653DE-70A9-4775-B268-A9010D5271AC}" type="sibTrans" cxnId="{706BB593-EB71-4761-933D-DF8809D843EB}">
      <dgm:prSet/>
      <dgm:spPr/>
      <dgm:t>
        <a:bodyPr/>
        <a:lstStyle/>
        <a:p>
          <a:endParaRPr lang="ru-RU"/>
        </a:p>
      </dgm:t>
    </dgm:pt>
    <dgm:pt modelId="{C281A1CE-612A-4747-92F8-F548B93364AB}">
      <dgm:prSet phldrT="[Текст]"/>
      <dgm:spPr/>
      <dgm:t>
        <a:bodyPr/>
        <a:lstStyle/>
        <a:p>
          <a:r>
            <a:rPr lang="en-US" dirty="0"/>
            <a:t>Dry underlying surface</a:t>
          </a:r>
          <a:endParaRPr lang="ru-RU" dirty="0"/>
        </a:p>
      </dgm:t>
    </dgm:pt>
    <dgm:pt modelId="{962EECCE-DF5E-455B-8F2E-485EFDFCF172}" type="parTrans" cxnId="{C6F66117-AF30-4E80-AE8C-9E5CFA6F3694}">
      <dgm:prSet/>
      <dgm:spPr/>
      <dgm:t>
        <a:bodyPr/>
        <a:lstStyle/>
        <a:p>
          <a:endParaRPr lang="ru-RU"/>
        </a:p>
      </dgm:t>
    </dgm:pt>
    <dgm:pt modelId="{A99AA322-C8DD-4432-AB18-99DBB2EA2CC3}" type="sibTrans" cxnId="{C6F66117-AF30-4E80-AE8C-9E5CFA6F3694}">
      <dgm:prSet/>
      <dgm:spPr/>
      <dgm:t>
        <a:bodyPr/>
        <a:lstStyle/>
        <a:p>
          <a:endParaRPr lang="ru-RU"/>
        </a:p>
      </dgm:t>
    </dgm:pt>
    <dgm:pt modelId="{0F11C54B-F44F-49D6-B43E-A0D36F96BEF8}">
      <dgm:prSet phldrT="[Текст]"/>
      <dgm:spPr/>
      <dgm:t>
        <a:bodyPr/>
        <a:lstStyle/>
        <a:p>
          <a:r>
            <a:rPr lang="en-US" dirty="0"/>
            <a:t>No precipitation, low humidity</a:t>
          </a:r>
          <a:endParaRPr lang="ru-RU" dirty="0"/>
        </a:p>
      </dgm:t>
    </dgm:pt>
    <dgm:pt modelId="{A3E149B0-5817-4362-9C3D-C1ABECB70D36}" type="parTrans" cxnId="{AF1A21CC-3E2F-4A58-8BD7-3FE6CE122BC1}">
      <dgm:prSet/>
      <dgm:spPr/>
      <dgm:t>
        <a:bodyPr/>
        <a:lstStyle/>
        <a:p>
          <a:endParaRPr lang="ru-RU"/>
        </a:p>
      </dgm:t>
    </dgm:pt>
    <dgm:pt modelId="{7580D1C9-253B-4810-A65B-D839230BFA44}" type="sibTrans" cxnId="{AF1A21CC-3E2F-4A58-8BD7-3FE6CE122BC1}">
      <dgm:prSet/>
      <dgm:spPr/>
      <dgm:t>
        <a:bodyPr/>
        <a:lstStyle/>
        <a:p>
          <a:endParaRPr lang="ru-RU"/>
        </a:p>
      </dgm:t>
    </dgm:pt>
    <dgm:pt modelId="{D8EBBE22-A9D2-4EEC-8999-F595D7D9BA88}">
      <dgm:prSet phldrT="[Текст]"/>
      <dgm:spPr/>
      <dgm:t>
        <a:bodyPr/>
        <a:lstStyle/>
        <a:p>
          <a:r>
            <a:rPr lang="en-US" dirty="0"/>
            <a:t>Wind</a:t>
          </a:r>
          <a:endParaRPr lang="ru-RU" dirty="0"/>
        </a:p>
      </dgm:t>
    </dgm:pt>
    <dgm:pt modelId="{875E317F-2023-49D8-A5CD-954B5D549759}" type="parTrans" cxnId="{24E9A2AC-0DA1-4475-8ADF-ACCF6DA0B15F}">
      <dgm:prSet/>
      <dgm:spPr/>
      <dgm:t>
        <a:bodyPr/>
        <a:lstStyle/>
        <a:p>
          <a:endParaRPr lang="ru-RU"/>
        </a:p>
      </dgm:t>
    </dgm:pt>
    <dgm:pt modelId="{30FE8B16-1071-47A1-854F-E79F7FC0C2C3}" type="sibTrans" cxnId="{24E9A2AC-0DA1-4475-8ADF-ACCF6DA0B15F}">
      <dgm:prSet/>
      <dgm:spPr/>
      <dgm:t>
        <a:bodyPr/>
        <a:lstStyle/>
        <a:p>
          <a:endParaRPr lang="ru-RU"/>
        </a:p>
      </dgm:t>
    </dgm:pt>
    <dgm:pt modelId="{624DD582-A3F7-4222-BAA8-56CFC74C8807}">
      <dgm:prSet phldrT="[Текст]"/>
      <dgm:spPr/>
      <dgm:t>
        <a:bodyPr/>
        <a:lstStyle/>
        <a:p>
          <a:r>
            <a:rPr lang="en-US" dirty="0"/>
            <a:t>Dust storm</a:t>
          </a:r>
          <a:endParaRPr lang="ru-RU" dirty="0"/>
        </a:p>
      </dgm:t>
    </dgm:pt>
    <dgm:pt modelId="{8D7783D3-BFE4-4F85-895E-51B68D41B398}" type="parTrans" cxnId="{33E3A1FA-AEE3-411C-B885-FE96330A6661}">
      <dgm:prSet/>
      <dgm:spPr/>
      <dgm:t>
        <a:bodyPr/>
        <a:lstStyle/>
        <a:p>
          <a:endParaRPr lang="ru-RU"/>
        </a:p>
      </dgm:t>
    </dgm:pt>
    <dgm:pt modelId="{7E40005D-1F8D-447D-B2A2-9C684E7A0283}" type="sibTrans" cxnId="{33E3A1FA-AEE3-411C-B885-FE96330A6661}">
      <dgm:prSet/>
      <dgm:spPr/>
      <dgm:t>
        <a:bodyPr/>
        <a:lstStyle/>
        <a:p>
          <a:endParaRPr lang="ru-RU"/>
        </a:p>
      </dgm:t>
    </dgm:pt>
    <dgm:pt modelId="{0048986D-F851-430A-AF29-F0308CF3556A}" type="pres">
      <dgm:prSet presAssocID="{74618FED-B84C-4277-987C-E58AB7942E0F}" presName="Name0" presStyleCnt="0">
        <dgm:presLayoutVars>
          <dgm:chMax val="7"/>
          <dgm:chPref val="5"/>
        </dgm:presLayoutVars>
      </dgm:prSet>
      <dgm:spPr/>
    </dgm:pt>
    <dgm:pt modelId="{4940B3BE-6F46-4991-BFF7-FF4E30B73D84}" type="pres">
      <dgm:prSet presAssocID="{74618FED-B84C-4277-987C-E58AB7942E0F}" presName="arrowNode" presStyleLbl="node1" presStyleIdx="0" presStyleCnt="1"/>
      <dgm:spPr/>
    </dgm:pt>
    <dgm:pt modelId="{5C1D8144-14D0-4D07-AC38-7ABBCFC6ADB4}" type="pres">
      <dgm:prSet presAssocID="{CD127F57-CB92-4A09-B91F-6412AF468AFD}" presName="txNode1" presStyleLbl="revTx" presStyleIdx="0" presStyleCnt="5">
        <dgm:presLayoutVars>
          <dgm:bulletEnabled val="1"/>
        </dgm:presLayoutVars>
      </dgm:prSet>
      <dgm:spPr/>
    </dgm:pt>
    <dgm:pt modelId="{EBEA56F4-FD6F-4804-8FE0-59F7C993B069}" type="pres">
      <dgm:prSet presAssocID="{C281A1CE-612A-4747-92F8-F548B93364AB}" presName="txNode2" presStyleLbl="revTx" presStyleIdx="1" presStyleCnt="5">
        <dgm:presLayoutVars>
          <dgm:bulletEnabled val="1"/>
        </dgm:presLayoutVars>
      </dgm:prSet>
      <dgm:spPr/>
    </dgm:pt>
    <dgm:pt modelId="{7C2B10B3-003D-4933-BDF4-F0A37D9C785D}" type="pres">
      <dgm:prSet presAssocID="{A99AA322-C8DD-4432-AB18-99DBB2EA2CC3}" presName="dotNode2" presStyleCnt="0"/>
      <dgm:spPr/>
    </dgm:pt>
    <dgm:pt modelId="{6C44803E-9F2A-4E9D-8366-B303549F4797}" type="pres">
      <dgm:prSet presAssocID="{A99AA322-C8DD-4432-AB18-99DBB2EA2CC3}" presName="dotRepeatNode" presStyleLbl="fgShp" presStyleIdx="0" presStyleCnt="3"/>
      <dgm:spPr/>
    </dgm:pt>
    <dgm:pt modelId="{B5CA0F9B-98C9-4C0D-94FD-2A43C7844E22}" type="pres">
      <dgm:prSet presAssocID="{0F11C54B-F44F-49D6-B43E-A0D36F96BEF8}" presName="txNode3" presStyleLbl="revTx" presStyleIdx="2" presStyleCnt="5">
        <dgm:presLayoutVars>
          <dgm:bulletEnabled val="1"/>
        </dgm:presLayoutVars>
      </dgm:prSet>
      <dgm:spPr/>
    </dgm:pt>
    <dgm:pt modelId="{7520C786-A1BF-46FA-9F98-3335E8B5451E}" type="pres">
      <dgm:prSet presAssocID="{7580D1C9-253B-4810-A65B-D839230BFA44}" presName="dotNode3" presStyleCnt="0"/>
      <dgm:spPr/>
    </dgm:pt>
    <dgm:pt modelId="{6D0DC7A5-A8C9-4C5A-BCF8-1036A936995E}" type="pres">
      <dgm:prSet presAssocID="{7580D1C9-253B-4810-A65B-D839230BFA44}" presName="dotRepeatNode" presStyleLbl="fgShp" presStyleIdx="1" presStyleCnt="3"/>
      <dgm:spPr/>
    </dgm:pt>
    <dgm:pt modelId="{8BE08B7E-4592-4FF1-BB6D-A2BFF34A3524}" type="pres">
      <dgm:prSet presAssocID="{D8EBBE22-A9D2-4EEC-8999-F595D7D9BA88}" presName="txNode4" presStyleLbl="revTx" presStyleIdx="3" presStyleCnt="5">
        <dgm:presLayoutVars>
          <dgm:bulletEnabled val="1"/>
        </dgm:presLayoutVars>
      </dgm:prSet>
      <dgm:spPr/>
    </dgm:pt>
    <dgm:pt modelId="{E27BE5F0-269F-4A89-9649-E60321D2C6FD}" type="pres">
      <dgm:prSet presAssocID="{30FE8B16-1071-47A1-854F-E79F7FC0C2C3}" presName="dotNode4" presStyleCnt="0"/>
      <dgm:spPr/>
    </dgm:pt>
    <dgm:pt modelId="{B1ECAD46-DA91-478E-B6E5-43291A37D14E}" type="pres">
      <dgm:prSet presAssocID="{30FE8B16-1071-47A1-854F-E79F7FC0C2C3}" presName="dotRepeatNode" presStyleLbl="fgShp" presStyleIdx="2" presStyleCnt="3"/>
      <dgm:spPr/>
    </dgm:pt>
    <dgm:pt modelId="{1511434C-174F-4516-9771-5AC6ABC79146}" type="pres">
      <dgm:prSet presAssocID="{624DD582-A3F7-4222-BAA8-56CFC74C8807}" presName="txNode5" presStyleLbl="revTx" presStyleIdx="4" presStyleCnt="5">
        <dgm:presLayoutVars>
          <dgm:bulletEnabled val="1"/>
        </dgm:presLayoutVars>
      </dgm:prSet>
      <dgm:spPr/>
    </dgm:pt>
  </dgm:ptLst>
  <dgm:cxnLst>
    <dgm:cxn modelId="{C6F66117-AF30-4E80-AE8C-9E5CFA6F3694}" srcId="{74618FED-B84C-4277-987C-E58AB7942E0F}" destId="{C281A1CE-612A-4747-92F8-F548B93364AB}" srcOrd="1" destOrd="0" parTransId="{962EECCE-DF5E-455B-8F2E-485EFDFCF172}" sibTransId="{A99AA322-C8DD-4432-AB18-99DBB2EA2CC3}"/>
    <dgm:cxn modelId="{B939CF35-C7DA-4A0F-B801-A9F459AB1B46}" type="presOf" srcId="{74618FED-B84C-4277-987C-E58AB7942E0F}" destId="{0048986D-F851-430A-AF29-F0308CF3556A}" srcOrd="0" destOrd="0" presId="urn:microsoft.com/office/officeart/2009/3/layout/DescendingProcess"/>
    <dgm:cxn modelId="{9B2F4539-C2F1-4A08-9978-9B4B84772BF4}" type="presOf" srcId="{0F11C54B-F44F-49D6-B43E-A0D36F96BEF8}" destId="{B5CA0F9B-98C9-4C0D-94FD-2A43C7844E22}" srcOrd="0" destOrd="0" presId="urn:microsoft.com/office/officeart/2009/3/layout/DescendingProcess"/>
    <dgm:cxn modelId="{462D6E3A-E5CF-4C0B-987C-B9857796CD2F}" type="presOf" srcId="{7580D1C9-253B-4810-A65B-D839230BFA44}" destId="{6D0DC7A5-A8C9-4C5A-BCF8-1036A936995E}" srcOrd="0" destOrd="0" presId="urn:microsoft.com/office/officeart/2009/3/layout/DescendingProcess"/>
    <dgm:cxn modelId="{46067D87-B4FE-45AE-84C5-D708C2CAAB02}" type="presOf" srcId="{D8EBBE22-A9D2-4EEC-8999-F595D7D9BA88}" destId="{8BE08B7E-4592-4FF1-BB6D-A2BFF34A3524}" srcOrd="0" destOrd="0" presId="urn:microsoft.com/office/officeart/2009/3/layout/DescendingProcess"/>
    <dgm:cxn modelId="{58CB4790-A3FD-4D8F-BD3B-38AD9AC369ED}" type="presOf" srcId="{A99AA322-C8DD-4432-AB18-99DBB2EA2CC3}" destId="{6C44803E-9F2A-4E9D-8366-B303549F4797}" srcOrd="0" destOrd="0" presId="urn:microsoft.com/office/officeart/2009/3/layout/DescendingProcess"/>
    <dgm:cxn modelId="{706BB593-EB71-4761-933D-DF8809D843EB}" srcId="{74618FED-B84C-4277-987C-E58AB7942E0F}" destId="{CD127F57-CB92-4A09-B91F-6412AF468AFD}" srcOrd="0" destOrd="0" parTransId="{CC788601-16A1-43F3-A681-4F561A3E5559}" sibTransId="{69B653DE-70A9-4775-B268-A9010D5271AC}"/>
    <dgm:cxn modelId="{24E9A2AC-0DA1-4475-8ADF-ACCF6DA0B15F}" srcId="{74618FED-B84C-4277-987C-E58AB7942E0F}" destId="{D8EBBE22-A9D2-4EEC-8999-F595D7D9BA88}" srcOrd="3" destOrd="0" parTransId="{875E317F-2023-49D8-A5CD-954B5D549759}" sibTransId="{30FE8B16-1071-47A1-854F-E79F7FC0C2C3}"/>
    <dgm:cxn modelId="{84C45AC9-7152-4205-9403-2017E91C8590}" type="presOf" srcId="{624DD582-A3F7-4222-BAA8-56CFC74C8807}" destId="{1511434C-174F-4516-9771-5AC6ABC79146}" srcOrd="0" destOrd="0" presId="urn:microsoft.com/office/officeart/2009/3/layout/DescendingProcess"/>
    <dgm:cxn modelId="{AF1A21CC-3E2F-4A58-8BD7-3FE6CE122BC1}" srcId="{74618FED-B84C-4277-987C-E58AB7942E0F}" destId="{0F11C54B-F44F-49D6-B43E-A0D36F96BEF8}" srcOrd="2" destOrd="0" parTransId="{A3E149B0-5817-4362-9C3D-C1ABECB70D36}" sibTransId="{7580D1C9-253B-4810-A65B-D839230BFA44}"/>
    <dgm:cxn modelId="{CFD9BAD0-3872-4541-AEEA-6584E20C4EC7}" type="presOf" srcId="{CD127F57-CB92-4A09-B91F-6412AF468AFD}" destId="{5C1D8144-14D0-4D07-AC38-7ABBCFC6ADB4}" srcOrd="0" destOrd="0" presId="urn:microsoft.com/office/officeart/2009/3/layout/DescendingProcess"/>
    <dgm:cxn modelId="{DC69C5D6-5E45-43E5-9353-B500FF451E34}" type="presOf" srcId="{30FE8B16-1071-47A1-854F-E79F7FC0C2C3}" destId="{B1ECAD46-DA91-478E-B6E5-43291A37D14E}" srcOrd="0" destOrd="0" presId="urn:microsoft.com/office/officeart/2009/3/layout/DescendingProcess"/>
    <dgm:cxn modelId="{00D371E3-C61E-43FC-8635-BA666BD1D8A9}" type="presOf" srcId="{C281A1CE-612A-4747-92F8-F548B93364AB}" destId="{EBEA56F4-FD6F-4804-8FE0-59F7C993B069}" srcOrd="0" destOrd="0" presId="urn:microsoft.com/office/officeart/2009/3/layout/DescendingProcess"/>
    <dgm:cxn modelId="{33E3A1FA-AEE3-411C-B885-FE96330A6661}" srcId="{74618FED-B84C-4277-987C-E58AB7942E0F}" destId="{624DD582-A3F7-4222-BAA8-56CFC74C8807}" srcOrd="4" destOrd="0" parTransId="{8D7783D3-BFE4-4F85-895E-51B68D41B398}" sibTransId="{7E40005D-1F8D-447D-B2A2-9C684E7A0283}"/>
    <dgm:cxn modelId="{711E9C92-7B58-421A-8A33-2AC51C54A1B0}" type="presParOf" srcId="{0048986D-F851-430A-AF29-F0308CF3556A}" destId="{4940B3BE-6F46-4991-BFF7-FF4E30B73D84}" srcOrd="0" destOrd="0" presId="urn:microsoft.com/office/officeart/2009/3/layout/DescendingProcess"/>
    <dgm:cxn modelId="{1F68F879-7E4C-458A-9191-865FA96476A9}" type="presParOf" srcId="{0048986D-F851-430A-AF29-F0308CF3556A}" destId="{5C1D8144-14D0-4D07-AC38-7ABBCFC6ADB4}" srcOrd="1" destOrd="0" presId="urn:microsoft.com/office/officeart/2009/3/layout/DescendingProcess"/>
    <dgm:cxn modelId="{92F3CC2A-70C4-4973-8D82-D86A666D7ADB}" type="presParOf" srcId="{0048986D-F851-430A-AF29-F0308CF3556A}" destId="{EBEA56F4-FD6F-4804-8FE0-59F7C993B069}" srcOrd="2" destOrd="0" presId="urn:microsoft.com/office/officeart/2009/3/layout/DescendingProcess"/>
    <dgm:cxn modelId="{02C9159C-BD83-4F88-94F0-8D51774C2B89}" type="presParOf" srcId="{0048986D-F851-430A-AF29-F0308CF3556A}" destId="{7C2B10B3-003D-4933-BDF4-F0A37D9C785D}" srcOrd="3" destOrd="0" presId="urn:microsoft.com/office/officeart/2009/3/layout/DescendingProcess"/>
    <dgm:cxn modelId="{6AFDFB00-4298-4AAA-A1E0-4293B11C356E}" type="presParOf" srcId="{7C2B10B3-003D-4933-BDF4-F0A37D9C785D}" destId="{6C44803E-9F2A-4E9D-8366-B303549F4797}" srcOrd="0" destOrd="0" presId="urn:microsoft.com/office/officeart/2009/3/layout/DescendingProcess"/>
    <dgm:cxn modelId="{437B8FDE-5C36-47E2-9EBA-B80F34C342FE}" type="presParOf" srcId="{0048986D-F851-430A-AF29-F0308CF3556A}" destId="{B5CA0F9B-98C9-4C0D-94FD-2A43C7844E22}" srcOrd="4" destOrd="0" presId="urn:microsoft.com/office/officeart/2009/3/layout/DescendingProcess"/>
    <dgm:cxn modelId="{E0F5CE5C-DE88-4A97-B210-D7E3B8C5A41D}" type="presParOf" srcId="{0048986D-F851-430A-AF29-F0308CF3556A}" destId="{7520C786-A1BF-46FA-9F98-3335E8B5451E}" srcOrd="5" destOrd="0" presId="urn:microsoft.com/office/officeart/2009/3/layout/DescendingProcess"/>
    <dgm:cxn modelId="{5D71B6E8-8EA4-4C94-B787-AD33BB667D77}" type="presParOf" srcId="{7520C786-A1BF-46FA-9F98-3335E8B5451E}" destId="{6D0DC7A5-A8C9-4C5A-BCF8-1036A936995E}" srcOrd="0" destOrd="0" presId="urn:microsoft.com/office/officeart/2009/3/layout/DescendingProcess"/>
    <dgm:cxn modelId="{DEB07BF8-850E-409A-B0C5-C6A1DEBDB723}" type="presParOf" srcId="{0048986D-F851-430A-AF29-F0308CF3556A}" destId="{8BE08B7E-4592-4FF1-BB6D-A2BFF34A3524}" srcOrd="6" destOrd="0" presId="urn:microsoft.com/office/officeart/2009/3/layout/DescendingProcess"/>
    <dgm:cxn modelId="{F10A9C6F-76FA-48CE-A4C5-5A96EA07A9A4}" type="presParOf" srcId="{0048986D-F851-430A-AF29-F0308CF3556A}" destId="{E27BE5F0-269F-4A89-9649-E60321D2C6FD}" srcOrd="7" destOrd="0" presId="urn:microsoft.com/office/officeart/2009/3/layout/DescendingProcess"/>
    <dgm:cxn modelId="{C4C65DA8-DD9F-400E-9CD2-CB23175E8C2E}" type="presParOf" srcId="{E27BE5F0-269F-4A89-9649-E60321D2C6FD}" destId="{B1ECAD46-DA91-478E-B6E5-43291A37D14E}" srcOrd="0" destOrd="0" presId="urn:microsoft.com/office/officeart/2009/3/layout/DescendingProcess"/>
    <dgm:cxn modelId="{DDB99CA4-F913-4106-A5C1-4AEE5BC595A6}" type="presParOf" srcId="{0048986D-F851-430A-AF29-F0308CF3556A}" destId="{1511434C-174F-4516-9771-5AC6ABC79146}" srcOrd="8" destOrd="0" presId="urn:microsoft.com/office/officeart/2009/3/layout/Descending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40B3BE-6F46-4991-BFF7-FF4E30B73D84}">
      <dsp:nvSpPr>
        <dsp:cNvPr id="0" name=""/>
        <dsp:cNvSpPr/>
      </dsp:nvSpPr>
      <dsp:spPr>
        <a:xfrm rot="4396374">
          <a:off x="1887439" y="900631"/>
          <a:ext cx="3907079" cy="2724700"/>
        </a:xfrm>
        <a:prstGeom prst="swooshArrow">
          <a:avLst>
            <a:gd name="adj1" fmla="val 16310"/>
            <a:gd name="adj2" fmla="val 313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44803E-9F2A-4E9D-8366-B303549F4797}">
      <dsp:nvSpPr>
        <dsp:cNvPr id="0" name=""/>
        <dsp:cNvSpPr/>
      </dsp:nvSpPr>
      <dsp:spPr>
        <a:xfrm>
          <a:off x="3351043" y="1256407"/>
          <a:ext cx="98665" cy="98665"/>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0DC7A5-A8C9-4C5A-BCF8-1036A936995E}">
      <dsp:nvSpPr>
        <dsp:cNvPr id="0" name=""/>
        <dsp:cNvSpPr/>
      </dsp:nvSpPr>
      <dsp:spPr>
        <a:xfrm>
          <a:off x="4026634" y="1801333"/>
          <a:ext cx="98665" cy="98665"/>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ECAD46-DA91-478E-B6E5-43291A37D14E}">
      <dsp:nvSpPr>
        <dsp:cNvPr id="0" name=""/>
        <dsp:cNvSpPr/>
      </dsp:nvSpPr>
      <dsp:spPr>
        <a:xfrm>
          <a:off x="4532953" y="2438588"/>
          <a:ext cx="98665" cy="98665"/>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1D8144-14D0-4D07-AC38-7ABBCFC6ADB4}">
      <dsp:nvSpPr>
        <dsp:cNvPr id="0" name=""/>
        <dsp:cNvSpPr/>
      </dsp:nvSpPr>
      <dsp:spPr>
        <a:xfrm>
          <a:off x="1625520" y="0"/>
          <a:ext cx="1842066" cy="724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b" anchorCtr="0">
          <a:noAutofit/>
        </a:bodyPr>
        <a:lstStyle/>
        <a:p>
          <a:pPr marL="0" lvl="0" indent="0" algn="ctr" defTabSz="1022350">
            <a:lnSpc>
              <a:spcPct val="90000"/>
            </a:lnSpc>
            <a:spcBef>
              <a:spcPct val="0"/>
            </a:spcBef>
            <a:spcAft>
              <a:spcPct val="35000"/>
            </a:spcAft>
            <a:buNone/>
          </a:pPr>
          <a:r>
            <a:rPr lang="en-US" sz="2300" kern="1200" dirty="0"/>
            <a:t>High temperature</a:t>
          </a:r>
          <a:endParaRPr lang="ru-RU" sz="2300" kern="1200" dirty="0"/>
        </a:p>
      </dsp:txBody>
      <dsp:txXfrm>
        <a:off x="1625520" y="0"/>
        <a:ext cx="1842066" cy="724154"/>
      </dsp:txXfrm>
    </dsp:sp>
    <dsp:sp modelId="{EBEA56F4-FD6F-4804-8FE0-59F7C993B069}">
      <dsp:nvSpPr>
        <dsp:cNvPr id="0" name=""/>
        <dsp:cNvSpPr/>
      </dsp:nvSpPr>
      <dsp:spPr>
        <a:xfrm>
          <a:off x="3915657" y="943663"/>
          <a:ext cx="2688422" cy="724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l" defTabSz="1022350">
            <a:lnSpc>
              <a:spcPct val="90000"/>
            </a:lnSpc>
            <a:spcBef>
              <a:spcPct val="0"/>
            </a:spcBef>
            <a:spcAft>
              <a:spcPct val="35000"/>
            </a:spcAft>
            <a:buNone/>
          </a:pPr>
          <a:r>
            <a:rPr lang="en-US" sz="2300" kern="1200" dirty="0"/>
            <a:t>Dry underlying surface</a:t>
          </a:r>
          <a:endParaRPr lang="ru-RU" sz="2300" kern="1200" dirty="0"/>
        </a:p>
      </dsp:txBody>
      <dsp:txXfrm>
        <a:off x="3915657" y="943663"/>
        <a:ext cx="2688422" cy="724154"/>
      </dsp:txXfrm>
    </dsp:sp>
    <dsp:sp modelId="{B5CA0F9B-98C9-4C0D-94FD-2A43C7844E22}">
      <dsp:nvSpPr>
        <dsp:cNvPr id="0" name=""/>
        <dsp:cNvSpPr/>
      </dsp:nvSpPr>
      <dsp:spPr>
        <a:xfrm>
          <a:off x="1625520" y="1488589"/>
          <a:ext cx="2140780" cy="724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r" defTabSz="1022350">
            <a:lnSpc>
              <a:spcPct val="90000"/>
            </a:lnSpc>
            <a:spcBef>
              <a:spcPct val="0"/>
            </a:spcBef>
            <a:spcAft>
              <a:spcPct val="35000"/>
            </a:spcAft>
            <a:buNone/>
          </a:pPr>
          <a:r>
            <a:rPr lang="en-US" sz="2300" kern="1200" dirty="0"/>
            <a:t>No precipitation, low humidity</a:t>
          </a:r>
          <a:endParaRPr lang="ru-RU" sz="2300" kern="1200" dirty="0"/>
        </a:p>
      </dsp:txBody>
      <dsp:txXfrm>
        <a:off x="1625520" y="1488589"/>
        <a:ext cx="2140780" cy="724154"/>
      </dsp:txXfrm>
    </dsp:sp>
    <dsp:sp modelId="{8BE08B7E-4592-4FF1-BB6D-A2BFF34A3524}">
      <dsp:nvSpPr>
        <dsp:cNvPr id="0" name=""/>
        <dsp:cNvSpPr/>
      </dsp:nvSpPr>
      <dsp:spPr>
        <a:xfrm>
          <a:off x="4961155" y="2125844"/>
          <a:ext cx="1642924" cy="724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l" defTabSz="1022350">
            <a:lnSpc>
              <a:spcPct val="90000"/>
            </a:lnSpc>
            <a:spcBef>
              <a:spcPct val="0"/>
            </a:spcBef>
            <a:spcAft>
              <a:spcPct val="35000"/>
            </a:spcAft>
            <a:buNone/>
          </a:pPr>
          <a:r>
            <a:rPr lang="en-US" sz="2300" kern="1200" dirty="0"/>
            <a:t>Wind</a:t>
          </a:r>
          <a:endParaRPr lang="ru-RU" sz="2300" kern="1200" dirty="0"/>
        </a:p>
      </dsp:txBody>
      <dsp:txXfrm>
        <a:off x="4961155" y="2125844"/>
        <a:ext cx="1642924" cy="724154"/>
      </dsp:txXfrm>
    </dsp:sp>
    <dsp:sp modelId="{1511434C-174F-4516-9771-5AC6ABC79146}">
      <dsp:nvSpPr>
        <dsp:cNvPr id="0" name=""/>
        <dsp:cNvSpPr/>
      </dsp:nvSpPr>
      <dsp:spPr>
        <a:xfrm>
          <a:off x="4114800" y="3801808"/>
          <a:ext cx="2489279" cy="724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t" anchorCtr="0">
          <a:noAutofit/>
        </a:bodyPr>
        <a:lstStyle/>
        <a:p>
          <a:pPr marL="0" lvl="0" indent="0" algn="ctr" defTabSz="1022350">
            <a:lnSpc>
              <a:spcPct val="90000"/>
            </a:lnSpc>
            <a:spcBef>
              <a:spcPct val="0"/>
            </a:spcBef>
            <a:spcAft>
              <a:spcPct val="35000"/>
            </a:spcAft>
            <a:buNone/>
          </a:pPr>
          <a:r>
            <a:rPr lang="en-US" sz="2300" kern="1200" dirty="0"/>
            <a:t>Dust storm</a:t>
          </a:r>
          <a:endParaRPr lang="ru-RU" sz="2300" kern="1200" dirty="0"/>
        </a:p>
      </dsp:txBody>
      <dsp:txXfrm>
        <a:off x="4114800" y="3801808"/>
        <a:ext cx="2489279" cy="724154"/>
      </dsp:txXfrm>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2T07:02:06.0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0 129,'22'0,"0"-1,-1-1,1 0,0-2,36-11,36-11,126-17,-121 25,-13 7,-1 5,159 6,-101 3,1017-2,-1118 1,-1 3,73 17,-67-12,-26-5,0 2,-1 0,22 11,-21-8,0-2,33 10,-11-11,-1-2,1-2,70-4,-103 1,25-1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2T07:02:08.7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1,'11'0,"0"2,0 0,0 0,0 1,0 0,15 7,30 8,33 0,0-5,123 3,189-17,-149-3,-189 5,71-2,-121 0,0-1,1 0,-1 0,0-2,-1 0,1 0,18-10,-5-2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2T07:02:55.1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83,'39'-2,"0"-2,68-17,-50 9,2 0,-3 1,103-9,245 21,-369 3,46 11,-47-7,50 4,-53-9,1 2,-1 2,0 1,36 14,-2-1,-32-13,-3-2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2T07:03:33.31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425 0,'1131'67,"-15"77,-1042-133,629 100,-702-111,72 16,-70-15,1 0,-1 0,0 0,1 0,-1 1,0 0,0-1,0 1,0 0,0 1,-1-1,1 0,-1 1,1-1,-1 1,0 0,2 4,-4-6,1 1,-1-1,0 1,0-1,0 1,0-1,0 1,-1-1,1 1,0-1,-1 1,1-1,-1 1,0-1,1 0,-1 1,0-1,0 0,0 0,0 1,0-1,0 0,0 0,0 0,-2 1,-38 26,37-26,-27 15,-2-2,0-1,-1-1,0-2,-1-2,-67 10,-223 4,325-23,-639 7,34-1,2 34,526-33,2 5,-147 40,207-47,0 2,1-1,0 2,0-1,-24 19,34-22,1-1,-1 0,1 1,-1 0,1 0,0 0,1 0,-1 0,1 0,-3 7,4-8,0 0,1 0,-1 0,1-1,0 1,0 0,0 0,0 0,0 0,1 0,-1 0,1 0,0 0,0 0,0-1,0 1,0 0,3 4,1 0,0-1,1 1,-1-1,1 0,0 0,1 0,-1-1,10 5,68 35,-72-39,333 149,662 198,-131-139,-673-180,2-9,282-1,-418-28,-52 2,1 0,-1 2,0 0,0 1,19 3,-35-1,-8 0,-15 4,-140 26,-2-6,-210 6,-1030-50,301-7,995 23,-121 6,222-4,-1 0,1 0,0 1,-1 0,1 1,0 0,0 0,1 0,-1 1,-11 8,16-11,0 1,1 0,-1 0,1 0,-1-1,1 1,-1 1,1-1,0 0,0 0,0 0,0 1,1-1,-1 0,1 1,-1-1,1 0,0 1,0-1,0 1,0-1,0 0,0 1,1-1,-1 1,1-1,0 0,0 1,0-1,0 0,0 0,0 0,0 0,1 0,-1 0,1 0,0 0,1 1,18 17,0 0,0-2,2-1,0 0,1-2,1-1,35 15,129 60,259 82,226 26,-226-86,4-19,750 53,-1124-140,1-3,92-11,-168 8,30 0,-33 1,1 0,-1 0,0 0,1 0,-1 0,1 0,-1 0,0 0,1 0,-1 0,1 0,-1 0,0 0,1 1,-1-1,1 0,-1 0,0 0,1 1,-1-1,0 0,1 0,-1 1,0-1,0 0,1 1,-1-1,0 0,0 1,0-1,1 1,-1-1,0 0,0 1,0-1,0 1,0-1,0 0,0 1,0-1,0 1,0-1,0 0,0 1,0-1,0 1,0-1,0 1,0-1,0 0,-1 1,1-1,0 0,0 1,-1-1,1 0,0 1,0-1,-1 0,1 1,0-1,-1 0,0 1,-5 5,-1-1,1 1,-1-1,-1 0,1-1,-1 0,0 0,0-1,0 1,0-2,-11 3,-63 16,0-3,-1-4,-123 5,125-13,-836 40,-10-42,797-2,0 6,0 6,-144 34,185-31,2 5,1 4,1 3,-116 57,115-42,42-23,0 2,2 1,1 3,1 1,-40 36,61-45,1 0,0-1,-1-1,-1 0,0-2,-2 0,1-1,-41 18,57-30,-1 0,1 1,0-1,0 1,1 0,-1 0,1 1,-7 5,10-8,1-1,0 1,-1-1,1 1,-1 0,1-1,0 1,-1-1,1 1,0 0,0-1,0 1,-1 0,1-1,0 1,0 0,0 0,0-1,0 1,0 0,0-1,1 1,-1 0,0-1,0 1,0 0,1 0,1 1,-1 0,1-1,0 1,-1-1,1 1,0-1,0 0,0 0,0 0,0 0,0 0,1 0,2 0,44 12,1-2,0-2,63 2,-17-2,277 33,572 80,-759-86,215 73,168 88,-520-179,109 39,369 141,-451-161,-59-19,-17-18,0 0,1 1,-1-1,0 1,0-1,0 1,0-1,0 1,0-1,0 1,0-1,0 1,0-1,0 1,0-1,0 0,-1 1,1-1,0 1,0-1,0 1,-1-1,1 0,0 1,-1-1,1 1,-3 1,0 0,0 0,0-1,-1 1,1-1,0 0,-1 0,1 0,-6 1,-49 7,0-3,-65-2,16-1,-527 15,253-9,193 5,-236 49,173-22,31-10,-203 33,402-61,-1 1,1 1,0 1,0 1,-36 16,56-22,0-1,0 0,0 1,1-1,-1 0,0 1,0-1,0 1,1-1,-1 1,0-1,1 1,-1 0,1-1,-1 1,0 0,1 0,-1-1,1 1,0 0,-1 0,1 0,0-1,-1 1,1 0,0 0,0 0,0 0,0 0,0 0,0 0,0-1,0 1,0 0,0 0,0 0,1 2,2-1,-1 1,1-1,0 1,-1-1,1 0,0 0,1 0,-1 0,5 1,63 27,1-4,1-3,91 17,-81-20,762 174,-496-115,-202-50,43 11,-172-33,-1 1,0 0,0 2,-1 0,0 0,24 22,18 12,-48-38,11 8,0 0,35 32,-55-44,0-1,0 0,1 0,-1 1,0-1,0 1,0-1,0 1,-1-1,1 1,0-1,-1 1,1 0,-1-1,1 1,-1 3,0-4,0 0,0 0,-1 0,1 0,-1 0,1 0,0 0,-1-1,0 1,1 0,-1 0,1 0,-1-1,0 1,0 0,1-1,-1 1,0 0,0-1,0 1,-1 0,-6 2,1-1,-1 1,0-2,0 1,-15 1,-80 3,-1-3,1-5,-1-5,1-4,-144-35,201 36,0 2,-90-4,105 12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2T07:03:40.85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44,'46'-3,"86"-14,2-1,237 12,-233 8,-103-2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2T07:03:44.97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2,'329'-2,"767"30,-977-14,0 6,174 51,-254-60,67 11,-71-18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2T07:03:47.91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1307 126,'-149'2,"49"2,1-5,-1-4,-111-21,0-29,162 45,1-1,-2 2,-82-5,10 14,87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2T07:03:50.05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42,'5'-5,"1"1,-1 1,1-1,0 1,0 0,0 1,0-1,0 1,1 0,-1 1,12-2,78-3,-73 5,54 4,0 3,136 28,-118-17,106 7,-55-4,-8-1,-103-17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D2D38F-DFCC-4CB7-A8B6-4786E73F4075}" type="datetimeFigureOut">
              <a:rPr lang="ru-RU" smtClean="0"/>
              <a:pPr/>
              <a:t>02.09.2024</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511872-DD72-44BE-A53C-F1B7949A4FBB}" type="slidenum">
              <a:rPr lang="ru-RU" smtClean="0"/>
              <a:pPr/>
              <a:t>‹#›</a:t>
            </a:fld>
            <a:endParaRPr lang="ru-RU"/>
          </a:p>
        </p:txBody>
      </p:sp>
    </p:spTree>
    <p:extLst>
      <p:ext uri="{BB962C8B-B14F-4D97-AF65-F5344CB8AC3E}">
        <p14:creationId xmlns:p14="http://schemas.microsoft.com/office/powerpoint/2010/main" val="391479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511872-DD72-44BE-A53C-F1B7949A4FBB}" type="slidenum">
              <a:rPr lang="ru-RU" smtClean="0"/>
              <a:pPr/>
              <a:t>1</a:t>
            </a:fld>
            <a:endParaRPr lang="ru-RU"/>
          </a:p>
        </p:txBody>
      </p:sp>
    </p:spTree>
    <p:extLst>
      <p:ext uri="{BB962C8B-B14F-4D97-AF65-F5344CB8AC3E}">
        <p14:creationId xmlns:p14="http://schemas.microsoft.com/office/powerpoint/2010/main" val="1164167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18</a:t>
            </a:fld>
            <a:endParaRPr lang="ru-RU"/>
          </a:p>
        </p:txBody>
      </p:sp>
    </p:spTree>
    <p:extLst>
      <p:ext uri="{BB962C8B-B14F-4D97-AF65-F5344CB8AC3E}">
        <p14:creationId xmlns:p14="http://schemas.microsoft.com/office/powerpoint/2010/main" val="4107589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19</a:t>
            </a:fld>
            <a:endParaRPr lang="ru-RU"/>
          </a:p>
        </p:txBody>
      </p:sp>
    </p:spTree>
    <p:extLst>
      <p:ext uri="{BB962C8B-B14F-4D97-AF65-F5344CB8AC3E}">
        <p14:creationId xmlns:p14="http://schemas.microsoft.com/office/powerpoint/2010/main" val="4025442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20</a:t>
            </a:fld>
            <a:endParaRPr lang="ru-RU"/>
          </a:p>
        </p:txBody>
      </p:sp>
    </p:spTree>
    <p:extLst>
      <p:ext uri="{BB962C8B-B14F-4D97-AF65-F5344CB8AC3E}">
        <p14:creationId xmlns:p14="http://schemas.microsoft.com/office/powerpoint/2010/main" val="3237492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21</a:t>
            </a:fld>
            <a:endParaRPr lang="ru-RU"/>
          </a:p>
        </p:txBody>
      </p:sp>
    </p:spTree>
    <p:extLst>
      <p:ext uri="{BB962C8B-B14F-4D97-AF65-F5344CB8AC3E}">
        <p14:creationId xmlns:p14="http://schemas.microsoft.com/office/powerpoint/2010/main" val="1775106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22</a:t>
            </a:fld>
            <a:endParaRPr lang="ru-RU"/>
          </a:p>
        </p:txBody>
      </p:sp>
    </p:spTree>
    <p:extLst>
      <p:ext uri="{BB962C8B-B14F-4D97-AF65-F5344CB8AC3E}">
        <p14:creationId xmlns:p14="http://schemas.microsoft.com/office/powerpoint/2010/main" val="855279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23</a:t>
            </a:fld>
            <a:endParaRPr lang="ru-RU"/>
          </a:p>
        </p:txBody>
      </p:sp>
    </p:spTree>
    <p:extLst>
      <p:ext uri="{BB962C8B-B14F-4D97-AF65-F5344CB8AC3E}">
        <p14:creationId xmlns:p14="http://schemas.microsoft.com/office/powerpoint/2010/main" val="1564723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24</a:t>
            </a:fld>
            <a:endParaRPr lang="ru-RU"/>
          </a:p>
        </p:txBody>
      </p:sp>
    </p:spTree>
    <p:extLst>
      <p:ext uri="{BB962C8B-B14F-4D97-AF65-F5344CB8AC3E}">
        <p14:creationId xmlns:p14="http://schemas.microsoft.com/office/powerpoint/2010/main" val="1222116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25</a:t>
            </a:fld>
            <a:endParaRPr lang="ru-RU"/>
          </a:p>
        </p:txBody>
      </p:sp>
    </p:spTree>
    <p:extLst>
      <p:ext uri="{BB962C8B-B14F-4D97-AF65-F5344CB8AC3E}">
        <p14:creationId xmlns:p14="http://schemas.microsoft.com/office/powerpoint/2010/main" val="609215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26</a:t>
            </a:fld>
            <a:endParaRPr lang="ru-RU"/>
          </a:p>
        </p:txBody>
      </p:sp>
    </p:spTree>
    <p:extLst>
      <p:ext uri="{BB962C8B-B14F-4D97-AF65-F5344CB8AC3E}">
        <p14:creationId xmlns:p14="http://schemas.microsoft.com/office/powerpoint/2010/main" val="980333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27</a:t>
            </a:fld>
            <a:endParaRPr lang="ru-RU"/>
          </a:p>
        </p:txBody>
      </p:sp>
    </p:spTree>
    <p:extLst>
      <p:ext uri="{BB962C8B-B14F-4D97-AF65-F5344CB8AC3E}">
        <p14:creationId xmlns:p14="http://schemas.microsoft.com/office/powerpoint/2010/main" val="4062560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9</a:t>
            </a:fld>
            <a:endParaRPr lang="ru-RU"/>
          </a:p>
        </p:txBody>
      </p:sp>
    </p:spTree>
    <p:extLst>
      <p:ext uri="{BB962C8B-B14F-4D97-AF65-F5344CB8AC3E}">
        <p14:creationId xmlns:p14="http://schemas.microsoft.com/office/powerpoint/2010/main" val="111924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28</a:t>
            </a:fld>
            <a:endParaRPr lang="ru-RU"/>
          </a:p>
        </p:txBody>
      </p:sp>
    </p:spTree>
    <p:extLst>
      <p:ext uri="{BB962C8B-B14F-4D97-AF65-F5344CB8AC3E}">
        <p14:creationId xmlns:p14="http://schemas.microsoft.com/office/powerpoint/2010/main" val="283173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29</a:t>
            </a:fld>
            <a:endParaRPr lang="ru-RU"/>
          </a:p>
        </p:txBody>
      </p:sp>
    </p:spTree>
    <p:extLst>
      <p:ext uri="{BB962C8B-B14F-4D97-AF65-F5344CB8AC3E}">
        <p14:creationId xmlns:p14="http://schemas.microsoft.com/office/powerpoint/2010/main" val="3167707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35</a:t>
            </a:fld>
            <a:endParaRPr lang="ru-RU"/>
          </a:p>
        </p:txBody>
      </p:sp>
    </p:spTree>
    <p:extLst>
      <p:ext uri="{BB962C8B-B14F-4D97-AF65-F5344CB8AC3E}">
        <p14:creationId xmlns:p14="http://schemas.microsoft.com/office/powerpoint/2010/main" val="4033804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36</a:t>
            </a:fld>
            <a:endParaRPr lang="ru-RU"/>
          </a:p>
        </p:txBody>
      </p:sp>
    </p:spTree>
    <p:extLst>
      <p:ext uri="{BB962C8B-B14F-4D97-AF65-F5344CB8AC3E}">
        <p14:creationId xmlns:p14="http://schemas.microsoft.com/office/powerpoint/2010/main" val="422480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37</a:t>
            </a:fld>
            <a:endParaRPr lang="ru-RU"/>
          </a:p>
        </p:txBody>
      </p:sp>
    </p:spTree>
    <p:extLst>
      <p:ext uri="{BB962C8B-B14F-4D97-AF65-F5344CB8AC3E}">
        <p14:creationId xmlns:p14="http://schemas.microsoft.com/office/powerpoint/2010/main" val="2587864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38</a:t>
            </a:fld>
            <a:endParaRPr lang="ru-RU"/>
          </a:p>
        </p:txBody>
      </p:sp>
    </p:spTree>
    <p:extLst>
      <p:ext uri="{BB962C8B-B14F-4D97-AF65-F5344CB8AC3E}">
        <p14:creationId xmlns:p14="http://schemas.microsoft.com/office/powerpoint/2010/main" val="248018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39</a:t>
            </a:fld>
            <a:endParaRPr lang="ru-RU"/>
          </a:p>
        </p:txBody>
      </p:sp>
    </p:spTree>
    <p:extLst>
      <p:ext uri="{BB962C8B-B14F-4D97-AF65-F5344CB8AC3E}">
        <p14:creationId xmlns:p14="http://schemas.microsoft.com/office/powerpoint/2010/main" val="2387321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40</a:t>
            </a:fld>
            <a:endParaRPr lang="ru-RU"/>
          </a:p>
        </p:txBody>
      </p:sp>
    </p:spTree>
    <p:extLst>
      <p:ext uri="{BB962C8B-B14F-4D97-AF65-F5344CB8AC3E}">
        <p14:creationId xmlns:p14="http://schemas.microsoft.com/office/powerpoint/2010/main" val="1889068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41</a:t>
            </a:fld>
            <a:endParaRPr lang="ru-RU"/>
          </a:p>
        </p:txBody>
      </p:sp>
    </p:spTree>
    <p:extLst>
      <p:ext uri="{BB962C8B-B14F-4D97-AF65-F5344CB8AC3E}">
        <p14:creationId xmlns:p14="http://schemas.microsoft.com/office/powerpoint/2010/main" val="570053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42</a:t>
            </a:fld>
            <a:endParaRPr lang="ru-RU"/>
          </a:p>
        </p:txBody>
      </p:sp>
    </p:spTree>
    <p:extLst>
      <p:ext uri="{BB962C8B-B14F-4D97-AF65-F5344CB8AC3E}">
        <p14:creationId xmlns:p14="http://schemas.microsoft.com/office/powerpoint/2010/main" val="1851993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10</a:t>
            </a:fld>
            <a:endParaRPr lang="ru-RU"/>
          </a:p>
        </p:txBody>
      </p:sp>
    </p:spTree>
    <p:extLst>
      <p:ext uri="{BB962C8B-B14F-4D97-AF65-F5344CB8AC3E}">
        <p14:creationId xmlns:p14="http://schemas.microsoft.com/office/powerpoint/2010/main" val="723587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49</a:t>
            </a:fld>
            <a:endParaRPr lang="ru-RU"/>
          </a:p>
        </p:txBody>
      </p:sp>
    </p:spTree>
    <p:extLst>
      <p:ext uri="{BB962C8B-B14F-4D97-AF65-F5344CB8AC3E}">
        <p14:creationId xmlns:p14="http://schemas.microsoft.com/office/powerpoint/2010/main" val="503199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50</a:t>
            </a:fld>
            <a:endParaRPr lang="ru-RU"/>
          </a:p>
        </p:txBody>
      </p:sp>
    </p:spTree>
    <p:extLst>
      <p:ext uri="{BB962C8B-B14F-4D97-AF65-F5344CB8AC3E}">
        <p14:creationId xmlns:p14="http://schemas.microsoft.com/office/powerpoint/2010/main" val="2555154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pPr/>
              <a:t>51</a:t>
            </a:fld>
            <a:endParaRPr lang="ru-RU"/>
          </a:p>
        </p:txBody>
      </p:sp>
    </p:spTree>
    <p:extLst>
      <p:ext uri="{BB962C8B-B14F-4D97-AF65-F5344CB8AC3E}">
        <p14:creationId xmlns:p14="http://schemas.microsoft.com/office/powerpoint/2010/main" val="2219388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pPr/>
              <a:t>52</a:t>
            </a:fld>
            <a:endParaRPr lang="ru-RU"/>
          </a:p>
        </p:txBody>
      </p:sp>
    </p:spTree>
    <p:extLst>
      <p:ext uri="{BB962C8B-B14F-4D97-AF65-F5344CB8AC3E}">
        <p14:creationId xmlns:p14="http://schemas.microsoft.com/office/powerpoint/2010/main" val="1484189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pPr/>
              <a:t>53</a:t>
            </a:fld>
            <a:endParaRPr lang="ru-RU"/>
          </a:p>
        </p:txBody>
      </p:sp>
    </p:spTree>
    <p:extLst>
      <p:ext uri="{BB962C8B-B14F-4D97-AF65-F5344CB8AC3E}">
        <p14:creationId xmlns:p14="http://schemas.microsoft.com/office/powerpoint/2010/main" val="4990177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54</a:t>
            </a:fld>
            <a:endParaRPr lang="ru-RU"/>
          </a:p>
        </p:txBody>
      </p:sp>
    </p:spTree>
    <p:extLst>
      <p:ext uri="{BB962C8B-B14F-4D97-AF65-F5344CB8AC3E}">
        <p14:creationId xmlns:p14="http://schemas.microsoft.com/office/powerpoint/2010/main" val="20416404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pPr/>
              <a:t>55</a:t>
            </a:fld>
            <a:endParaRPr lang="ru-RU"/>
          </a:p>
        </p:txBody>
      </p:sp>
    </p:spTree>
    <p:extLst>
      <p:ext uri="{BB962C8B-B14F-4D97-AF65-F5344CB8AC3E}">
        <p14:creationId xmlns:p14="http://schemas.microsoft.com/office/powerpoint/2010/main" val="36598041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pPr/>
              <a:t>56</a:t>
            </a:fld>
            <a:endParaRPr lang="ru-RU"/>
          </a:p>
        </p:txBody>
      </p:sp>
    </p:spTree>
    <p:extLst>
      <p:ext uri="{BB962C8B-B14F-4D97-AF65-F5344CB8AC3E}">
        <p14:creationId xmlns:p14="http://schemas.microsoft.com/office/powerpoint/2010/main" val="39680005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57</a:t>
            </a:fld>
            <a:endParaRPr lang="ru-RU"/>
          </a:p>
        </p:txBody>
      </p:sp>
    </p:spTree>
    <p:extLst>
      <p:ext uri="{BB962C8B-B14F-4D97-AF65-F5344CB8AC3E}">
        <p14:creationId xmlns:p14="http://schemas.microsoft.com/office/powerpoint/2010/main" val="37396730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61</a:t>
            </a:fld>
            <a:endParaRPr lang="ru-RU"/>
          </a:p>
        </p:txBody>
      </p:sp>
    </p:spTree>
    <p:extLst>
      <p:ext uri="{BB962C8B-B14F-4D97-AF65-F5344CB8AC3E}">
        <p14:creationId xmlns:p14="http://schemas.microsoft.com/office/powerpoint/2010/main" val="2619516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11</a:t>
            </a:fld>
            <a:endParaRPr lang="ru-RU"/>
          </a:p>
        </p:txBody>
      </p:sp>
    </p:spTree>
    <p:extLst>
      <p:ext uri="{BB962C8B-B14F-4D97-AF65-F5344CB8AC3E}">
        <p14:creationId xmlns:p14="http://schemas.microsoft.com/office/powerpoint/2010/main" val="28203890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511872-DD72-44BE-A53C-F1B7949A4FBB}" type="slidenum">
              <a:rPr lang="ru-RU" smtClean="0"/>
              <a:pPr/>
              <a:t>63</a:t>
            </a:fld>
            <a:endParaRPr lang="ru-RU"/>
          </a:p>
        </p:txBody>
      </p:sp>
    </p:spTree>
    <p:extLst>
      <p:ext uri="{BB962C8B-B14F-4D97-AF65-F5344CB8AC3E}">
        <p14:creationId xmlns:p14="http://schemas.microsoft.com/office/powerpoint/2010/main" val="24591700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Rectangle 1"/>
          <p:cNvSpPr txBox="1">
            <a:spLocks noGrp="1" noRot="1" noChangeAspect="1" noChangeArrowheads="1"/>
          </p:cNvSpPr>
          <p:nvPr>
            <p:ph type="sldImg"/>
          </p:nvPr>
        </p:nvSpPr>
        <p:spPr bwMode="auto">
          <a:xfrm>
            <a:off x="0" y="52070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p:cNvSpPr txBox="1">
            <a:spLocks noGrp="1" noChangeArrowheads="1"/>
          </p:cNvSpPr>
          <p:nvPr>
            <p:ph type="body" idx="1"/>
          </p:nvPr>
        </p:nvSpPr>
        <p:spPr bwMode="auto">
          <a:xfrm>
            <a:off x="914400" y="3257550"/>
            <a:ext cx="73152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extLst>
      <p:ext uri="{BB962C8B-B14F-4D97-AF65-F5344CB8AC3E}">
        <p14:creationId xmlns:p14="http://schemas.microsoft.com/office/powerpoint/2010/main" val="21618983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Rectangle 1"/>
          <p:cNvSpPr txBox="1">
            <a:spLocks noGrp="1" noRot="1" noChangeAspect="1" noChangeArrowheads="1"/>
          </p:cNvSpPr>
          <p:nvPr>
            <p:ph type="sldImg"/>
          </p:nvPr>
        </p:nvSpPr>
        <p:spPr bwMode="auto">
          <a:xfrm>
            <a:off x="0" y="52070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p:cNvSpPr txBox="1">
            <a:spLocks noGrp="1" noChangeArrowheads="1"/>
          </p:cNvSpPr>
          <p:nvPr>
            <p:ph type="body" idx="1"/>
          </p:nvPr>
        </p:nvSpPr>
        <p:spPr bwMode="auto">
          <a:xfrm>
            <a:off x="914400" y="3257550"/>
            <a:ext cx="73152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extLst>
      <p:ext uri="{BB962C8B-B14F-4D97-AF65-F5344CB8AC3E}">
        <p14:creationId xmlns:p14="http://schemas.microsoft.com/office/powerpoint/2010/main" val="4006514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13</a:t>
            </a:fld>
            <a:endParaRPr lang="ru-RU"/>
          </a:p>
        </p:txBody>
      </p:sp>
    </p:spTree>
    <p:extLst>
      <p:ext uri="{BB962C8B-B14F-4D97-AF65-F5344CB8AC3E}">
        <p14:creationId xmlns:p14="http://schemas.microsoft.com/office/powerpoint/2010/main" val="1671825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14</a:t>
            </a:fld>
            <a:endParaRPr lang="ru-RU"/>
          </a:p>
        </p:txBody>
      </p:sp>
    </p:spTree>
    <p:extLst>
      <p:ext uri="{BB962C8B-B14F-4D97-AF65-F5344CB8AC3E}">
        <p14:creationId xmlns:p14="http://schemas.microsoft.com/office/powerpoint/2010/main" val="1843987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15</a:t>
            </a:fld>
            <a:endParaRPr lang="ru-RU"/>
          </a:p>
        </p:txBody>
      </p:sp>
    </p:spTree>
    <p:extLst>
      <p:ext uri="{BB962C8B-B14F-4D97-AF65-F5344CB8AC3E}">
        <p14:creationId xmlns:p14="http://schemas.microsoft.com/office/powerpoint/2010/main" val="231265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16</a:t>
            </a:fld>
            <a:endParaRPr lang="ru-RU"/>
          </a:p>
        </p:txBody>
      </p:sp>
    </p:spTree>
    <p:extLst>
      <p:ext uri="{BB962C8B-B14F-4D97-AF65-F5344CB8AC3E}">
        <p14:creationId xmlns:p14="http://schemas.microsoft.com/office/powerpoint/2010/main" val="1326618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C511872-DD72-44BE-A53C-F1B7949A4FBB}" type="slidenum">
              <a:rPr lang="ru-RU" smtClean="0"/>
              <a:t>17</a:t>
            </a:fld>
            <a:endParaRPr lang="ru-RU"/>
          </a:p>
        </p:txBody>
      </p:sp>
    </p:spTree>
    <p:extLst>
      <p:ext uri="{BB962C8B-B14F-4D97-AF65-F5344CB8AC3E}">
        <p14:creationId xmlns:p14="http://schemas.microsoft.com/office/powerpoint/2010/main" val="3567114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90A5EF33-92DF-401A-94C3-F2F40AFA998D}" type="datetimeFigureOut">
              <a:rPr lang="ru-RU" smtClean="0"/>
              <a:pPr/>
              <a:t>02.09.2024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3FF406A-A67E-4C56-A37C-C9B65D588383}" type="slidenum">
              <a:rPr lang="ru-RU" smtClean="0"/>
              <a:pPr/>
              <a:t>‹#›</a:t>
            </a:fld>
            <a:endParaRPr lang="ru-RU"/>
          </a:p>
        </p:txBody>
      </p:sp>
    </p:spTree>
    <p:extLst>
      <p:ext uri="{BB962C8B-B14F-4D97-AF65-F5344CB8AC3E}">
        <p14:creationId xmlns:p14="http://schemas.microsoft.com/office/powerpoint/2010/main" val="1932207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0A5EF33-92DF-401A-94C3-F2F40AFA998D}" type="datetimeFigureOut">
              <a:rPr lang="ru-RU" smtClean="0"/>
              <a:pPr/>
              <a:t>02.09.2024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3FF406A-A67E-4C56-A37C-C9B65D588383}" type="slidenum">
              <a:rPr lang="ru-RU" smtClean="0"/>
              <a:pPr/>
              <a:t>‹#›</a:t>
            </a:fld>
            <a:endParaRPr lang="ru-RU"/>
          </a:p>
        </p:txBody>
      </p:sp>
    </p:spTree>
    <p:extLst>
      <p:ext uri="{BB962C8B-B14F-4D97-AF65-F5344CB8AC3E}">
        <p14:creationId xmlns:p14="http://schemas.microsoft.com/office/powerpoint/2010/main" val="3212017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0A5EF33-92DF-401A-94C3-F2F40AFA998D}" type="datetimeFigureOut">
              <a:rPr lang="ru-RU" smtClean="0"/>
              <a:pPr/>
              <a:t>02.09.2024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3FF406A-A67E-4C56-A37C-C9B65D588383}" type="slidenum">
              <a:rPr lang="ru-RU" smtClean="0"/>
              <a:pPr/>
              <a:t>‹#›</a:t>
            </a:fld>
            <a:endParaRPr lang="ru-RU"/>
          </a:p>
        </p:txBody>
      </p:sp>
    </p:spTree>
    <p:extLst>
      <p:ext uri="{BB962C8B-B14F-4D97-AF65-F5344CB8AC3E}">
        <p14:creationId xmlns:p14="http://schemas.microsoft.com/office/powerpoint/2010/main" val="3439256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0A5EF33-92DF-401A-94C3-F2F40AFA998D}" type="datetimeFigureOut">
              <a:rPr lang="ru-RU" smtClean="0"/>
              <a:pPr/>
              <a:t>02.09.2024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3FF406A-A67E-4C56-A37C-C9B65D588383}" type="slidenum">
              <a:rPr lang="ru-RU" smtClean="0"/>
              <a:pPr/>
              <a:t>‹#›</a:t>
            </a:fld>
            <a:endParaRPr lang="ru-RU"/>
          </a:p>
        </p:txBody>
      </p:sp>
    </p:spTree>
    <p:extLst>
      <p:ext uri="{BB962C8B-B14F-4D97-AF65-F5344CB8AC3E}">
        <p14:creationId xmlns:p14="http://schemas.microsoft.com/office/powerpoint/2010/main" val="13148041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0A5EF33-92DF-401A-94C3-F2F40AFA998D}" type="datetimeFigureOut">
              <a:rPr lang="ru-RU" smtClean="0"/>
              <a:pPr/>
              <a:t>02.09.2024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3FF406A-A67E-4C56-A37C-C9B65D588383}" type="slidenum">
              <a:rPr lang="ru-RU" smtClean="0"/>
              <a:pPr/>
              <a:t>‹#›</a:t>
            </a:fld>
            <a:endParaRPr lang="ru-RU"/>
          </a:p>
        </p:txBody>
      </p:sp>
    </p:spTree>
    <p:extLst>
      <p:ext uri="{BB962C8B-B14F-4D97-AF65-F5344CB8AC3E}">
        <p14:creationId xmlns:p14="http://schemas.microsoft.com/office/powerpoint/2010/main" val="3042389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0A5EF33-92DF-401A-94C3-F2F40AFA998D}" type="datetimeFigureOut">
              <a:rPr lang="ru-RU" smtClean="0"/>
              <a:pPr/>
              <a:t>02.09.2024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3FF406A-A67E-4C56-A37C-C9B65D588383}" type="slidenum">
              <a:rPr lang="ru-RU" smtClean="0"/>
              <a:pPr/>
              <a:t>‹#›</a:t>
            </a:fld>
            <a:endParaRPr lang="ru-RU"/>
          </a:p>
        </p:txBody>
      </p:sp>
    </p:spTree>
    <p:extLst>
      <p:ext uri="{BB962C8B-B14F-4D97-AF65-F5344CB8AC3E}">
        <p14:creationId xmlns:p14="http://schemas.microsoft.com/office/powerpoint/2010/main" val="1040351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0A5EF33-92DF-401A-94C3-F2F40AFA998D}" type="datetimeFigureOut">
              <a:rPr lang="ru-RU" smtClean="0"/>
              <a:pPr/>
              <a:t>02.09.2024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3FF406A-A67E-4C56-A37C-C9B65D588383}" type="slidenum">
              <a:rPr lang="ru-RU" smtClean="0"/>
              <a:pPr/>
              <a:t>‹#›</a:t>
            </a:fld>
            <a:endParaRPr lang="ru-RU"/>
          </a:p>
        </p:txBody>
      </p:sp>
    </p:spTree>
    <p:extLst>
      <p:ext uri="{BB962C8B-B14F-4D97-AF65-F5344CB8AC3E}">
        <p14:creationId xmlns:p14="http://schemas.microsoft.com/office/powerpoint/2010/main" val="2709406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0A5EF33-92DF-401A-94C3-F2F40AFA998D}" type="datetimeFigureOut">
              <a:rPr lang="ru-RU" smtClean="0"/>
              <a:pPr/>
              <a:t>02.09.2024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3FF406A-A67E-4C56-A37C-C9B65D588383}" type="slidenum">
              <a:rPr lang="ru-RU" smtClean="0"/>
              <a:pPr/>
              <a:t>‹#›</a:t>
            </a:fld>
            <a:endParaRPr lang="ru-RU"/>
          </a:p>
        </p:txBody>
      </p:sp>
    </p:spTree>
    <p:extLst>
      <p:ext uri="{BB962C8B-B14F-4D97-AF65-F5344CB8AC3E}">
        <p14:creationId xmlns:p14="http://schemas.microsoft.com/office/powerpoint/2010/main" val="1682350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0A5EF33-92DF-401A-94C3-F2F40AFA998D}" type="datetimeFigureOut">
              <a:rPr lang="ru-RU" smtClean="0"/>
              <a:pPr/>
              <a:t>02.09.2024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3FF406A-A67E-4C56-A37C-C9B65D588383}" type="slidenum">
              <a:rPr lang="ru-RU" smtClean="0"/>
              <a:pPr/>
              <a:t>‹#›</a:t>
            </a:fld>
            <a:endParaRPr lang="ru-RU"/>
          </a:p>
        </p:txBody>
      </p:sp>
    </p:spTree>
    <p:extLst>
      <p:ext uri="{BB962C8B-B14F-4D97-AF65-F5344CB8AC3E}">
        <p14:creationId xmlns:p14="http://schemas.microsoft.com/office/powerpoint/2010/main" val="1110660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90A5EF33-92DF-401A-94C3-F2F40AFA998D}" type="datetimeFigureOut">
              <a:rPr lang="ru-RU" smtClean="0"/>
              <a:pPr/>
              <a:t>02.09.2024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3FF406A-A67E-4C56-A37C-C9B65D588383}" type="slidenum">
              <a:rPr lang="ru-RU" smtClean="0"/>
              <a:pPr/>
              <a:t>‹#›</a:t>
            </a:fld>
            <a:endParaRPr lang="ru-RU"/>
          </a:p>
        </p:txBody>
      </p:sp>
    </p:spTree>
    <p:extLst>
      <p:ext uri="{BB962C8B-B14F-4D97-AF65-F5344CB8AC3E}">
        <p14:creationId xmlns:p14="http://schemas.microsoft.com/office/powerpoint/2010/main" val="1037260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90A5EF33-92DF-401A-94C3-F2F40AFA998D}" type="datetimeFigureOut">
              <a:rPr lang="ru-RU" smtClean="0"/>
              <a:pPr/>
              <a:t>02.09.2024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3FF406A-A67E-4C56-A37C-C9B65D588383}" type="slidenum">
              <a:rPr lang="ru-RU" smtClean="0"/>
              <a:pPr/>
              <a:t>‹#›</a:t>
            </a:fld>
            <a:endParaRPr lang="ru-RU"/>
          </a:p>
        </p:txBody>
      </p:sp>
    </p:spTree>
    <p:extLst>
      <p:ext uri="{BB962C8B-B14F-4D97-AF65-F5344CB8AC3E}">
        <p14:creationId xmlns:p14="http://schemas.microsoft.com/office/powerpoint/2010/main" val="23556393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A5EF33-92DF-401A-94C3-F2F40AFA998D}" type="datetimeFigureOut">
              <a:rPr lang="ru-RU" smtClean="0"/>
              <a:pPr/>
              <a:t>02.09.2024</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3FF406A-A67E-4C56-A37C-C9B65D588383}" type="slidenum">
              <a:rPr lang="ru-RU" smtClean="0"/>
              <a:pPr/>
              <a:t>‹#›</a:t>
            </a:fld>
            <a:endParaRPr lang="ru-RU"/>
          </a:p>
        </p:txBody>
      </p:sp>
    </p:spTree>
    <p:extLst>
      <p:ext uri="{BB962C8B-B14F-4D97-AF65-F5344CB8AC3E}">
        <p14:creationId xmlns:p14="http://schemas.microsoft.com/office/powerpoint/2010/main" val="208680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customXml" Target="../ink/ink6.xml"/><Relationship Id="rId18" Type="http://schemas.openxmlformats.org/officeDocument/2006/relationships/image" Target="../media/image55.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52.png"/><Relationship Id="rId17" Type="http://schemas.openxmlformats.org/officeDocument/2006/relationships/customXml" Target="../ink/ink8.xml"/><Relationship Id="rId2" Type="http://schemas.openxmlformats.org/officeDocument/2006/relationships/image" Target="../media/image47.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customXml" Target="../ink/ink4.xml"/><Relationship Id="rId14"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gif"/></Relationships>
</file>

<file path=ppt/slides/_rels/slide4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4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package" Target="../embeddings/_________Microsoft_Word1.docx"/><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1.gif"/><Relationship Id="rId5" Type="http://schemas.openxmlformats.org/officeDocument/2006/relationships/image" Target="NULL"/><Relationship Id="rId4" Type="http://schemas.openxmlformats.org/officeDocument/2006/relationships/image" Target="NUL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4.png"/><Relationship Id="rId9" Type="http://schemas.microsoft.com/office/2007/relationships/diagramDrawing" Target="../diagrams/drawing1.xml"/></Relationships>
</file>

<file path=ppt/slides/_rels/slide59.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1.emf"/></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6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emf"/></Relationships>
</file>

<file path=ppt/slides/_rels/slide69.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oleObject" Target="../embeddings/oleObject2.bin"/><Relationship Id="rId7" Type="http://schemas.openxmlformats.org/officeDocument/2006/relationships/image" Target="../media/image91.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emf"/></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ВММ — фото: Обнинская метеорологическая мачта - Tripadvisor">
            <a:extLst>
              <a:ext uri="{FF2B5EF4-FFF2-40B4-BE49-F238E27FC236}">
                <a16:creationId xmlns:a16="http://schemas.microsoft.com/office/drawing/2014/main" id="{B80DAD99-2565-42A2-40E1-43A4C4F54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4077072"/>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A9B30D8-387A-F074-5E57-C273E7E4B6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11274"/>
            <a:ext cx="12192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Высотная метеомачта">
            <a:extLst>
              <a:ext uri="{FF2B5EF4-FFF2-40B4-BE49-F238E27FC236}">
                <a16:creationId xmlns:a16="http://schemas.microsoft.com/office/drawing/2014/main" id="{B20E07A1-8BD8-B62E-2F01-CCC2E61C3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5655" y="311274"/>
            <a:ext cx="1266825" cy="3333750"/>
          </a:xfrm>
          <a:prstGeom prst="rect">
            <a:avLst/>
          </a:prstGeom>
          <a:noFill/>
          <a:extLst>
            <a:ext uri="{909E8E84-426E-40DD-AFC4-6F175D3DCCD1}">
              <a14:hiddenFill xmlns:a14="http://schemas.microsoft.com/office/drawing/2010/main">
                <a:solidFill>
                  <a:srgbClr val="FFFFFF"/>
                </a:solidFill>
              </a14:hiddenFill>
            </a:ext>
          </a:extLst>
        </p:spPr>
      </p:pic>
      <p:sp>
        <p:nvSpPr>
          <p:cNvPr id="6" name="Подзаголовок 2"/>
          <p:cNvSpPr txBox="1">
            <a:spLocks/>
          </p:cNvSpPr>
          <p:nvPr/>
        </p:nvSpPr>
        <p:spPr>
          <a:xfrm>
            <a:off x="1371600" y="5517232"/>
            <a:ext cx="6400800" cy="1152128"/>
          </a:xfrm>
          <a:prstGeom prst="rect">
            <a:avLst/>
          </a:prstGeom>
        </p:spPr>
        <p:txBody>
          <a:bodyPr vert="horz" lIns="91440" tIns="45720" rIns="91440" bIns="45720" rtlCol="0" anchor="b">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400" dirty="0">
                <a:latin typeface="PT Serif" panose="020A0603040505020204" pitchFamily="18" charset="-52"/>
                <a:cs typeface="Arial" pitchFamily="34" charset="0"/>
              </a:rPr>
              <a:t>BSFP </a:t>
            </a:r>
            <a:r>
              <a:rPr lang="ru-RU" sz="1400" dirty="0">
                <a:latin typeface="PT Serif" panose="020A0603040505020204" pitchFamily="18" charset="-52"/>
                <a:cs typeface="Arial" pitchFamily="34" charset="0"/>
              </a:rPr>
              <a:t>202</a:t>
            </a:r>
            <a:r>
              <a:rPr lang="en-US" sz="1400" dirty="0">
                <a:latin typeface="PT Serif" panose="020A0603040505020204" pitchFamily="18" charset="-52"/>
                <a:cs typeface="Arial" pitchFamily="34" charset="0"/>
              </a:rPr>
              <a:t>4</a:t>
            </a:r>
            <a:endParaRPr lang="ru-RU" sz="1400" dirty="0">
              <a:latin typeface="PT Serif" panose="020A0603040505020204" pitchFamily="18" charset="-52"/>
              <a:cs typeface="Arial" pitchFamily="34" charset="0"/>
            </a:endParaRPr>
          </a:p>
          <a:p>
            <a:r>
              <a:rPr lang="en-US" sz="1400" dirty="0">
                <a:latin typeface="PT Serif" panose="020A0603040505020204" pitchFamily="18" charset="-52"/>
                <a:cs typeface="Arial" pitchFamily="34" charset="0"/>
              </a:rPr>
              <a:t>September, 1</a:t>
            </a:r>
            <a:r>
              <a:rPr lang="ru-RU" sz="1400" dirty="0">
                <a:latin typeface="PT Serif" panose="020A0603040505020204" pitchFamily="18" charset="-52"/>
                <a:cs typeface="Arial" pitchFamily="34" charset="0"/>
              </a:rPr>
              <a:t>-</a:t>
            </a:r>
            <a:r>
              <a:rPr lang="en-US" sz="1400" dirty="0">
                <a:latin typeface="PT Serif" panose="020A0603040505020204" pitchFamily="18" charset="-52"/>
                <a:cs typeface="Arial" pitchFamily="34" charset="0"/>
              </a:rPr>
              <a:t>7, </a:t>
            </a:r>
            <a:r>
              <a:rPr lang="ru-RU" sz="1400" dirty="0">
                <a:latin typeface="PT Serif" panose="020A0603040505020204" pitchFamily="18" charset="-52"/>
                <a:cs typeface="Arial" pitchFamily="34" charset="0"/>
              </a:rPr>
              <a:t>202</a:t>
            </a:r>
            <a:r>
              <a:rPr lang="en-US" sz="1400" dirty="0">
                <a:latin typeface="PT Serif" panose="020A0603040505020204" pitchFamily="18" charset="-52"/>
                <a:cs typeface="Arial" pitchFamily="34" charset="0"/>
              </a:rPr>
              <a:t>4 </a:t>
            </a:r>
          </a:p>
          <a:p>
            <a:r>
              <a:rPr lang="en-US" sz="1400" dirty="0">
                <a:latin typeface="PT Serif" panose="020A0603040505020204" pitchFamily="18" charset="-52"/>
                <a:cs typeface="Arial" pitchFamily="34" charset="0"/>
              </a:rPr>
              <a:t>Irkutsk region, Russia</a:t>
            </a:r>
            <a:r>
              <a:rPr lang="ru-RU" sz="1400" dirty="0">
                <a:latin typeface="PT Serif" panose="020A0603040505020204" pitchFamily="18" charset="-52"/>
                <a:cs typeface="Arial" pitchFamily="34" charset="0"/>
              </a:rPr>
              <a:t> </a:t>
            </a:r>
          </a:p>
        </p:txBody>
      </p:sp>
      <p:sp>
        <p:nvSpPr>
          <p:cNvPr id="7" name="Заголовок 2"/>
          <p:cNvSpPr txBox="1">
            <a:spLocks/>
          </p:cNvSpPr>
          <p:nvPr/>
        </p:nvSpPr>
        <p:spPr>
          <a:xfrm>
            <a:off x="863588" y="1196752"/>
            <a:ext cx="7416824" cy="2016224"/>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atin typeface="PT Serif" panose="020A0603040505020204" pitchFamily="18" charset="-52"/>
                <a:cs typeface="Arial" panose="020B0604020202020204" pitchFamily="34" charset="0"/>
              </a:rPr>
              <a:t>Statistical characteristics of squalls passing through the </a:t>
            </a:r>
            <a:r>
              <a:rPr lang="en-US" sz="3600" dirty="0" err="1">
                <a:latin typeface="PT Serif" panose="020A0603040505020204" pitchFamily="18" charset="-52"/>
                <a:cs typeface="Arial" panose="020B0604020202020204" pitchFamily="34" charset="0"/>
              </a:rPr>
              <a:t>Obninsk’s</a:t>
            </a:r>
            <a:r>
              <a:rPr lang="en-US" sz="3600" dirty="0">
                <a:latin typeface="PT Serif" panose="020A0603040505020204" pitchFamily="18" charset="-52"/>
                <a:cs typeface="Arial" panose="020B0604020202020204" pitchFamily="34" charset="0"/>
              </a:rPr>
              <a:t> high-altitude instrumental tower in 2014-2023</a:t>
            </a:r>
            <a:endParaRPr lang="ru-RU" sz="3600" dirty="0">
              <a:latin typeface="PT Serif" panose="020A0603040505020204" pitchFamily="18" charset="-52"/>
              <a:cs typeface="Arial" panose="020B0604020202020204" pitchFamily="34" charset="0"/>
            </a:endParaRPr>
          </a:p>
        </p:txBody>
      </p:sp>
      <p:sp>
        <p:nvSpPr>
          <p:cNvPr id="8" name="Подзаголовок 2"/>
          <p:cNvSpPr txBox="1">
            <a:spLocks/>
          </p:cNvSpPr>
          <p:nvPr/>
        </p:nvSpPr>
        <p:spPr>
          <a:xfrm>
            <a:off x="1279612" y="3212976"/>
            <a:ext cx="65847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ru-RU" sz="2200" i="1" dirty="0">
              <a:solidFill>
                <a:schemeClr val="tx1"/>
              </a:solidFill>
              <a:latin typeface="PT Serif" panose="020A0603040505020204" pitchFamily="18" charset="-52"/>
              <a:cs typeface="Arial" pitchFamily="34" charset="0"/>
            </a:endParaRPr>
          </a:p>
          <a:p>
            <a:r>
              <a:rPr lang="en-US" sz="1800" dirty="0">
                <a:solidFill>
                  <a:schemeClr val="tx1"/>
                </a:solidFill>
                <a:latin typeface="PT Serif" panose="020A0603040505020204" pitchFamily="18" charset="-52"/>
                <a:cs typeface="Arial" pitchFamily="34" charset="0"/>
              </a:rPr>
              <a:t>Natalia V. </a:t>
            </a:r>
            <a:r>
              <a:rPr lang="en-US" sz="1800" dirty="0" err="1">
                <a:solidFill>
                  <a:schemeClr val="tx1"/>
                </a:solidFill>
                <a:latin typeface="PT Serif" panose="020A0603040505020204" pitchFamily="18" charset="-52"/>
                <a:cs typeface="Arial" pitchFamily="34" charset="0"/>
              </a:rPr>
              <a:t>Vazaeva</a:t>
            </a:r>
            <a:r>
              <a:rPr lang="en-US" sz="1800" dirty="0">
                <a:solidFill>
                  <a:schemeClr val="tx1"/>
                </a:solidFill>
                <a:latin typeface="PT Serif" panose="020A0603040505020204" pitchFamily="18" charset="-52"/>
                <a:cs typeface="Arial" pitchFamily="34" charset="0"/>
              </a:rPr>
              <a:t>, Otto G. </a:t>
            </a:r>
            <a:r>
              <a:rPr lang="en-US" sz="1800" dirty="0" err="1">
                <a:solidFill>
                  <a:schemeClr val="tx1"/>
                </a:solidFill>
                <a:latin typeface="PT Serif" panose="020A0603040505020204" pitchFamily="18" charset="-52"/>
                <a:cs typeface="Arial" pitchFamily="34" charset="0"/>
              </a:rPr>
              <a:t>Chkhetiani</a:t>
            </a:r>
            <a:r>
              <a:rPr lang="en-US" sz="1800" dirty="0">
                <a:solidFill>
                  <a:schemeClr val="tx1"/>
                </a:solidFill>
                <a:latin typeface="PT Serif" panose="020A0603040505020204" pitchFamily="18" charset="-52"/>
                <a:cs typeface="Arial" pitchFamily="34" charset="0"/>
              </a:rPr>
              <a:t>, Georgy S. </a:t>
            </a:r>
            <a:r>
              <a:rPr lang="en-US" sz="1800" dirty="0" err="1">
                <a:solidFill>
                  <a:schemeClr val="tx1"/>
                </a:solidFill>
                <a:latin typeface="PT Serif" panose="020A0603040505020204" pitchFamily="18" charset="-52"/>
                <a:cs typeface="Arial" pitchFamily="34" charset="0"/>
              </a:rPr>
              <a:t>Golitsyn</a:t>
            </a:r>
            <a:r>
              <a:rPr lang="en-US" sz="1800" dirty="0">
                <a:solidFill>
                  <a:schemeClr val="tx1"/>
                </a:solidFill>
                <a:latin typeface="PT Serif" panose="020A0603040505020204" pitchFamily="18" charset="-52"/>
                <a:cs typeface="Arial" pitchFamily="34" charset="0"/>
              </a:rPr>
              <a:t>, </a:t>
            </a:r>
            <a:r>
              <a:rPr lang="en-US" sz="1800" dirty="0" err="1">
                <a:solidFill>
                  <a:schemeClr val="tx1"/>
                </a:solidFill>
                <a:latin typeface="PT Serif" panose="020A0603040505020204" pitchFamily="18" charset="-52"/>
                <a:cs typeface="Arial" pitchFamily="34" charset="0"/>
              </a:rPr>
              <a:t>Liudmila</a:t>
            </a:r>
            <a:r>
              <a:rPr lang="en-US" sz="1800" dirty="0">
                <a:solidFill>
                  <a:schemeClr val="tx1"/>
                </a:solidFill>
                <a:latin typeface="PT Serif" panose="020A0603040505020204" pitchFamily="18" charset="-52"/>
                <a:cs typeface="Arial" pitchFamily="34" charset="0"/>
              </a:rPr>
              <a:t> K. </a:t>
            </a:r>
            <a:r>
              <a:rPr lang="en-US" sz="1800" dirty="0" err="1">
                <a:solidFill>
                  <a:schemeClr val="tx1"/>
                </a:solidFill>
                <a:latin typeface="PT Serif" panose="020A0603040505020204" pitchFamily="18" charset="-52"/>
                <a:cs typeface="Arial" pitchFamily="34" charset="0"/>
              </a:rPr>
              <a:t>Kulizhnikova</a:t>
            </a:r>
            <a:r>
              <a:rPr lang="en-US" sz="1800" dirty="0">
                <a:solidFill>
                  <a:schemeClr val="tx1"/>
                </a:solidFill>
                <a:latin typeface="PT Serif" panose="020A0603040505020204" pitchFamily="18" charset="-52"/>
                <a:cs typeface="Arial" pitchFamily="34" charset="0"/>
              </a:rPr>
              <a:t>, Mariya K. </a:t>
            </a:r>
            <a:r>
              <a:rPr lang="en-US" sz="1800" dirty="0" err="1">
                <a:solidFill>
                  <a:schemeClr val="tx1"/>
                </a:solidFill>
                <a:latin typeface="PT Serif" panose="020A0603040505020204" pitchFamily="18" charset="-52"/>
                <a:cs typeface="Arial" pitchFamily="34" charset="0"/>
              </a:rPr>
              <a:t>Matskevich</a:t>
            </a:r>
            <a:endParaRPr lang="en-US" sz="1800" dirty="0">
              <a:solidFill>
                <a:schemeClr val="tx1"/>
              </a:solidFill>
              <a:latin typeface="PT Serif" panose="020A0603040505020204" pitchFamily="18" charset="-52"/>
              <a:cs typeface="Arial" pitchFamily="34" charset="0"/>
            </a:endParaRPr>
          </a:p>
          <a:p>
            <a:endParaRPr lang="en-GB" sz="1800" kern="50" dirty="0">
              <a:effectLst/>
              <a:latin typeface="Times" panose="02020603050405020304" pitchFamily="18" charset="0"/>
              <a:ea typeface="NDOJVL+NimbusRomNo9L-Regu"/>
            </a:endParaRPr>
          </a:p>
          <a:p>
            <a:r>
              <a:rPr lang="en-GB" sz="1500" kern="50" dirty="0">
                <a:effectLst/>
                <a:latin typeface="Times" panose="02020603050405020304" pitchFamily="18" charset="0"/>
                <a:ea typeface="NDOJVL+NimbusRomNo9L-Regu"/>
              </a:rPr>
              <a:t>This work was supported by </a:t>
            </a:r>
            <a:r>
              <a:rPr lang="en-US" sz="1500" kern="50" dirty="0">
                <a:effectLst/>
                <a:latin typeface="Times New Roman" panose="02020603050405020304" pitchFamily="18" charset="0"/>
                <a:ea typeface="NDOJVL+NimbusRomNo9L-Regu"/>
              </a:rPr>
              <a:t>Russian Science Foundation, project no. </a:t>
            </a:r>
            <a:r>
              <a:rPr lang="ru-RU" sz="1500" dirty="0">
                <a:effectLst/>
                <a:latin typeface="Times New Roman" panose="02020603050405020304" pitchFamily="18" charset="0"/>
                <a:ea typeface="Calibri" panose="020F0502020204030204" pitchFamily="34" charset="0"/>
              </a:rPr>
              <a:t>2</a:t>
            </a:r>
            <a:r>
              <a:rPr lang="en-US" sz="1500" dirty="0">
                <a:effectLst/>
                <a:latin typeface="Times New Roman" panose="02020603050405020304" pitchFamily="18" charset="0"/>
                <a:ea typeface="Calibri" panose="020F0502020204030204" pitchFamily="34" charset="0"/>
              </a:rPr>
              <a:t>3</a:t>
            </a:r>
            <a:r>
              <a:rPr lang="ru-RU" sz="1500" dirty="0">
                <a:effectLst/>
                <a:latin typeface="Times New Roman" panose="02020603050405020304" pitchFamily="18" charset="0"/>
                <a:ea typeface="Calibri" panose="020F0502020204030204" pitchFamily="34" charset="0"/>
              </a:rPr>
              <a:t>-</a:t>
            </a:r>
            <a:r>
              <a:rPr lang="en-US" sz="1500" dirty="0">
                <a:effectLst/>
                <a:latin typeface="Times New Roman" panose="02020603050405020304" pitchFamily="18" charset="0"/>
                <a:ea typeface="Calibri" panose="020F0502020204030204" pitchFamily="34" charset="0"/>
              </a:rPr>
              <a:t>1</a:t>
            </a:r>
            <a:r>
              <a:rPr lang="ru-RU" sz="1500" dirty="0">
                <a:effectLst/>
                <a:latin typeface="Times New Roman" panose="02020603050405020304" pitchFamily="18" charset="0"/>
                <a:ea typeface="Calibri" panose="020F0502020204030204" pitchFamily="34" charset="0"/>
              </a:rPr>
              <a:t>7-00</a:t>
            </a:r>
            <a:r>
              <a:rPr lang="en-US" sz="1500" dirty="0">
                <a:effectLst/>
                <a:latin typeface="Times New Roman" panose="02020603050405020304" pitchFamily="18" charset="0"/>
                <a:ea typeface="Calibri" panose="020F0502020204030204" pitchFamily="34" charset="0"/>
              </a:rPr>
              <a:t>273</a:t>
            </a:r>
            <a:endParaRPr lang="ru-RU" sz="1500" dirty="0">
              <a:solidFill>
                <a:schemeClr val="tx1"/>
              </a:solidFill>
              <a:latin typeface="PT Serif" panose="020A0603040505020204" pitchFamily="18" charset="-52"/>
              <a:cs typeface="Arial" pitchFamily="34" charset="0"/>
            </a:endParaRPr>
          </a:p>
        </p:txBody>
      </p:sp>
    </p:spTree>
    <p:extLst>
      <p:ext uri="{BB962C8B-B14F-4D97-AF65-F5344CB8AC3E}">
        <p14:creationId xmlns:p14="http://schemas.microsoft.com/office/powerpoint/2010/main" val="1000859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14284" y="2358512"/>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MEASUREMENT RESULTS. GENERAL ANALYSIS AND CASE STUDIES</a:t>
            </a:r>
            <a:endParaRPr lang="ru-RU" sz="3200" dirty="0">
              <a:solidFill>
                <a:srgbClr val="0000CC"/>
              </a:solidFill>
              <a:latin typeface="PT Serif" panose="020A0603040505020204" pitchFamily="18" charset="-52"/>
              <a:cs typeface="Arial" pitchFamily="34" charset="0"/>
            </a:endParaRPr>
          </a:p>
        </p:txBody>
      </p:sp>
      <p:sp>
        <p:nvSpPr>
          <p:cNvPr id="14" name="Прямоугольник 13"/>
          <p:cNvSpPr/>
          <p:nvPr/>
        </p:nvSpPr>
        <p:spPr>
          <a:xfrm>
            <a:off x="287524" y="332656"/>
            <a:ext cx="8568952" cy="3185487"/>
          </a:xfrm>
          <a:prstGeom prst="rect">
            <a:avLst/>
          </a:prstGeom>
        </p:spPr>
        <p:txBody>
          <a:bodyPr wrap="square">
            <a:spAutoFit/>
          </a:bodyPr>
          <a:lstStyle/>
          <a:p>
            <a:pPr algn="r"/>
            <a:endParaRPr lang="en-US" sz="2100" dirty="0">
              <a:latin typeface="PT Serif" panose="020A0603040505020204" pitchFamily="18" charset="-52"/>
            </a:endParaRPr>
          </a:p>
          <a:p>
            <a:pPr algn="ctr"/>
            <a:r>
              <a:rPr lang="en-US" sz="2000" dirty="0">
                <a:latin typeface="PT Serif" panose="020A0603040505020204" pitchFamily="18" charset="-52"/>
              </a:rPr>
              <a:t>Characteristics of squally increases in wind speed according to measurements on a high-rise mast for 2014-2023. Vmax is the maximum wind speed during a squall; ΔV is the increase in wind speed during a squall; </a:t>
            </a:r>
            <a:r>
              <a:rPr lang="en-US" sz="2000" dirty="0" err="1">
                <a:latin typeface="PT Serif" panose="020A0603040505020204" pitchFamily="18" charset="-52"/>
              </a:rPr>
              <a:t>Δt</a:t>
            </a:r>
            <a:r>
              <a:rPr lang="en-US" sz="2000" dirty="0">
                <a:latin typeface="PT Serif" panose="020A0603040505020204" pitchFamily="18" charset="-52"/>
              </a:rPr>
              <a:t> is the time during which the wind speed increased to its maximum value</a:t>
            </a:r>
            <a:r>
              <a:rPr lang="en-US" sz="2000" i="1" dirty="0">
                <a:latin typeface="PT Serif" panose="020A0603040505020204" pitchFamily="18" charset="-52"/>
              </a:rPr>
              <a:t>.</a:t>
            </a:r>
            <a:endParaRPr lang="ru-RU" sz="2000" i="1" dirty="0">
              <a:latin typeface="PT Serif" panose="020A0603040505020204" pitchFamily="18" charset="-52"/>
            </a:endParaRPr>
          </a:p>
          <a:p>
            <a:pPr marL="457200" indent="-457200">
              <a:buFont typeface="Arial" panose="020B0604020202020204" pitchFamily="34" charset="0"/>
              <a:buChar char="•"/>
            </a:pPr>
            <a:endParaRPr lang="ru-RU" sz="2400" dirty="0">
              <a:latin typeface="PT Serif" panose="020A0603040505020204" pitchFamily="18" charset="-52"/>
            </a:endParaRPr>
          </a:p>
          <a:p>
            <a:pPr marL="457200" indent="-457200">
              <a:buFont typeface="Arial" panose="020B0604020202020204" pitchFamily="34" charset="0"/>
              <a:buChar char="•"/>
            </a:pPr>
            <a:endParaRPr lang="ru-RU" sz="2800" dirty="0">
              <a:latin typeface="PT Serif" panose="020A0603040505020204" pitchFamily="18" charset="-52"/>
            </a:endParaRPr>
          </a:p>
          <a:p>
            <a:pPr marL="457200" indent="-457200">
              <a:buFont typeface="Arial" panose="020B0604020202020204" pitchFamily="34" charset="0"/>
              <a:buChar char="•"/>
            </a:pPr>
            <a:endParaRPr lang="ru-RU" sz="2800" dirty="0">
              <a:latin typeface="PT Serif" panose="020A0603040505020204" pitchFamily="18" charset="-52"/>
            </a:endParaRPr>
          </a:p>
        </p:txBody>
      </p:sp>
      <p:graphicFrame>
        <p:nvGraphicFramePr>
          <p:cNvPr id="4" name="Диаграмма 3">
            <a:extLst>
              <a:ext uri="{FF2B5EF4-FFF2-40B4-BE49-F238E27FC236}">
                <a16:creationId xmlns:a16="http://schemas.microsoft.com/office/drawing/2014/main" id="{35DBF948-A29C-0197-EBDA-961ADBD9C835}"/>
              </a:ext>
            </a:extLst>
          </p:cNvPr>
          <p:cNvGraphicFramePr>
            <a:graphicFrameLocks/>
          </p:cNvGraphicFramePr>
          <p:nvPr>
            <p:extLst>
              <p:ext uri="{D42A27DB-BD31-4B8C-83A1-F6EECF244321}">
                <p14:modId xmlns:p14="http://schemas.microsoft.com/office/powerpoint/2010/main" val="3742806935"/>
              </p:ext>
            </p:extLst>
          </p:nvPr>
        </p:nvGraphicFramePr>
        <p:xfrm>
          <a:off x="107504" y="1837928"/>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5">
            <a:extLst>
              <a:ext uri="{FF2B5EF4-FFF2-40B4-BE49-F238E27FC236}">
                <a16:creationId xmlns:a16="http://schemas.microsoft.com/office/drawing/2014/main" id="{27366314-98DE-D81B-5692-D6992705C2C8}"/>
              </a:ext>
            </a:extLst>
          </p:cNvPr>
          <p:cNvGraphicFramePr>
            <a:graphicFrameLocks/>
          </p:cNvGraphicFramePr>
          <p:nvPr>
            <p:extLst>
              <p:ext uri="{D42A27DB-BD31-4B8C-83A1-F6EECF244321}">
                <p14:modId xmlns:p14="http://schemas.microsoft.com/office/powerpoint/2010/main" val="71488621"/>
              </p:ext>
            </p:extLst>
          </p:nvPr>
        </p:nvGraphicFramePr>
        <p:xfrm>
          <a:off x="4572000" y="1837928"/>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a:extLst>
              <a:ext uri="{FF2B5EF4-FFF2-40B4-BE49-F238E27FC236}">
                <a16:creationId xmlns:a16="http://schemas.microsoft.com/office/drawing/2014/main" id="{41812959-C093-A324-009B-547F2A2195FE}"/>
              </a:ext>
            </a:extLst>
          </p:cNvPr>
          <p:cNvGraphicFramePr>
            <a:graphicFrameLocks/>
          </p:cNvGraphicFramePr>
          <p:nvPr>
            <p:extLst>
              <p:ext uri="{D42A27DB-BD31-4B8C-83A1-F6EECF244321}">
                <p14:modId xmlns:p14="http://schemas.microsoft.com/office/powerpoint/2010/main" val="3908455586"/>
              </p:ext>
            </p:extLst>
          </p:nvPr>
        </p:nvGraphicFramePr>
        <p:xfrm>
          <a:off x="2388733" y="4214192"/>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00340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59832" y="2142544"/>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14284" y="2358512"/>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MEASUREMENT RESULTS. GENERAL ANALYSIS AND CASE STUDIES</a:t>
            </a:r>
            <a:endParaRPr lang="ru-RU" sz="3200" dirty="0">
              <a:solidFill>
                <a:srgbClr val="0000CC"/>
              </a:solidFill>
              <a:latin typeface="PT Serif" panose="020A0603040505020204" pitchFamily="18" charset="-52"/>
              <a:cs typeface="Arial" pitchFamily="34" charset="0"/>
            </a:endParaRPr>
          </a:p>
        </p:txBody>
      </p:sp>
      <p:sp>
        <p:nvSpPr>
          <p:cNvPr id="14" name="Прямоугольник 13"/>
          <p:cNvSpPr/>
          <p:nvPr/>
        </p:nvSpPr>
        <p:spPr>
          <a:xfrm>
            <a:off x="287524" y="474951"/>
            <a:ext cx="8568952" cy="7063472"/>
          </a:xfrm>
          <a:prstGeom prst="rect">
            <a:avLst/>
          </a:prstGeom>
        </p:spPr>
        <p:txBody>
          <a:bodyPr wrap="square">
            <a:spAutoFit/>
          </a:bodyPr>
          <a:lstStyle/>
          <a:p>
            <a:pPr algn="r"/>
            <a:endParaRPr lang="en-US" sz="2100" dirty="0">
              <a:latin typeface="PT Serif" panose="020A0603040505020204" pitchFamily="18" charset="-52"/>
            </a:endParaRPr>
          </a:p>
          <a:p>
            <a:pPr marL="457200" indent="-457200">
              <a:buFont typeface="Arial" panose="020B0604020202020204" pitchFamily="34" charset="0"/>
              <a:buChar char="•"/>
            </a:pPr>
            <a:r>
              <a:rPr lang="en-US" sz="2000" dirty="0">
                <a:latin typeface="PT Serif" panose="020A0603040505020204" pitchFamily="18" charset="-52"/>
              </a:rPr>
              <a:t>A </a:t>
            </a:r>
            <a:r>
              <a:rPr lang="en-US" sz="2000" dirty="0">
                <a:solidFill>
                  <a:srgbClr val="C00000"/>
                </a:solidFill>
                <a:latin typeface="PT Serif" panose="020A0603040505020204" pitchFamily="18" charset="-52"/>
              </a:rPr>
              <a:t>sharp increase in wind speed in a short time was chosen as the criterion for identifying a squall</a:t>
            </a:r>
            <a:r>
              <a:rPr lang="en-US" sz="2000" dirty="0">
                <a:latin typeface="PT Serif" panose="020A0603040505020204" pitchFamily="18" charset="-52"/>
              </a:rPr>
              <a:t>. All selected cases were associated with the passage of cumulonimbus clouds through a high-altitude mast. The clouds were either of </a:t>
            </a:r>
            <a:r>
              <a:rPr lang="en-US" sz="2000" dirty="0" err="1">
                <a:latin typeface="PT Serif" panose="020A0603040505020204" pitchFamily="18" charset="-52"/>
              </a:rPr>
              <a:t>intramass</a:t>
            </a:r>
            <a:r>
              <a:rPr lang="en-US" sz="2000" dirty="0">
                <a:latin typeface="PT Serif" panose="020A0603040505020204" pitchFamily="18" charset="-52"/>
              </a:rPr>
              <a:t> origin or associated with a cold front. In the latter case, the wind speed during the squall was higher. Due to the strong shading of the 8 m level by closely located forests and urban development, wind speeds at this height did not reach the value of squalls.</a:t>
            </a:r>
          </a:p>
          <a:p>
            <a:pPr marL="457200" indent="-457200">
              <a:buFont typeface="Arial" panose="020B0604020202020204" pitchFamily="34" charset="0"/>
              <a:buChar char="•"/>
            </a:pPr>
            <a:endParaRPr lang="en-US" sz="2400" dirty="0">
              <a:latin typeface="PT Serif" panose="020A0603040505020204" pitchFamily="18" charset="-52"/>
            </a:endParaRPr>
          </a:p>
          <a:p>
            <a:r>
              <a:rPr lang="en-US" sz="2400" dirty="0">
                <a:latin typeface="PT Serif" panose="020A0603040505020204" pitchFamily="18" charset="-52"/>
              </a:rPr>
              <a:t>Based on the results of the analysis, the squalls could be divided into </a:t>
            </a:r>
            <a:r>
              <a:rPr lang="en-US" sz="2400" dirty="0">
                <a:solidFill>
                  <a:srgbClr val="7030A0"/>
                </a:solidFill>
                <a:latin typeface="PT Serif" panose="020A0603040505020204" pitchFamily="18" charset="-52"/>
              </a:rPr>
              <a:t>2 groups</a:t>
            </a:r>
            <a:r>
              <a:rPr lang="en-US" sz="2400" dirty="0">
                <a:latin typeface="PT Serif" panose="020A0603040505020204" pitchFamily="18" charset="-52"/>
              </a:rPr>
              <a:t>:</a:t>
            </a:r>
          </a:p>
          <a:p>
            <a:pPr marL="457200" indent="-457200">
              <a:buFont typeface="+mj-lt"/>
              <a:buAutoNum type="arabicPeriod"/>
            </a:pPr>
            <a:r>
              <a:rPr lang="en-US" sz="2400" dirty="0">
                <a:latin typeface="PT Serif" panose="020A0603040505020204" pitchFamily="18" charset="-52"/>
              </a:rPr>
              <a:t>Squalls during the </a:t>
            </a:r>
            <a:r>
              <a:rPr lang="en-US" sz="2400" dirty="0">
                <a:solidFill>
                  <a:srgbClr val="0070C0"/>
                </a:solidFill>
                <a:latin typeface="PT Serif" panose="020A0603040505020204" pitchFamily="18" charset="-52"/>
              </a:rPr>
              <a:t>passage of several cumulonimbus clouds</a:t>
            </a:r>
            <a:r>
              <a:rPr lang="en-US" sz="2400" dirty="0">
                <a:latin typeface="PT Serif" panose="020A0603040505020204" pitchFamily="18" charset="-52"/>
              </a:rPr>
              <a:t> during the day, </a:t>
            </a:r>
            <a:r>
              <a:rPr lang="en-US" sz="2400" dirty="0" err="1">
                <a:latin typeface="PT Serif" panose="020A0603040505020204" pitchFamily="18" charset="-52"/>
              </a:rPr>
              <a:t>intramass</a:t>
            </a:r>
            <a:r>
              <a:rPr lang="en-US" sz="2400" dirty="0">
                <a:latin typeface="PT Serif" panose="020A0603040505020204" pitchFamily="18" charset="-52"/>
              </a:rPr>
              <a:t> or ahead of a cold front.</a:t>
            </a:r>
          </a:p>
          <a:p>
            <a:pPr marL="457200" indent="-457200">
              <a:buFont typeface="+mj-lt"/>
              <a:buAutoNum type="arabicPeriod"/>
            </a:pPr>
            <a:r>
              <a:rPr lang="en-US" sz="2400" dirty="0">
                <a:latin typeface="PT Serif" panose="020A0603040505020204" pitchFamily="18" charset="-52"/>
              </a:rPr>
              <a:t>Squalls </a:t>
            </a:r>
            <a:r>
              <a:rPr lang="en-US" sz="2400" dirty="0">
                <a:solidFill>
                  <a:srgbClr val="00B0F0"/>
                </a:solidFill>
                <a:latin typeface="PT Serif" panose="020A0603040505020204" pitchFamily="18" charset="-52"/>
              </a:rPr>
              <a:t>on a cold front</a:t>
            </a:r>
            <a:r>
              <a:rPr lang="en-US" sz="2400" dirty="0">
                <a:latin typeface="PT Serif" panose="020A0603040505020204" pitchFamily="18" charset="-52"/>
              </a:rPr>
              <a:t>.</a:t>
            </a:r>
          </a:p>
          <a:p>
            <a:pPr marL="457200" indent="-457200">
              <a:buFont typeface="Arial" panose="020B0604020202020204" pitchFamily="34" charset="0"/>
              <a:buChar char="•"/>
            </a:pPr>
            <a:r>
              <a:rPr lang="en-US" sz="2400" dirty="0">
                <a:latin typeface="PT Serif" panose="020A0603040505020204" pitchFamily="18" charset="-52"/>
              </a:rPr>
              <a:t>Within the group, </a:t>
            </a:r>
            <a:r>
              <a:rPr lang="en-US" sz="2400" dirty="0">
                <a:solidFill>
                  <a:srgbClr val="7030A0"/>
                </a:solidFill>
                <a:latin typeface="PT Serif" panose="020A0603040505020204" pitchFamily="18" charset="-52"/>
              </a:rPr>
              <a:t>the cases of squalls were subdivided </a:t>
            </a:r>
            <a:r>
              <a:rPr lang="en-US" sz="2400" dirty="0">
                <a:latin typeface="PT Serif" panose="020A0603040505020204" pitchFamily="18" charset="-52"/>
              </a:rPr>
              <a:t>according </a:t>
            </a:r>
            <a:r>
              <a:rPr lang="en-US" sz="2400" dirty="0">
                <a:solidFill>
                  <a:srgbClr val="7030A0"/>
                </a:solidFill>
                <a:latin typeface="PT Serif" panose="020A0603040505020204" pitchFamily="18" charset="-52"/>
              </a:rPr>
              <a:t>to the wind speed </a:t>
            </a:r>
            <a:r>
              <a:rPr lang="en-US" sz="2400" dirty="0">
                <a:latin typeface="PT Serif" panose="020A0603040505020204" pitchFamily="18" charset="-52"/>
              </a:rPr>
              <a:t>at a height of 301 m: less or more than 20 m/s.</a:t>
            </a:r>
            <a:endParaRPr lang="ru-RU" sz="2400" dirty="0">
              <a:latin typeface="PT Serif" panose="020A0603040505020204" pitchFamily="18" charset="-52"/>
            </a:endParaRPr>
          </a:p>
          <a:p>
            <a:pPr marL="457200" indent="-457200">
              <a:buFont typeface="Arial" panose="020B0604020202020204" pitchFamily="34" charset="0"/>
              <a:buChar char="•"/>
            </a:pPr>
            <a:endParaRPr lang="ru-RU" sz="2800" dirty="0">
              <a:latin typeface="PT Serif" panose="020A0603040505020204" pitchFamily="18" charset="-52"/>
            </a:endParaRPr>
          </a:p>
          <a:p>
            <a:pPr marL="457200" indent="-457200">
              <a:buFont typeface="Arial" panose="020B0604020202020204" pitchFamily="34" charset="0"/>
              <a:buChar char="•"/>
            </a:pPr>
            <a:endParaRPr lang="ru-RU" sz="2800" dirty="0">
              <a:latin typeface="PT Serif" panose="020A0603040505020204" pitchFamily="18" charset="-52"/>
            </a:endParaRPr>
          </a:p>
        </p:txBody>
      </p:sp>
    </p:spTree>
    <p:extLst>
      <p:ext uri="{BB962C8B-B14F-4D97-AF65-F5344CB8AC3E}">
        <p14:creationId xmlns:p14="http://schemas.microsoft.com/office/powerpoint/2010/main" val="4221224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txBox="1">
            <a:spLocks/>
          </p:cNvSpPr>
          <p:nvPr/>
        </p:nvSpPr>
        <p:spPr>
          <a:xfrm>
            <a:off x="457200" y="-243408"/>
            <a:ext cx="8229600" cy="980728"/>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atin typeface="PT Serif" panose="020A0603040505020204" pitchFamily="18" charset="-52"/>
                <a:cs typeface="Arial" pitchFamily="34" charset="0"/>
              </a:rPr>
              <a:t>Actually, </a:t>
            </a:r>
            <a:r>
              <a:rPr lang="en-US" sz="3600" dirty="0">
                <a:solidFill>
                  <a:srgbClr val="FF0000"/>
                </a:solidFill>
                <a:latin typeface="PT Serif" panose="020A0603040505020204" pitchFamily="18" charset="-52"/>
                <a:cs typeface="Arial" pitchFamily="34" charset="0"/>
              </a:rPr>
              <a:t>3</a:t>
            </a:r>
            <a:r>
              <a:rPr lang="en-US" sz="3600" dirty="0">
                <a:latin typeface="PT Serif" panose="020A0603040505020204" pitchFamily="18" charset="-52"/>
                <a:cs typeface="Arial" pitchFamily="34" charset="0"/>
              </a:rPr>
              <a:t> groups…</a:t>
            </a:r>
            <a:endParaRPr lang="ru-RU" sz="3600" dirty="0">
              <a:latin typeface="PT Serif" panose="020A0603040505020204" pitchFamily="18" charset="-52"/>
              <a:cs typeface="Arial" pitchFamily="34" charset="0"/>
            </a:endParaRPr>
          </a:p>
        </p:txBody>
      </p:sp>
      <p:sp>
        <p:nvSpPr>
          <p:cNvPr id="6" name="Прямоугольник 5">
            <a:extLst>
              <a:ext uri="{FF2B5EF4-FFF2-40B4-BE49-F238E27FC236}">
                <a16:creationId xmlns:a16="http://schemas.microsoft.com/office/drawing/2014/main" id="{CA3451F8-5C4F-0B39-600D-70AD02916959}"/>
              </a:ext>
            </a:extLst>
          </p:cNvPr>
          <p:cNvSpPr/>
          <p:nvPr/>
        </p:nvSpPr>
        <p:spPr>
          <a:xfrm>
            <a:off x="287524" y="474951"/>
            <a:ext cx="8568952" cy="6463308"/>
          </a:xfrm>
          <a:prstGeom prst="rect">
            <a:avLst/>
          </a:prstGeom>
        </p:spPr>
        <p:txBody>
          <a:bodyPr wrap="square">
            <a:spAutoFit/>
          </a:bodyPr>
          <a:lstStyle/>
          <a:p>
            <a:pPr marL="457200" indent="-457200">
              <a:buFont typeface="Arial" panose="020B0604020202020204" pitchFamily="34" charset="0"/>
              <a:buChar char="•"/>
            </a:pPr>
            <a:r>
              <a:rPr lang="en-US" sz="2000" dirty="0">
                <a:latin typeface="PT Serif" panose="020A0603040505020204" pitchFamily="18" charset="-52"/>
              </a:rPr>
              <a:t>The cases of squalls recorded at the VMM NPO Typhoon in 2014-2023 are analyzed in detail. Based on the results of the analysis, the squalls were divided into 3 groups:</a:t>
            </a:r>
          </a:p>
          <a:p>
            <a:pPr marL="457200" indent="-457200">
              <a:buFont typeface="Arial" panose="020B0604020202020204" pitchFamily="34" charset="0"/>
              <a:buChar char="•"/>
            </a:pPr>
            <a:r>
              <a:rPr lang="en-US" sz="2000" dirty="0">
                <a:solidFill>
                  <a:srgbClr val="0070C0"/>
                </a:solidFill>
                <a:latin typeface="PT Serif" panose="020A0603040505020204" pitchFamily="18" charset="-52"/>
              </a:rPr>
              <a:t>- Group 1. </a:t>
            </a:r>
            <a:r>
              <a:rPr lang="en-US" sz="2000" dirty="0">
                <a:latin typeface="PT Serif" panose="020A0603040505020204" pitchFamily="18" charset="-52"/>
              </a:rPr>
              <a:t>Squalls during the </a:t>
            </a:r>
            <a:r>
              <a:rPr lang="en-US" sz="2000" dirty="0">
                <a:solidFill>
                  <a:schemeClr val="accent4">
                    <a:lumMod val="50000"/>
                  </a:schemeClr>
                </a:solidFill>
                <a:latin typeface="PT Serif" panose="020A0603040505020204" pitchFamily="18" charset="-52"/>
              </a:rPr>
              <a:t>passage of several cumulonimbus clouds </a:t>
            </a:r>
            <a:r>
              <a:rPr lang="en-US" sz="2000" dirty="0">
                <a:latin typeface="PT Serif" panose="020A0603040505020204" pitchFamily="18" charset="-52"/>
              </a:rPr>
              <a:t>during the day, </a:t>
            </a:r>
            <a:r>
              <a:rPr lang="en-US" sz="2000" dirty="0" err="1">
                <a:latin typeface="PT Serif" panose="020A0603040505020204" pitchFamily="18" charset="-52"/>
              </a:rPr>
              <a:t>intramass</a:t>
            </a:r>
            <a:r>
              <a:rPr lang="en-US" sz="2000" dirty="0">
                <a:latin typeface="PT Serif" panose="020A0603040505020204" pitchFamily="18" charset="-52"/>
              </a:rPr>
              <a:t> or ahead of a cold front. This includes subgroups:</a:t>
            </a:r>
          </a:p>
          <a:p>
            <a:pPr marL="457200" indent="-457200">
              <a:buFont typeface="Arial" panose="020B0604020202020204" pitchFamily="34" charset="0"/>
              <a:buChar char="•"/>
            </a:pPr>
            <a:r>
              <a:rPr lang="en-US" dirty="0">
                <a:solidFill>
                  <a:srgbClr val="0070C0"/>
                </a:solidFill>
                <a:latin typeface="PT Serif" panose="020A0603040505020204" pitchFamily="18" charset="-52"/>
              </a:rPr>
              <a:t>1.1. </a:t>
            </a:r>
            <a:r>
              <a:rPr lang="en-US" dirty="0">
                <a:latin typeface="PT Serif" panose="020A0603040505020204" pitchFamily="18" charset="-52"/>
              </a:rPr>
              <a:t>Maximum wind speed at squalls less than 20 m/s against a general background of weak or moderate average wind</a:t>
            </a:r>
          </a:p>
          <a:p>
            <a:pPr marL="457200" indent="-457200">
              <a:buFont typeface="Arial" panose="020B0604020202020204" pitchFamily="34" charset="0"/>
              <a:buChar char="•"/>
            </a:pPr>
            <a:r>
              <a:rPr lang="en-US" dirty="0">
                <a:solidFill>
                  <a:srgbClr val="0070C0"/>
                </a:solidFill>
                <a:latin typeface="PT Serif" panose="020A0603040505020204" pitchFamily="18" charset="-52"/>
              </a:rPr>
              <a:t>1.2.</a:t>
            </a:r>
            <a:r>
              <a:rPr lang="en-US" dirty="0">
                <a:latin typeface="PT Serif" panose="020A0603040505020204" pitchFamily="18" charset="-52"/>
              </a:rPr>
              <a:t> The maximum wind speed during one or more squalls is greater than or equal to 20 m/s. The average wind speed is moderate, not exceeding 10-12 m/s</a:t>
            </a:r>
          </a:p>
          <a:p>
            <a:pPr marL="457200" indent="-457200">
              <a:buFont typeface="Arial" panose="020B0604020202020204" pitchFamily="34" charset="0"/>
              <a:buChar char="•"/>
            </a:pPr>
            <a:r>
              <a:rPr lang="en-US" dirty="0">
                <a:solidFill>
                  <a:srgbClr val="0070C0"/>
                </a:solidFill>
                <a:latin typeface="PT Serif" panose="020A0603040505020204" pitchFamily="18" charset="-52"/>
              </a:rPr>
              <a:t>1.3.</a:t>
            </a:r>
            <a:r>
              <a:rPr lang="en-US" dirty="0">
                <a:latin typeface="PT Serif" panose="020A0603040505020204" pitchFamily="18" charset="-52"/>
              </a:rPr>
              <a:t> Against the general background of a strong wind exceeding 10-12 m / s, several wind intensifications during the day during the passage of cumulonimbus clouds.</a:t>
            </a:r>
          </a:p>
          <a:p>
            <a:pPr marL="457200" indent="-457200">
              <a:buFont typeface="Arial" panose="020B0604020202020204" pitchFamily="34" charset="0"/>
              <a:buChar char="•"/>
            </a:pPr>
            <a:endParaRPr lang="en-US" dirty="0">
              <a:latin typeface="PT Serif" panose="020A0603040505020204" pitchFamily="18" charset="-52"/>
            </a:endParaRPr>
          </a:p>
          <a:p>
            <a:pPr marL="457200" indent="-457200">
              <a:buFont typeface="Arial" panose="020B0604020202020204" pitchFamily="34" charset="0"/>
              <a:buChar char="•"/>
            </a:pPr>
            <a:r>
              <a:rPr lang="en-US" sz="2000" dirty="0">
                <a:solidFill>
                  <a:srgbClr val="002060"/>
                </a:solidFill>
                <a:latin typeface="PT Serif" panose="020A0603040505020204" pitchFamily="18" charset="-52"/>
              </a:rPr>
              <a:t>- Group 2. </a:t>
            </a:r>
            <a:r>
              <a:rPr lang="en-US" sz="2000" dirty="0">
                <a:latin typeface="PT Serif" panose="020A0603040505020204" pitchFamily="18" charset="-52"/>
              </a:rPr>
              <a:t>Squalls </a:t>
            </a:r>
            <a:r>
              <a:rPr lang="en-US" sz="2000" dirty="0">
                <a:solidFill>
                  <a:schemeClr val="accent4">
                    <a:lumMod val="50000"/>
                  </a:schemeClr>
                </a:solidFill>
                <a:latin typeface="PT Serif" panose="020A0603040505020204" pitchFamily="18" charset="-52"/>
              </a:rPr>
              <a:t>on the cold front</a:t>
            </a:r>
            <a:r>
              <a:rPr lang="en-US" sz="2000" dirty="0">
                <a:latin typeface="PT Serif" panose="020A0603040505020204" pitchFamily="18" charset="-52"/>
              </a:rPr>
              <a:t>. This includes subgroups:</a:t>
            </a:r>
          </a:p>
          <a:p>
            <a:pPr marL="457200" indent="-457200">
              <a:buFont typeface="Arial" panose="020B0604020202020204" pitchFamily="34" charset="0"/>
              <a:buChar char="•"/>
            </a:pPr>
            <a:r>
              <a:rPr lang="en-US" dirty="0">
                <a:solidFill>
                  <a:srgbClr val="002060"/>
                </a:solidFill>
                <a:latin typeface="PT Serif" panose="020A0603040505020204" pitchFamily="18" charset="-52"/>
              </a:rPr>
              <a:t>2.1. </a:t>
            </a:r>
            <a:r>
              <a:rPr lang="en-US" dirty="0">
                <a:latin typeface="PT Serif" panose="020A0603040505020204" pitchFamily="18" charset="-52"/>
              </a:rPr>
              <a:t>The maximum wind speed during a squall is less than 20 m/s at a height of 301 m</a:t>
            </a:r>
          </a:p>
          <a:p>
            <a:pPr marL="457200" indent="-457200">
              <a:buFont typeface="Arial" panose="020B0604020202020204" pitchFamily="34" charset="0"/>
              <a:buChar char="•"/>
            </a:pPr>
            <a:r>
              <a:rPr lang="en-US" dirty="0">
                <a:solidFill>
                  <a:srgbClr val="002060"/>
                </a:solidFill>
                <a:latin typeface="PT Serif" panose="020A0603040505020204" pitchFamily="18" charset="-52"/>
              </a:rPr>
              <a:t>2.2.</a:t>
            </a:r>
            <a:r>
              <a:rPr lang="en-US" dirty="0">
                <a:latin typeface="PT Serif" panose="020A0603040505020204" pitchFamily="18" charset="-52"/>
              </a:rPr>
              <a:t> The maximum wind speed during a squall is greater than or equal to 20 m/s at a height of 301 m</a:t>
            </a:r>
          </a:p>
          <a:p>
            <a:pPr marL="457200" indent="-457200">
              <a:buFont typeface="Arial" panose="020B0604020202020204" pitchFamily="34" charset="0"/>
              <a:buChar char="•"/>
            </a:pPr>
            <a:endParaRPr lang="en-US" dirty="0">
              <a:latin typeface="PT Serif" panose="020A0603040505020204" pitchFamily="18" charset="-52"/>
            </a:endParaRPr>
          </a:p>
          <a:p>
            <a:pPr marL="457200" indent="-457200">
              <a:buFont typeface="Arial" panose="020B0604020202020204" pitchFamily="34" charset="0"/>
              <a:buChar char="•"/>
            </a:pPr>
            <a:r>
              <a:rPr lang="en-US" sz="2000" dirty="0">
                <a:solidFill>
                  <a:srgbClr val="7030A0"/>
                </a:solidFill>
                <a:latin typeface="PT Serif" panose="020A0603040505020204" pitchFamily="18" charset="-52"/>
              </a:rPr>
              <a:t>- Group 3. </a:t>
            </a:r>
            <a:r>
              <a:rPr lang="en-US" sz="2000" dirty="0">
                <a:solidFill>
                  <a:schemeClr val="accent4">
                    <a:lumMod val="50000"/>
                  </a:schemeClr>
                </a:solidFill>
                <a:latin typeface="PT Serif" panose="020A0603040505020204" pitchFamily="18" charset="-52"/>
              </a:rPr>
              <a:t>A sharp squalls, when the speed increases from a small amount</a:t>
            </a:r>
            <a:r>
              <a:rPr lang="en-US" sz="2000" dirty="0">
                <a:latin typeface="PT Serif" panose="020A0603040505020204" pitchFamily="18" charset="-52"/>
              </a:rPr>
              <a:t>.</a:t>
            </a:r>
          </a:p>
        </p:txBody>
      </p:sp>
    </p:spTree>
    <p:extLst>
      <p:ext uri="{BB962C8B-B14F-4D97-AF65-F5344CB8AC3E}">
        <p14:creationId xmlns:p14="http://schemas.microsoft.com/office/powerpoint/2010/main" val="1730161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59832" y="2142544"/>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14284" y="2358512"/>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SQUALLS CASE STUDIES</a:t>
            </a:r>
            <a:endParaRPr lang="ru-RU" sz="3200" dirty="0">
              <a:solidFill>
                <a:srgbClr val="0000CC"/>
              </a:solidFill>
              <a:latin typeface="PT Serif" panose="020A0603040505020204" pitchFamily="18" charset="-52"/>
              <a:cs typeface="Arial" pitchFamily="34" charset="0"/>
            </a:endParaRPr>
          </a:p>
        </p:txBody>
      </p:sp>
      <p:sp>
        <p:nvSpPr>
          <p:cNvPr id="14" name="Прямоугольник 13"/>
          <p:cNvSpPr/>
          <p:nvPr/>
        </p:nvSpPr>
        <p:spPr>
          <a:xfrm>
            <a:off x="287524" y="474951"/>
            <a:ext cx="8568952" cy="6217087"/>
          </a:xfrm>
          <a:prstGeom prst="rect">
            <a:avLst/>
          </a:prstGeom>
        </p:spPr>
        <p:txBody>
          <a:bodyPr wrap="square">
            <a:spAutoFit/>
          </a:bodyPr>
          <a:lstStyle/>
          <a:p>
            <a:pPr marL="457200" indent="-457200">
              <a:buFont typeface="Arial" panose="020B0604020202020204" pitchFamily="34" charset="0"/>
              <a:buChar char="•"/>
            </a:pPr>
            <a:endParaRPr lang="en-US" dirty="0">
              <a:latin typeface="PT Serif" panose="020A0603040505020204" pitchFamily="18" charset="-52"/>
            </a:endParaRPr>
          </a:p>
          <a:p>
            <a:pPr marL="457200" indent="-457200">
              <a:buFont typeface="Arial" panose="020B0604020202020204" pitchFamily="34" charset="0"/>
              <a:buChar char="•"/>
            </a:pPr>
            <a:r>
              <a:rPr lang="en-US" sz="2000" dirty="0">
                <a:latin typeface="PT Serif" panose="020A0603040505020204" pitchFamily="18" charset="-52"/>
              </a:rPr>
              <a:t>Thus, </a:t>
            </a:r>
            <a:r>
              <a:rPr lang="en-US" sz="2000" dirty="0">
                <a:solidFill>
                  <a:srgbClr val="0070C0"/>
                </a:solidFill>
                <a:latin typeface="PT Serif" panose="020A0603040505020204" pitchFamily="18" charset="-52"/>
              </a:rPr>
              <a:t>on March 15, 2014</a:t>
            </a:r>
            <a:r>
              <a:rPr lang="en-US" sz="2000" dirty="0">
                <a:latin typeface="PT Serif" panose="020A0603040505020204" pitchFamily="18" charset="-52"/>
              </a:rPr>
              <a:t>, during the passage of a cold front, the wind speed at a height of 301 m increased sharply from 14 m/s to 31.4 m/s. </a:t>
            </a:r>
          </a:p>
          <a:p>
            <a:pPr marL="457200" indent="-457200">
              <a:buFont typeface="Arial" panose="020B0604020202020204" pitchFamily="34" charset="0"/>
              <a:buChar char="•"/>
            </a:pPr>
            <a:r>
              <a:rPr lang="en-US" sz="2000" dirty="0">
                <a:solidFill>
                  <a:srgbClr val="0070C0"/>
                </a:solidFill>
                <a:latin typeface="PT Serif" panose="020A0603040505020204" pitchFamily="18" charset="-52"/>
              </a:rPr>
              <a:t>On April 16, 2015</a:t>
            </a:r>
            <a:r>
              <a:rPr lang="en-US" sz="2000" dirty="0">
                <a:latin typeface="PT Serif" panose="020A0603040505020204" pitchFamily="18" charset="-52"/>
              </a:rPr>
              <a:t>, three cumulonimbus clouds passed successively through the MMM. Against the background of an average wind speed of 15-20 m/s, the speed at a height of 301 m increased to 32.1 m/s and 31.0 m/s. </a:t>
            </a:r>
          </a:p>
          <a:p>
            <a:pPr marL="457200" indent="-457200">
              <a:buFont typeface="Arial" panose="020B0604020202020204" pitchFamily="34" charset="0"/>
              <a:buChar char="•"/>
            </a:pPr>
            <a:r>
              <a:rPr lang="en-US" sz="2000" dirty="0">
                <a:solidFill>
                  <a:srgbClr val="0070C0"/>
                </a:solidFill>
                <a:latin typeface="PT Serif" panose="020A0603040505020204" pitchFamily="18" charset="-52"/>
              </a:rPr>
              <a:t>On May 29, 2017</a:t>
            </a:r>
            <a:r>
              <a:rPr lang="en-US" sz="2000" dirty="0">
                <a:latin typeface="PT Serif" panose="020A0603040505020204" pitchFamily="18" charset="-52"/>
              </a:rPr>
              <a:t>, before the cold front, the average wind speed at 301 m was 14-20 m/s. Immediately before the squall, the speed decreased to 12 m/s, and during the squall at 16:30, the speed reached its maximum value of 27 m/s at a height of 217 m. </a:t>
            </a:r>
          </a:p>
          <a:p>
            <a:pPr marL="457200" indent="-457200">
              <a:buFont typeface="Arial" panose="020B0604020202020204" pitchFamily="34" charset="0"/>
              <a:buChar char="•"/>
            </a:pPr>
            <a:r>
              <a:rPr lang="en-US" sz="2000" dirty="0">
                <a:solidFill>
                  <a:srgbClr val="0070C0"/>
                </a:solidFill>
                <a:latin typeface="PT Serif" panose="020A0603040505020204" pitchFamily="18" charset="-52"/>
              </a:rPr>
              <a:t>On April 21, 2018</a:t>
            </a:r>
            <a:r>
              <a:rPr lang="en-US" sz="2000" dirty="0">
                <a:latin typeface="PT Serif" panose="020A0603040505020204" pitchFamily="18" charset="-52"/>
              </a:rPr>
              <a:t>, the maximum wind speed during a squall on the cold front was 28 m/s against the background of an average wind speed of about 14 m/s. </a:t>
            </a:r>
          </a:p>
          <a:p>
            <a:pPr marL="457200" indent="-457200">
              <a:buFont typeface="Arial" panose="020B0604020202020204" pitchFamily="34" charset="0"/>
              <a:buChar char="•"/>
            </a:pPr>
            <a:r>
              <a:rPr lang="en-US" sz="2000" dirty="0">
                <a:solidFill>
                  <a:srgbClr val="0070C0"/>
                </a:solidFill>
                <a:latin typeface="PT Serif" panose="020A0603040505020204" pitchFamily="18" charset="-52"/>
              </a:rPr>
              <a:t>On October 18, 2022</a:t>
            </a:r>
            <a:r>
              <a:rPr lang="en-US" sz="2000" dirty="0">
                <a:latin typeface="PT Serif" panose="020A0603040505020204" pitchFamily="18" charset="-52"/>
              </a:rPr>
              <a:t>, a cold atmospheric front passed through the VMM test site in the afternoon. Moderately strong wind was observed from 12:00 to 18:00, caused by a large horizontal pressure gradient. At a height of 301 m, the wind speed was 15-18 m/s. The wind speed in the entire 300-meter layer began to increase after 08:00 and reached its maximum (25.3 m/s at a height of 301 m) at 12:20. </a:t>
            </a:r>
          </a:p>
        </p:txBody>
      </p:sp>
    </p:spTree>
    <p:extLst>
      <p:ext uri="{BB962C8B-B14F-4D97-AF65-F5344CB8AC3E}">
        <p14:creationId xmlns:p14="http://schemas.microsoft.com/office/powerpoint/2010/main" val="3815150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59832" y="2142544"/>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14284" y="2358512"/>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SQUALLS CASE STUDIES</a:t>
            </a:r>
            <a:endParaRPr lang="ru-RU" sz="3200" dirty="0">
              <a:solidFill>
                <a:srgbClr val="0000CC"/>
              </a:solidFill>
              <a:latin typeface="PT Serif" panose="020A0603040505020204" pitchFamily="18" charset="-52"/>
              <a:cs typeface="Arial" pitchFamily="34" charset="0"/>
            </a:endParaRPr>
          </a:p>
        </p:txBody>
      </p:sp>
      <p:sp>
        <p:nvSpPr>
          <p:cNvPr id="14" name="Прямоугольник 13"/>
          <p:cNvSpPr/>
          <p:nvPr/>
        </p:nvSpPr>
        <p:spPr>
          <a:xfrm>
            <a:off x="287524" y="474951"/>
            <a:ext cx="8568952" cy="6217087"/>
          </a:xfrm>
          <a:prstGeom prst="rect">
            <a:avLst/>
          </a:prstGeom>
        </p:spPr>
        <p:txBody>
          <a:bodyPr wrap="square">
            <a:spAutoFit/>
          </a:bodyPr>
          <a:lstStyle/>
          <a:p>
            <a:pPr marL="457200" indent="-457200">
              <a:buFont typeface="Arial" panose="020B0604020202020204" pitchFamily="34" charset="0"/>
              <a:buChar char="•"/>
            </a:pPr>
            <a:endParaRPr lang="en-US" dirty="0">
              <a:latin typeface="PT Serif" panose="020A0603040505020204" pitchFamily="18" charset="-52"/>
            </a:endParaRPr>
          </a:p>
          <a:p>
            <a:pPr marL="457200" indent="-457200">
              <a:buFont typeface="Arial" panose="020B0604020202020204" pitchFamily="34" charset="0"/>
              <a:buChar char="•"/>
            </a:pPr>
            <a:r>
              <a:rPr lang="en-US" sz="2000" dirty="0">
                <a:solidFill>
                  <a:srgbClr val="0070C0"/>
                </a:solidFill>
                <a:latin typeface="PT Serif" panose="020A0603040505020204" pitchFamily="18" charset="-52"/>
              </a:rPr>
              <a:t>On July 7, 2022</a:t>
            </a:r>
            <a:r>
              <a:rPr lang="en-US" sz="2000" dirty="0">
                <a:latin typeface="PT Serif" panose="020A0603040505020204" pitchFamily="18" charset="-52"/>
              </a:rPr>
              <a:t>, a squall was observed on the cold section of the front with a short-term increase in wind speed. At a height of 8 m, the speed increased from 0.2 m/s to 9.1 m/s from 4:36 pm to 4:48 pm. At a height of 121 m, the wind speed increased at the same time from 4.6 m/s to 23.2 m/s. The passage of the frontal zone was accompanied by a thunderstorm, squally increase in wind speed and heavy rain showers. 18.8 mm of precipitation fell. </a:t>
            </a:r>
          </a:p>
          <a:p>
            <a:pPr marL="457200" indent="-457200">
              <a:buFont typeface="Arial" panose="020B0604020202020204" pitchFamily="34" charset="0"/>
              <a:buChar char="•"/>
            </a:pPr>
            <a:r>
              <a:rPr lang="en-US" sz="2000" dirty="0">
                <a:solidFill>
                  <a:srgbClr val="0070C0"/>
                </a:solidFill>
                <a:latin typeface="PT Serif" panose="020A0603040505020204" pitchFamily="18" charset="-52"/>
              </a:rPr>
              <a:t>On October 30, 2022</a:t>
            </a:r>
            <a:r>
              <a:rPr lang="en-US" sz="2000" dirty="0">
                <a:latin typeface="PT Serif" panose="020A0603040505020204" pitchFamily="18" charset="-52"/>
              </a:rPr>
              <a:t>, the region of Moscow and </a:t>
            </a:r>
            <a:r>
              <a:rPr lang="en-US" sz="2000" dirty="0" err="1">
                <a:latin typeface="PT Serif" panose="020A0603040505020204" pitchFamily="18" charset="-52"/>
              </a:rPr>
              <a:t>Obninsk</a:t>
            </a:r>
            <a:r>
              <a:rPr lang="en-US" sz="2000" dirty="0">
                <a:latin typeface="PT Serif" panose="020A0603040505020204" pitchFamily="18" charset="-52"/>
              </a:rPr>
              <a:t> was in the southern part of the cyclone centered over the White Sea. The pressure at the center of the cyclone was 985 </a:t>
            </a:r>
            <a:r>
              <a:rPr lang="en-US" sz="2000" dirty="0" err="1">
                <a:latin typeface="PT Serif" panose="020A0603040505020204" pitchFamily="18" charset="-52"/>
              </a:rPr>
              <a:t>hPa</a:t>
            </a:r>
            <a:r>
              <a:rPr lang="en-US" sz="2000" dirty="0">
                <a:latin typeface="PT Serif" panose="020A0603040505020204" pitchFamily="18" charset="-52"/>
              </a:rPr>
              <a:t>. From 09:00 to 15:00, the cold front of this cyclone passed through </a:t>
            </a:r>
            <a:r>
              <a:rPr lang="en-US" sz="2000" dirty="0" err="1">
                <a:latin typeface="PT Serif" panose="020A0603040505020204" pitchFamily="18" charset="-52"/>
              </a:rPr>
              <a:t>Obninsk</a:t>
            </a:r>
            <a:r>
              <a:rPr lang="en-US" sz="2000" dirty="0">
                <a:latin typeface="PT Serif" panose="020A0603040505020204" pitchFamily="18" charset="-52"/>
              </a:rPr>
              <a:t>. According to the </a:t>
            </a:r>
            <a:r>
              <a:rPr lang="en-US" sz="2000" dirty="0" err="1">
                <a:latin typeface="PT Serif" panose="020A0603040505020204" pitchFamily="18" charset="-52"/>
              </a:rPr>
              <a:t>Maloyaroslavets</a:t>
            </a:r>
            <a:r>
              <a:rPr lang="en-US" sz="2000" dirty="0">
                <a:latin typeface="PT Serif" panose="020A0603040505020204" pitchFamily="18" charset="-52"/>
              </a:rPr>
              <a:t> meteorological station, located 12 km south-west of </a:t>
            </a:r>
            <a:r>
              <a:rPr lang="en-US" sz="2000" dirty="0" err="1">
                <a:latin typeface="PT Serif" panose="020A0603040505020204" pitchFamily="18" charset="-52"/>
              </a:rPr>
              <a:t>Obninsk</a:t>
            </a:r>
            <a:r>
              <a:rPr lang="en-US" sz="2000" dirty="0">
                <a:latin typeface="PT Serif" panose="020A0603040505020204" pitchFamily="18" charset="-52"/>
              </a:rPr>
              <a:t>, in front of the front, at 15:00, heavy precipitation was observed in the form of rain, behind the front, at 18:00 - in the form of snow. During the passage of two cumulonimbus clouds, an increase in wind and a drop in air temperature were noted. From 17:00 to 17:10, a cold front zone passed with a temperature drop of 3.8°C. The maximum wind speed on the first cloud was 21.3 m/s at a height of 301 m, and on the cold front - 24.2 m/s. </a:t>
            </a:r>
          </a:p>
        </p:txBody>
      </p:sp>
    </p:spTree>
    <p:extLst>
      <p:ext uri="{BB962C8B-B14F-4D97-AF65-F5344CB8AC3E}">
        <p14:creationId xmlns:p14="http://schemas.microsoft.com/office/powerpoint/2010/main" val="2181311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59832" y="2142544"/>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14284" y="2358512"/>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SQUALLS CASE STUDIES</a:t>
            </a:r>
            <a:endParaRPr lang="ru-RU" sz="3200" dirty="0">
              <a:solidFill>
                <a:srgbClr val="0000CC"/>
              </a:solidFill>
              <a:latin typeface="PT Serif" panose="020A0603040505020204" pitchFamily="18" charset="-52"/>
              <a:cs typeface="Arial" pitchFamily="34" charset="0"/>
            </a:endParaRPr>
          </a:p>
        </p:txBody>
      </p:sp>
      <p:sp>
        <p:nvSpPr>
          <p:cNvPr id="14" name="Прямоугольник 13"/>
          <p:cNvSpPr/>
          <p:nvPr/>
        </p:nvSpPr>
        <p:spPr>
          <a:xfrm>
            <a:off x="287524" y="474951"/>
            <a:ext cx="8568952" cy="5016758"/>
          </a:xfrm>
          <a:prstGeom prst="rect">
            <a:avLst/>
          </a:prstGeom>
        </p:spPr>
        <p:txBody>
          <a:bodyPr wrap="square">
            <a:spAutoFit/>
          </a:bodyPr>
          <a:lstStyle/>
          <a:p>
            <a:pPr marL="457200" indent="-457200">
              <a:buFont typeface="Arial" panose="020B0604020202020204" pitchFamily="34" charset="0"/>
              <a:buChar char="•"/>
            </a:pPr>
            <a:endParaRPr lang="en-US" sz="2000" dirty="0">
              <a:latin typeface="PT Serif" panose="020A0603040505020204" pitchFamily="18" charset="-52"/>
            </a:endParaRPr>
          </a:p>
          <a:p>
            <a:pPr marL="457200" indent="-457200">
              <a:buFont typeface="Arial" panose="020B0604020202020204" pitchFamily="34" charset="0"/>
              <a:buChar char="•"/>
            </a:pPr>
            <a:r>
              <a:rPr lang="en-US" sz="2000" dirty="0">
                <a:latin typeface="PT Serif" panose="020A0603040505020204" pitchFamily="18" charset="-52"/>
              </a:rPr>
              <a:t>Case </a:t>
            </a:r>
            <a:r>
              <a:rPr lang="en-US" sz="2000" dirty="0">
                <a:solidFill>
                  <a:srgbClr val="0070C0"/>
                </a:solidFill>
                <a:latin typeface="PT Serif" panose="020A0603040505020204" pitchFamily="18" charset="-52"/>
              </a:rPr>
              <a:t>January 2, 2023.</a:t>
            </a:r>
            <a:r>
              <a:rPr lang="en-US" sz="2000" dirty="0">
                <a:latin typeface="PT Serif" panose="020A0603040505020204" pitchFamily="18" charset="-52"/>
              </a:rPr>
              <a:t> On January 1 and 2, the region of Moscow and </a:t>
            </a:r>
            <a:r>
              <a:rPr lang="en-US" sz="2000" dirty="0" err="1">
                <a:latin typeface="PT Serif" panose="020A0603040505020204" pitchFamily="18" charset="-52"/>
              </a:rPr>
              <a:t>Obninsk</a:t>
            </a:r>
            <a:r>
              <a:rPr lang="en-US" sz="2000" dirty="0">
                <a:latin typeface="PT Serif" panose="020A0603040505020204" pitchFamily="18" charset="-52"/>
              </a:rPr>
              <a:t> was under the influence of an extensive cyclone centered over the Baltic Sea (shifting to the southeast) and its atmospheric fronts. On January 1, there was a drop in pressure during the day by 8.5 mm. rt. Art. (from 742.8 to 734.2 mm Hg. Art.) At the same time, the temperature increased in the entire layer. The temperature increased by 2 m per day by 6.5 °C (from 0.8 °C to 7.3 °C). Gradually the wind increased from 13.5 m/s to 20 m/s (by 301 m). January 2 at 2:18 was the minimum atmospheric pressure - 732.9 mm Hg. Art. From 02:25 to 02:30 an increase in pressure by 2 mm was observed. rt. Art. Further during the day, the pressure increased by 7.9 mm. rt. Art. From 02:24 to 02:26, the speed for 301 m increased from 16.8 m/s to 31.5 m/s. On 8 m, the maximum speed was 11.3 m/s. At 02:30 a cold front passed and then cold advection began. By 22:00 the temperature dropped by 2 m to -3 °C.</a:t>
            </a:r>
            <a:endParaRPr lang="ru-RU" sz="2000" dirty="0">
              <a:latin typeface="PT Serif" panose="020A0603040505020204" pitchFamily="18" charset="-52"/>
            </a:endParaRPr>
          </a:p>
        </p:txBody>
      </p:sp>
    </p:spTree>
    <p:extLst>
      <p:ext uri="{BB962C8B-B14F-4D97-AF65-F5344CB8AC3E}">
        <p14:creationId xmlns:p14="http://schemas.microsoft.com/office/powerpoint/2010/main" val="22239069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14284" y="2358512"/>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CASE STUDIES </a:t>
            </a:r>
            <a:r>
              <a:rPr lang="en-US" sz="2100" dirty="0">
                <a:solidFill>
                  <a:srgbClr val="0070C0"/>
                </a:solidFill>
                <a:latin typeface="PT Serif" panose="020A0603040505020204" pitchFamily="18" charset="-52"/>
                <a:cs typeface="Arial" pitchFamily="34" charset="0"/>
              </a:rPr>
              <a:t>4.07.2016</a:t>
            </a:r>
            <a:endParaRPr lang="ru-RU" sz="3200" dirty="0">
              <a:solidFill>
                <a:srgbClr val="0070C0"/>
              </a:solidFill>
              <a:latin typeface="PT Serif" panose="020A0603040505020204" pitchFamily="18" charset="-52"/>
              <a:cs typeface="Arial" pitchFamily="34" charset="0"/>
            </a:endParaRPr>
          </a:p>
        </p:txBody>
      </p:sp>
      <p:sp>
        <p:nvSpPr>
          <p:cNvPr id="14" name="Прямоугольник 13"/>
          <p:cNvSpPr/>
          <p:nvPr/>
        </p:nvSpPr>
        <p:spPr>
          <a:xfrm>
            <a:off x="287524" y="474951"/>
            <a:ext cx="8568952" cy="1938992"/>
          </a:xfrm>
          <a:prstGeom prst="rect">
            <a:avLst/>
          </a:prstGeom>
        </p:spPr>
        <p:txBody>
          <a:bodyPr wrap="square">
            <a:spAutoFit/>
          </a:bodyPr>
          <a:lstStyle/>
          <a:p>
            <a:pPr marL="457200" indent="-457200">
              <a:buFont typeface="Arial" panose="020B0604020202020204" pitchFamily="34" charset="0"/>
              <a:buChar char="•"/>
            </a:pPr>
            <a:endParaRPr lang="en-US" sz="2000" dirty="0">
              <a:latin typeface="PT Serif" panose="020A0603040505020204" pitchFamily="18" charset="-52"/>
            </a:endParaRPr>
          </a:p>
          <a:p>
            <a:pPr marL="457200" indent="-457200">
              <a:buFont typeface="Arial" panose="020B0604020202020204" pitchFamily="34" charset="0"/>
              <a:buChar char="•"/>
            </a:pPr>
            <a:r>
              <a:rPr lang="en-US" sz="2000" dirty="0">
                <a:latin typeface="PT Serif" panose="020A0603040505020204" pitchFamily="18" charset="-52"/>
              </a:rPr>
              <a:t>The region of Moscow and </a:t>
            </a:r>
            <a:r>
              <a:rPr lang="en-US" sz="2000" dirty="0" err="1">
                <a:latin typeface="PT Serif" panose="020A0603040505020204" pitchFamily="18" charset="-52"/>
              </a:rPr>
              <a:t>Obninsk</a:t>
            </a:r>
            <a:r>
              <a:rPr lang="en-US" sz="2000" dirty="0">
                <a:latin typeface="PT Serif" panose="020A0603040505020204" pitchFamily="18" charset="-52"/>
              </a:rPr>
              <a:t> was located on the southern periphery of a vast cyclone with its main center in the Svalbard region. The secondary center of the cyclone without a closed isobar was located northwest of Moscow. It was formed on a wave of cold and warm fronts.</a:t>
            </a:r>
            <a:endParaRPr lang="ru-RU" sz="2000" dirty="0">
              <a:latin typeface="PT Serif" panose="020A0603040505020204" pitchFamily="18" charset="-52"/>
            </a:endParaRPr>
          </a:p>
        </p:txBody>
      </p:sp>
      <p:pic>
        <p:nvPicPr>
          <p:cNvPr id="8194" name="Picture 2">
            <a:extLst>
              <a:ext uri="{FF2B5EF4-FFF2-40B4-BE49-F238E27FC236}">
                <a16:creationId xmlns:a16="http://schemas.microsoft.com/office/drawing/2014/main" id="{D4A68669-01C4-3265-961B-81B8FA4CE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040" y="2422801"/>
            <a:ext cx="7171919" cy="4277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4645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14284" y="2358512"/>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CASE STUDIES </a:t>
            </a:r>
            <a:r>
              <a:rPr lang="en-US" sz="2100" dirty="0">
                <a:solidFill>
                  <a:srgbClr val="0070C0"/>
                </a:solidFill>
                <a:latin typeface="PT Serif" panose="020A0603040505020204" pitchFamily="18" charset="-52"/>
                <a:cs typeface="Arial" pitchFamily="34" charset="0"/>
              </a:rPr>
              <a:t>4.07.2016</a:t>
            </a:r>
            <a:endParaRPr lang="ru-RU" sz="3200" dirty="0">
              <a:solidFill>
                <a:srgbClr val="0070C0"/>
              </a:solidFill>
              <a:latin typeface="PT Serif" panose="020A0603040505020204" pitchFamily="18" charset="-52"/>
              <a:cs typeface="Arial" pitchFamily="34" charset="0"/>
            </a:endParaRPr>
          </a:p>
        </p:txBody>
      </p:sp>
      <p:sp>
        <p:nvSpPr>
          <p:cNvPr id="14" name="Прямоугольник 13"/>
          <p:cNvSpPr/>
          <p:nvPr/>
        </p:nvSpPr>
        <p:spPr>
          <a:xfrm>
            <a:off x="287524" y="474951"/>
            <a:ext cx="8568952" cy="1631216"/>
          </a:xfrm>
          <a:prstGeom prst="rect">
            <a:avLst/>
          </a:prstGeom>
        </p:spPr>
        <p:txBody>
          <a:bodyPr wrap="square">
            <a:spAutoFit/>
          </a:bodyPr>
          <a:lstStyle/>
          <a:p>
            <a:pPr marL="457200" indent="-457200">
              <a:buFont typeface="Arial" panose="020B0604020202020204" pitchFamily="34" charset="0"/>
              <a:buChar char="•"/>
            </a:pPr>
            <a:endParaRPr lang="en-US" sz="2000" dirty="0">
              <a:latin typeface="PT Serif" panose="020A0603040505020204" pitchFamily="18" charset="-52"/>
            </a:endParaRPr>
          </a:p>
          <a:p>
            <a:pPr marL="457200" indent="-457200">
              <a:buFont typeface="Arial" panose="020B0604020202020204" pitchFamily="34" charset="0"/>
              <a:buChar char="•"/>
            </a:pPr>
            <a:r>
              <a:rPr lang="en-US" sz="2000" dirty="0">
                <a:latin typeface="PT Serif" panose="020A0603040505020204" pitchFamily="18" charset="-52"/>
              </a:rPr>
              <a:t>At about 17:00 in </a:t>
            </a:r>
            <a:r>
              <a:rPr lang="en-US" sz="2000" dirty="0" err="1">
                <a:latin typeface="PT Serif" panose="020A0603040505020204" pitchFamily="18" charset="-52"/>
              </a:rPr>
              <a:t>Obninsk</a:t>
            </a:r>
            <a:r>
              <a:rPr lang="en-US" sz="2000" dirty="0">
                <a:latin typeface="PT Serif" panose="020A0603040505020204" pitchFamily="18" charset="-52"/>
              </a:rPr>
              <a:t>, a heavy downpour and a sharp drop in temperature were observed: by 8°C at a height of 2 m. A cold atmospheric front of a cyclone passed with a secondary center in the St. Petersburg region.</a:t>
            </a:r>
            <a:endParaRPr lang="ru-RU" sz="2000" dirty="0">
              <a:latin typeface="PT Serif" panose="020A0603040505020204" pitchFamily="18" charset="-52"/>
            </a:endParaRPr>
          </a:p>
        </p:txBody>
      </p:sp>
      <p:pic>
        <p:nvPicPr>
          <p:cNvPr id="9218" name="Picture 2">
            <a:extLst>
              <a:ext uri="{FF2B5EF4-FFF2-40B4-BE49-F238E27FC236}">
                <a16:creationId xmlns:a16="http://schemas.microsoft.com/office/drawing/2014/main" id="{7E2A5729-15AC-0D81-8418-FEEA55E88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774" y="2324182"/>
            <a:ext cx="7124452" cy="445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97327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14284" y="2358512"/>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CASE STUDIES </a:t>
            </a:r>
            <a:r>
              <a:rPr lang="en-US" sz="2100" dirty="0">
                <a:solidFill>
                  <a:srgbClr val="0070C0"/>
                </a:solidFill>
                <a:latin typeface="PT Serif" panose="020A0603040505020204" pitchFamily="18" charset="-52"/>
                <a:cs typeface="Arial" pitchFamily="34" charset="0"/>
              </a:rPr>
              <a:t>4.07.2016</a:t>
            </a:r>
            <a:endParaRPr lang="ru-RU" sz="3200" dirty="0">
              <a:solidFill>
                <a:srgbClr val="0070C0"/>
              </a:solidFill>
              <a:latin typeface="PT Serif" panose="020A0603040505020204" pitchFamily="18" charset="-52"/>
              <a:cs typeface="Arial" pitchFamily="34" charset="0"/>
            </a:endParaRPr>
          </a:p>
        </p:txBody>
      </p:sp>
      <p:sp>
        <p:nvSpPr>
          <p:cNvPr id="14" name="Прямоугольник 13"/>
          <p:cNvSpPr/>
          <p:nvPr/>
        </p:nvSpPr>
        <p:spPr>
          <a:xfrm>
            <a:off x="287524" y="474951"/>
            <a:ext cx="8568952" cy="6247864"/>
          </a:xfrm>
          <a:prstGeom prst="rect">
            <a:avLst/>
          </a:prstGeom>
        </p:spPr>
        <p:txBody>
          <a:bodyPr wrap="square">
            <a:spAutoFit/>
          </a:bodyPr>
          <a:lstStyle/>
          <a:p>
            <a:pPr marL="457200" indent="-457200">
              <a:buFont typeface="Arial" panose="020B0604020202020204" pitchFamily="34" charset="0"/>
              <a:buChar char="•"/>
            </a:pPr>
            <a:endParaRPr lang="en-US" sz="2000" dirty="0">
              <a:latin typeface="PT Serif" panose="020A0603040505020204" pitchFamily="18" charset="-52"/>
            </a:endParaRPr>
          </a:p>
          <a:p>
            <a:pPr marL="457200" indent="-457200">
              <a:buFont typeface="Arial" panose="020B0604020202020204" pitchFamily="34" charset="0"/>
              <a:buChar char="•"/>
            </a:pPr>
            <a:r>
              <a:rPr lang="en-US" sz="2000" dirty="0">
                <a:latin typeface="PT Serif" panose="020A0603040505020204" pitchFamily="18" charset="-52"/>
              </a:rPr>
              <a:t>The day before the described particular case, on July 3, 2016, </a:t>
            </a:r>
            <a:r>
              <a:rPr lang="en-US" sz="2000" dirty="0" err="1">
                <a:latin typeface="PT Serif" panose="020A0603040505020204" pitchFamily="18" charset="-52"/>
              </a:rPr>
              <a:t>Obninsk</a:t>
            </a:r>
            <a:r>
              <a:rPr lang="en-US" sz="2000" dirty="0">
                <a:latin typeface="PT Serif" panose="020A0603040505020204" pitchFamily="18" charset="-52"/>
              </a:rPr>
              <a:t> is located in the low-gradient baric field of the saddle. Cumulonimbus clouds had an </a:t>
            </a:r>
            <a:r>
              <a:rPr lang="en-US" sz="2000" dirty="0" err="1">
                <a:latin typeface="PT Serif" panose="020A0603040505020204" pitchFamily="18" charset="-52"/>
              </a:rPr>
              <a:t>intramass</a:t>
            </a:r>
            <a:r>
              <a:rPr lang="en-US" sz="2000" dirty="0">
                <a:latin typeface="PT Serif" panose="020A0603040505020204" pitchFamily="18" charset="-52"/>
              </a:rPr>
              <a:t> character, i.e. were not associated with fronts, but were caused by convection, which developed in the afternoon due to surface heating. At 13:54 in </a:t>
            </a:r>
            <a:r>
              <a:rPr lang="en-US" sz="2000" dirty="0" err="1">
                <a:latin typeface="PT Serif" panose="020A0603040505020204" pitchFamily="18" charset="-52"/>
              </a:rPr>
              <a:t>Obninsk</a:t>
            </a:r>
            <a:r>
              <a:rPr lang="en-US" sz="2000" dirty="0">
                <a:latin typeface="PT Serif" panose="020A0603040505020204" pitchFamily="18" charset="-52"/>
              </a:rPr>
              <a:t> a downpour and a thunderstorm began. At 14:01 the shower was already weak, and at 14:10 it ended.</a:t>
            </a:r>
          </a:p>
          <a:p>
            <a:pPr marL="457200" indent="-457200">
              <a:buFont typeface="Arial" panose="020B0604020202020204" pitchFamily="34" charset="0"/>
              <a:buChar char="•"/>
            </a:pPr>
            <a:r>
              <a:rPr lang="en-US" sz="2000" dirty="0">
                <a:latin typeface="PT Serif" panose="020A0603040505020204" pitchFamily="18" charset="-52"/>
              </a:rPr>
              <a:t>In total, </a:t>
            </a:r>
            <a:r>
              <a:rPr lang="en-US" sz="2000" dirty="0">
                <a:solidFill>
                  <a:srgbClr val="FF0000"/>
                </a:solidFill>
                <a:latin typeface="PT Serif" panose="020A0603040505020204" pitchFamily="18" charset="-52"/>
              </a:rPr>
              <a:t>2 cold fronts </a:t>
            </a:r>
            <a:r>
              <a:rPr lang="en-US" sz="2000" dirty="0">
                <a:latin typeface="PT Serif" panose="020A0603040505020204" pitchFamily="18" charset="-52"/>
              </a:rPr>
              <a:t>were observed that day. On the first front there is a sharp single </a:t>
            </a:r>
            <a:r>
              <a:rPr lang="en-US" sz="2000" dirty="0">
                <a:solidFill>
                  <a:srgbClr val="FF0000"/>
                </a:solidFill>
                <a:latin typeface="PT Serif" panose="020A0603040505020204" pitchFamily="18" charset="-52"/>
              </a:rPr>
              <a:t>squall with a maximum wind velocity of 18.9 m/s</a:t>
            </a:r>
            <a:r>
              <a:rPr lang="en-US" sz="2000" dirty="0">
                <a:latin typeface="PT Serif" panose="020A0603040505020204" pitchFamily="18" charset="-52"/>
              </a:rPr>
              <a:t>. On the second front, at 19:00 local time, a general sharp increase in wind velocity, from 7 to 14 m/s at a height of 301 m.</a:t>
            </a:r>
          </a:p>
          <a:p>
            <a:pPr marL="457200" indent="-457200">
              <a:buFont typeface="Arial" panose="020B0604020202020204" pitchFamily="34" charset="0"/>
              <a:buChar char="•"/>
            </a:pPr>
            <a:endParaRPr lang="en-US" sz="2000" dirty="0">
              <a:latin typeface="PT Serif" panose="020A0603040505020204" pitchFamily="18" charset="-52"/>
            </a:endParaRPr>
          </a:p>
          <a:p>
            <a:pPr marL="457200" indent="-457200">
              <a:buFont typeface="Arial" panose="020B0604020202020204" pitchFamily="34" charset="0"/>
              <a:buChar char="•"/>
            </a:pPr>
            <a:r>
              <a:rPr lang="en-US" sz="2000" u="sng" dirty="0">
                <a:solidFill>
                  <a:srgbClr val="FF0000"/>
                </a:solidFill>
                <a:latin typeface="PT Serif" panose="020A0603040505020204" pitchFamily="18" charset="-52"/>
              </a:rPr>
              <a:t>The time course of 10-second average values of meteorological parameters</a:t>
            </a:r>
            <a:r>
              <a:rPr lang="en-US" sz="2000" dirty="0">
                <a:latin typeface="PT Serif" panose="020A0603040505020204" pitchFamily="18" charset="-52"/>
              </a:rPr>
              <a:t>: </a:t>
            </a:r>
            <a:r>
              <a:rPr lang="en-US" sz="2000" baseline="30000" dirty="0">
                <a:solidFill>
                  <a:srgbClr val="7030A0"/>
                </a:solidFill>
                <a:latin typeface="PT Serif" panose="020A0603040505020204" pitchFamily="18" charset="-52"/>
                <a:cs typeface="Arial" pitchFamily="34" charset="0"/>
              </a:rPr>
              <a:t>(1) </a:t>
            </a:r>
            <a:r>
              <a:rPr lang="en-US" sz="2000" dirty="0">
                <a:latin typeface="PT Serif" panose="020A0603040505020204" pitchFamily="18" charset="-52"/>
              </a:rPr>
              <a:t>air temperature at six altitudes during the day, </a:t>
            </a:r>
            <a:r>
              <a:rPr lang="en-US" sz="2000" baseline="30000" dirty="0">
                <a:solidFill>
                  <a:srgbClr val="7030A0"/>
                </a:solidFill>
                <a:latin typeface="PT Serif" panose="020A0603040505020204" pitchFamily="18" charset="-52"/>
                <a:cs typeface="Arial" pitchFamily="34" charset="0"/>
              </a:rPr>
              <a:t>(2)</a:t>
            </a:r>
            <a:r>
              <a:rPr lang="en-US" sz="2000" dirty="0">
                <a:latin typeface="PT Serif" panose="020A0603040505020204" pitchFamily="18" charset="-52"/>
              </a:rPr>
              <a:t>atmospheric pressure at a height of 2 m, </a:t>
            </a:r>
            <a:r>
              <a:rPr lang="en-US" sz="2000" baseline="30000" dirty="0">
                <a:solidFill>
                  <a:srgbClr val="7030A0"/>
                </a:solidFill>
                <a:latin typeface="PT Serif" panose="020A0603040505020204" pitchFamily="18" charset="-52"/>
                <a:cs typeface="Arial" pitchFamily="34" charset="0"/>
              </a:rPr>
              <a:t>(3) </a:t>
            </a:r>
            <a:r>
              <a:rPr lang="en-US" sz="2000" dirty="0">
                <a:latin typeface="PT Serif" panose="020A0603040505020204" pitchFamily="18" charset="-52"/>
              </a:rPr>
              <a:t>relative air humidity at a height of 2 m, </a:t>
            </a:r>
            <a:r>
              <a:rPr lang="en-US" sz="2000" baseline="30000" dirty="0">
                <a:solidFill>
                  <a:srgbClr val="7030A0"/>
                </a:solidFill>
                <a:latin typeface="PT Serif" panose="020A0603040505020204" pitchFamily="18" charset="-52"/>
                <a:cs typeface="Arial" pitchFamily="34" charset="0"/>
              </a:rPr>
              <a:t>(4) </a:t>
            </a:r>
            <a:r>
              <a:rPr lang="en-US" sz="2000" dirty="0">
                <a:latin typeface="PT Serif" panose="020A0603040505020204" pitchFamily="18" charset="-52"/>
              </a:rPr>
              <a:t>wind velocity (m/s) at five heights, </a:t>
            </a:r>
            <a:r>
              <a:rPr lang="en-US" sz="2000" baseline="30000" dirty="0">
                <a:solidFill>
                  <a:srgbClr val="7030A0"/>
                </a:solidFill>
                <a:latin typeface="PT Serif" panose="020A0603040505020204" pitchFamily="18" charset="-52"/>
                <a:cs typeface="Arial" pitchFamily="34" charset="0"/>
              </a:rPr>
              <a:t>(5) </a:t>
            </a:r>
            <a:r>
              <a:rPr lang="en-US" sz="2000" dirty="0">
                <a:latin typeface="PT Serif" panose="020A0603040505020204" pitchFamily="18" charset="-52"/>
              </a:rPr>
              <a:t>wind direction in degrees at four heights. </a:t>
            </a:r>
          </a:p>
          <a:p>
            <a:pPr marL="457200" indent="-457200">
              <a:buFont typeface="Arial" panose="020B0604020202020204" pitchFamily="34" charset="0"/>
              <a:buChar char="•"/>
            </a:pPr>
            <a:r>
              <a:rPr lang="en-US" sz="2000" dirty="0">
                <a:solidFill>
                  <a:srgbClr val="250AC6"/>
                </a:solidFill>
                <a:latin typeface="PT Serif" panose="020A0603040505020204" pitchFamily="18" charset="-52"/>
              </a:rPr>
              <a:t>Changes in characteristics are shown for all days and for the time of the first squall</a:t>
            </a:r>
            <a:r>
              <a:rPr lang="en-US" sz="2000" dirty="0">
                <a:latin typeface="PT Serif" panose="020A0603040505020204" pitchFamily="18" charset="-52"/>
              </a:rPr>
              <a:t>, from </a:t>
            </a:r>
            <a:r>
              <a:rPr lang="en-US" sz="2000" dirty="0">
                <a:solidFill>
                  <a:srgbClr val="250AC6"/>
                </a:solidFill>
                <a:latin typeface="PT Serif" panose="020A0603040505020204" pitchFamily="18" charset="-52"/>
              </a:rPr>
              <a:t>15:00 to 19:00 </a:t>
            </a:r>
            <a:r>
              <a:rPr lang="en-US" sz="2000" dirty="0">
                <a:latin typeface="PT Serif" panose="020A0603040505020204" pitchFamily="18" charset="-52"/>
              </a:rPr>
              <a:t>Moscow time.</a:t>
            </a:r>
            <a:endParaRPr lang="ru-RU" sz="2000" dirty="0">
              <a:latin typeface="PT Serif" panose="020A0603040505020204" pitchFamily="18" charset="-52"/>
            </a:endParaRPr>
          </a:p>
        </p:txBody>
      </p:sp>
    </p:spTree>
    <p:extLst>
      <p:ext uri="{BB962C8B-B14F-4D97-AF65-F5344CB8AC3E}">
        <p14:creationId xmlns:p14="http://schemas.microsoft.com/office/powerpoint/2010/main" val="2852523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14284" y="2358512"/>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CASE STUDIES </a:t>
            </a:r>
            <a:r>
              <a:rPr lang="en-US" sz="2100" dirty="0">
                <a:solidFill>
                  <a:srgbClr val="0070C0"/>
                </a:solidFill>
                <a:latin typeface="PT Serif" panose="020A0603040505020204" pitchFamily="18" charset="-52"/>
                <a:cs typeface="Arial" pitchFamily="34" charset="0"/>
              </a:rPr>
              <a:t>4.07.2016</a:t>
            </a:r>
            <a:endParaRPr lang="ru-RU" sz="3200" dirty="0">
              <a:solidFill>
                <a:srgbClr val="0070C0"/>
              </a:solidFill>
              <a:latin typeface="PT Serif" panose="020A0603040505020204" pitchFamily="18" charset="-52"/>
              <a:cs typeface="Arial" pitchFamily="34" charset="0"/>
            </a:endParaRPr>
          </a:p>
        </p:txBody>
      </p:sp>
      <p:pic>
        <p:nvPicPr>
          <p:cNvPr id="10242" name="Picture 2">
            <a:extLst>
              <a:ext uri="{FF2B5EF4-FFF2-40B4-BE49-F238E27FC236}">
                <a16:creationId xmlns:a16="http://schemas.microsoft.com/office/drawing/2014/main" id="{5B9109B0-C99D-0BE2-B0BF-FEEC1AB79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00" y="799838"/>
            <a:ext cx="5761037"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a:extLst>
              <a:ext uri="{FF2B5EF4-FFF2-40B4-BE49-F238E27FC236}">
                <a16:creationId xmlns:a16="http://schemas.microsoft.com/office/drawing/2014/main" id="{21CF820F-C960-44A8-D9D5-3CFE78065A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68" y="3645024"/>
            <a:ext cx="57531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B773A18-3E95-6F45-AE6F-DCC223FD6F3E}"/>
              </a:ext>
            </a:extLst>
          </p:cNvPr>
          <p:cNvSpPr txBox="1"/>
          <p:nvPr/>
        </p:nvSpPr>
        <p:spPr>
          <a:xfrm>
            <a:off x="6156957" y="1382866"/>
            <a:ext cx="2873475" cy="4801314"/>
          </a:xfrm>
          <a:prstGeom prst="rect">
            <a:avLst/>
          </a:prstGeom>
          <a:noFill/>
        </p:spPr>
        <p:txBody>
          <a:bodyPr wrap="square">
            <a:spAutoFit/>
          </a:bodyPr>
          <a:lstStyle/>
          <a:p>
            <a:r>
              <a:rPr lang="en-US" dirty="0">
                <a:latin typeface="PT Serif" panose="020A0603040505020204" pitchFamily="18" charset="-52"/>
              </a:rPr>
              <a:t>Air temperature (degrees С) at six altitudes during the day. The x-axis is the hour of the day. </a:t>
            </a:r>
          </a:p>
          <a:p>
            <a:endParaRPr lang="en-US" dirty="0">
              <a:latin typeface="PT Serif" panose="020A0603040505020204" pitchFamily="18" charset="-52"/>
            </a:endParaRPr>
          </a:p>
          <a:p>
            <a:r>
              <a:rPr lang="en-US" dirty="0">
                <a:latin typeface="PT Serif" panose="020A0603040505020204" pitchFamily="18" charset="-52"/>
              </a:rPr>
              <a:t>t2 is the temperature at a height of 2 m; </a:t>
            </a:r>
          </a:p>
          <a:p>
            <a:r>
              <a:rPr lang="en-US" dirty="0">
                <a:latin typeface="PT Serif" panose="020A0603040505020204" pitchFamily="18" charset="-52"/>
              </a:rPr>
              <a:t>t1 is the temperature at a height of 25 m; </a:t>
            </a:r>
          </a:p>
          <a:p>
            <a:r>
              <a:rPr lang="en-US" dirty="0">
                <a:latin typeface="PT Serif" panose="020A0603040505020204" pitchFamily="18" charset="-52"/>
              </a:rPr>
              <a:t>t3 is the temperature at a height of 73 m; </a:t>
            </a:r>
          </a:p>
          <a:p>
            <a:r>
              <a:rPr lang="en-US" dirty="0">
                <a:latin typeface="PT Serif" panose="020A0603040505020204" pitchFamily="18" charset="-52"/>
              </a:rPr>
              <a:t>t5 is the temperature at a height of 121 m; </a:t>
            </a:r>
          </a:p>
          <a:p>
            <a:r>
              <a:rPr lang="en-US" dirty="0">
                <a:latin typeface="PT Serif" panose="020A0603040505020204" pitchFamily="18" charset="-52"/>
              </a:rPr>
              <a:t>t9 is the temperature at a height of 217 m; </a:t>
            </a:r>
          </a:p>
          <a:p>
            <a:r>
              <a:rPr lang="en-US" dirty="0">
                <a:latin typeface="PT Serif" panose="020A0603040505020204" pitchFamily="18" charset="-52"/>
              </a:rPr>
              <a:t>t13 is the temperature at an altitude of 301 m.</a:t>
            </a:r>
            <a:endParaRPr lang="ru-RU" dirty="0">
              <a:latin typeface="PT Serif" panose="020A0603040505020204" pitchFamily="18" charset="-52"/>
            </a:endParaRPr>
          </a:p>
        </p:txBody>
      </p:sp>
    </p:spTree>
    <p:extLst>
      <p:ext uri="{BB962C8B-B14F-4D97-AF65-F5344CB8AC3E}">
        <p14:creationId xmlns:p14="http://schemas.microsoft.com/office/powerpoint/2010/main" val="3062977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idx="1"/>
          </p:nvPr>
        </p:nvSpPr>
        <p:spPr>
          <a:xfrm>
            <a:off x="107504" y="188640"/>
            <a:ext cx="8856984" cy="5760640"/>
          </a:xfrm>
        </p:spPr>
        <p:txBody>
          <a:bodyPr>
            <a:noAutofit/>
          </a:bodyPr>
          <a:lstStyle/>
          <a:p>
            <a:pPr algn="r"/>
            <a:endParaRPr lang="en-US" sz="2200" dirty="0">
              <a:latin typeface="PT Serif" panose="020A0603040505020204" pitchFamily="18" charset="-52"/>
              <a:cs typeface="Arial" pitchFamily="34" charset="0"/>
            </a:endParaRPr>
          </a:p>
          <a:p>
            <a:pPr algn="r"/>
            <a:r>
              <a:rPr lang="en-US" sz="2200" dirty="0">
                <a:latin typeface="PT Serif" panose="020A0603040505020204" pitchFamily="18" charset="-52"/>
                <a:cs typeface="Arial" pitchFamily="34" charset="0"/>
              </a:rPr>
              <a:t> </a:t>
            </a:r>
          </a:p>
          <a:p>
            <a:pPr algn="r"/>
            <a:r>
              <a:rPr lang="en-US" sz="2200" dirty="0">
                <a:latin typeface="PT Serif" panose="020A0603040505020204" pitchFamily="18" charset="-52"/>
                <a:cs typeface="Arial" pitchFamily="34" charset="0"/>
              </a:rPr>
              <a:t>The danger of </a:t>
            </a:r>
            <a:r>
              <a:rPr lang="en-US" sz="2200" dirty="0">
                <a:solidFill>
                  <a:srgbClr val="0070C0"/>
                </a:solidFill>
                <a:latin typeface="PT Serif" panose="020A0603040505020204" pitchFamily="18" charset="-52"/>
                <a:cs typeface="Arial" pitchFamily="34" charset="0"/>
              </a:rPr>
              <a:t>squalls</a:t>
            </a:r>
            <a:r>
              <a:rPr lang="en-US" sz="2200" dirty="0">
                <a:latin typeface="PT Serif" panose="020A0603040505020204" pitchFamily="18" charset="-52"/>
                <a:cs typeface="Arial" pitchFamily="34" charset="0"/>
              </a:rPr>
              <a:t> and the complexity of their forecasting is associated with the </a:t>
            </a:r>
            <a:r>
              <a:rPr lang="en-US" sz="2200" dirty="0">
                <a:solidFill>
                  <a:srgbClr val="FF0000"/>
                </a:solidFill>
                <a:latin typeface="PT Serif" panose="020A0603040505020204" pitchFamily="18" charset="-52"/>
                <a:cs typeface="Arial" pitchFamily="34" charset="0"/>
              </a:rPr>
              <a:t>suddenness of their formation</a:t>
            </a:r>
            <a:r>
              <a:rPr lang="en-US" sz="2200" dirty="0">
                <a:latin typeface="PT Serif" panose="020A0603040505020204" pitchFamily="18" charset="-52"/>
                <a:cs typeface="Arial" pitchFamily="34" charset="0"/>
              </a:rPr>
              <a:t>. </a:t>
            </a:r>
          </a:p>
          <a:p>
            <a:pPr algn="r"/>
            <a:r>
              <a:rPr lang="en-US" sz="2200" dirty="0">
                <a:solidFill>
                  <a:srgbClr val="0070C0"/>
                </a:solidFill>
                <a:latin typeface="PT Serif" panose="020A0603040505020204" pitchFamily="18" charset="-52"/>
                <a:cs typeface="Arial" pitchFamily="34" charset="0"/>
              </a:rPr>
              <a:t>Squalls</a:t>
            </a:r>
            <a:r>
              <a:rPr lang="en-US" sz="2200" dirty="0">
                <a:latin typeface="PT Serif" panose="020A0603040505020204" pitchFamily="18" charset="-52"/>
                <a:cs typeface="Arial" pitchFamily="34" charset="0"/>
              </a:rPr>
              <a:t> can have great </a:t>
            </a:r>
            <a:r>
              <a:rPr lang="en-US" sz="2200" dirty="0">
                <a:solidFill>
                  <a:srgbClr val="C00000"/>
                </a:solidFill>
                <a:latin typeface="PT Serif" panose="020A0603040505020204" pitchFamily="18" charset="-52"/>
                <a:cs typeface="Arial" pitchFamily="34" charset="0"/>
              </a:rPr>
              <a:t>destructive power </a:t>
            </a:r>
            <a:r>
              <a:rPr lang="en-US" sz="2200" dirty="0">
                <a:latin typeface="PT Serif" panose="020A0603040505020204" pitchFamily="18" charset="-52"/>
                <a:cs typeface="Arial" pitchFamily="34" charset="0"/>
              </a:rPr>
              <a:t>and often </a:t>
            </a:r>
            <a:r>
              <a:rPr lang="en-US" sz="2200" dirty="0">
                <a:solidFill>
                  <a:srgbClr val="C00000"/>
                </a:solidFill>
                <a:latin typeface="PT Serif" panose="020A0603040505020204" pitchFamily="18" charset="-52"/>
                <a:cs typeface="Arial" pitchFamily="34" charset="0"/>
              </a:rPr>
              <a:t>cause significant material damage</a:t>
            </a:r>
            <a:r>
              <a:rPr lang="en-US" sz="2200" dirty="0">
                <a:latin typeface="PT Serif" panose="020A0603040505020204" pitchFamily="18" charset="-52"/>
                <a:cs typeface="Arial" pitchFamily="34" charset="0"/>
              </a:rPr>
              <a:t>, in particular, power and communication lines are defected, rural buildings are damaged, and the operation of precision equipment and transport is disrupted. </a:t>
            </a:r>
          </a:p>
          <a:p>
            <a:pPr algn="r"/>
            <a:r>
              <a:rPr lang="en-US" sz="2200" dirty="0">
                <a:solidFill>
                  <a:srgbClr val="00BE00"/>
                </a:solidFill>
                <a:latin typeface="PT Serif" panose="020A0603040505020204" pitchFamily="18" charset="-52"/>
                <a:cs typeface="Arial" pitchFamily="34" charset="0"/>
              </a:rPr>
              <a:t>Diagnostics of the main characteristics </a:t>
            </a:r>
            <a:r>
              <a:rPr lang="en-US" sz="2200" dirty="0">
                <a:latin typeface="PT Serif" panose="020A0603040505020204" pitchFamily="18" charset="-52"/>
                <a:cs typeface="Arial" pitchFamily="34" charset="0"/>
              </a:rPr>
              <a:t>of squalls and an </a:t>
            </a:r>
            <a:r>
              <a:rPr lang="en-US" sz="2200" dirty="0">
                <a:solidFill>
                  <a:srgbClr val="00BE00"/>
                </a:solidFill>
                <a:latin typeface="PT Serif" panose="020A0603040505020204" pitchFamily="18" charset="-52"/>
                <a:cs typeface="Arial" pitchFamily="34" charset="0"/>
              </a:rPr>
              <a:t>approximate assessment of damage </a:t>
            </a:r>
            <a:r>
              <a:rPr lang="en-US" sz="2200" dirty="0">
                <a:latin typeface="PT Serif" panose="020A0603040505020204" pitchFamily="18" charset="-52"/>
                <a:cs typeface="Arial" pitchFamily="34" charset="0"/>
              </a:rPr>
              <a:t>should be possible using a large array of data on wind speed and direction obtained with sufficient statistical reliability (</a:t>
            </a:r>
            <a:r>
              <a:rPr lang="en-US" sz="2200" dirty="0">
                <a:solidFill>
                  <a:srgbClr val="00BE00"/>
                </a:solidFill>
                <a:latin typeface="PT Serif" panose="020A0603040505020204" pitchFamily="18" charset="-52"/>
                <a:cs typeface="Arial" pitchFamily="34" charset="0"/>
              </a:rPr>
              <a:t>i.e.</a:t>
            </a:r>
            <a:r>
              <a:rPr lang="en-US" sz="2200" dirty="0">
                <a:latin typeface="PT Serif" panose="020A0603040505020204" pitchFamily="18" charset="-52"/>
                <a:cs typeface="Arial" pitchFamily="34" charset="0"/>
              </a:rPr>
              <a:t> data from the </a:t>
            </a:r>
            <a:r>
              <a:rPr lang="en-US" sz="2200" i="1" dirty="0">
                <a:latin typeface="PT Serif" panose="020A0603040505020204" pitchFamily="18" charset="-52"/>
                <a:cs typeface="Arial" pitchFamily="34" charset="0"/>
              </a:rPr>
              <a:t>high-altitude instrumental tower of the Institute of Experimental Meteorology of the Federal State Budgetary Institution NPO Typhoon</a:t>
            </a:r>
            <a:r>
              <a:rPr lang="en-US" sz="2200" dirty="0">
                <a:latin typeface="PT Serif" panose="020A0603040505020204" pitchFamily="18" charset="-52"/>
                <a:cs typeface="Arial" pitchFamily="34" charset="0"/>
              </a:rPr>
              <a:t>)</a:t>
            </a:r>
          </a:p>
          <a:p>
            <a:pPr algn="r"/>
            <a:r>
              <a:rPr lang="ru-RU" sz="2200" dirty="0">
                <a:latin typeface="PT Serif" panose="020A0603040505020204" pitchFamily="18" charset="-52"/>
                <a:cs typeface="Arial" pitchFamily="34" charset="0"/>
              </a:rPr>
              <a:t> </a:t>
            </a:r>
            <a:endParaRPr lang="en-US" sz="2200" dirty="0">
              <a:latin typeface="PT Serif" panose="020A0603040505020204" pitchFamily="18" charset="-52"/>
              <a:cs typeface="Arial" pitchFamily="34" charset="0"/>
            </a:endParaRPr>
          </a:p>
        </p:txBody>
      </p:sp>
      <p:sp>
        <p:nvSpPr>
          <p:cNvPr id="9" name="Заголовок 2"/>
          <p:cNvSpPr txBox="1">
            <a:spLocks/>
          </p:cNvSpPr>
          <p:nvPr/>
        </p:nvSpPr>
        <p:spPr>
          <a:xfrm>
            <a:off x="457200" y="-243408"/>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Aims and Motivation</a:t>
            </a:r>
            <a:endParaRPr lang="ru-RU" sz="3200" dirty="0">
              <a:latin typeface="PT Serif" panose="020A0603040505020204" pitchFamily="18" charset="-52"/>
              <a:cs typeface="Arial" pitchFamily="34" charset="0"/>
            </a:endParaRPr>
          </a:p>
        </p:txBody>
      </p:sp>
    </p:spTree>
    <p:extLst>
      <p:ext uri="{BB962C8B-B14F-4D97-AF65-F5344CB8AC3E}">
        <p14:creationId xmlns:p14="http://schemas.microsoft.com/office/powerpoint/2010/main" val="1832518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14284" y="2358512"/>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266" name="Picture 2">
            <a:extLst>
              <a:ext uri="{FF2B5EF4-FFF2-40B4-BE49-F238E27FC236}">
                <a16:creationId xmlns:a16="http://schemas.microsoft.com/office/drawing/2014/main" id="{89A64821-7A44-5193-6945-78B83981D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6" y="1213847"/>
            <a:ext cx="4464318" cy="159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a:extLst>
              <a:ext uri="{FF2B5EF4-FFF2-40B4-BE49-F238E27FC236}">
                <a16:creationId xmlns:a16="http://schemas.microsoft.com/office/drawing/2014/main" id="{893E85A3-5008-A132-4A64-F5B140AE9B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15" y="3150817"/>
            <a:ext cx="4470478" cy="15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ED5D841-F912-ED13-421F-13C8CED8D975}"/>
              </a:ext>
            </a:extLst>
          </p:cNvPr>
          <p:cNvSpPr txBox="1"/>
          <p:nvPr/>
        </p:nvSpPr>
        <p:spPr>
          <a:xfrm>
            <a:off x="1403648" y="5291916"/>
            <a:ext cx="1954152" cy="369332"/>
          </a:xfrm>
          <a:prstGeom prst="rect">
            <a:avLst/>
          </a:prstGeom>
          <a:noFill/>
        </p:spPr>
        <p:txBody>
          <a:bodyPr wrap="square">
            <a:spAutoFit/>
          </a:bodyPr>
          <a:lstStyle/>
          <a:p>
            <a:pPr algn="ctr"/>
            <a:r>
              <a:rPr lang="en-US" dirty="0">
                <a:latin typeface="PT Serif" panose="020A0603040505020204" pitchFamily="18" charset="-52"/>
              </a:rPr>
              <a:t>Pressure 2 m</a:t>
            </a:r>
            <a:endParaRPr lang="ru-RU" dirty="0"/>
          </a:p>
        </p:txBody>
      </p:sp>
      <p:sp>
        <p:nvSpPr>
          <p:cNvPr id="2" name="Заголовок 2">
            <a:extLst>
              <a:ext uri="{FF2B5EF4-FFF2-40B4-BE49-F238E27FC236}">
                <a16:creationId xmlns:a16="http://schemas.microsoft.com/office/drawing/2014/main" id="{E6B5B8B2-C62E-00AE-CFB5-E22C50B78FD8}"/>
              </a:ext>
            </a:extLst>
          </p:cNvPr>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CASE STUDIES </a:t>
            </a:r>
            <a:r>
              <a:rPr lang="en-US" sz="2100" dirty="0">
                <a:solidFill>
                  <a:srgbClr val="0070C0"/>
                </a:solidFill>
                <a:latin typeface="PT Serif" panose="020A0603040505020204" pitchFamily="18" charset="-52"/>
                <a:cs typeface="Arial" pitchFamily="34" charset="0"/>
              </a:rPr>
              <a:t>4.07.2016</a:t>
            </a:r>
            <a:endParaRPr lang="ru-RU" sz="3200" dirty="0">
              <a:solidFill>
                <a:srgbClr val="0070C0"/>
              </a:solidFill>
              <a:latin typeface="PT Serif" panose="020A0603040505020204" pitchFamily="18" charset="-52"/>
              <a:cs typeface="Arial" pitchFamily="34" charset="0"/>
            </a:endParaRPr>
          </a:p>
        </p:txBody>
      </p:sp>
      <p:sp>
        <p:nvSpPr>
          <p:cNvPr id="3" name="TextBox 2">
            <a:extLst>
              <a:ext uri="{FF2B5EF4-FFF2-40B4-BE49-F238E27FC236}">
                <a16:creationId xmlns:a16="http://schemas.microsoft.com/office/drawing/2014/main" id="{A01C7914-E3E4-9AF5-BA49-714F7A260E92}"/>
              </a:ext>
            </a:extLst>
          </p:cNvPr>
          <p:cNvSpPr txBox="1"/>
          <p:nvPr/>
        </p:nvSpPr>
        <p:spPr>
          <a:xfrm>
            <a:off x="4909071" y="5291916"/>
            <a:ext cx="4104456" cy="369332"/>
          </a:xfrm>
          <a:prstGeom prst="rect">
            <a:avLst/>
          </a:prstGeom>
          <a:noFill/>
        </p:spPr>
        <p:txBody>
          <a:bodyPr wrap="square">
            <a:spAutoFit/>
          </a:bodyPr>
          <a:lstStyle/>
          <a:p>
            <a:pPr algn="ctr"/>
            <a:r>
              <a:rPr lang="en-US" dirty="0">
                <a:latin typeface="PT Serif" panose="020A0603040505020204" pitchFamily="18" charset="-52"/>
              </a:rPr>
              <a:t>Relative humidity 2 m</a:t>
            </a:r>
            <a:endParaRPr lang="ru-RU" dirty="0"/>
          </a:p>
        </p:txBody>
      </p:sp>
      <p:pic>
        <p:nvPicPr>
          <p:cNvPr id="6" name="Picture 2">
            <a:extLst>
              <a:ext uri="{FF2B5EF4-FFF2-40B4-BE49-F238E27FC236}">
                <a16:creationId xmlns:a16="http://schemas.microsoft.com/office/drawing/2014/main" id="{625986E7-0F00-13D4-4BBF-D813541AB8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110" y="1196752"/>
            <a:ext cx="4643889" cy="160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EABB6591-4150-A345-6037-D8A8F264D6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2" y="3119535"/>
            <a:ext cx="4636213" cy="164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2122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14284" y="2358512"/>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CASE STUDIES </a:t>
            </a:r>
            <a:r>
              <a:rPr lang="en-US" sz="2100" dirty="0">
                <a:solidFill>
                  <a:srgbClr val="0070C0"/>
                </a:solidFill>
                <a:latin typeface="PT Serif" panose="020A0603040505020204" pitchFamily="18" charset="-52"/>
                <a:cs typeface="Arial" pitchFamily="34" charset="0"/>
              </a:rPr>
              <a:t>4.07.2016</a:t>
            </a:r>
            <a:endParaRPr lang="ru-RU" sz="3200" dirty="0">
              <a:solidFill>
                <a:srgbClr val="0070C0"/>
              </a:solidFill>
              <a:latin typeface="PT Serif" panose="020A0603040505020204" pitchFamily="18" charset="-52"/>
              <a:cs typeface="Arial" pitchFamily="34" charset="0"/>
            </a:endParaRPr>
          </a:p>
        </p:txBody>
      </p:sp>
      <p:sp>
        <p:nvSpPr>
          <p:cNvPr id="2" name="TextBox 1">
            <a:extLst>
              <a:ext uri="{FF2B5EF4-FFF2-40B4-BE49-F238E27FC236}">
                <a16:creationId xmlns:a16="http://schemas.microsoft.com/office/drawing/2014/main" id="{8C4288FE-2A54-986E-907D-D6AC7162F267}"/>
              </a:ext>
            </a:extLst>
          </p:cNvPr>
          <p:cNvSpPr txBox="1"/>
          <p:nvPr/>
        </p:nvSpPr>
        <p:spPr>
          <a:xfrm>
            <a:off x="5741367" y="5158432"/>
            <a:ext cx="3303579" cy="1384995"/>
          </a:xfrm>
          <a:prstGeom prst="rect">
            <a:avLst/>
          </a:prstGeom>
          <a:noFill/>
        </p:spPr>
        <p:txBody>
          <a:bodyPr wrap="square">
            <a:spAutoFit/>
          </a:bodyPr>
          <a:lstStyle/>
          <a:p>
            <a:endParaRPr lang="en-US" sz="1400" dirty="0">
              <a:latin typeface="PT Serif" panose="020A0603040505020204" pitchFamily="18" charset="-52"/>
            </a:endParaRPr>
          </a:p>
          <a:p>
            <a:r>
              <a:rPr lang="en-US" sz="1400" dirty="0">
                <a:latin typeface="PT Serif" panose="020A0603040505020204" pitchFamily="18" charset="-52"/>
              </a:rPr>
              <a:t>V8 is the velocity at a height of 8 m; </a:t>
            </a:r>
          </a:p>
          <a:p>
            <a:r>
              <a:rPr lang="en-US" sz="1400" dirty="0">
                <a:latin typeface="PT Serif" panose="020A0603040505020204" pitchFamily="18" charset="-52"/>
              </a:rPr>
              <a:t>V3 is the velocity at a height of 73 m; </a:t>
            </a:r>
          </a:p>
          <a:p>
            <a:r>
              <a:rPr lang="en-US" sz="1400" dirty="0">
                <a:latin typeface="PT Serif" panose="020A0603040505020204" pitchFamily="18" charset="-52"/>
              </a:rPr>
              <a:t>V5 is the velocity at a height of 121 m; </a:t>
            </a:r>
          </a:p>
          <a:p>
            <a:r>
              <a:rPr lang="en-US" sz="1400" dirty="0">
                <a:latin typeface="PT Serif" panose="020A0603040505020204" pitchFamily="18" charset="-52"/>
              </a:rPr>
              <a:t>V9 is the velocity at a height of 217 m; </a:t>
            </a:r>
          </a:p>
          <a:p>
            <a:r>
              <a:rPr lang="en-US" sz="1400" dirty="0">
                <a:latin typeface="PT Serif" panose="020A0603040505020204" pitchFamily="18" charset="-52"/>
              </a:rPr>
              <a:t>V13 is the velocity at a height of 301 m.</a:t>
            </a:r>
            <a:endParaRPr lang="ru-RU" sz="1400" dirty="0">
              <a:latin typeface="PT Serif" panose="020A0603040505020204" pitchFamily="18" charset="-52"/>
            </a:endParaRPr>
          </a:p>
        </p:txBody>
      </p:sp>
      <p:pic>
        <p:nvPicPr>
          <p:cNvPr id="13314" name="Picture 2">
            <a:extLst>
              <a:ext uri="{FF2B5EF4-FFF2-40B4-BE49-F238E27FC236}">
                <a16:creationId xmlns:a16="http://schemas.microsoft.com/office/drawing/2014/main" id="{8B41F1C9-A456-352C-E54F-74DD9050C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25" y="548680"/>
            <a:ext cx="5761037"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a:extLst>
              <a:ext uri="{FF2B5EF4-FFF2-40B4-BE49-F238E27FC236}">
                <a16:creationId xmlns:a16="http://schemas.microsoft.com/office/drawing/2014/main" id="{4EB64D87-6700-1487-E7FA-4194113FB5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43375"/>
            <a:ext cx="57531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A4897EA-680A-18C2-4A99-59DD51618862}"/>
              </a:ext>
            </a:extLst>
          </p:cNvPr>
          <p:cNvSpPr txBox="1"/>
          <p:nvPr/>
        </p:nvSpPr>
        <p:spPr>
          <a:xfrm>
            <a:off x="5834132" y="1095174"/>
            <a:ext cx="3751886" cy="923330"/>
          </a:xfrm>
          <a:prstGeom prst="rect">
            <a:avLst/>
          </a:prstGeom>
          <a:noFill/>
        </p:spPr>
        <p:txBody>
          <a:bodyPr wrap="square">
            <a:spAutoFit/>
          </a:bodyPr>
          <a:lstStyle/>
          <a:p>
            <a:r>
              <a:rPr lang="en-US" sz="1800" dirty="0">
                <a:latin typeface="PT Serif" panose="020A0603040505020204" pitchFamily="18" charset="-52"/>
              </a:rPr>
              <a:t>Wind velocity (m/s) at five altitudes during the day. The x-axis is the hour of the day. </a:t>
            </a:r>
          </a:p>
        </p:txBody>
      </p:sp>
      <p:pic>
        <p:nvPicPr>
          <p:cNvPr id="13315" name="Picture 3">
            <a:extLst>
              <a:ext uri="{FF2B5EF4-FFF2-40B4-BE49-F238E27FC236}">
                <a16:creationId xmlns:a16="http://schemas.microsoft.com/office/drawing/2014/main" id="{C7834CC0-517B-1CA0-E988-282A2DDC71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375" y="3045457"/>
            <a:ext cx="57626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216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CASE STUDIES </a:t>
            </a:r>
            <a:r>
              <a:rPr lang="en-US" sz="2100" dirty="0">
                <a:solidFill>
                  <a:srgbClr val="0070C0"/>
                </a:solidFill>
                <a:latin typeface="PT Serif" panose="020A0603040505020204" pitchFamily="18" charset="-52"/>
                <a:cs typeface="Arial" pitchFamily="34" charset="0"/>
              </a:rPr>
              <a:t>4.07.2016</a:t>
            </a:r>
            <a:endParaRPr lang="ru-RU" sz="3200" dirty="0">
              <a:solidFill>
                <a:srgbClr val="0070C0"/>
              </a:solidFill>
              <a:latin typeface="PT Serif" panose="020A0603040505020204" pitchFamily="18" charset="-52"/>
              <a:cs typeface="Arial" pitchFamily="34" charset="0"/>
            </a:endParaRPr>
          </a:p>
        </p:txBody>
      </p:sp>
      <p:sp>
        <p:nvSpPr>
          <p:cNvPr id="4" name="TextBox 3">
            <a:extLst>
              <a:ext uri="{FF2B5EF4-FFF2-40B4-BE49-F238E27FC236}">
                <a16:creationId xmlns:a16="http://schemas.microsoft.com/office/drawing/2014/main" id="{CED5D841-F912-ED13-421F-13C8CED8D975}"/>
              </a:ext>
            </a:extLst>
          </p:cNvPr>
          <p:cNvSpPr txBox="1"/>
          <p:nvPr/>
        </p:nvSpPr>
        <p:spPr>
          <a:xfrm>
            <a:off x="930027" y="3492938"/>
            <a:ext cx="5023932" cy="369332"/>
          </a:xfrm>
          <a:prstGeom prst="rect">
            <a:avLst/>
          </a:prstGeom>
          <a:noFill/>
        </p:spPr>
        <p:txBody>
          <a:bodyPr wrap="square">
            <a:spAutoFit/>
          </a:bodyPr>
          <a:lstStyle/>
          <a:p>
            <a:r>
              <a:rPr lang="en-US" dirty="0">
                <a:latin typeface="PT Serif" panose="020A0603040505020204" pitchFamily="18" charset="-52"/>
              </a:rPr>
              <a:t>W</a:t>
            </a:r>
            <a:r>
              <a:rPr lang="en-US" sz="1800" dirty="0">
                <a:latin typeface="PT Serif" panose="020A0603040505020204" pitchFamily="18" charset="-52"/>
              </a:rPr>
              <a:t>ind direction in degrees at four heights</a:t>
            </a:r>
            <a:endParaRPr lang="ru-RU" dirty="0"/>
          </a:p>
        </p:txBody>
      </p:sp>
      <p:pic>
        <p:nvPicPr>
          <p:cNvPr id="14338" name="Picture 2">
            <a:extLst>
              <a:ext uri="{FF2B5EF4-FFF2-40B4-BE49-F238E27FC236}">
                <a16:creationId xmlns:a16="http://schemas.microsoft.com/office/drawing/2014/main" id="{8C6A22B9-8D60-EE37-BBB9-E2366AE75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51" y="1064144"/>
            <a:ext cx="57610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a:extLst>
              <a:ext uri="{FF2B5EF4-FFF2-40B4-BE49-F238E27FC236}">
                <a16:creationId xmlns:a16="http://schemas.microsoft.com/office/drawing/2014/main" id="{FAF48A66-FA43-1F32-7AD1-74504B83EF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051" y="4005064"/>
            <a:ext cx="5762625"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2EFE125-4EA9-E7CC-86B6-46E23FE61A60}"/>
              </a:ext>
            </a:extLst>
          </p:cNvPr>
          <p:cNvSpPr txBox="1"/>
          <p:nvPr/>
        </p:nvSpPr>
        <p:spPr>
          <a:xfrm>
            <a:off x="6161053" y="2527198"/>
            <a:ext cx="2864896" cy="4247317"/>
          </a:xfrm>
          <a:prstGeom prst="rect">
            <a:avLst/>
          </a:prstGeom>
          <a:noFill/>
        </p:spPr>
        <p:txBody>
          <a:bodyPr wrap="square">
            <a:spAutoFit/>
          </a:bodyPr>
          <a:lstStyle/>
          <a:p>
            <a:pPr algn="r"/>
            <a:r>
              <a:rPr lang="en-US" dirty="0">
                <a:latin typeface="PT Serif" panose="020A0603040505020204" pitchFamily="18" charset="-52"/>
              </a:rPr>
              <a:t>Precipitation according to an observer at the VMM test site: heavy rain showers 16:25-16:31; heavy rain moderate 16:23-16:25, 16:31-16:33, 16:42-16:48; heavy rain light 16:33-16:42, 16:48-M (continued after the observation period); thunderstorm from 16:15 to 17:05; 16:42-16:50 above us. The sum of precipitation from 16:00 to 17:00 was 6.9 mm.</a:t>
            </a:r>
            <a:endParaRPr lang="ru-RU" dirty="0">
              <a:latin typeface="PT Serif" panose="020A0603040505020204" pitchFamily="18" charset="-52"/>
            </a:endParaRPr>
          </a:p>
        </p:txBody>
      </p:sp>
    </p:spTree>
    <p:extLst>
      <p:ext uri="{BB962C8B-B14F-4D97-AF65-F5344CB8AC3E}">
        <p14:creationId xmlns:p14="http://schemas.microsoft.com/office/powerpoint/2010/main" val="1781098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CASE STUDIES </a:t>
            </a:r>
            <a:r>
              <a:rPr lang="en-US" sz="2100" dirty="0">
                <a:solidFill>
                  <a:srgbClr val="0070C0"/>
                </a:solidFill>
                <a:latin typeface="PT Serif" panose="020A0603040505020204" pitchFamily="18" charset="-52"/>
                <a:cs typeface="Arial" pitchFamily="34" charset="0"/>
              </a:rPr>
              <a:t>4.07.2016</a:t>
            </a:r>
            <a:endParaRPr lang="ru-RU" sz="3200" dirty="0">
              <a:solidFill>
                <a:srgbClr val="0070C0"/>
              </a:solidFill>
              <a:latin typeface="PT Serif" panose="020A0603040505020204" pitchFamily="18" charset="-52"/>
              <a:cs typeface="Arial" pitchFamily="34" charset="0"/>
            </a:endParaRPr>
          </a:p>
        </p:txBody>
      </p:sp>
      <p:sp>
        <p:nvSpPr>
          <p:cNvPr id="4" name="TextBox 3">
            <a:extLst>
              <a:ext uri="{FF2B5EF4-FFF2-40B4-BE49-F238E27FC236}">
                <a16:creationId xmlns:a16="http://schemas.microsoft.com/office/drawing/2014/main" id="{CED5D841-F912-ED13-421F-13C8CED8D975}"/>
              </a:ext>
            </a:extLst>
          </p:cNvPr>
          <p:cNvSpPr txBox="1"/>
          <p:nvPr/>
        </p:nvSpPr>
        <p:spPr>
          <a:xfrm>
            <a:off x="206944" y="2950743"/>
            <a:ext cx="5023932" cy="646331"/>
          </a:xfrm>
          <a:prstGeom prst="rect">
            <a:avLst/>
          </a:prstGeom>
          <a:noFill/>
        </p:spPr>
        <p:txBody>
          <a:bodyPr wrap="square">
            <a:spAutoFit/>
          </a:bodyPr>
          <a:lstStyle/>
          <a:p>
            <a:r>
              <a:rPr lang="en-US" dirty="0">
                <a:latin typeface="PT Serif" panose="020A0603040505020204" pitchFamily="18" charset="-52"/>
              </a:rPr>
              <a:t>W</a:t>
            </a:r>
            <a:r>
              <a:rPr lang="en-US" sz="1800" dirty="0">
                <a:latin typeface="PT Serif" panose="020A0603040505020204" pitchFamily="18" charset="-52"/>
              </a:rPr>
              <a:t>ind components: module and vertical velocities at four heights (</a:t>
            </a:r>
            <a:r>
              <a:rPr lang="ru-RU" sz="1800" dirty="0">
                <a:effectLst/>
                <a:latin typeface="Times New Roman" panose="02020603050405020304" pitchFamily="18" charset="0"/>
                <a:ea typeface="MS Mincho" panose="02020609040205080304" pitchFamily="49" charset="-128"/>
              </a:rPr>
              <a:t>25, 73, 121 </a:t>
            </a:r>
            <a:r>
              <a:rPr lang="en-US" sz="1800" dirty="0">
                <a:effectLst/>
                <a:latin typeface="Times New Roman" panose="02020603050405020304" pitchFamily="18" charset="0"/>
                <a:ea typeface="MS Mincho" panose="02020609040205080304" pitchFamily="49" charset="-128"/>
              </a:rPr>
              <a:t>and</a:t>
            </a:r>
            <a:r>
              <a:rPr lang="ru-RU" sz="1800" dirty="0">
                <a:effectLst/>
                <a:latin typeface="Times New Roman" panose="02020603050405020304" pitchFamily="18" charset="0"/>
                <a:ea typeface="MS Mincho" panose="02020609040205080304" pitchFamily="49" charset="-128"/>
              </a:rPr>
              <a:t> 265 </a:t>
            </a:r>
            <a:r>
              <a:rPr lang="en-US" sz="1800" dirty="0">
                <a:effectLst/>
                <a:latin typeface="Times New Roman" panose="02020603050405020304" pitchFamily="18" charset="0"/>
                <a:ea typeface="MS Mincho" panose="02020609040205080304" pitchFamily="49" charset="-128"/>
              </a:rPr>
              <a:t>m</a:t>
            </a:r>
            <a:r>
              <a:rPr lang="ru-RU" sz="1800" dirty="0">
                <a:effectLst/>
                <a:latin typeface="Times New Roman" panose="02020603050405020304" pitchFamily="18" charset="0"/>
                <a:ea typeface="MS Mincho" panose="02020609040205080304" pitchFamily="49" charset="-128"/>
              </a:rPr>
              <a:t>)</a:t>
            </a:r>
            <a:endParaRPr lang="ru-RU" dirty="0"/>
          </a:p>
        </p:txBody>
      </p:sp>
      <p:sp>
        <p:nvSpPr>
          <p:cNvPr id="3" name="TextBox 2">
            <a:extLst>
              <a:ext uri="{FF2B5EF4-FFF2-40B4-BE49-F238E27FC236}">
                <a16:creationId xmlns:a16="http://schemas.microsoft.com/office/drawing/2014/main" id="{12EFE125-4EA9-E7CC-86B6-46E23FE61A60}"/>
              </a:ext>
            </a:extLst>
          </p:cNvPr>
          <p:cNvSpPr txBox="1"/>
          <p:nvPr/>
        </p:nvSpPr>
        <p:spPr>
          <a:xfrm>
            <a:off x="5751560" y="692696"/>
            <a:ext cx="3356944" cy="3693319"/>
          </a:xfrm>
          <a:prstGeom prst="rect">
            <a:avLst/>
          </a:prstGeom>
          <a:noFill/>
        </p:spPr>
        <p:txBody>
          <a:bodyPr wrap="square">
            <a:spAutoFit/>
          </a:bodyPr>
          <a:lstStyle/>
          <a:p>
            <a:r>
              <a:rPr lang="en-US" dirty="0">
                <a:latin typeface="PT Serif" panose="020A0603040505020204" pitchFamily="18" charset="-52"/>
              </a:rPr>
              <a:t>Vertical velocity measured by acoustic anemometers 81000 from Young. The wind speed values are shown by components; such a sweep is especially interesting for determining the flow structure and estimating the vertical dimensions of squalls. The speed data measured by this device show values close to those measured using the MK-15 complex.</a:t>
            </a:r>
            <a:endParaRPr lang="ru-RU" dirty="0">
              <a:latin typeface="PT Serif" panose="020A0603040505020204" pitchFamily="18" charset="-52"/>
            </a:endParaRPr>
          </a:p>
        </p:txBody>
      </p:sp>
      <p:pic>
        <p:nvPicPr>
          <p:cNvPr id="15362" name="Picture 2">
            <a:extLst>
              <a:ext uri="{FF2B5EF4-FFF2-40B4-BE49-F238E27FC236}">
                <a16:creationId xmlns:a16="http://schemas.microsoft.com/office/drawing/2014/main" id="{93F0CFD5-36B3-A7E0-2DD0-FBE0A2A41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7683"/>
            <a:ext cx="5761037"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a:extLst>
              <a:ext uri="{FF2B5EF4-FFF2-40B4-BE49-F238E27FC236}">
                <a16:creationId xmlns:a16="http://schemas.microsoft.com/office/drawing/2014/main" id="{F9409BFC-CD90-2EB9-B7E2-71033E5DB9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 y="3718771"/>
            <a:ext cx="57531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a:extLst>
              <a:ext uri="{FF2B5EF4-FFF2-40B4-BE49-F238E27FC236}">
                <a16:creationId xmlns:a16="http://schemas.microsoft.com/office/drawing/2014/main" id="{E3138F89-92D4-BCE5-1E6D-2369B5C244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4858256"/>
            <a:ext cx="3031428" cy="184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3AF3B14-EDC2-8E42-859D-FE39854BB5B0}"/>
              </a:ext>
            </a:extLst>
          </p:cNvPr>
          <p:cNvSpPr txBox="1"/>
          <p:nvPr/>
        </p:nvSpPr>
        <p:spPr>
          <a:xfrm>
            <a:off x="1331640" y="6461436"/>
            <a:ext cx="5023932" cy="261610"/>
          </a:xfrm>
          <a:prstGeom prst="rect">
            <a:avLst/>
          </a:prstGeom>
          <a:noFill/>
        </p:spPr>
        <p:txBody>
          <a:bodyPr wrap="square">
            <a:spAutoFit/>
          </a:bodyPr>
          <a:lstStyle/>
          <a:p>
            <a:r>
              <a:rPr lang="en-US" sz="1100" dirty="0">
                <a:latin typeface="PT Serif" panose="020A0603040505020204" pitchFamily="18" charset="-52"/>
              </a:rPr>
              <a:t>Wind components: module and vertical velocities at the heights of </a:t>
            </a:r>
            <a:r>
              <a:rPr lang="ru-RU" sz="1100" dirty="0">
                <a:effectLst/>
                <a:latin typeface="Times New Roman" panose="02020603050405020304" pitchFamily="18" charset="0"/>
                <a:ea typeface="MS Mincho" panose="02020609040205080304" pitchFamily="49" charset="-128"/>
              </a:rPr>
              <a:t>265 </a:t>
            </a:r>
            <a:r>
              <a:rPr lang="en-US" sz="1100" dirty="0">
                <a:effectLst/>
                <a:latin typeface="Times New Roman" panose="02020603050405020304" pitchFamily="18" charset="0"/>
                <a:ea typeface="MS Mincho" panose="02020609040205080304" pitchFamily="49" charset="-128"/>
              </a:rPr>
              <a:t>m</a:t>
            </a:r>
            <a:endParaRPr lang="ru-RU" sz="1100" dirty="0"/>
          </a:p>
        </p:txBody>
      </p:sp>
    </p:spTree>
    <p:extLst>
      <p:ext uri="{BB962C8B-B14F-4D97-AF65-F5344CB8AC3E}">
        <p14:creationId xmlns:p14="http://schemas.microsoft.com/office/powerpoint/2010/main" val="9451701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Model WRF </a:t>
            </a:r>
            <a:r>
              <a:rPr lang="en-US" sz="2100" dirty="0">
                <a:solidFill>
                  <a:srgbClr val="0070C0"/>
                </a:solidFill>
                <a:latin typeface="PT Serif" panose="020A0603040505020204" pitchFamily="18" charset="-52"/>
                <a:cs typeface="Arial" pitchFamily="34" charset="0"/>
              </a:rPr>
              <a:t>4.07.2016</a:t>
            </a:r>
            <a:endParaRPr lang="ru-RU" sz="3200" dirty="0">
              <a:solidFill>
                <a:srgbClr val="0070C0"/>
              </a:solidFill>
              <a:latin typeface="PT Serif" panose="020A0603040505020204" pitchFamily="18" charset="-52"/>
              <a:cs typeface="Arial" pitchFamily="34" charset="0"/>
            </a:endParaRPr>
          </a:p>
        </p:txBody>
      </p:sp>
      <p:graphicFrame>
        <p:nvGraphicFramePr>
          <p:cNvPr id="8" name="Таблица 7">
            <a:extLst>
              <a:ext uri="{FF2B5EF4-FFF2-40B4-BE49-F238E27FC236}">
                <a16:creationId xmlns:a16="http://schemas.microsoft.com/office/drawing/2014/main" id="{A27A3158-C043-C13F-8B39-266E12E66F7D}"/>
              </a:ext>
            </a:extLst>
          </p:cNvPr>
          <p:cNvGraphicFramePr>
            <a:graphicFrameLocks noGrp="1"/>
          </p:cNvGraphicFramePr>
          <p:nvPr>
            <p:extLst>
              <p:ext uri="{D42A27DB-BD31-4B8C-83A1-F6EECF244321}">
                <p14:modId xmlns:p14="http://schemas.microsoft.com/office/powerpoint/2010/main" val="3045698603"/>
              </p:ext>
            </p:extLst>
          </p:nvPr>
        </p:nvGraphicFramePr>
        <p:xfrm>
          <a:off x="35495" y="899036"/>
          <a:ext cx="9047991" cy="5562880"/>
        </p:xfrm>
        <a:graphic>
          <a:graphicData uri="http://schemas.openxmlformats.org/drawingml/2006/table">
            <a:tbl>
              <a:tblPr bandRow="1">
                <a:tableStyleId>{5A111915-BE36-4E01-A7E5-04B1672EAD32}</a:tableStyleId>
              </a:tblPr>
              <a:tblGrid>
                <a:gridCol w="3240361">
                  <a:extLst>
                    <a:ext uri="{9D8B030D-6E8A-4147-A177-3AD203B41FA5}">
                      <a16:colId xmlns:a16="http://schemas.microsoft.com/office/drawing/2014/main" val="1526577910"/>
                    </a:ext>
                  </a:extLst>
                </a:gridCol>
                <a:gridCol w="5807630">
                  <a:extLst>
                    <a:ext uri="{9D8B030D-6E8A-4147-A177-3AD203B41FA5}">
                      <a16:colId xmlns:a16="http://schemas.microsoft.com/office/drawing/2014/main" val="2232721469"/>
                    </a:ext>
                  </a:extLst>
                </a:gridCol>
              </a:tblGrid>
              <a:tr h="271386">
                <a:tc>
                  <a:txBody>
                    <a:bodyPr/>
                    <a:lstStyle/>
                    <a:p>
                      <a:r>
                        <a:rPr lang="en-US" sz="1400" dirty="0">
                          <a:effectLst/>
                        </a:rPr>
                        <a:t>Calculated time</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ru-RU" sz="1350" kern="1200" dirty="0">
                          <a:solidFill>
                            <a:schemeClr val="tx1"/>
                          </a:solidFill>
                          <a:effectLst/>
                          <a:latin typeface="+mn-lt"/>
                          <a:ea typeface="+mn-ea"/>
                          <a:cs typeface="+mn-cs"/>
                        </a:rPr>
                        <a:t>03</a:t>
                      </a:r>
                      <a:r>
                        <a:rPr lang="nb-NO" sz="1350" kern="1200" dirty="0">
                          <a:solidFill>
                            <a:schemeClr val="tx1"/>
                          </a:solidFill>
                          <a:effectLst/>
                          <a:latin typeface="+mn-lt"/>
                          <a:ea typeface="+mn-ea"/>
                          <a:cs typeface="+mn-cs"/>
                        </a:rPr>
                        <a:t>.07.20</a:t>
                      </a:r>
                      <a:r>
                        <a:rPr lang="ru-RU" sz="1350" kern="1200" dirty="0">
                          <a:solidFill>
                            <a:schemeClr val="tx1"/>
                          </a:solidFill>
                          <a:effectLst/>
                          <a:latin typeface="+mn-lt"/>
                          <a:ea typeface="+mn-ea"/>
                          <a:cs typeface="+mn-cs"/>
                        </a:rPr>
                        <a:t>16 </a:t>
                      </a:r>
                      <a:r>
                        <a:rPr lang="nb-NO" sz="1350" kern="1200" dirty="0">
                          <a:solidFill>
                            <a:schemeClr val="tx1"/>
                          </a:solidFill>
                          <a:effectLst/>
                          <a:latin typeface="+mn-lt"/>
                          <a:ea typeface="+mn-ea"/>
                          <a:cs typeface="+mn-cs"/>
                        </a:rPr>
                        <a:t>12 UTC-</a:t>
                      </a:r>
                      <a:r>
                        <a:rPr lang="ru-RU" sz="1350" kern="1200" dirty="0">
                          <a:solidFill>
                            <a:schemeClr val="tx1"/>
                          </a:solidFill>
                          <a:effectLst/>
                          <a:latin typeface="+mn-lt"/>
                          <a:ea typeface="+mn-ea"/>
                          <a:cs typeface="+mn-cs"/>
                        </a:rPr>
                        <a:t>05</a:t>
                      </a:r>
                      <a:r>
                        <a:rPr lang="nb-NO" sz="1350" kern="1200" dirty="0">
                          <a:solidFill>
                            <a:schemeClr val="tx1"/>
                          </a:solidFill>
                          <a:effectLst/>
                          <a:latin typeface="+mn-lt"/>
                          <a:ea typeface="+mn-ea"/>
                          <a:cs typeface="+mn-cs"/>
                        </a:rPr>
                        <a:t>.07.20</a:t>
                      </a:r>
                      <a:r>
                        <a:rPr lang="ru-RU" sz="1350" kern="1200" dirty="0">
                          <a:solidFill>
                            <a:schemeClr val="tx1"/>
                          </a:solidFill>
                          <a:effectLst/>
                          <a:latin typeface="+mn-lt"/>
                          <a:ea typeface="+mn-ea"/>
                          <a:cs typeface="+mn-cs"/>
                        </a:rPr>
                        <a:t>16 00</a:t>
                      </a:r>
                      <a:r>
                        <a:rPr lang="nb-NO" sz="1350" kern="1200" dirty="0">
                          <a:solidFill>
                            <a:schemeClr val="tx1"/>
                          </a:solidFill>
                          <a:effectLst/>
                          <a:latin typeface="+mn-lt"/>
                          <a:ea typeface="+mn-ea"/>
                          <a:cs typeface="+mn-cs"/>
                        </a:rPr>
                        <a:t> UTC</a:t>
                      </a:r>
                      <a:endParaRPr lang="ru-RU" sz="1400" dirty="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6655061"/>
                  </a:ext>
                </a:extLst>
              </a:tr>
              <a:tr h="271386">
                <a:tc>
                  <a:txBody>
                    <a:bodyPr/>
                    <a:lstStyle/>
                    <a:p>
                      <a:r>
                        <a:rPr lang="en-US" sz="1400" dirty="0">
                          <a:effectLst/>
                        </a:rPr>
                        <a:t>Nested grids</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ru-RU" sz="1350" kern="1200" dirty="0">
                          <a:solidFill>
                            <a:schemeClr val="tx1"/>
                          </a:solidFill>
                          <a:effectLst/>
                          <a:latin typeface="+mn-lt"/>
                          <a:ea typeface="+mn-ea"/>
                          <a:cs typeface="+mn-cs"/>
                        </a:rPr>
                        <a:t>5</a:t>
                      </a:r>
                      <a:endParaRPr lang="ru-RU" sz="1400" dirty="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3961744518"/>
                  </a:ext>
                </a:extLst>
              </a:tr>
              <a:tr h="271386">
                <a:tc>
                  <a:txBody>
                    <a:bodyPr/>
                    <a:lstStyle/>
                    <a:p>
                      <a:r>
                        <a:rPr lang="en-US" sz="1400" dirty="0">
                          <a:effectLst/>
                        </a:rPr>
                        <a:t>Map projections</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en-US" sz="1400" dirty="0">
                          <a:effectLst/>
                        </a:rPr>
                        <a:t>Lambert</a:t>
                      </a:r>
                      <a:endParaRPr lang="ru-RU" sz="1400" dirty="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1827682570"/>
                  </a:ext>
                </a:extLst>
              </a:tr>
              <a:tr h="271386">
                <a:tc>
                  <a:txBody>
                    <a:bodyPr/>
                    <a:lstStyle/>
                    <a:p>
                      <a:r>
                        <a:rPr lang="en-US" sz="1400" dirty="0">
                          <a:effectLst/>
                        </a:rPr>
                        <a:t>Grid space</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ru-RU" sz="1350" kern="1200" dirty="0">
                          <a:solidFill>
                            <a:schemeClr val="tx1"/>
                          </a:solidFill>
                          <a:effectLst/>
                          <a:latin typeface="+mn-lt"/>
                          <a:ea typeface="+mn-ea"/>
                          <a:cs typeface="+mn-cs"/>
                        </a:rPr>
                        <a:t>1620</a:t>
                      </a:r>
                      <a:r>
                        <a:rPr lang="en-US" sz="1350" kern="1200" dirty="0">
                          <a:solidFill>
                            <a:schemeClr val="tx1"/>
                          </a:solidFill>
                          <a:effectLst/>
                          <a:latin typeface="+mn-lt"/>
                          <a:ea typeface="+mn-ea"/>
                          <a:cs typeface="+mn-cs"/>
                        </a:rPr>
                        <a:t> м / </a:t>
                      </a:r>
                      <a:r>
                        <a:rPr lang="ru-RU" sz="1350" kern="1200" dirty="0">
                          <a:solidFill>
                            <a:schemeClr val="tx1"/>
                          </a:solidFill>
                          <a:effectLst/>
                          <a:latin typeface="+mn-lt"/>
                          <a:ea typeface="+mn-ea"/>
                          <a:cs typeface="+mn-cs"/>
                        </a:rPr>
                        <a:t>540</a:t>
                      </a:r>
                      <a:r>
                        <a:rPr lang="en-US" sz="1350" kern="1200" dirty="0">
                          <a:solidFill>
                            <a:schemeClr val="tx1"/>
                          </a:solidFill>
                          <a:effectLst/>
                          <a:latin typeface="+mn-lt"/>
                          <a:ea typeface="+mn-ea"/>
                          <a:cs typeface="+mn-cs"/>
                        </a:rPr>
                        <a:t> м </a:t>
                      </a:r>
                      <a:r>
                        <a:rPr lang="ru-RU" sz="1350" kern="1200" dirty="0">
                          <a:solidFill>
                            <a:schemeClr val="tx1"/>
                          </a:solidFill>
                          <a:effectLst/>
                          <a:latin typeface="+mn-lt"/>
                          <a:ea typeface="+mn-ea"/>
                          <a:cs typeface="+mn-cs"/>
                        </a:rPr>
                        <a:t>/ 180 м / 60 м / 20 м</a:t>
                      </a:r>
                      <a:endParaRPr lang="ru-RU" sz="1400" dirty="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3945454302"/>
                  </a:ext>
                </a:extLst>
              </a:tr>
              <a:tr h="271386">
                <a:tc>
                  <a:txBody>
                    <a:bodyPr/>
                    <a:lstStyle/>
                    <a:p>
                      <a:r>
                        <a:rPr lang="en-US" sz="1400" dirty="0">
                          <a:effectLst/>
                        </a:rPr>
                        <a:t>Number of grid space, north-south</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ru-RU" sz="1350" kern="1200" dirty="0">
                          <a:solidFill>
                            <a:schemeClr val="tx1"/>
                          </a:solidFill>
                          <a:effectLst/>
                          <a:latin typeface="+mn-lt"/>
                          <a:ea typeface="+mn-ea"/>
                          <a:cs typeface="+mn-cs"/>
                        </a:rPr>
                        <a:t>210</a:t>
                      </a:r>
                      <a:r>
                        <a:rPr lang="en-US" sz="1350" kern="1200" dirty="0">
                          <a:solidFill>
                            <a:schemeClr val="tx1"/>
                          </a:solidFill>
                          <a:effectLst/>
                          <a:latin typeface="+mn-lt"/>
                          <a:ea typeface="+mn-ea"/>
                          <a:cs typeface="+mn-cs"/>
                        </a:rPr>
                        <a:t>/</a:t>
                      </a:r>
                      <a:r>
                        <a:rPr lang="ru-RU" sz="1350" kern="1200" dirty="0">
                          <a:solidFill>
                            <a:schemeClr val="tx1"/>
                          </a:solidFill>
                          <a:effectLst/>
                          <a:latin typeface="+mn-lt"/>
                          <a:ea typeface="+mn-ea"/>
                          <a:cs typeface="+mn-cs"/>
                        </a:rPr>
                        <a:t>211/211/211/211</a:t>
                      </a:r>
                      <a:endParaRPr lang="ru-RU" sz="1400" dirty="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3977927837"/>
                  </a:ext>
                </a:extLst>
              </a:tr>
              <a:tr h="271386">
                <a:tc>
                  <a:txBody>
                    <a:bodyPr/>
                    <a:lstStyle/>
                    <a:p>
                      <a:r>
                        <a:rPr lang="en-US" sz="1400" dirty="0">
                          <a:effectLst/>
                        </a:rPr>
                        <a:t>Number of grid space, east-west</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ru-RU" sz="1350" kern="1200" dirty="0">
                          <a:solidFill>
                            <a:schemeClr val="tx1"/>
                          </a:solidFill>
                          <a:effectLst/>
                          <a:latin typeface="+mn-lt"/>
                          <a:ea typeface="+mn-ea"/>
                          <a:cs typeface="+mn-cs"/>
                        </a:rPr>
                        <a:t>210</a:t>
                      </a:r>
                      <a:r>
                        <a:rPr lang="en-US" sz="1350" kern="1200" dirty="0">
                          <a:solidFill>
                            <a:schemeClr val="tx1"/>
                          </a:solidFill>
                          <a:effectLst/>
                          <a:latin typeface="+mn-lt"/>
                          <a:ea typeface="+mn-ea"/>
                          <a:cs typeface="+mn-cs"/>
                        </a:rPr>
                        <a:t>/</a:t>
                      </a:r>
                      <a:r>
                        <a:rPr lang="ru-RU" sz="1350" kern="1200" dirty="0">
                          <a:solidFill>
                            <a:schemeClr val="tx1"/>
                          </a:solidFill>
                          <a:effectLst/>
                          <a:latin typeface="+mn-lt"/>
                          <a:ea typeface="+mn-ea"/>
                          <a:cs typeface="+mn-cs"/>
                        </a:rPr>
                        <a:t>211/211/211/211</a:t>
                      </a:r>
                      <a:endParaRPr lang="ru-RU" sz="1400" dirty="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3930473704"/>
                  </a:ext>
                </a:extLst>
              </a:tr>
              <a:tr h="271386">
                <a:tc>
                  <a:txBody>
                    <a:bodyPr/>
                    <a:lstStyle/>
                    <a:p>
                      <a:r>
                        <a:rPr lang="en-US" sz="1400" dirty="0">
                          <a:effectLst/>
                        </a:rPr>
                        <a:t>Number of vertical levels</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ru-RU" sz="1350" kern="1200" dirty="0">
                          <a:solidFill>
                            <a:schemeClr val="tx1"/>
                          </a:solidFill>
                          <a:effectLst/>
                          <a:latin typeface="+mn-lt"/>
                          <a:ea typeface="+mn-ea"/>
                          <a:cs typeface="+mn-cs"/>
                        </a:rPr>
                        <a:t>40/40/118/118/118</a:t>
                      </a:r>
                      <a:endParaRPr lang="ru-RU" sz="1400" dirty="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1391641193"/>
                  </a:ext>
                </a:extLst>
              </a:tr>
              <a:tr h="271386">
                <a:tc>
                  <a:txBody>
                    <a:bodyPr/>
                    <a:lstStyle/>
                    <a:p>
                      <a:r>
                        <a:rPr lang="en-US" sz="1400" dirty="0">
                          <a:effectLst/>
                        </a:rPr>
                        <a:t>Time step</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en-US" sz="1350" kern="1200" dirty="0">
                          <a:solidFill>
                            <a:schemeClr val="tx1"/>
                          </a:solidFill>
                          <a:effectLst/>
                          <a:latin typeface="+mn-lt"/>
                          <a:ea typeface="+mn-ea"/>
                          <a:cs typeface="+mn-cs"/>
                        </a:rPr>
                        <a:t>9 s</a:t>
                      </a:r>
                      <a:endParaRPr lang="ru-RU" sz="1400" dirty="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1110686013"/>
                  </a:ext>
                </a:extLst>
              </a:tr>
              <a:tr h="483316">
                <a:tc>
                  <a:txBody>
                    <a:bodyPr/>
                    <a:lstStyle/>
                    <a:p>
                      <a:r>
                        <a:rPr lang="en-US" sz="1400" dirty="0">
                          <a:effectLst/>
                        </a:rPr>
                        <a:t>Longwave and Shortwave Radiation</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en-US" sz="1400" dirty="0">
                          <a:effectLst/>
                        </a:rPr>
                        <a:t>Rapid Radiative Transfer Model и Goddard shortwave (Two-stream multi-band scheme)</a:t>
                      </a:r>
                      <a:endParaRPr lang="ru-RU" sz="1400" dirty="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114016716"/>
                  </a:ext>
                </a:extLst>
              </a:tr>
              <a:tr h="271386">
                <a:tc>
                  <a:txBody>
                    <a:bodyPr/>
                    <a:lstStyle/>
                    <a:p>
                      <a:r>
                        <a:rPr lang="en-US" sz="1400" dirty="0">
                          <a:effectLst/>
                        </a:rPr>
                        <a:t>Surface Layer</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en-US" sz="1400">
                          <a:effectLst/>
                        </a:rPr>
                        <a:t>Monin-Obukhov (Zilitinkevitch)</a:t>
                      </a:r>
                      <a:endParaRPr lang="ru-RU" sz="140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2130795919"/>
                  </a:ext>
                </a:extLst>
              </a:tr>
              <a:tr h="271386">
                <a:tc>
                  <a:txBody>
                    <a:bodyPr/>
                    <a:lstStyle/>
                    <a:p>
                      <a:r>
                        <a:rPr lang="en-US" sz="1400" dirty="0">
                          <a:effectLst/>
                        </a:rPr>
                        <a:t>Land Surface</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en-US" sz="1400">
                          <a:effectLst/>
                        </a:rPr>
                        <a:t>Noah, (Chen et al., 2001)</a:t>
                      </a:r>
                      <a:endParaRPr lang="ru-RU" sz="140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1329390307"/>
                  </a:ext>
                </a:extLst>
              </a:tr>
              <a:tr h="1208289">
                <a:tc>
                  <a:txBody>
                    <a:bodyPr/>
                    <a:lstStyle/>
                    <a:p>
                      <a:r>
                        <a:rPr lang="en-US" sz="1400" dirty="0">
                          <a:effectLst/>
                        </a:rPr>
                        <a:t>Turbulence. Diffusion Option. K Option</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en-US" sz="1400" dirty="0">
                          <a:effectLst/>
                        </a:rPr>
                        <a:t>Full diffusion: Gradients use full metric terms to more accurately compute horizontal gradients in sloped coordinates with K is diagnosed from 3d deformation and stability following a </a:t>
                      </a:r>
                      <a:r>
                        <a:rPr lang="en-US" sz="1400" dirty="0" err="1">
                          <a:effectLst/>
                        </a:rPr>
                        <a:t>Smagorinsky</a:t>
                      </a:r>
                      <a:r>
                        <a:rPr lang="en-US" sz="1400" dirty="0">
                          <a:effectLst/>
                        </a:rPr>
                        <a:t> approach</a:t>
                      </a:r>
                      <a:r>
                        <a:rPr lang="ru-RU" sz="1400" dirty="0">
                          <a:effectLst/>
                        </a:rPr>
                        <a:t> </a:t>
                      </a:r>
                      <a:endParaRPr lang="en-US" sz="1400" dirty="0">
                        <a:effectLst/>
                      </a:endParaRPr>
                    </a:p>
                    <a:p>
                      <a:r>
                        <a:rPr lang="en-US" sz="1400" dirty="0">
                          <a:effectLst/>
                        </a:rPr>
                        <a:t>For </a:t>
                      </a:r>
                      <a:r>
                        <a:rPr lang="ru-RU" sz="1400" dirty="0">
                          <a:effectLst/>
                        </a:rPr>
                        <a:t>LES</a:t>
                      </a:r>
                      <a:r>
                        <a:rPr lang="en-US" sz="1400" dirty="0">
                          <a:effectLst/>
                        </a:rPr>
                        <a:t> </a:t>
                      </a:r>
                      <a:r>
                        <a:rPr lang="ru-RU" sz="1400" dirty="0">
                          <a:effectLst/>
                        </a:rPr>
                        <a:t>– </a:t>
                      </a:r>
                      <a:r>
                        <a:rPr lang="en-US" sz="1400" dirty="0">
                          <a:effectLst/>
                        </a:rPr>
                        <a:t>Simple diffusion: Gradients are simply taken along coordinate surfaces with K for horizontal diffusion is diagnosed from just horizontal deformation. The vertical diffusion is assumed to be done by the PBL scheme</a:t>
                      </a:r>
                      <a:endParaRPr lang="ru-RU" sz="1400" dirty="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139761740"/>
                  </a:ext>
                </a:extLst>
              </a:tr>
              <a:tr h="271386">
                <a:tc>
                  <a:txBody>
                    <a:bodyPr/>
                    <a:lstStyle/>
                    <a:p>
                      <a:r>
                        <a:rPr lang="en-US" sz="1400" dirty="0">
                          <a:effectLst/>
                        </a:rPr>
                        <a:t>Microphysics</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en-US" sz="1400">
                          <a:effectLst/>
                        </a:rPr>
                        <a:t>Morrison double-Momentum scheme</a:t>
                      </a:r>
                      <a:endParaRPr lang="ru-RU" sz="140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3895418629"/>
                  </a:ext>
                </a:extLst>
              </a:tr>
              <a:tr h="271386">
                <a:tc>
                  <a:txBody>
                    <a:bodyPr/>
                    <a:lstStyle/>
                    <a:p>
                      <a:r>
                        <a:rPr lang="en-US" sz="1400" dirty="0">
                          <a:effectLst/>
                        </a:rPr>
                        <a:t>Planetary Boundary layer (PBL)</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en-US" sz="1400" dirty="0">
                          <a:effectLst/>
                        </a:rPr>
                        <a:t>Mellor-</a:t>
                      </a:r>
                      <a:r>
                        <a:rPr lang="en-US" sz="1400" dirty="0" err="1">
                          <a:effectLst/>
                        </a:rPr>
                        <a:t>Jamada</a:t>
                      </a:r>
                      <a:r>
                        <a:rPr lang="en-US" sz="1400" dirty="0">
                          <a:effectLst/>
                        </a:rPr>
                        <a:t>-</a:t>
                      </a:r>
                      <a:r>
                        <a:rPr lang="en-US" sz="1400" dirty="0" err="1">
                          <a:effectLst/>
                        </a:rPr>
                        <a:t>Janjic</a:t>
                      </a:r>
                      <a:r>
                        <a:rPr lang="en-US" sz="1400" dirty="0">
                          <a:effectLst/>
                        </a:rPr>
                        <a:t> scheme (</a:t>
                      </a:r>
                      <a:r>
                        <a:rPr lang="en-US" sz="1400" dirty="0" err="1">
                          <a:effectLst/>
                        </a:rPr>
                        <a:t>Janjic</a:t>
                      </a:r>
                      <a:r>
                        <a:rPr lang="en-US" sz="1400" dirty="0">
                          <a:effectLst/>
                        </a:rPr>
                        <a:t>, 1994, MWR), </a:t>
                      </a:r>
                      <a:r>
                        <a:rPr lang="en-US" sz="1350" kern="1200" dirty="0">
                          <a:solidFill>
                            <a:schemeClr val="tx1"/>
                          </a:solidFill>
                          <a:effectLst/>
                          <a:latin typeface="+mn-lt"/>
                          <a:ea typeface="+mn-ea"/>
                          <a:cs typeface="+mn-cs"/>
                        </a:rPr>
                        <a:t>LES scheme</a:t>
                      </a:r>
                      <a:endParaRPr lang="ru-RU" sz="1400" dirty="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3257524960"/>
                  </a:ext>
                </a:extLst>
              </a:tr>
              <a:tr h="271386">
                <a:tc>
                  <a:txBody>
                    <a:bodyPr/>
                    <a:lstStyle/>
                    <a:p>
                      <a:r>
                        <a:rPr lang="en-US" sz="1400" dirty="0">
                          <a:effectLst/>
                        </a:rPr>
                        <a:t>Saltation emission</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en-US" sz="1400">
                          <a:effectLst/>
                        </a:rPr>
                        <a:t>Shao</a:t>
                      </a:r>
                      <a:r>
                        <a:rPr lang="ru-RU" sz="1400">
                          <a:effectLst/>
                        </a:rPr>
                        <a:t> (2011)</a:t>
                      </a:r>
                      <a:endParaRPr lang="ru-RU" sz="140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2860395144"/>
                  </a:ext>
                </a:extLst>
              </a:tr>
              <a:tr h="271386">
                <a:tc>
                  <a:txBody>
                    <a:bodyPr/>
                    <a:lstStyle/>
                    <a:p>
                      <a:r>
                        <a:rPr lang="en-US" sz="1400" dirty="0">
                          <a:effectLst/>
                        </a:rPr>
                        <a:t>Non-saltation emission</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en-US" sz="1400" dirty="0">
                          <a:effectLst/>
                        </a:rPr>
                        <a:t>proposed by the authors</a:t>
                      </a:r>
                      <a:endParaRPr lang="ru-RU" sz="1400" dirty="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3418185246"/>
                  </a:ext>
                </a:extLst>
              </a:tr>
            </a:tbl>
          </a:graphicData>
        </a:graphic>
      </p:graphicFrame>
    </p:spTree>
    <p:extLst>
      <p:ext uri="{BB962C8B-B14F-4D97-AF65-F5344CB8AC3E}">
        <p14:creationId xmlns:p14="http://schemas.microsoft.com/office/powerpoint/2010/main" val="1567548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Model results </a:t>
            </a:r>
            <a:r>
              <a:rPr lang="en-US" sz="2100" dirty="0">
                <a:solidFill>
                  <a:srgbClr val="0070C0"/>
                </a:solidFill>
                <a:latin typeface="PT Serif" panose="020A0603040505020204" pitchFamily="18" charset="-52"/>
                <a:cs typeface="Arial" pitchFamily="34" charset="0"/>
              </a:rPr>
              <a:t>4.07.2016</a:t>
            </a:r>
            <a:endParaRPr lang="ru-RU" sz="3200" dirty="0">
              <a:solidFill>
                <a:srgbClr val="0070C0"/>
              </a:solidFill>
              <a:latin typeface="PT Serif" panose="020A0603040505020204" pitchFamily="18" charset="-52"/>
              <a:cs typeface="Arial" pitchFamily="34" charset="0"/>
            </a:endParaRPr>
          </a:p>
        </p:txBody>
      </p:sp>
      <p:pic>
        <p:nvPicPr>
          <p:cNvPr id="17410" name="Picture 2">
            <a:extLst>
              <a:ext uri="{FF2B5EF4-FFF2-40B4-BE49-F238E27FC236}">
                <a16:creationId xmlns:a16="http://schemas.microsoft.com/office/drawing/2014/main" id="{EF3EF255-77ED-7AF6-B31A-AAC635B9D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636" b="18709"/>
          <a:stretch>
            <a:fillRect/>
          </a:stretch>
        </p:blipFill>
        <p:spPr bwMode="auto">
          <a:xfrm>
            <a:off x="-509013" y="799838"/>
            <a:ext cx="45720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a:extLst>
              <a:ext uri="{FF2B5EF4-FFF2-40B4-BE49-F238E27FC236}">
                <a16:creationId xmlns:a16="http://schemas.microsoft.com/office/drawing/2014/main" id="{6C1995B0-1307-AAD5-79B8-46D901DD7D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120" b="19205"/>
          <a:stretch>
            <a:fillRect/>
          </a:stretch>
        </p:blipFill>
        <p:spPr bwMode="auto">
          <a:xfrm>
            <a:off x="5220072" y="868632"/>
            <a:ext cx="462915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231E248-697E-859E-4CE8-EB46701DAD51}"/>
              </a:ext>
            </a:extLst>
          </p:cNvPr>
          <p:cNvSpPr txBox="1"/>
          <p:nvPr/>
        </p:nvSpPr>
        <p:spPr>
          <a:xfrm>
            <a:off x="991274" y="4311126"/>
            <a:ext cx="1421904" cy="369332"/>
          </a:xfrm>
          <a:prstGeom prst="rect">
            <a:avLst/>
          </a:prstGeom>
          <a:noFill/>
        </p:spPr>
        <p:txBody>
          <a:bodyPr wrap="square">
            <a:spAutoFit/>
          </a:bodyPr>
          <a:lstStyle/>
          <a:p>
            <a:r>
              <a:rPr lang="en-US" dirty="0">
                <a:latin typeface="PT Serif" panose="020A0603040505020204" pitchFamily="18" charset="-52"/>
              </a:rPr>
              <a:t>12 UTC</a:t>
            </a:r>
            <a:endParaRPr lang="ru-RU" dirty="0"/>
          </a:p>
        </p:txBody>
      </p:sp>
      <p:pic>
        <p:nvPicPr>
          <p:cNvPr id="17412" name="Picture 4">
            <a:extLst>
              <a:ext uri="{FF2B5EF4-FFF2-40B4-BE49-F238E27FC236}">
                <a16:creationId xmlns:a16="http://schemas.microsoft.com/office/drawing/2014/main" id="{E3FF01B0-B0E6-F966-A040-0ABEF02294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953" b="19040"/>
          <a:stretch>
            <a:fillRect/>
          </a:stretch>
        </p:blipFill>
        <p:spPr bwMode="auto">
          <a:xfrm>
            <a:off x="2338067" y="3364504"/>
            <a:ext cx="4664075"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45583E3-8A76-C6E6-087B-B557222FA66D}"/>
              </a:ext>
            </a:extLst>
          </p:cNvPr>
          <p:cNvSpPr txBox="1"/>
          <p:nvPr/>
        </p:nvSpPr>
        <p:spPr>
          <a:xfrm>
            <a:off x="4116759" y="2776109"/>
            <a:ext cx="1421904" cy="369332"/>
          </a:xfrm>
          <a:prstGeom prst="rect">
            <a:avLst/>
          </a:prstGeom>
          <a:noFill/>
        </p:spPr>
        <p:txBody>
          <a:bodyPr wrap="square">
            <a:spAutoFit/>
          </a:bodyPr>
          <a:lstStyle/>
          <a:p>
            <a:r>
              <a:rPr lang="en-US" dirty="0">
                <a:latin typeface="PT Serif" panose="020A0603040505020204" pitchFamily="18" charset="-52"/>
              </a:rPr>
              <a:t>13 UTC</a:t>
            </a:r>
            <a:endParaRPr lang="ru-RU" dirty="0"/>
          </a:p>
        </p:txBody>
      </p:sp>
      <p:sp>
        <p:nvSpPr>
          <p:cNvPr id="7" name="TextBox 6">
            <a:extLst>
              <a:ext uri="{FF2B5EF4-FFF2-40B4-BE49-F238E27FC236}">
                <a16:creationId xmlns:a16="http://schemas.microsoft.com/office/drawing/2014/main" id="{E2E8C2B3-A34F-AE14-8B12-C9F1BEA2578C}"/>
              </a:ext>
            </a:extLst>
          </p:cNvPr>
          <p:cNvSpPr txBox="1"/>
          <p:nvPr/>
        </p:nvSpPr>
        <p:spPr>
          <a:xfrm>
            <a:off x="7534647" y="4311126"/>
            <a:ext cx="1421904" cy="369332"/>
          </a:xfrm>
          <a:prstGeom prst="rect">
            <a:avLst/>
          </a:prstGeom>
          <a:noFill/>
        </p:spPr>
        <p:txBody>
          <a:bodyPr wrap="square">
            <a:spAutoFit/>
          </a:bodyPr>
          <a:lstStyle/>
          <a:p>
            <a:r>
              <a:rPr lang="en-US" dirty="0">
                <a:latin typeface="PT Serif" panose="020A0603040505020204" pitchFamily="18" charset="-52"/>
              </a:rPr>
              <a:t>14 UTC</a:t>
            </a:r>
            <a:endParaRPr lang="ru-RU" dirty="0"/>
          </a:p>
        </p:txBody>
      </p:sp>
      <p:sp>
        <p:nvSpPr>
          <p:cNvPr id="3" name="TextBox 2">
            <a:extLst>
              <a:ext uri="{FF2B5EF4-FFF2-40B4-BE49-F238E27FC236}">
                <a16:creationId xmlns:a16="http://schemas.microsoft.com/office/drawing/2014/main" id="{7AB98568-0AAB-FD11-732D-F110295877AB}"/>
              </a:ext>
            </a:extLst>
          </p:cNvPr>
          <p:cNvSpPr txBox="1"/>
          <p:nvPr/>
        </p:nvSpPr>
        <p:spPr>
          <a:xfrm>
            <a:off x="3916109" y="876111"/>
            <a:ext cx="2037977" cy="1754326"/>
          </a:xfrm>
          <a:prstGeom prst="rect">
            <a:avLst/>
          </a:prstGeom>
          <a:noFill/>
        </p:spPr>
        <p:txBody>
          <a:bodyPr wrap="square">
            <a:spAutoFit/>
          </a:bodyPr>
          <a:lstStyle/>
          <a:p>
            <a:r>
              <a:rPr lang="en-US" dirty="0">
                <a:latin typeface="PT Serif" panose="020A0603040505020204" pitchFamily="18" charset="-52"/>
              </a:rPr>
              <a:t>The first squall was observed at 12-14 UTC.</a:t>
            </a:r>
          </a:p>
          <a:p>
            <a:r>
              <a:rPr lang="en-US" dirty="0">
                <a:latin typeface="PT Serif" panose="020A0603040505020204" pitchFamily="18" charset="-52"/>
              </a:rPr>
              <a:t>Temperature</a:t>
            </a:r>
          </a:p>
          <a:p>
            <a:r>
              <a:rPr lang="en-US" dirty="0">
                <a:latin typeface="PT Serif" panose="020A0603040505020204" pitchFamily="18" charset="-52"/>
              </a:rPr>
              <a:t>Wind velocity</a:t>
            </a:r>
          </a:p>
          <a:p>
            <a:r>
              <a:rPr lang="en-US" dirty="0">
                <a:latin typeface="PT Serif" panose="020A0603040505020204" pitchFamily="18" charset="-52"/>
              </a:rPr>
              <a:t>Sea level pressure</a:t>
            </a:r>
            <a:endParaRPr lang="ru-RU" dirty="0">
              <a:latin typeface="PT Serif" panose="020A0603040505020204" pitchFamily="18" charset="-52"/>
            </a:endParaRPr>
          </a:p>
        </p:txBody>
      </p:sp>
      <p:sp>
        <p:nvSpPr>
          <p:cNvPr id="9" name="TextBox 8">
            <a:extLst>
              <a:ext uri="{FF2B5EF4-FFF2-40B4-BE49-F238E27FC236}">
                <a16:creationId xmlns:a16="http://schemas.microsoft.com/office/drawing/2014/main" id="{6CE68B92-DB70-0A31-6D4E-398AF0C663B5}"/>
              </a:ext>
            </a:extLst>
          </p:cNvPr>
          <p:cNvSpPr txBox="1"/>
          <p:nvPr/>
        </p:nvSpPr>
        <p:spPr>
          <a:xfrm>
            <a:off x="6231833" y="5497248"/>
            <a:ext cx="2912167" cy="1200329"/>
          </a:xfrm>
          <a:prstGeom prst="rect">
            <a:avLst/>
          </a:prstGeom>
          <a:noFill/>
        </p:spPr>
        <p:txBody>
          <a:bodyPr wrap="square">
            <a:spAutoFit/>
          </a:bodyPr>
          <a:lstStyle/>
          <a:p>
            <a:r>
              <a:rPr lang="en-US" sz="1800" dirty="0">
                <a:latin typeface="PT Serif" panose="020A0603040505020204" pitchFamily="18" charset="-52"/>
              </a:rPr>
              <a:t>The maximum speed is 19 m/s, which is close to the observed value (according to observations, 18.9 m/s). </a:t>
            </a:r>
          </a:p>
        </p:txBody>
      </p:sp>
    </p:spTree>
    <p:extLst>
      <p:ext uri="{BB962C8B-B14F-4D97-AF65-F5344CB8AC3E}">
        <p14:creationId xmlns:p14="http://schemas.microsoft.com/office/powerpoint/2010/main" val="1878646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Model results </a:t>
            </a:r>
            <a:r>
              <a:rPr lang="en-US" sz="2100" dirty="0">
                <a:solidFill>
                  <a:srgbClr val="0070C0"/>
                </a:solidFill>
                <a:latin typeface="PT Serif" panose="020A0603040505020204" pitchFamily="18" charset="-52"/>
                <a:cs typeface="Arial" pitchFamily="34" charset="0"/>
              </a:rPr>
              <a:t>4.07.2016</a:t>
            </a:r>
            <a:endParaRPr lang="ru-RU" sz="3200" dirty="0">
              <a:solidFill>
                <a:srgbClr val="0070C0"/>
              </a:solidFill>
              <a:latin typeface="PT Serif" panose="020A0603040505020204" pitchFamily="18" charset="-52"/>
              <a:cs typeface="Arial" pitchFamily="34" charset="0"/>
            </a:endParaRPr>
          </a:p>
        </p:txBody>
      </p:sp>
      <p:sp>
        <p:nvSpPr>
          <p:cNvPr id="4" name="TextBox 3">
            <a:extLst>
              <a:ext uri="{FF2B5EF4-FFF2-40B4-BE49-F238E27FC236}">
                <a16:creationId xmlns:a16="http://schemas.microsoft.com/office/drawing/2014/main" id="{3231E248-697E-859E-4CE8-EB46701DAD51}"/>
              </a:ext>
            </a:extLst>
          </p:cNvPr>
          <p:cNvSpPr txBox="1"/>
          <p:nvPr/>
        </p:nvSpPr>
        <p:spPr>
          <a:xfrm>
            <a:off x="899592" y="5373216"/>
            <a:ext cx="1421904" cy="369332"/>
          </a:xfrm>
          <a:prstGeom prst="rect">
            <a:avLst/>
          </a:prstGeom>
          <a:noFill/>
        </p:spPr>
        <p:txBody>
          <a:bodyPr wrap="square">
            <a:spAutoFit/>
          </a:bodyPr>
          <a:lstStyle/>
          <a:p>
            <a:r>
              <a:rPr lang="en-US" dirty="0">
                <a:latin typeface="PT Serif" panose="020A0603040505020204" pitchFamily="18" charset="-52"/>
              </a:rPr>
              <a:t>12 UTC</a:t>
            </a:r>
            <a:endParaRPr lang="ru-RU" dirty="0"/>
          </a:p>
        </p:txBody>
      </p:sp>
      <p:sp>
        <p:nvSpPr>
          <p:cNvPr id="7" name="TextBox 6">
            <a:extLst>
              <a:ext uri="{FF2B5EF4-FFF2-40B4-BE49-F238E27FC236}">
                <a16:creationId xmlns:a16="http://schemas.microsoft.com/office/drawing/2014/main" id="{E2E8C2B3-A34F-AE14-8B12-C9F1BEA2578C}"/>
              </a:ext>
            </a:extLst>
          </p:cNvPr>
          <p:cNvSpPr txBox="1"/>
          <p:nvPr/>
        </p:nvSpPr>
        <p:spPr>
          <a:xfrm>
            <a:off x="7614592" y="5373216"/>
            <a:ext cx="1421904" cy="369332"/>
          </a:xfrm>
          <a:prstGeom prst="rect">
            <a:avLst/>
          </a:prstGeom>
          <a:noFill/>
        </p:spPr>
        <p:txBody>
          <a:bodyPr wrap="square">
            <a:spAutoFit/>
          </a:bodyPr>
          <a:lstStyle/>
          <a:p>
            <a:r>
              <a:rPr lang="en-US" dirty="0">
                <a:latin typeface="PT Serif" panose="020A0603040505020204" pitchFamily="18" charset="-52"/>
              </a:rPr>
              <a:t>14 UTC</a:t>
            </a:r>
            <a:endParaRPr lang="ru-RU" dirty="0"/>
          </a:p>
        </p:txBody>
      </p:sp>
      <p:pic>
        <p:nvPicPr>
          <p:cNvPr id="18434" name="Picture 2">
            <a:extLst>
              <a:ext uri="{FF2B5EF4-FFF2-40B4-BE49-F238E27FC236}">
                <a16:creationId xmlns:a16="http://schemas.microsoft.com/office/drawing/2014/main" id="{6BCCFFE7-94AB-981A-AA1E-FF8DEE3B1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126"/>
          <a:stretch>
            <a:fillRect/>
          </a:stretch>
        </p:blipFill>
        <p:spPr bwMode="auto">
          <a:xfrm>
            <a:off x="-255216" y="575183"/>
            <a:ext cx="437197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a:extLst>
              <a:ext uri="{FF2B5EF4-FFF2-40B4-BE49-F238E27FC236}">
                <a16:creationId xmlns:a16="http://schemas.microsoft.com/office/drawing/2014/main" id="{55AFF697-E1EC-9F06-DAC4-AF38518C0D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291"/>
          <a:stretch>
            <a:fillRect/>
          </a:stretch>
        </p:blipFill>
        <p:spPr bwMode="auto">
          <a:xfrm>
            <a:off x="2321496" y="2835275"/>
            <a:ext cx="4297363"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45583E3-8A76-C6E6-087B-B557222FA66D}"/>
              </a:ext>
            </a:extLst>
          </p:cNvPr>
          <p:cNvSpPr txBox="1"/>
          <p:nvPr/>
        </p:nvSpPr>
        <p:spPr>
          <a:xfrm>
            <a:off x="3924789" y="2059565"/>
            <a:ext cx="1421904" cy="369332"/>
          </a:xfrm>
          <a:prstGeom prst="rect">
            <a:avLst/>
          </a:prstGeom>
          <a:noFill/>
        </p:spPr>
        <p:txBody>
          <a:bodyPr wrap="square">
            <a:spAutoFit/>
          </a:bodyPr>
          <a:lstStyle/>
          <a:p>
            <a:r>
              <a:rPr lang="en-US" dirty="0">
                <a:latin typeface="PT Serif" panose="020A0603040505020204" pitchFamily="18" charset="-52"/>
              </a:rPr>
              <a:t>13 UTC</a:t>
            </a:r>
            <a:endParaRPr lang="ru-RU" dirty="0"/>
          </a:p>
        </p:txBody>
      </p:sp>
      <p:pic>
        <p:nvPicPr>
          <p:cNvPr id="18436" name="Picture 4">
            <a:extLst>
              <a:ext uri="{FF2B5EF4-FFF2-40B4-BE49-F238E27FC236}">
                <a16:creationId xmlns:a16="http://schemas.microsoft.com/office/drawing/2014/main" id="{B26927BB-3045-BAD7-A76E-E00874F13D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6291"/>
          <a:stretch>
            <a:fillRect/>
          </a:stretch>
        </p:blipFill>
        <p:spPr bwMode="auto">
          <a:xfrm>
            <a:off x="5256374" y="570420"/>
            <a:ext cx="42973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10271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Model results </a:t>
            </a:r>
            <a:r>
              <a:rPr lang="en-US" sz="2100" dirty="0">
                <a:solidFill>
                  <a:srgbClr val="0070C0"/>
                </a:solidFill>
                <a:latin typeface="PT Serif" panose="020A0603040505020204" pitchFamily="18" charset="-52"/>
                <a:cs typeface="Arial" pitchFamily="34" charset="0"/>
              </a:rPr>
              <a:t>4.07.2016</a:t>
            </a:r>
            <a:endParaRPr lang="ru-RU" sz="3200" dirty="0">
              <a:solidFill>
                <a:srgbClr val="0070C0"/>
              </a:solidFill>
              <a:latin typeface="PT Serif" panose="020A0603040505020204" pitchFamily="18" charset="-52"/>
              <a:cs typeface="Arial" pitchFamily="34" charset="0"/>
            </a:endParaRPr>
          </a:p>
        </p:txBody>
      </p:sp>
      <p:sp>
        <p:nvSpPr>
          <p:cNvPr id="4" name="TextBox 3">
            <a:extLst>
              <a:ext uri="{FF2B5EF4-FFF2-40B4-BE49-F238E27FC236}">
                <a16:creationId xmlns:a16="http://schemas.microsoft.com/office/drawing/2014/main" id="{3231E248-697E-859E-4CE8-EB46701DAD51}"/>
              </a:ext>
            </a:extLst>
          </p:cNvPr>
          <p:cNvSpPr txBox="1"/>
          <p:nvPr/>
        </p:nvSpPr>
        <p:spPr>
          <a:xfrm>
            <a:off x="611560" y="2699628"/>
            <a:ext cx="1421904" cy="369332"/>
          </a:xfrm>
          <a:prstGeom prst="rect">
            <a:avLst/>
          </a:prstGeom>
          <a:noFill/>
        </p:spPr>
        <p:txBody>
          <a:bodyPr wrap="square">
            <a:spAutoFit/>
          </a:bodyPr>
          <a:lstStyle/>
          <a:p>
            <a:r>
              <a:rPr lang="en-US" dirty="0">
                <a:latin typeface="PT Serif" panose="020A0603040505020204" pitchFamily="18" charset="-52"/>
              </a:rPr>
              <a:t>12 UTC</a:t>
            </a:r>
            <a:endParaRPr lang="ru-RU" dirty="0"/>
          </a:p>
        </p:txBody>
      </p:sp>
      <p:sp>
        <p:nvSpPr>
          <p:cNvPr id="6" name="TextBox 5">
            <a:extLst>
              <a:ext uri="{FF2B5EF4-FFF2-40B4-BE49-F238E27FC236}">
                <a16:creationId xmlns:a16="http://schemas.microsoft.com/office/drawing/2014/main" id="{745583E3-8A76-C6E6-087B-B557222FA66D}"/>
              </a:ext>
            </a:extLst>
          </p:cNvPr>
          <p:cNvSpPr txBox="1"/>
          <p:nvPr/>
        </p:nvSpPr>
        <p:spPr>
          <a:xfrm>
            <a:off x="4245027" y="2699628"/>
            <a:ext cx="1421904" cy="369332"/>
          </a:xfrm>
          <a:prstGeom prst="rect">
            <a:avLst/>
          </a:prstGeom>
          <a:noFill/>
        </p:spPr>
        <p:txBody>
          <a:bodyPr wrap="square">
            <a:spAutoFit/>
          </a:bodyPr>
          <a:lstStyle/>
          <a:p>
            <a:r>
              <a:rPr lang="en-US" dirty="0">
                <a:latin typeface="PT Serif" panose="020A0603040505020204" pitchFamily="18" charset="-52"/>
              </a:rPr>
              <a:t>13 UTC</a:t>
            </a:r>
            <a:endParaRPr lang="ru-RU" dirty="0"/>
          </a:p>
        </p:txBody>
      </p:sp>
      <p:sp>
        <p:nvSpPr>
          <p:cNvPr id="7" name="TextBox 6">
            <a:extLst>
              <a:ext uri="{FF2B5EF4-FFF2-40B4-BE49-F238E27FC236}">
                <a16:creationId xmlns:a16="http://schemas.microsoft.com/office/drawing/2014/main" id="{E2E8C2B3-A34F-AE14-8B12-C9F1BEA2578C}"/>
              </a:ext>
            </a:extLst>
          </p:cNvPr>
          <p:cNvSpPr txBox="1"/>
          <p:nvPr/>
        </p:nvSpPr>
        <p:spPr>
          <a:xfrm>
            <a:off x="7544927" y="2699628"/>
            <a:ext cx="976863" cy="369332"/>
          </a:xfrm>
          <a:prstGeom prst="rect">
            <a:avLst/>
          </a:prstGeom>
          <a:noFill/>
        </p:spPr>
        <p:txBody>
          <a:bodyPr wrap="square">
            <a:spAutoFit/>
          </a:bodyPr>
          <a:lstStyle/>
          <a:p>
            <a:r>
              <a:rPr lang="en-US" dirty="0">
                <a:latin typeface="PT Serif" panose="020A0603040505020204" pitchFamily="18" charset="-52"/>
              </a:rPr>
              <a:t>14 UTC</a:t>
            </a:r>
            <a:endParaRPr lang="ru-RU" dirty="0"/>
          </a:p>
        </p:txBody>
      </p:sp>
      <p:sp>
        <p:nvSpPr>
          <p:cNvPr id="3" name="TextBox 2">
            <a:extLst>
              <a:ext uri="{FF2B5EF4-FFF2-40B4-BE49-F238E27FC236}">
                <a16:creationId xmlns:a16="http://schemas.microsoft.com/office/drawing/2014/main" id="{7AB98568-0AAB-FD11-732D-F110295877AB}"/>
              </a:ext>
            </a:extLst>
          </p:cNvPr>
          <p:cNvSpPr txBox="1"/>
          <p:nvPr/>
        </p:nvSpPr>
        <p:spPr>
          <a:xfrm>
            <a:off x="131304" y="123027"/>
            <a:ext cx="2037977" cy="1077218"/>
          </a:xfrm>
          <a:prstGeom prst="rect">
            <a:avLst/>
          </a:prstGeom>
          <a:noFill/>
        </p:spPr>
        <p:txBody>
          <a:bodyPr wrap="square">
            <a:spAutoFit/>
          </a:bodyPr>
          <a:lstStyle/>
          <a:p>
            <a:r>
              <a:rPr lang="en-US" sz="1600" dirty="0">
                <a:latin typeface="PT Serif" panose="020A0603040505020204" pitchFamily="18" charset="-52"/>
              </a:rPr>
              <a:t>Humidity</a:t>
            </a:r>
          </a:p>
          <a:p>
            <a:r>
              <a:rPr lang="en-US" sz="1600" dirty="0">
                <a:latin typeface="PT Serif" panose="020A0603040505020204" pitchFamily="18" charset="-52"/>
              </a:rPr>
              <a:t>Wind velocity</a:t>
            </a:r>
          </a:p>
          <a:p>
            <a:r>
              <a:rPr lang="en-US" sz="1600" dirty="0">
                <a:latin typeface="PT Serif" panose="020A0603040505020204" pitchFamily="18" charset="-52"/>
              </a:rPr>
              <a:t>Temperature</a:t>
            </a:r>
          </a:p>
          <a:p>
            <a:r>
              <a:rPr lang="en-US" sz="1600" dirty="0">
                <a:latin typeface="PT Serif" panose="020A0603040505020204" pitchFamily="18" charset="-52"/>
              </a:rPr>
              <a:t>950 </a:t>
            </a:r>
            <a:r>
              <a:rPr lang="en-US" sz="1600" dirty="0" err="1">
                <a:latin typeface="PT Serif" panose="020A0603040505020204" pitchFamily="18" charset="-52"/>
              </a:rPr>
              <a:t>hPa</a:t>
            </a:r>
            <a:endParaRPr lang="ru-RU" sz="1600" dirty="0">
              <a:latin typeface="PT Serif" panose="020A0603040505020204" pitchFamily="18" charset="-52"/>
            </a:endParaRPr>
          </a:p>
        </p:txBody>
      </p:sp>
      <p:pic>
        <p:nvPicPr>
          <p:cNvPr id="19459" name="Picture 3">
            <a:extLst>
              <a:ext uri="{FF2B5EF4-FFF2-40B4-BE49-F238E27FC236}">
                <a16:creationId xmlns:a16="http://schemas.microsoft.com/office/drawing/2014/main" id="{FBD92D76-088F-02BE-94A2-F7D6CBA6F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705" t="5156" r="18993" b="16022"/>
          <a:stretch>
            <a:fillRect/>
          </a:stretch>
        </p:blipFill>
        <p:spPr bwMode="auto">
          <a:xfrm>
            <a:off x="107504" y="3277194"/>
            <a:ext cx="2835275"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a:extLst>
              <a:ext uri="{FF2B5EF4-FFF2-40B4-BE49-F238E27FC236}">
                <a16:creationId xmlns:a16="http://schemas.microsoft.com/office/drawing/2014/main" id="{47C1F1A4-49CD-C58D-4DD5-6C4E9F9BD6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701" t="5353" r="19701" b="16489"/>
          <a:stretch>
            <a:fillRect/>
          </a:stretch>
        </p:blipFill>
        <p:spPr bwMode="auto">
          <a:xfrm>
            <a:off x="3200400" y="3277193"/>
            <a:ext cx="274320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a:extLst>
              <a:ext uri="{FF2B5EF4-FFF2-40B4-BE49-F238E27FC236}">
                <a16:creationId xmlns:a16="http://schemas.microsoft.com/office/drawing/2014/main" id="{A53811C9-091B-E1E7-74C3-F66FA4E96C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804" t="5490" r="19302" b="16470"/>
          <a:stretch>
            <a:fillRect/>
          </a:stretch>
        </p:blipFill>
        <p:spPr bwMode="auto">
          <a:xfrm>
            <a:off x="6154277" y="3277193"/>
            <a:ext cx="2781300"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EF50D56-3BE9-F720-8148-5CC45632272E}"/>
              </a:ext>
            </a:extLst>
          </p:cNvPr>
          <p:cNvSpPr txBox="1"/>
          <p:nvPr/>
        </p:nvSpPr>
        <p:spPr>
          <a:xfrm>
            <a:off x="1163824" y="1120669"/>
            <a:ext cx="7848872" cy="1477328"/>
          </a:xfrm>
          <a:prstGeom prst="rect">
            <a:avLst/>
          </a:prstGeom>
          <a:noFill/>
        </p:spPr>
        <p:txBody>
          <a:bodyPr wrap="square">
            <a:spAutoFit/>
          </a:bodyPr>
          <a:lstStyle/>
          <a:p>
            <a:pPr algn="just"/>
            <a:r>
              <a:rPr lang="en-US" sz="1800" dirty="0">
                <a:latin typeface="PT Serif" panose="020A0603040505020204" pitchFamily="18" charset="-52"/>
              </a:rPr>
              <a:t>The temperature at a height of 2 m at the location of the VMM, according to calculations, varied from 23 to 18 °C over the indicated time interval from 12 to 14 UTC, and correlates well with the measured values, however, the initial temperature value by 2 m is slightly underestimated according to calculations (according to observational data 26 to 18 °C). </a:t>
            </a:r>
          </a:p>
        </p:txBody>
      </p:sp>
    </p:spTree>
    <p:extLst>
      <p:ext uri="{BB962C8B-B14F-4D97-AF65-F5344CB8AC3E}">
        <p14:creationId xmlns:p14="http://schemas.microsoft.com/office/powerpoint/2010/main" val="23771081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Model results </a:t>
            </a:r>
            <a:r>
              <a:rPr lang="en-US" sz="2100" dirty="0">
                <a:solidFill>
                  <a:srgbClr val="0070C0"/>
                </a:solidFill>
                <a:latin typeface="PT Serif" panose="020A0603040505020204" pitchFamily="18" charset="-52"/>
                <a:cs typeface="Arial" pitchFamily="34" charset="0"/>
              </a:rPr>
              <a:t>4.07.2016</a:t>
            </a:r>
            <a:endParaRPr lang="ru-RU" sz="3200" dirty="0">
              <a:solidFill>
                <a:srgbClr val="0070C0"/>
              </a:solidFill>
              <a:latin typeface="PT Serif" panose="020A0603040505020204" pitchFamily="18" charset="-52"/>
              <a:cs typeface="Arial" pitchFamily="34" charset="0"/>
            </a:endParaRPr>
          </a:p>
        </p:txBody>
      </p:sp>
      <p:sp>
        <p:nvSpPr>
          <p:cNvPr id="6" name="Прямоугольник 5">
            <a:extLst>
              <a:ext uri="{FF2B5EF4-FFF2-40B4-BE49-F238E27FC236}">
                <a16:creationId xmlns:a16="http://schemas.microsoft.com/office/drawing/2014/main" id="{565524A7-A444-9B54-B959-BA691E98C31C}"/>
              </a:ext>
            </a:extLst>
          </p:cNvPr>
          <p:cNvSpPr/>
          <p:nvPr/>
        </p:nvSpPr>
        <p:spPr>
          <a:xfrm>
            <a:off x="287524" y="474951"/>
            <a:ext cx="8568952" cy="1938992"/>
          </a:xfrm>
          <a:prstGeom prst="rect">
            <a:avLst/>
          </a:prstGeom>
        </p:spPr>
        <p:txBody>
          <a:bodyPr wrap="square">
            <a:spAutoFit/>
          </a:bodyPr>
          <a:lstStyle/>
          <a:p>
            <a:pPr marL="457200" indent="-457200">
              <a:buFont typeface="Arial" panose="020B0604020202020204" pitchFamily="34" charset="0"/>
              <a:buChar char="•"/>
            </a:pPr>
            <a:endParaRPr lang="en-US" sz="2000" dirty="0">
              <a:latin typeface="PT Serif" panose="020A0603040505020204" pitchFamily="18" charset="-52"/>
            </a:endParaRPr>
          </a:p>
          <a:p>
            <a:pPr marL="457200" indent="-457200">
              <a:buFont typeface="Arial" panose="020B0604020202020204" pitchFamily="34" charset="0"/>
              <a:buChar char="•"/>
            </a:pPr>
            <a:r>
              <a:rPr lang="en-US" sz="2000" dirty="0">
                <a:solidFill>
                  <a:srgbClr val="7030A0"/>
                </a:solidFill>
                <a:latin typeface="PT Serif" panose="020A0603040505020204" pitchFamily="18" charset="-52"/>
              </a:rPr>
              <a:t>Humidity</a:t>
            </a:r>
            <a:r>
              <a:rPr lang="en-US" sz="2000" dirty="0">
                <a:latin typeface="PT Serif" panose="020A0603040505020204" pitchFamily="18" charset="-52"/>
              </a:rPr>
              <a:t> rises by the time of the first squall. It can be seen that the humidity and wind speed at two pressure levels and the humidity and temperature over the entire height make it possible to restore a complete picture of the geometric characteristics of squalls and </a:t>
            </a:r>
            <a:r>
              <a:rPr lang="en-US" sz="2000" dirty="0">
                <a:solidFill>
                  <a:srgbClr val="7030A0"/>
                </a:solidFill>
                <a:latin typeface="PT Serif" panose="020A0603040505020204" pitchFamily="18" charset="-52"/>
              </a:rPr>
              <a:t>clouds</a:t>
            </a:r>
            <a:r>
              <a:rPr lang="en-US" sz="2000" dirty="0">
                <a:latin typeface="PT Serif" panose="020A0603040505020204" pitchFamily="18" charset="-52"/>
              </a:rPr>
              <a:t>.</a:t>
            </a:r>
          </a:p>
        </p:txBody>
      </p:sp>
      <p:pic>
        <p:nvPicPr>
          <p:cNvPr id="20482" name="Picture 2">
            <a:extLst>
              <a:ext uri="{FF2B5EF4-FFF2-40B4-BE49-F238E27FC236}">
                <a16:creationId xmlns:a16="http://schemas.microsoft.com/office/drawing/2014/main" id="{EA67F1E4-7767-D070-A2CC-64F059E8C6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3867" t="8295" r="15199" b="21066"/>
          <a:stretch>
            <a:fillRect/>
          </a:stretch>
        </p:blipFill>
        <p:spPr bwMode="auto">
          <a:xfrm>
            <a:off x="142662" y="4077072"/>
            <a:ext cx="26511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a:extLst>
              <a:ext uri="{FF2B5EF4-FFF2-40B4-BE49-F238E27FC236}">
                <a16:creationId xmlns:a16="http://schemas.microsoft.com/office/drawing/2014/main" id="{3761A7D9-91A0-00A7-FDD3-8C197F0DEC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5013" t="8020" r="15172" b="20802"/>
          <a:stretch>
            <a:fillRect/>
          </a:stretch>
        </p:blipFill>
        <p:spPr bwMode="auto">
          <a:xfrm>
            <a:off x="3246437" y="4031034"/>
            <a:ext cx="26511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a:extLst>
              <a:ext uri="{FF2B5EF4-FFF2-40B4-BE49-F238E27FC236}">
                <a16:creationId xmlns:a16="http://schemas.microsoft.com/office/drawing/2014/main" id="{4080FA9B-0F13-1B87-8A78-BAA3DE5828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5331" t="8255" r="15373" b="21463"/>
          <a:stretch>
            <a:fillRect/>
          </a:stretch>
        </p:blipFill>
        <p:spPr bwMode="auto">
          <a:xfrm>
            <a:off x="6350212" y="4042147"/>
            <a:ext cx="263842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A6CD8AF-C94D-5F0B-140D-9468353DB6C8}"/>
              </a:ext>
            </a:extLst>
          </p:cNvPr>
          <p:cNvSpPr txBox="1"/>
          <p:nvPr/>
        </p:nvSpPr>
        <p:spPr>
          <a:xfrm>
            <a:off x="611560" y="2987660"/>
            <a:ext cx="1421904" cy="369332"/>
          </a:xfrm>
          <a:prstGeom prst="rect">
            <a:avLst/>
          </a:prstGeom>
          <a:noFill/>
        </p:spPr>
        <p:txBody>
          <a:bodyPr wrap="square">
            <a:spAutoFit/>
          </a:bodyPr>
          <a:lstStyle/>
          <a:p>
            <a:r>
              <a:rPr lang="en-US" dirty="0">
                <a:latin typeface="PT Serif" panose="020A0603040505020204" pitchFamily="18" charset="-52"/>
              </a:rPr>
              <a:t>12 UTC</a:t>
            </a:r>
            <a:endParaRPr lang="ru-RU" dirty="0"/>
          </a:p>
        </p:txBody>
      </p:sp>
      <p:sp>
        <p:nvSpPr>
          <p:cNvPr id="9" name="TextBox 8">
            <a:extLst>
              <a:ext uri="{FF2B5EF4-FFF2-40B4-BE49-F238E27FC236}">
                <a16:creationId xmlns:a16="http://schemas.microsoft.com/office/drawing/2014/main" id="{2E323E07-E96D-5D0A-3366-BDE3429B6129}"/>
              </a:ext>
            </a:extLst>
          </p:cNvPr>
          <p:cNvSpPr txBox="1"/>
          <p:nvPr/>
        </p:nvSpPr>
        <p:spPr>
          <a:xfrm>
            <a:off x="4245027" y="2987660"/>
            <a:ext cx="1421904" cy="369332"/>
          </a:xfrm>
          <a:prstGeom prst="rect">
            <a:avLst/>
          </a:prstGeom>
          <a:noFill/>
        </p:spPr>
        <p:txBody>
          <a:bodyPr wrap="square">
            <a:spAutoFit/>
          </a:bodyPr>
          <a:lstStyle/>
          <a:p>
            <a:r>
              <a:rPr lang="en-US" dirty="0">
                <a:latin typeface="PT Serif" panose="020A0603040505020204" pitchFamily="18" charset="-52"/>
              </a:rPr>
              <a:t>13 UTC</a:t>
            </a:r>
            <a:endParaRPr lang="ru-RU" dirty="0"/>
          </a:p>
        </p:txBody>
      </p:sp>
      <p:sp>
        <p:nvSpPr>
          <p:cNvPr id="10" name="TextBox 9">
            <a:extLst>
              <a:ext uri="{FF2B5EF4-FFF2-40B4-BE49-F238E27FC236}">
                <a16:creationId xmlns:a16="http://schemas.microsoft.com/office/drawing/2014/main" id="{68CEACA3-FFB7-5E96-4622-28C3913BB11A}"/>
              </a:ext>
            </a:extLst>
          </p:cNvPr>
          <p:cNvSpPr txBox="1"/>
          <p:nvPr/>
        </p:nvSpPr>
        <p:spPr>
          <a:xfrm>
            <a:off x="7544927" y="2987660"/>
            <a:ext cx="976863" cy="369332"/>
          </a:xfrm>
          <a:prstGeom prst="rect">
            <a:avLst/>
          </a:prstGeom>
          <a:noFill/>
        </p:spPr>
        <p:txBody>
          <a:bodyPr wrap="square">
            <a:spAutoFit/>
          </a:bodyPr>
          <a:lstStyle/>
          <a:p>
            <a:r>
              <a:rPr lang="en-US" dirty="0">
                <a:latin typeface="PT Serif" panose="020A0603040505020204" pitchFamily="18" charset="-52"/>
              </a:rPr>
              <a:t>14 UTC</a:t>
            </a:r>
            <a:endParaRPr lang="ru-RU" dirty="0"/>
          </a:p>
        </p:txBody>
      </p:sp>
    </p:spTree>
    <p:extLst>
      <p:ext uri="{BB962C8B-B14F-4D97-AF65-F5344CB8AC3E}">
        <p14:creationId xmlns:p14="http://schemas.microsoft.com/office/powerpoint/2010/main" val="34489815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Model results </a:t>
            </a:r>
            <a:r>
              <a:rPr lang="en-US" sz="2100" dirty="0">
                <a:solidFill>
                  <a:srgbClr val="0070C0"/>
                </a:solidFill>
                <a:latin typeface="PT Serif" panose="020A0603040505020204" pitchFamily="18" charset="-52"/>
                <a:cs typeface="Arial" pitchFamily="34" charset="0"/>
              </a:rPr>
              <a:t>4.07.2016</a:t>
            </a:r>
            <a:endParaRPr lang="ru-RU" sz="3200" dirty="0">
              <a:solidFill>
                <a:srgbClr val="0070C0"/>
              </a:solidFill>
              <a:latin typeface="PT Serif" panose="020A0603040505020204" pitchFamily="18" charset="-52"/>
              <a:cs typeface="Arial" pitchFamily="34" charset="0"/>
            </a:endParaRPr>
          </a:p>
        </p:txBody>
      </p:sp>
      <p:sp>
        <p:nvSpPr>
          <p:cNvPr id="6" name="Прямоугольник 5">
            <a:extLst>
              <a:ext uri="{FF2B5EF4-FFF2-40B4-BE49-F238E27FC236}">
                <a16:creationId xmlns:a16="http://schemas.microsoft.com/office/drawing/2014/main" id="{565524A7-A444-9B54-B959-BA691E98C31C}"/>
              </a:ext>
            </a:extLst>
          </p:cNvPr>
          <p:cNvSpPr/>
          <p:nvPr/>
        </p:nvSpPr>
        <p:spPr>
          <a:xfrm>
            <a:off x="287524" y="474951"/>
            <a:ext cx="8568952" cy="1938992"/>
          </a:xfrm>
          <a:prstGeom prst="rect">
            <a:avLst/>
          </a:prstGeom>
        </p:spPr>
        <p:txBody>
          <a:bodyPr wrap="square">
            <a:spAutoFit/>
          </a:bodyPr>
          <a:lstStyle/>
          <a:p>
            <a:pPr marL="457200" indent="-457200">
              <a:buFont typeface="Arial" panose="020B0604020202020204" pitchFamily="34" charset="0"/>
              <a:buChar char="•"/>
            </a:pPr>
            <a:endParaRPr lang="en-US" sz="2000" dirty="0">
              <a:latin typeface="PT Serif" panose="020A0603040505020204" pitchFamily="18" charset="-52"/>
            </a:endParaRPr>
          </a:p>
          <a:p>
            <a:pPr marL="457200" indent="-457200">
              <a:buFont typeface="Arial" panose="020B0604020202020204" pitchFamily="34" charset="0"/>
              <a:buChar char="•"/>
            </a:pPr>
            <a:r>
              <a:rPr lang="en-US" sz="2000" dirty="0">
                <a:latin typeface="PT Serif" panose="020A0603040505020204" pitchFamily="18" charset="-52"/>
              </a:rPr>
              <a:t>Of great interest is the modeling of </a:t>
            </a:r>
            <a:r>
              <a:rPr lang="en-US" sz="2000" dirty="0">
                <a:solidFill>
                  <a:srgbClr val="7030A0"/>
                </a:solidFill>
                <a:latin typeface="PT Serif" panose="020A0603040505020204" pitchFamily="18" charset="-52"/>
              </a:rPr>
              <a:t>vertical velocity</a:t>
            </a:r>
            <a:r>
              <a:rPr lang="en-US" sz="2000" dirty="0">
                <a:latin typeface="PT Serif" panose="020A0603040505020204" pitchFamily="18" charset="-52"/>
              </a:rPr>
              <a:t>, which is an </a:t>
            </a:r>
            <a:r>
              <a:rPr lang="en-US" sz="2000" u="sng" dirty="0">
                <a:latin typeface="PT Serif" panose="020A0603040505020204" pitchFamily="18" charset="-52"/>
              </a:rPr>
              <a:t>indicator of convective movements </a:t>
            </a:r>
            <a:r>
              <a:rPr lang="en-US" sz="2000" dirty="0">
                <a:latin typeface="PT Serif" panose="020A0603040505020204" pitchFamily="18" charset="-52"/>
              </a:rPr>
              <a:t>associated with the formation of squalls. One can see the correspondence with the HMM data. </a:t>
            </a:r>
            <a:r>
              <a:rPr lang="en-US" sz="2000" dirty="0">
                <a:solidFill>
                  <a:srgbClr val="FF0000"/>
                </a:solidFill>
                <a:latin typeface="PT Serif" panose="020A0603040505020204" pitchFamily="18" charset="-52"/>
              </a:rPr>
              <a:t>Intense convective motions are clearly observed during the considered time interval of the formation of the first squall.</a:t>
            </a:r>
          </a:p>
        </p:txBody>
      </p:sp>
      <p:pic>
        <p:nvPicPr>
          <p:cNvPr id="21506" name="Picture 2">
            <a:extLst>
              <a:ext uri="{FF2B5EF4-FFF2-40B4-BE49-F238E27FC236}">
                <a16:creationId xmlns:a16="http://schemas.microsoft.com/office/drawing/2014/main" id="{B6A7515C-0E10-24D3-1F69-033EADEEF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03" t="7278" r="11848"/>
          <a:stretch>
            <a:fillRect/>
          </a:stretch>
        </p:blipFill>
        <p:spPr bwMode="auto">
          <a:xfrm>
            <a:off x="121905" y="4293096"/>
            <a:ext cx="2925763"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a:extLst>
              <a:ext uri="{FF2B5EF4-FFF2-40B4-BE49-F238E27FC236}">
                <a16:creationId xmlns:a16="http://schemas.microsoft.com/office/drawing/2014/main" id="{B516D951-C026-7A88-90E0-F979E542F1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01" t="7143" r="12097"/>
          <a:stretch>
            <a:fillRect/>
          </a:stretch>
        </p:blipFill>
        <p:spPr bwMode="auto">
          <a:xfrm>
            <a:off x="3109118" y="4293096"/>
            <a:ext cx="2925763"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a:extLst>
              <a:ext uri="{FF2B5EF4-FFF2-40B4-BE49-F238E27FC236}">
                <a16:creationId xmlns:a16="http://schemas.microsoft.com/office/drawing/2014/main" id="{C3E2C41F-DE7F-BDDE-2220-614C8AA116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706" t="7210" r="12259"/>
          <a:stretch>
            <a:fillRect/>
          </a:stretch>
        </p:blipFill>
        <p:spPr bwMode="auto">
          <a:xfrm>
            <a:off x="6136020" y="4298910"/>
            <a:ext cx="288607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A85B073-07DD-51DF-A89B-D340017E7609}"/>
              </a:ext>
            </a:extLst>
          </p:cNvPr>
          <p:cNvSpPr txBox="1"/>
          <p:nvPr/>
        </p:nvSpPr>
        <p:spPr>
          <a:xfrm>
            <a:off x="611560" y="2987660"/>
            <a:ext cx="1421904" cy="369332"/>
          </a:xfrm>
          <a:prstGeom prst="rect">
            <a:avLst/>
          </a:prstGeom>
          <a:noFill/>
        </p:spPr>
        <p:txBody>
          <a:bodyPr wrap="square">
            <a:spAutoFit/>
          </a:bodyPr>
          <a:lstStyle/>
          <a:p>
            <a:r>
              <a:rPr lang="en-US" dirty="0">
                <a:latin typeface="PT Serif" panose="020A0603040505020204" pitchFamily="18" charset="-52"/>
              </a:rPr>
              <a:t>12 UTC</a:t>
            </a:r>
            <a:endParaRPr lang="ru-RU" dirty="0"/>
          </a:p>
        </p:txBody>
      </p:sp>
      <p:sp>
        <p:nvSpPr>
          <p:cNvPr id="3" name="TextBox 2">
            <a:extLst>
              <a:ext uri="{FF2B5EF4-FFF2-40B4-BE49-F238E27FC236}">
                <a16:creationId xmlns:a16="http://schemas.microsoft.com/office/drawing/2014/main" id="{D659B410-51E5-E3E5-0384-A0ADCA561934}"/>
              </a:ext>
            </a:extLst>
          </p:cNvPr>
          <p:cNvSpPr txBox="1"/>
          <p:nvPr/>
        </p:nvSpPr>
        <p:spPr>
          <a:xfrm>
            <a:off x="4245027" y="2987660"/>
            <a:ext cx="1421904" cy="369332"/>
          </a:xfrm>
          <a:prstGeom prst="rect">
            <a:avLst/>
          </a:prstGeom>
          <a:noFill/>
        </p:spPr>
        <p:txBody>
          <a:bodyPr wrap="square">
            <a:spAutoFit/>
          </a:bodyPr>
          <a:lstStyle/>
          <a:p>
            <a:r>
              <a:rPr lang="en-US" dirty="0">
                <a:latin typeface="PT Serif" panose="020A0603040505020204" pitchFamily="18" charset="-52"/>
              </a:rPr>
              <a:t>13 UTC</a:t>
            </a:r>
            <a:endParaRPr lang="ru-RU" dirty="0"/>
          </a:p>
        </p:txBody>
      </p:sp>
      <p:sp>
        <p:nvSpPr>
          <p:cNvPr id="4" name="TextBox 3">
            <a:extLst>
              <a:ext uri="{FF2B5EF4-FFF2-40B4-BE49-F238E27FC236}">
                <a16:creationId xmlns:a16="http://schemas.microsoft.com/office/drawing/2014/main" id="{B09630F9-CE96-C689-F9F0-9FB41AE8F627}"/>
              </a:ext>
            </a:extLst>
          </p:cNvPr>
          <p:cNvSpPr txBox="1"/>
          <p:nvPr/>
        </p:nvSpPr>
        <p:spPr>
          <a:xfrm>
            <a:off x="7544927" y="2987660"/>
            <a:ext cx="976863" cy="369332"/>
          </a:xfrm>
          <a:prstGeom prst="rect">
            <a:avLst/>
          </a:prstGeom>
          <a:noFill/>
        </p:spPr>
        <p:txBody>
          <a:bodyPr wrap="square">
            <a:spAutoFit/>
          </a:bodyPr>
          <a:lstStyle/>
          <a:p>
            <a:r>
              <a:rPr lang="en-US" dirty="0">
                <a:latin typeface="PT Serif" panose="020A0603040505020204" pitchFamily="18" charset="-52"/>
              </a:rPr>
              <a:t>14 UTC</a:t>
            </a:r>
            <a:endParaRPr lang="ru-RU" dirty="0"/>
          </a:p>
        </p:txBody>
      </p:sp>
    </p:spTree>
    <p:extLst>
      <p:ext uri="{BB962C8B-B14F-4D97-AF65-F5344CB8AC3E}">
        <p14:creationId xmlns:p14="http://schemas.microsoft.com/office/powerpoint/2010/main" val="2387555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idx="1"/>
          </p:nvPr>
        </p:nvSpPr>
        <p:spPr>
          <a:xfrm>
            <a:off x="107504" y="188640"/>
            <a:ext cx="8856984" cy="5760640"/>
          </a:xfrm>
        </p:spPr>
        <p:txBody>
          <a:bodyPr>
            <a:noAutofit/>
          </a:bodyPr>
          <a:lstStyle/>
          <a:p>
            <a:pPr algn="r"/>
            <a:endParaRPr lang="en-US" sz="2200" dirty="0">
              <a:latin typeface="PT Serif" panose="020A0603040505020204" pitchFamily="18" charset="-52"/>
              <a:cs typeface="Arial" pitchFamily="34" charset="0"/>
            </a:endParaRPr>
          </a:p>
          <a:p>
            <a:pPr algn="r"/>
            <a:r>
              <a:rPr lang="en-US" sz="2200" dirty="0">
                <a:latin typeface="PT Serif" panose="020A0603040505020204" pitchFamily="18" charset="-52"/>
                <a:cs typeface="Arial" pitchFamily="34" charset="0"/>
              </a:rPr>
              <a:t> </a:t>
            </a:r>
          </a:p>
          <a:p>
            <a:pPr algn="r"/>
            <a:r>
              <a:rPr lang="en-US" sz="2200" dirty="0">
                <a:latin typeface="PT Serif" panose="020A0603040505020204" pitchFamily="18" charset="-52"/>
                <a:cs typeface="Arial" pitchFamily="34" charset="0"/>
              </a:rPr>
              <a:t>Simulation of specific cases of </a:t>
            </a:r>
            <a:r>
              <a:rPr lang="en-US" sz="2200" dirty="0">
                <a:solidFill>
                  <a:srgbClr val="0070C0"/>
                </a:solidFill>
                <a:latin typeface="PT Serif" panose="020A0603040505020204" pitchFamily="18" charset="-52"/>
                <a:cs typeface="Arial" pitchFamily="34" charset="0"/>
              </a:rPr>
              <a:t>squalls</a:t>
            </a:r>
            <a:r>
              <a:rPr lang="en-US" sz="2200" dirty="0">
                <a:latin typeface="PT Serif" panose="020A0603040505020204" pitchFamily="18" charset="-52"/>
                <a:cs typeface="Arial" pitchFamily="34" charset="0"/>
              </a:rPr>
              <a:t> on an adapted WRF model capable of </a:t>
            </a:r>
            <a:r>
              <a:rPr lang="en-US" sz="2200" baseline="30000" dirty="0">
                <a:solidFill>
                  <a:srgbClr val="7030A0"/>
                </a:solidFill>
                <a:latin typeface="PT Serif" panose="020A0603040505020204" pitchFamily="18" charset="-52"/>
                <a:cs typeface="Arial" pitchFamily="34" charset="0"/>
              </a:rPr>
              <a:t>(1)</a:t>
            </a:r>
            <a:r>
              <a:rPr lang="en-US" sz="2200" dirty="0">
                <a:latin typeface="PT Serif" panose="020A0603040505020204" pitchFamily="18" charset="-52"/>
                <a:cs typeface="Arial" pitchFamily="34" charset="0"/>
              </a:rPr>
              <a:t>resolving coherent structures of various scales and orientations, as well as </a:t>
            </a:r>
            <a:r>
              <a:rPr lang="en-US" sz="2200" baseline="30000" dirty="0">
                <a:solidFill>
                  <a:srgbClr val="7030A0"/>
                </a:solidFill>
                <a:latin typeface="PT Serif" panose="020A0603040505020204" pitchFamily="18" charset="-52"/>
                <a:cs typeface="Arial" pitchFamily="34" charset="0"/>
              </a:rPr>
              <a:t>(2)</a:t>
            </a:r>
            <a:r>
              <a:rPr lang="en-US" sz="2200" dirty="0">
                <a:latin typeface="PT Serif" panose="020A0603040505020204" pitchFamily="18" charset="-52"/>
                <a:cs typeface="Arial" pitchFamily="34" charset="0"/>
              </a:rPr>
              <a:t>taking into account the effect on squall dynamics, at the same time </a:t>
            </a:r>
            <a:r>
              <a:rPr lang="en-US" sz="2200" baseline="30000" dirty="0">
                <a:solidFill>
                  <a:srgbClr val="7030A0"/>
                </a:solidFill>
                <a:latin typeface="PT Serif" panose="020A0603040505020204" pitchFamily="18" charset="-52"/>
                <a:cs typeface="Arial" pitchFamily="34" charset="0"/>
              </a:rPr>
              <a:t>(3)</a:t>
            </a:r>
            <a:r>
              <a:rPr lang="en-US" sz="2200" dirty="0">
                <a:latin typeface="PT Serif" panose="020A0603040505020204" pitchFamily="18" charset="-52"/>
                <a:cs typeface="Arial" pitchFamily="34" charset="0"/>
              </a:rPr>
              <a:t>made it possible to conclude that aerosol emission (one of the practical inspiring for us) is intensified by coherent structures. In addition, a long-lived squall line can cause a </a:t>
            </a:r>
            <a:r>
              <a:rPr lang="en-US" sz="2200" dirty="0">
                <a:solidFill>
                  <a:srgbClr val="FB7F19"/>
                </a:solidFill>
                <a:latin typeface="PT Serif" panose="020A0603040505020204" pitchFamily="18" charset="-52"/>
                <a:cs typeface="Arial" pitchFamily="34" charset="0"/>
              </a:rPr>
              <a:t>severe dust storm over arid regions</a:t>
            </a:r>
            <a:r>
              <a:rPr lang="en-US" sz="2200" dirty="0">
                <a:latin typeface="PT Serif" panose="020A0603040505020204" pitchFamily="18" charset="-52"/>
                <a:cs typeface="Arial" pitchFamily="34" charset="0"/>
              </a:rPr>
              <a:t>. </a:t>
            </a:r>
          </a:p>
          <a:p>
            <a:pPr algn="r"/>
            <a:r>
              <a:rPr lang="ru-RU" sz="2200" dirty="0">
                <a:latin typeface="PT Serif" panose="020A0603040505020204" pitchFamily="18" charset="-52"/>
                <a:cs typeface="Arial" pitchFamily="34" charset="0"/>
              </a:rPr>
              <a:t> </a:t>
            </a:r>
            <a:endParaRPr lang="en-US" sz="2200" dirty="0">
              <a:latin typeface="PT Serif" panose="020A0603040505020204" pitchFamily="18" charset="-52"/>
              <a:cs typeface="Arial" pitchFamily="34" charset="0"/>
            </a:endParaRPr>
          </a:p>
        </p:txBody>
      </p:sp>
      <p:pic>
        <p:nvPicPr>
          <p:cNvPr id="3" name="Рисунок 2"/>
          <p:cNvPicPr/>
          <p:nvPr/>
        </p:nvPicPr>
        <p:blipFill>
          <a:blip r:embed="rId2" cstate="print">
            <a:extLst>
              <a:ext uri="{28A0092B-C50C-407E-A947-70E740481C1C}">
                <a14:useLocalDpi xmlns:a14="http://schemas.microsoft.com/office/drawing/2010/main" val="0"/>
              </a:ext>
            </a:extLst>
          </a:blip>
          <a:stretch>
            <a:fillRect/>
          </a:stretch>
        </p:blipFill>
        <p:spPr>
          <a:xfrm>
            <a:off x="611560" y="3436932"/>
            <a:ext cx="3815650" cy="2296324"/>
          </a:xfrm>
          <a:prstGeom prst="rect">
            <a:avLst/>
          </a:prstGeom>
        </p:spPr>
      </p:pic>
      <p:sp>
        <p:nvSpPr>
          <p:cNvPr id="5" name="Прямоугольник 4"/>
          <p:cNvSpPr/>
          <p:nvPr/>
        </p:nvSpPr>
        <p:spPr>
          <a:xfrm>
            <a:off x="323528" y="5859821"/>
            <a:ext cx="3845123" cy="492443"/>
          </a:xfrm>
          <a:prstGeom prst="rect">
            <a:avLst/>
          </a:prstGeom>
        </p:spPr>
        <p:txBody>
          <a:bodyPr wrap="square">
            <a:spAutoFit/>
          </a:bodyPr>
          <a:lstStyle/>
          <a:p>
            <a:pPr algn="r"/>
            <a:r>
              <a:rPr lang="en-US" sz="1300">
                <a:solidFill>
                  <a:srgbClr val="333333"/>
                </a:solidFill>
                <a:latin typeface="PT Serif" panose="020A0603040505020204" pitchFamily="18" charset="-52"/>
                <a:cs typeface="Arial" panose="020B0604020202020204" pitchFamily="34" charset="0"/>
              </a:rPr>
              <a:t>Satellite image of a dust storm from Kalmykia 2020. Baltic. October 1, 2020</a:t>
            </a:r>
            <a:endParaRPr lang="en-US" sz="1300" dirty="0">
              <a:solidFill>
                <a:srgbClr val="333333"/>
              </a:solidFill>
              <a:latin typeface="PT Serif" panose="020A0603040505020204" pitchFamily="18" charset="-52"/>
              <a:cs typeface="Arial" panose="020B0604020202020204" pitchFamily="34" charset="0"/>
            </a:endParaRPr>
          </a:p>
        </p:txBody>
      </p:sp>
      <p:pic>
        <p:nvPicPr>
          <p:cNvPr id="6" name="Рисунок 5"/>
          <p:cNvPicPr/>
          <p:nvPr/>
        </p:nvPicPr>
        <p:blipFill>
          <a:blip r:embed="rId3" cstate="print">
            <a:extLst>
              <a:ext uri="{28A0092B-C50C-407E-A947-70E740481C1C}">
                <a14:useLocalDpi xmlns:a14="http://schemas.microsoft.com/office/drawing/2010/main" val="0"/>
              </a:ext>
            </a:extLst>
          </a:blip>
          <a:stretch>
            <a:fillRect/>
          </a:stretch>
        </p:blipFill>
        <p:spPr>
          <a:xfrm>
            <a:off x="4788024" y="3257078"/>
            <a:ext cx="2349162" cy="1756098"/>
          </a:xfrm>
          <a:prstGeom prst="rect">
            <a:avLst/>
          </a:prstGeom>
        </p:spPr>
      </p:pic>
      <p:pic>
        <p:nvPicPr>
          <p:cNvPr id="7" name="Рисунок 6"/>
          <p:cNvPicPr/>
          <p:nvPr/>
        </p:nvPicPr>
        <p:blipFill>
          <a:blip r:embed="rId4" cstate="print">
            <a:extLst>
              <a:ext uri="{28A0092B-C50C-407E-A947-70E740481C1C}">
                <a14:useLocalDpi xmlns:a14="http://schemas.microsoft.com/office/drawing/2010/main" val="0"/>
              </a:ext>
            </a:extLst>
          </a:blip>
          <a:stretch>
            <a:fillRect/>
          </a:stretch>
        </p:blipFill>
        <p:spPr>
          <a:xfrm>
            <a:off x="6633510" y="4635598"/>
            <a:ext cx="2335291" cy="1745730"/>
          </a:xfrm>
          <a:prstGeom prst="rect">
            <a:avLst/>
          </a:prstGeom>
        </p:spPr>
      </p:pic>
      <p:sp>
        <p:nvSpPr>
          <p:cNvPr id="8" name="Прямоугольник 7"/>
          <p:cNvSpPr/>
          <p:nvPr/>
        </p:nvSpPr>
        <p:spPr>
          <a:xfrm>
            <a:off x="4710948" y="6396061"/>
            <a:ext cx="3975852" cy="292388"/>
          </a:xfrm>
          <a:prstGeom prst="rect">
            <a:avLst/>
          </a:prstGeom>
        </p:spPr>
        <p:txBody>
          <a:bodyPr wrap="square">
            <a:spAutoFit/>
          </a:bodyPr>
          <a:lstStyle/>
          <a:p>
            <a:pPr algn="r"/>
            <a:r>
              <a:rPr lang="en-US" sz="1300" dirty="0">
                <a:solidFill>
                  <a:srgbClr val="0000CC"/>
                </a:solidFill>
                <a:latin typeface="PT Serif" panose="020A0603040505020204" pitchFamily="18" charset="-52"/>
                <a:cs typeface="Arial" panose="020B0604020202020204" pitchFamily="34" charset="0"/>
              </a:rPr>
              <a:t>Model findings for</a:t>
            </a:r>
            <a:r>
              <a:rPr lang="ru-RU" sz="1300" dirty="0">
                <a:solidFill>
                  <a:srgbClr val="0000CC"/>
                </a:solidFill>
                <a:latin typeface="PT Serif" panose="020A0603040505020204" pitchFamily="18" charset="-52"/>
                <a:cs typeface="Arial" panose="020B0604020202020204" pitchFamily="34" charset="0"/>
              </a:rPr>
              <a:t> </a:t>
            </a:r>
            <a:r>
              <a:rPr lang="en-US" sz="1300" dirty="0">
                <a:solidFill>
                  <a:srgbClr val="0000CC"/>
                </a:solidFill>
                <a:latin typeface="PT Serif" panose="020A0603040505020204" pitchFamily="18" charset="-52"/>
                <a:cs typeface="Arial" panose="020B0604020202020204" pitchFamily="34" charset="0"/>
              </a:rPr>
              <a:t>September 30 </a:t>
            </a:r>
            <a:r>
              <a:rPr lang="ru-RU" sz="1300" dirty="0">
                <a:solidFill>
                  <a:srgbClr val="0000CC"/>
                </a:solidFill>
                <a:latin typeface="PT Serif" panose="020A0603040505020204" pitchFamily="18" charset="-52"/>
                <a:cs typeface="Arial" panose="020B0604020202020204" pitchFamily="34" charset="0"/>
              </a:rPr>
              <a:t>/</a:t>
            </a:r>
            <a:r>
              <a:rPr lang="en-US" sz="1300" dirty="0">
                <a:solidFill>
                  <a:srgbClr val="0000CC"/>
                </a:solidFill>
                <a:latin typeface="PT Serif" panose="020A0603040505020204" pitchFamily="18" charset="-52"/>
                <a:cs typeface="Arial" panose="020B0604020202020204" pitchFamily="34" charset="0"/>
              </a:rPr>
              <a:t> October 1,</a:t>
            </a:r>
            <a:r>
              <a:rPr lang="ru-RU" sz="1300" dirty="0">
                <a:solidFill>
                  <a:srgbClr val="0000CC"/>
                </a:solidFill>
                <a:latin typeface="PT Serif" panose="020A0603040505020204" pitchFamily="18" charset="-52"/>
                <a:cs typeface="Arial" panose="020B0604020202020204" pitchFamily="34" charset="0"/>
              </a:rPr>
              <a:t> 2020 </a:t>
            </a:r>
            <a:endParaRPr lang="en-US" sz="1300" dirty="0">
              <a:solidFill>
                <a:srgbClr val="0000CC"/>
              </a:solidFill>
              <a:latin typeface="PT Serif" panose="020A0603040505020204" pitchFamily="18" charset="-52"/>
              <a:cs typeface="Arial" panose="020B0604020202020204" pitchFamily="34" charset="0"/>
            </a:endParaRPr>
          </a:p>
        </p:txBody>
      </p:sp>
      <p:sp>
        <p:nvSpPr>
          <p:cNvPr id="9" name="Заголовок 2"/>
          <p:cNvSpPr txBox="1">
            <a:spLocks/>
          </p:cNvSpPr>
          <p:nvPr/>
        </p:nvSpPr>
        <p:spPr>
          <a:xfrm>
            <a:off x="457200" y="-243408"/>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Aims and Motivation</a:t>
            </a:r>
            <a:endParaRPr lang="ru-RU" sz="3200" dirty="0">
              <a:latin typeface="PT Serif" panose="020A0603040505020204" pitchFamily="18" charset="-52"/>
              <a:cs typeface="Arial" pitchFamily="34" charset="0"/>
            </a:endParaRPr>
          </a:p>
        </p:txBody>
      </p:sp>
    </p:spTree>
    <p:extLst>
      <p:ext uri="{BB962C8B-B14F-4D97-AF65-F5344CB8AC3E}">
        <p14:creationId xmlns:p14="http://schemas.microsoft.com/office/powerpoint/2010/main" val="1702028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idx="1"/>
          </p:nvPr>
        </p:nvSpPr>
        <p:spPr>
          <a:xfrm>
            <a:off x="457200" y="764704"/>
            <a:ext cx="8229600" cy="5760640"/>
          </a:xfrm>
        </p:spPr>
        <p:txBody>
          <a:bodyPr>
            <a:noAutofit/>
          </a:bodyPr>
          <a:lstStyle/>
          <a:p>
            <a:endParaRPr lang="en-US" sz="2400" dirty="0">
              <a:latin typeface="PT Serif" panose="020A0603040505020204" pitchFamily="18" charset="-52"/>
              <a:cs typeface="Arial" pitchFamily="34" charset="0"/>
            </a:endParaRPr>
          </a:p>
          <a:p>
            <a:endParaRPr lang="en-US" sz="2400" dirty="0">
              <a:latin typeface="PT Serif" panose="020A0603040505020204" pitchFamily="18" charset="-52"/>
              <a:cs typeface="Arial" pitchFamily="34" charset="0"/>
            </a:endParaRPr>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2047" t="17736"/>
          <a:stretch/>
        </p:blipFill>
        <p:spPr>
          <a:xfrm>
            <a:off x="327608" y="1124744"/>
            <a:ext cx="8488784" cy="3528392"/>
          </a:xfrm>
          <a:prstGeom prst="rect">
            <a:avLst/>
          </a:prstGeom>
        </p:spPr>
      </p:pic>
      <p:sp>
        <p:nvSpPr>
          <p:cNvPr id="14" name="Прямоугольник 13"/>
          <p:cNvSpPr/>
          <p:nvPr/>
        </p:nvSpPr>
        <p:spPr>
          <a:xfrm>
            <a:off x="683568" y="5961474"/>
            <a:ext cx="7848872" cy="707886"/>
          </a:xfrm>
          <a:prstGeom prst="rect">
            <a:avLst/>
          </a:prstGeom>
        </p:spPr>
        <p:txBody>
          <a:bodyPr wrap="square">
            <a:spAutoFit/>
          </a:bodyPr>
          <a:lstStyle/>
          <a:p>
            <a:pPr algn="just"/>
            <a:r>
              <a:rPr lang="en-US" sz="2000" dirty="0">
                <a:solidFill>
                  <a:srgbClr val="222222"/>
                </a:solidFill>
                <a:latin typeface="PT Serif" panose="020A0603040505020204" pitchFamily="18" charset="-52"/>
              </a:rPr>
              <a:t>R. </a:t>
            </a:r>
            <a:r>
              <a:rPr lang="en-US" sz="2000" dirty="0" err="1">
                <a:solidFill>
                  <a:srgbClr val="222222"/>
                </a:solidFill>
                <a:latin typeface="PT Serif" panose="020A0603040505020204" pitchFamily="18" charset="-52"/>
              </a:rPr>
              <a:t>Cieszelski</a:t>
            </a:r>
            <a:r>
              <a:rPr lang="en-US" sz="2000" dirty="0">
                <a:solidFill>
                  <a:srgbClr val="222222"/>
                </a:solidFill>
                <a:latin typeface="PT Serif" panose="020A0603040505020204" pitchFamily="18" charset="-52"/>
              </a:rPr>
              <a:t>, “Studies on Turbulence </a:t>
            </a:r>
            <a:r>
              <a:rPr lang="en-US" sz="2000" dirty="0" err="1">
                <a:solidFill>
                  <a:srgbClr val="222222"/>
                </a:solidFill>
                <a:latin typeface="PT Serif" panose="020A0603040505020204" pitchFamily="18" charset="-52"/>
              </a:rPr>
              <a:t>Parametrizations</a:t>
            </a:r>
            <a:r>
              <a:rPr lang="en-US" sz="2000" dirty="0">
                <a:solidFill>
                  <a:srgbClr val="222222"/>
                </a:solidFill>
                <a:latin typeface="PT Serif" panose="020A0603040505020204" pitchFamily="18" charset="-52"/>
              </a:rPr>
              <a:t> for Flows with </a:t>
            </a:r>
            <a:r>
              <a:rPr lang="en-US" sz="2000" dirty="0" err="1">
                <a:solidFill>
                  <a:srgbClr val="222222"/>
                </a:solidFill>
                <a:latin typeface="PT Serif" panose="020A0603040505020204" pitchFamily="18" charset="-52"/>
              </a:rPr>
              <a:t>Helicity</a:t>
            </a:r>
            <a:r>
              <a:rPr lang="en-US" sz="2000" dirty="0">
                <a:solidFill>
                  <a:srgbClr val="222222"/>
                </a:solidFill>
                <a:latin typeface="PT Serif" panose="020A0603040505020204" pitchFamily="18" charset="-52"/>
              </a:rPr>
              <a:t>,” </a:t>
            </a:r>
            <a:r>
              <a:rPr lang="en-US" sz="2000" dirty="0" err="1">
                <a:solidFill>
                  <a:srgbClr val="222222"/>
                </a:solidFill>
                <a:latin typeface="PT Serif" panose="020A0603040505020204" pitchFamily="18" charset="-52"/>
              </a:rPr>
              <a:t>Izv</a:t>
            </a:r>
            <a:r>
              <a:rPr lang="en-US" sz="2000" dirty="0">
                <a:solidFill>
                  <a:srgbClr val="222222"/>
                </a:solidFill>
                <a:latin typeface="PT Serif" panose="020A0603040505020204" pitchFamily="18" charset="-52"/>
              </a:rPr>
              <a:t>., Atmos. Ocean. Phys. 35, 157–170 (1999).</a:t>
            </a:r>
            <a:endParaRPr lang="ru-RU" sz="2000" dirty="0">
              <a:latin typeface="PT Serif" panose="020A0603040505020204" pitchFamily="18" charset="-52"/>
            </a:endParaRPr>
          </a:p>
        </p:txBody>
      </p:sp>
      <p:sp>
        <p:nvSpPr>
          <p:cNvPr id="2" name="Заголовок 2">
            <a:extLst>
              <a:ext uri="{FF2B5EF4-FFF2-40B4-BE49-F238E27FC236}">
                <a16:creationId xmlns:a16="http://schemas.microsoft.com/office/drawing/2014/main" id="{690E4ADF-F37B-89A1-5BE6-7A8420E36981}"/>
              </a:ext>
            </a:extLst>
          </p:cNvPr>
          <p:cNvSpPr txBox="1">
            <a:spLocks/>
          </p:cNvSpPr>
          <p:nvPr/>
        </p:nvSpPr>
        <p:spPr>
          <a:xfrm>
            <a:off x="107504" y="-18256"/>
            <a:ext cx="8928992" cy="76256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Helicity in the atmosphere</a:t>
            </a:r>
            <a:endParaRPr lang="ru-RU" sz="3200" dirty="0">
              <a:latin typeface="PT Serif" panose="020A0603040505020204" pitchFamily="18" charset="-52"/>
              <a:cs typeface="Arial" pitchFamily="34" charset="0"/>
            </a:endParaRPr>
          </a:p>
        </p:txBody>
      </p:sp>
    </p:spTree>
    <p:extLst>
      <p:ext uri="{BB962C8B-B14F-4D97-AF65-F5344CB8AC3E}">
        <p14:creationId xmlns:p14="http://schemas.microsoft.com/office/powerpoint/2010/main" val="2679108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 18. ">
            <a:extLst>
              <a:ext uri="{FF2B5EF4-FFF2-40B4-BE49-F238E27FC236}">
                <a16:creationId xmlns:a16="http://schemas.microsoft.com/office/drawing/2014/main" id="{9242F69C-653E-657E-7CE8-3EDB3E469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540" y="753436"/>
            <a:ext cx="7145804" cy="6027567"/>
          </a:xfrm>
          <a:prstGeom prst="rect">
            <a:avLst/>
          </a:prstGeom>
          <a:noFill/>
          <a:extLst>
            <a:ext uri="{909E8E84-426E-40DD-AFC4-6F175D3DCCD1}">
              <a14:hiddenFill xmlns:a14="http://schemas.microsoft.com/office/drawing/2010/main">
                <a:solidFill>
                  <a:srgbClr val="FFFFFF"/>
                </a:solidFill>
              </a14:hiddenFill>
            </a:ext>
          </a:extLst>
        </p:spPr>
      </p:pic>
      <p:sp>
        <p:nvSpPr>
          <p:cNvPr id="7" name="Объект 2"/>
          <p:cNvSpPr txBox="1">
            <a:spLocks/>
          </p:cNvSpPr>
          <p:nvPr/>
        </p:nvSpPr>
        <p:spPr>
          <a:xfrm>
            <a:off x="457200" y="1052736"/>
            <a:ext cx="8229600" cy="5544616"/>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en-US" sz="1800" dirty="0">
              <a:latin typeface="PT Serif" panose="020A0603040505020204" pitchFamily="18" charset="-52"/>
              <a:cs typeface="Arial" pitchFamily="34" charset="0"/>
            </a:endParaRPr>
          </a:p>
          <a:p>
            <a:pPr algn="just"/>
            <a:endParaRPr lang="en-US" sz="1800" dirty="0">
              <a:latin typeface="PT Serif" panose="020A0603040505020204" pitchFamily="18" charset="-52"/>
              <a:cs typeface="Arial" pitchFamily="34" charset="0"/>
            </a:endParaRPr>
          </a:p>
          <a:p>
            <a:pPr algn="just"/>
            <a:endParaRPr lang="ru-RU" sz="1800" dirty="0">
              <a:latin typeface="PT Serif" panose="020A0603040505020204" pitchFamily="18" charset="-52"/>
              <a:cs typeface="Arial" pitchFamily="34" charset="0"/>
            </a:endParaRPr>
          </a:p>
        </p:txBody>
      </p:sp>
      <p:sp>
        <p:nvSpPr>
          <p:cNvPr id="8" name="Объект 2"/>
          <p:cNvSpPr txBox="1">
            <a:spLocks/>
          </p:cNvSpPr>
          <p:nvPr/>
        </p:nvSpPr>
        <p:spPr>
          <a:xfrm>
            <a:off x="6732240" y="1896436"/>
            <a:ext cx="2304256" cy="4392488"/>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r>
              <a:rPr lang="en-US" sz="1400" dirty="0">
                <a:solidFill>
                  <a:srgbClr val="800000"/>
                </a:solidFill>
                <a:latin typeface="PT Serif" panose="020A0603040505020204" pitchFamily="18" charset="-52"/>
                <a:cs typeface="Arial" panose="020B0604020202020204" pitchFamily="34" charset="0"/>
              </a:rPr>
              <a:t>The ranges of the </a:t>
            </a:r>
            <a:r>
              <a:rPr lang="en-US" sz="1400" dirty="0" err="1">
                <a:solidFill>
                  <a:srgbClr val="800000"/>
                </a:solidFill>
                <a:latin typeface="PT Serif" panose="020A0603040505020204" pitchFamily="18" charset="-52"/>
                <a:cs typeface="Arial" panose="020B0604020202020204" pitchFamily="34" charset="0"/>
              </a:rPr>
              <a:t>helicity</a:t>
            </a:r>
            <a:r>
              <a:rPr lang="en-US" sz="1400" dirty="0">
                <a:solidFill>
                  <a:srgbClr val="800000"/>
                </a:solidFill>
                <a:latin typeface="PT Serif" panose="020A0603040505020204" pitchFamily="18" charset="-52"/>
                <a:cs typeface="Arial" panose="020B0604020202020204" pitchFamily="34" charset="0"/>
              </a:rPr>
              <a:t> estimations</a:t>
            </a:r>
          </a:p>
          <a:p>
            <a:pPr marL="342000" lvl="0" indent="-342000"/>
            <a:r>
              <a:rPr lang="en-US" sz="1400" dirty="0">
                <a:latin typeface="PT Serif" panose="020A0603040505020204" pitchFamily="18" charset="-52"/>
                <a:cs typeface="Arial" panose="020B0604020202020204" pitchFamily="34" charset="0"/>
              </a:rPr>
              <a:t>Rolls experiment: 0.02-0.12 m/s</a:t>
            </a:r>
            <a:r>
              <a:rPr lang="en-US" sz="1400" baseline="30000" dirty="0">
                <a:latin typeface="PT Serif" panose="020A0603040505020204" pitchFamily="18" charset="-52"/>
                <a:cs typeface="Arial" panose="020B0604020202020204" pitchFamily="34" charset="0"/>
              </a:rPr>
              <a:t>2</a:t>
            </a:r>
          </a:p>
          <a:p>
            <a:pPr marL="342000" indent="-342000"/>
            <a:r>
              <a:rPr lang="en-US" sz="1400" dirty="0">
                <a:latin typeface="PT Serif" panose="020A0603040505020204" pitchFamily="18" charset="-52"/>
                <a:cs typeface="Arial" panose="020B0604020202020204" pitchFamily="34" charset="0"/>
              </a:rPr>
              <a:t>Rolls 2-scale model: 0.01-0.16 m/s</a:t>
            </a:r>
            <a:r>
              <a:rPr lang="en-US" sz="1400" baseline="30000" dirty="0">
                <a:latin typeface="PT Serif" panose="020A0603040505020204" pitchFamily="18" charset="-52"/>
                <a:cs typeface="Arial" panose="020B0604020202020204" pitchFamily="34" charset="0"/>
              </a:rPr>
              <a:t>2</a:t>
            </a:r>
          </a:p>
          <a:p>
            <a:pPr marL="342000" lvl="0" indent="-342000"/>
            <a:r>
              <a:rPr lang="en-US" sz="1400" dirty="0">
                <a:latin typeface="PT Serif" panose="020A0603040505020204" pitchFamily="18" charset="-52"/>
                <a:cs typeface="Arial" panose="020B0604020202020204" pitchFamily="34" charset="0"/>
              </a:rPr>
              <a:t>Rolls WRF model: 0.02-0.08 m/s</a:t>
            </a:r>
            <a:r>
              <a:rPr lang="en-US" sz="1400" baseline="30000" dirty="0">
                <a:latin typeface="PT Serif" panose="020A0603040505020204" pitchFamily="18" charset="-52"/>
                <a:cs typeface="Arial" panose="020B0604020202020204" pitchFamily="34" charset="0"/>
              </a:rPr>
              <a:t>2</a:t>
            </a:r>
          </a:p>
          <a:p>
            <a:pPr marL="342000" indent="-342000"/>
            <a:r>
              <a:rPr lang="en-US" sz="1400" dirty="0">
                <a:latin typeface="PT Serif" panose="020A0603040505020204" pitchFamily="18" charset="-52"/>
                <a:cs typeface="Arial" panose="020B0604020202020204" pitchFamily="34" charset="0"/>
              </a:rPr>
              <a:t>Streaks experiment: 0.5-3.0 m/s</a:t>
            </a:r>
            <a:r>
              <a:rPr lang="en-US" sz="1400" baseline="30000" dirty="0">
                <a:latin typeface="PT Serif" panose="020A0603040505020204" pitchFamily="18" charset="-52"/>
                <a:cs typeface="Arial" panose="020B0604020202020204" pitchFamily="34" charset="0"/>
              </a:rPr>
              <a:t>2 </a:t>
            </a:r>
          </a:p>
          <a:p>
            <a:pPr marL="342000" indent="-342000"/>
            <a:r>
              <a:rPr lang="en-US" sz="1400" dirty="0">
                <a:latin typeface="PT Serif" panose="020A0603040505020204" pitchFamily="18" charset="-52"/>
                <a:cs typeface="Arial" panose="020B0604020202020204" pitchFamily="34" charset="0"/>
              </a:rPr>
              <a:t>Polar Lows reanalysis: 0.04-0.14 m/s</a:t>
            </a:r>
            <a:r>
              <a:rPr lang="en-US" sz="1400" baseline="30000" dirty="0">
                <a:latin typeface="PT Serif" panose="020A0603040505020204" pitchFamily="18" charset="-52"/>
                <a:cs typeface="Arial" panose="020B0604020202020204" pitchFamily="34" charset="0"/>
              </a:rPr>
              <a:t>2</a:t>
            </a:r>
          </a:p>
          <a:p>
            <a:pPr marL="342000" lvl="0" indent="-342000"/>
            <a:r>
              <a:rPr lang="en-US" sz="1400" dirty="0">
                <a:latin typeface="PT Serif" panose="020A0603040505020204" pitchFamily="18" charset="-52"/>
                <a:cs typeface="Arial" panose="020B0604020202020204" pitchFamily="34" charset="0"/>
              </a:rPr>
              <a:t>Polar Lows WRF model: 0.1-0.45 m/s</a:t>
            </a:r>
            <a:r>
              <a:rPr lang="en-US" sz="1400" baseline="30000" dirty="0">
                <a:latin typeface="PT Serif" panose="020A0603040505020204" pitchFamily="18" charset="-52"/>
                <a:cs typeface="Arial" panose="020B0604020202020204" pitchFamily="34" charset="0"/>
              </a:rPr>
              <a:t>2</a:t>
            </a:r>
            <a:endParaRPr lang="en-US" sz="1400" dirty="0">
              <a:latin typeface="PT Serif" panose="020A0603040505020204" pitchFamily="18" charset="-52"/>
              <a:cs typeface="Arial" panose="020B0604020202020204" pitchFamily="34" charset="0"/>
            </a:endParaRPr>
          </a:p>
          <a:p>
            <a:pPr marL="342000" indent="-342000" algn="just"/>
            <a:r>
              <a:rPr lang="en-US" sz="1400" dirty="0">
                <a:latin typeface="PT Serif" panose="020A0603040505020204" pitchFamily="18" charset="-52"/>
                <a:cs typeface="Arial" panose="020B0604020202020204" pitchFamily="34" charset="0"/>
              </a:rPr>
              <a:t>Dust devil: 10 m/s</a:t>
            </a:r>
            <a:r>
              <a:rPr lang="en-US" sz="1400" baseline="30000" dirty="0">
                <a:latin typeface="PT Serif" panose="020A0603040505020204" pitchFamily="18" charset="-52"/>
                <a:cs typeface="Arial" panose="020B0604020202020204" pitchFamily="34" charset="0"/>
              </a:rPr>
              <a:t>2</a:t>
            </a:r>
            <a:endParaRPr lang="en-US" sz="1400" dirty="0">
              <a:latin typeface="PT Serif" panose="020A0603040505020204" pitchFamily="18" charset="-52"/>
              <a:cs typeface="Arial" panose="020B0604020202020204" pitchFamily="34" charset="0"/>
            </a:endParaRPr>
          </a:p>
          <a:p>
            <a:pPr marL="342000" indent="-342000" algn="just"/>
            <a:r>
              <a:rPr lang="en-US" sz="1400" dirty="0">
                <a:latin typeface="PT Serif" panose="020A0603040505020204" pitchFamily="18" charset="-52"/>
                <a:cs typeface="Arial" panose="020B0604020202020204" pitchFamily="34" charset="0"/>
              </a:rPr>
              <a:t>Typhoon: 0.1 m/s</a:t>
            </a:r>
            <a:r>
              <a:rPr lang="en-US" sz="1400" baseline="30000" dirty="0">
                <a:latin typeface="PT Serif" panose="020A0603040505020204" pitchFamily="18" charset="-52"/>
                <a:cs typeface="Arial" panose="020B0604020202020204" pitchFamily="34" charset="0"/>
              </a:rPr>
              <a:t>2</a:t>
            </a:r>
            <a:endParaRPr lang="en-US" sz="1400" dirty="0">
              <a:latin typeface="PT Serif" panose="020A0603040505020204" pitchFamily="18" charset="-52"/>
              <a:cs typeface="Arial" panose="020B0604020202020204" pitchFamily="34" charset="0"/>
            </a:endParaRPr>
          </a:p>
          <a:p>
            <a:pPr marL="342000" indent="-342000"/>
            <a:r>
              <a:rPr lang="en-US" sz="1400" dirty="0">
                <a:latin typeface="PT Serif" panose="020A0603040505020204" pitchFamily="18" charset="-52"/>
                <a:cs typeface="Arial" panose="020B0604020202020204" pitchFamily="34" charset="0"/>
              </a:rPr>
              <a:t>Rotating thermal: 0.01 m/s</a:t>
            </a:r>
            <a:r>
              <a:rPr lang="en-US" sz="1400" baseline="30000" dirty="0">
                <a:latin typeface="PT Serif" panose="020A0603040505020204" pitchFamily="18" charset="-52"/>
                <a:cs typeface="Arial" panose="020B0604020202020204" pitchFamily="34" charset="0"/>
              </a:rPr>
              <a:t>2</a:t>
            </a:r>
            <a:endParaRPr lang="ru-RU" sz="1400" dirty="0">
              <a:latin typeface="PT Serif" panose="020A0603040505020204" pitchFamily="18" charset="-52"/>
              <a:cs typeface="Arial" panose="020B0604020202020204" pitchFamily="34" charset="0"/>
            </a:endParaRPr>
          </a:p>
          <a:p>
            <a:pPr lvl="0" algn="just"/>
            <a:endParaRPr lang="en-US" sz="1800" dirty="0">
              <a:latin typeface="PT Serif" panose="020A0603040505020204" pitchFamily="18" charset="-52"/>
              <a:cs typeface="Arial" panose="020B0604020202020204" pitchFamily="34" charset="0"/>
            </a:endParaRPr>
          </a:p>
          <a:p>
            <a:pPr algn="just"/>
            <a:endParaRPr lang="ru-RU" sz="2000" dirty="0">
              <a:latin typeface="PT Serif" panose="020A0603040505020204" pitchFamily="18" charset="-52"/>
              <a:cs typeface="Arial" panose="020B0604020202020204" pitchFamily="34" charset="0"/>
            </a:endParaRPr>
          </a:p>
        </p:txBody>
      </p:sp>
      <p:sp>
        <p:nvSpPr>
          <p:cNvPr id="6" name="Заголовок 2"/>
          <p:cNvSpPr txBox="1">
            <a:spLocks/>
          </p:cNvSpPr>
          <p:nvPr/>
        </p:nvSpPr>
        <p:spPr>
          <a:xfrm>
            <a:off x="107504" y="-18256"/>
            <a:ext cx="8928992" cy="76256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Helicity in the atmosphere</a:t>
            </a:r>
            <a:endParaRPr lang="ru-RU" sz="3200" dirty="0">
              <a:latin typeface="PT Serif" panose="020A0603040505020204" pitchFamily="18" charset="-52"/>
              <a:cs typeface="Arial" pitchFamily="34" charset="0"/>
            </a:endParaRPr>
          </a:p>
        </p:txBody>
      </p:sp>
    </p:spTree>
    <p:extLst>
      <p:ext uri="{BB962C8B-B14F-4D97-AF65-F5344CB8AC3E}">
        <p14:creationId xmlns:p14="http://schemas.microsoft.com/office/powerpoint/2010/main" val="1332494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 18. ">
            <a:extLst>
              <a:ext uri="{FF2B5EF4-FFF2-40B4-BE49-F238E27FC236}">
                <a16:creationId xmlns:a16="http://schemas.microsoft.com/office/drawing/2014/main" id="{9242F69C-653E-657E-7CE8-3EDB3E469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540" y="753436"/>
            <a:ext cx="7145804" cy="6027567"/>
          </a:xfrm>
          <a:prstGeom prst="rect">
            <a:avLst/>
          </a:prstGeom>
          <a:noFill/>
          <a:extLst>
            <a:ext uri="{909E8E84-426E-40DD-AFC4-6F175D3DCCD1}">
              <a14:hiddenFill xmlns:a14="http://schemas.microsoft.com/office/drawing/2010/main">
                <a:solidFill>
                  <a:srgbClr val="FFFFFF"/>
                </a:solidFill>
              </a14:hiddenFill>
            </a:ext>
          </a:extLst>
        </p:spPr>
      </p:pic>
      <p:sp>
        <p:nvSpPr>
          <p:cNvPr id="7" name="Объект 2"/>
          <p:cNvSpPr txBox="1">
            <a:spLocks/>
          </p:cNvSpPr>
          <p:nvPr/>
        </p:nvSpPr>
        <p:spPr>
          <a:xfrm>
            <a:off x="457200" y="1052736"/>
            <a:ext cx="8229600" cy="5544616"/>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en-US" sz="1800" dirty="0">
              <a:latin typeface="PT Serif" panose="020A0603040505020204" pitchFamily="18" charset="-52"/>
              <a:cs typeface="Arial" pitchFamily="34" charset="0"/>
            </a:endParaRPr>
          </a:p>
          <a:p>
            <a:pPr algn="just"/>
            <a:endParaRPr lang="en-US" sz="1800" dirty="0">
              <a:latin typeface="PT Serif" panose="020A0603040505020204" pitchFamily="18" charset="-52"/>
              <a:cs typeface="Arial" pitchFamily="34" charset="0"/>
            </a:endParaRPr>
          </a:p>
          <a:p>
            <a:pPr algn="just"/>
            <a:endParaRPr lang="ru-RU" sz="1800" dirty="0">
              <a:latin typeface="PT Serif" panose="020A0603040505020204" pitchFamily="18" charset="-52"/>
              <a:cs typeface="Arial" pitchFamily="34" charset="0"/>
            </a:endParaRPr>
          </a:p>
        </p:txBody>
      </p:sp>
      <p:sp>
        <p:nvSpPr>
          <p:cNvPr id="8" name="Объект 2"/>
          <p:cNvSpPr txBox="1">
            <a:spLocks/>
          </p:cNvSpPr>
          <p:nvPr/>
        </p:nvSpPr>
        <p:spPr>
          <a:xfrm>
            <a:off x="6732240" y="1896436"/>
            <a:ext cx="2304256" cy="4392488"/>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r>
              <a:rPr lang="en-US" sz="1400" dirty="0">
                <a:solidFill>
                  <a:srgbClr val="800000"/>
                </a:solidFill>
                <a:latin typeface="PT Serif" panose="020A0603040505020204" pitchFamily="18" charset="-52"/>
                <a:cs typeface="Arial" panose="020B0604020202020204" pitchFamily="34" charset="0"/>
              </a:rPr>
              <a:t>The ranges of the </a:t>
            </a:r>
            <a:r>
              <a:rPr lang="en-US" sz="1400" dirty="0" err="1">
                <a:solidFill>
                  <a:srgbClr val="800000"/>
                </a:solidFill>
                <a:latin typeface="PT Serif" panose="020A0603040505020204" pitchFamily="18" charset="-52"/>
                <a:cs typeface="Arial" panose="020B0604020202020204" pitchFamily="34" charset="0"/>
              </a:rPr>
              <a:t>helicity</a:t>
            </a:r>
            <a:r>
              <a:rPr lang="en-US" sz="1400" dirty="0">
                <a:solidFill>
                  <a:srgbClr val="800000"/>
                </a:solidFill>
                <a:latin typeface="PT Serif" panose="020A0603040505020204" pitchFamily="18" charset="-52"/>
                <a:cs typeface="Arial" panose="020B0604020202020204" pitchFamily="34" charset="0"/>
              </a:rPr>
              <a:t> estimations</a:t>
            </a:r>
          </a:p>
          <a:p>
            <a:pPr marL="342000" lvl="0" indent="-342000"/>
            <a:r>
              <a:rPr lang="en-US" sz="1400" dirty="0">
                <a:latin typeface="PT Serif" panose="020A0603040505020204" pitchFamily="18" charset="-52"/>
                <a:cs typeface="Arial" panose="020B0604020202020204" pitchFamily="34" charset="0"/>
              </a:rPr>
              <a:t>Rolls experiment: 0.02-0.12 m/s</a:t>
            </a:r>
            <a:r>
              <a:rPr lang="en-US" sz="1400" baseline="30000" dirty="0">
                <a:latin typeface="PT Serif" panose="020A0603040505020204" pitchFamily="18" charset="-52"/>
                <a:cs typeface="Arial" panose="020B0604020202020204" pitchFamily="34" charset="0"/>
              </a:rPr>
              <a:t>2</a:t>
            </a:r>
          </a:p>
          <a:p>
            <a:pPr marL="342000" indent="-342000"/>
            <a:r>
              <a:rPr lang="en-US" sz="1400" dirty="0">
                <a:latin typeface="PT Serif" panose="020A0603040505020204" pitchFamily="18" charset="-52"/>
                <a:cs typeface="Arial" panose="020B0604020202020204" pitchFamily="34" charset="0"/>
              </a:rPr>
              <a:t>Rolls 2-scale model: 0.01-0.16 m/s</a:t>
            </a:r>
            <a:r>
              <a:rPr lang="en-US" sz="1400" baseline="30000" dirty="0">
                <a:latin typeface="PT Serif" panose="020A0603040505020204" pitchFamily="18" charset="-52"/>
                <a:cs typeface="Arial" panose="020B0604020202020204" pitchFamily="34" charset="0"/>
              </a:rPr>
              <a:t>2</a:t>
            </a:r>
          </a:p>
          <a:p>
            <a:pPr marL="342000" lvl="0" indent="-342000"/>
            <a:r>
              <a:rPr lang="en-US" sz="1400" dirty="0">
                <a:latin typeface="PT Serif" panose="020A0603040505020204" pitchFamily="18" charset="-52"/>
                <a:cs typeface="Arial" panose="020B0604020202020204" pitchFamily="34" charset="0"/>
              </a:rPr>
              <a:t>Rolls WRF model: 0.02-0.08 m/s</a:t>
            </a:r>
            <a:r>
              <a:rPr lang="en-US" sz="1400" baseline="30000" dirty="0">
                <a:latin typeface="PT Serif" panose="020A0603040505020204" pitchFamily="18" charset="-52"/>
                <a:cs typeface="Arial" panose="020B0604020202020204" pitchFamily="34" charset="0"/>
              </a:rPr>
              <a:t>2</a:t>
            </a:r>
          </a:p>
          <a:p>
            <a:pPr marL="342000" indent="-342000"/>
            <a:r>
              <a:rPr lang="en-US" sz="1400" dirty="0">
                <a:latin typeface="PT Serif" panose="020A0603040505020204" pitchFamily="18" charset="-52"/>
                <a:cs typeface="Arial" panose="020B0604020202020204" pitchFamily="34" charset="0"/>
              </a:rPr>
              <a:t>Streaks experiment: 0.5-3.0 m/s</a:t>
            </a:r>
            <a:r>
              <a:rPr lang="en-US" sz="1400" baseline="30000" dirty="0">
                <a:latin typeface="PT Serif" panose="020A0603040505020204" pitchFamily="18" charset="-52"/>
                <a:cs typeface="Arial" panose="020B0604020202020204" pitchFamily="34" charset="0"/>
              </a:rPr>
              <a:t>2 </a:t>
            </a:r>
          </a:p>
          <a:p>
            <a:pPr marL="342000" indent="-342000"/>
            <a:r>
              <a:rPr lang="en-US" sz="1400" dirty="0">
                <a:latin typeface="PT Serif" panose="020A0603040505020204" pitchFamily="18" charset="-52"/>
                <a:cs typeface="Arial" panose="020B0604020202020204" pitchFamily="34" charset="0"/>
              </a:rPr>
              <a:t>Polar Lows reanalysis: 0.04-0.14 m/s</a:t>
            </a:r>
            <a:r>
              <a:rPr lang="en-US" sz="1400" baseline="30000" dirty="0">
                <a:latin typeface="PT Serif" panose="020A0603040505020204" pitchFamily="18" charset="-52"/>
                <a:cs typeface="Arial" panose="020B0604020202020204" pitchFamily="34" charset="0"/>
              </a:rPr>
              <a:t>2</a:t>
            </a:r>
          </a:p>
          <a:p>
            <a:pPr marL="342000" lvl="0" indent="-342000"/>
            <a:r>
              <a:rPr lang="en-US" sz="1400" dirty="0">
                <a:latin typeface="PT Serif" panose="020A0603040505020204" pitchFamily="18" charset="-52"/>
                <a:cs typeface="Arial" panose="020B0604020202020204" pitchFamily="34" charset="0"/>
              </a:rPr>
              <a:t>Polar Lows WRF model: 0.1-0.45 m/s</a:t>
            </a:r>
            <a:r>
              <a:rPr lang="en-US" sz="1400" baseline="30000" dirty="0">
                <a:latin typeface="PT Serif" panose="020A0603040505020204" pitchFamily="18" charset="-52"/>
                <a:cs typeface="Arial" panose="020B0604020202020204" pitchFamily="34" charset="0"/>
              </a:rPr>
              <a:t>2</a:t>
            </a:r>
            <a:endParaRPr lang="en-US" sz="1400" dirty="0">
              <a:latin typeface="PT Serif" panose="020A0603040505020204" pitchFamily="18" charset="-52"/>
              <a:cs typeface="Arial" panose="020B0604020202020204" pitchFamily="34" charset="0"/>
            </a:endParaRPr>
          </a:p>
          <a:p>
            <a:pPr marL="342000" indent="-342000" algn="just"/>
            <a:r>
              <a:rPr lang="en-US" sz="1400" dirty="0">
                <a:latin typeface="PT Serif" panose="020A0603040505020204" pitchFamily="18" charset="-52"/>
                <a:cs typeface="Arial" panose="020B0604020202020204" pitchFamily="34" charset="0"/>
              </a:rPr>
              <a:t>Dust devil: 10 m/s</a:t>
            </a:r>
            <a:r>
              <a:rPr lang="en-US" sz="1400" baseline="30000" dirty="0">
                <a:latin typeface="PT Serif" panose="020A0603040505020204" pitchFamily="18" charset="-52"/>
                <a:cs typeface="Arial" panose="020B0604020202020204" pitchFamily="34" charset="0"/>
              </a:rPr>
              <a:t>2</a:t>
            </a:r>
            <a:endParaRPr lang="en-US" sz="1400" dirty="0">
              <a:latin typeface="PT Serif" panose="020A0603040505020204" pitchFamily="18" charset="-52"/>
              <a:cs typeface="Arial" panose="020B0604020202020204" pitchFamily="34" charset="0"/>
            </a:endParaRPr>
          </a:p>
          <a:p>
            <a:pPr marL="342000" indent="-342000" algn="just"/>
            <a:r>
              <a:rPr lang="en-US" sz="1400" dirty="0">
                <a:latin typeface="PT Serif" panose="020A0603040505020204" pitchFamily="18" charset="-52"/>
                <a:cs typeface="Arial" panose="020B0604020202020204" pitchFamily="34" charset="0"/>
              </a:rPr>
              <a:t>Typhoon: 0.1 m/s</a:t>
            </a:r>
            <a:r>
              <a:rPr lang="en-US" sz="1400" baseline="30000" dirty="0">
                <a:latin typeface="PT Serif" panose="020A0603040505020204" pitchFamily="18" charset="-52"/>
                <a:cs typeface="Arial" panose="020B0604020202020204" pitchFamily="34" charset="0"/>
              </a:rPr>
              <a:t>2</a:t>
            </a:r>
            <a:endParaRPr lang="en-US" sz="1400" dirty="0">
              <a:latin typeface="PT Serif" panose="020A0603040505020204" pitchFamily="18" charset="-52"/>
              <a:cs typeface="Arial" panose="020B0604020202020204" pitchFamily="34" charset="0"/>
            </a:endParaRPr>
          </a:p>
          <a:p>
            <a:pPr marL="342000" indent="-342000"/>
            <a:r>
              <a:rPr lang="en-US" sz="1400" dirty="0">
                <a:latin typeface="PT Serif" panose="020A0603040505020204" pitchFamily="18" charset="-52"/>
                <a:cs typeface="Arial" panose="020B0604020202020204" pitchFamily="34" charset="0"/>
              </a:rPr>
              <a:t>Rotating thermal: 0.01 m/s</a:t>
            </a:r>
            <a:r>
              <a:rPr lang="en-US" sz="1400" baseline="30000" dirty="0">
                <a:latin typeface="PT Serif" panose="020A0603040505020204" pitchFamily="18" charset="-52"/>
                <a:cs typeface="Arial" panose="020B0604020202020204" pitchFamily="34" charset="0"/>
              </a:rPr>
              <a:t>2</a:t>
            </a:r>
            <a:endParaRPr lang="ru-RU" sz="1400" dirty="0">
              <a:latin typeface="PT Serif" panose="020A0603040505020204" pitchFamily="18" charset="-52"/>
              <a:cs typeface="Arial" panose="020B0604020202020204" pitchFamily="34" charset="0"/>
            </a:endParaRPr>
          </a:p>
          <a:p>
            <a:pPr lvl="0" algn="just"/>
            <a:endParaRPr lang="en-US" sz="1800" dirty="0">
              <a:latin typeface="PT Serif" panose="020A0603040505020204" pitchFamily="18" charset="-52"/>
              <a:cs typeface="Arial" panose="020B0604020202020204" pitchFamily="34" charset="0"/>
            </a:endParaRPr>
          </a:p>
          <a:p>
            <a:pPr algn="just"/>
            <a:endParaRPr lang="ru-RU" sz="2000" dirty="0">
              <a:latin typeface="PT Serif" panose="020A0603040505020204" pitchFamily="18" charset="-52"/>
              <a:cs typeface="Arial" panose="020B0604020202020204" pitchFamily="34" charset="0"/>
            </a:endParaRPr>
          </a:p>
        </p:txBody>
      </p:sp>
      <p:sp>
        <p:nvSpPr>
          <p:cNvPr id="6" name="Заголовок 2"/>
          <p:cNvSpPr txBox="1">
            <a:spLocks/>
          </p:cNvSpPr>
          <p:nvPr/>
        </p:nvSpPr>
        <p:spPr>
          <a:xfrm>
            <a:off x="107504" y="-18256"/>
            <a:ext cx="8928992" cy="76256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Helicity in the atmosphere</a:t>
            </a:r>
            <a:endParaRPr lang="ru-RU" sz="3200" dirty="0">
              <a:latin typeface="PT Serif" panose="020A0603040505020204" pitchFamily="18" charset="-52"/>
              <a:cs typeface="Arial" pitchFamily="34" charset="0"/>
            </a:endParaRPr>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11CD157C-BBAC-A63A-1F00-0A55F974C181}"/>
                  </a:ext>
                </a:extLst>
              </p14:cNvPr>
              <p14:cNvContentPartPr/>
              <p14:nvPr/>
            </p14:nvContentPartPr>
            <p14:xfrm>
              <a:off x="1297475" y="1708676"/>
              <a:ext cx="1090080" cy="47520"/>
            </p14:xfrm>
          </p:contentPart>
        </mc:Choice>
        <mc:Fallback>
          <p:pic>
            <p:nvPicPr>
              <p:cNvPr id="5" name="Ink 4">
                <a:extLst>
                  <a:ext uri="{FF2B5EF4-FFF2-40B4-BE49-F238E27FC236}">
                    <a16:creationId xmlns:a16="http://schemas.microsoft.com/office/drawing/2014/main" id="{11CD157C-BBAC-A63A-1F00-0A55F974C181}"/>
                  </a:ext>
                </a:extLst>
              </p:cNvPr>
              <p:cNvPicPr/>
              <p:nvPr/>
            </p:nvPicPr>
            <p:blipFill>
              <a:blip r:embed="rId4"/>
              <a:stretch>
                <a:fillRect/>
              </a:stretch>
            </p:blipFill>
            <p:spPr>
              <a:xfrm>
                <a:off x="1243493" y="1600676"/>
                <a:ext cx="1197684" cy="2631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9" name="Ink 8">
                <a:extLst>
                  <a:ext uri="{FF2B5EF4-FFF2-40B4-BE49-F238E27FC236}">
                    <a16:creationId xmlns:a16="http://schemas.microsoft.com/office/drawing/2014/main" id="{4655D2EA-F30E-F3B4-2DBE-3922E76A4B1C}"/>
                  </a:ext>
                </a:extLst>
              </p14:cNvPr>
              <p14:cNvContentPartPr/>
              <p14:nvPr/>
            </p14:nvContentPartPr>
            <p14:xfrm>
              <a:off x="4512635" y="1725236"/>
              <a:ext cx="553320" cy="32040"/>
            </p14:xfrm>
          </p:contentPart>
        </mc:Choice>
        <mc:Fallback>
          <p:pic>
            <p:nvPicPr>
              <p:cNvPr id="9" name="Ink 8">
                <a:extLst>
                  <a:ext uri="{FF2B5EF4-FFF2-40B4-BE49-F238E27FC236}">
                    <a16:creationId xmlns:a16="http://schemas.microsoft.com/office/drawing/2014/main" id="{4655D2EA-F30E-F3B4-2DBE-3922E76A4B1C}"/>
                  </a:ext>
                </a:extLst>
              </p:cNvPr>
              <p:cNvPicPr/>
              <p:nvPr/>
            </p:nvPicPr>
            <p:blipFill>
              <a:blip r:embed="rId6"/>
              <a:stretch>
                <a:fillRect/>
              </a:stretch>
            </p:blipFill>
            <p:spPr>
              <a:xfrm>
                <a:off x="4458635" y="1616009"/>
                <a:ext cx="660960" cy="25013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 name="Ink 2">
                <a:extLst>
                  <a:ext uri="{FF2B5EF4-FFF2-40B4-BE49-F238E27FC236}">
                    <a16:creationId xmlns:a16="http://schemas.microsoft.com/office/drawing/2014/main" id="{6C2093A4-4835-0F62-074D-6792E6F1EA78}"/>
                  </a:ext>
                </a:extLst>
              </p14:cNvPr>
              <p14:cNvContentPartPr/>
              <p14:nvPr/>
            </p14:nvContentPartPr>
            <p14:xfrm>
              <a:off x="6857675" y="1562876"/>
              <a:ext cx="531000" cy="43920"/>
            </p14:xfrm>
          </p:contentPart>
        </mc:Choice>
        <mc:Fallback>
          <p:pic>
            <p:nvPicPr>
              <p:cNvPr id="3" name="Ink 2">
                <a:extLst>
                  <a:ext uri="{FF2B5EF4-FFF2-40B4-BE49-F238E27FC236}">
                    <a16:creationId xmlns:a16="http://schemas.microsoft.com/office/drawing/2014/main" id="{6C2093A4-4835-0F62-074D-6792E6F1EA78}"/>
                  </a:ext>
                </a:extLst>
              </p:cNvPr>
              <p:cNvPicPr/>
              <p:nvPr/>
            </p:nvPicPr>
            <p:blipFill>
              <a:blip r:embed="rId8"/>
              <a:stretch>
                <a:fillRect/>
              </a:stretch>
            </p:blipFill>
            <p:spPr>
              <a:xfrm>
                <a:off x="6803675" y="1455236"/>
                <a:ext cx="638640" cy="2595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1" name="Ink 10">
                <a:extLst>
                  <a:ext uri="{FF2B5EF4-FFF2-40B4-BE49-F238E27FC236}">
                    <a16:creationId xmlns:a16="http://schemas.microsoft.com/office/drawing/2014/main" id="{B47CB84D-F717-60D8-BAA5-D791A313DBC5}"/>
                  </a:ext>
                </a:extLst>
              </p14:cNvPr>
              <p14:cNvContentPartPr/>
              <p14:nvPr/>
            </p14:nvContentPartPr>
            <p14:xfrm>
              <a:off x="2825675" y="2713076"/>
              <a:ext cx="1564920" cy="2113560"/>
            </p14:xfrm>
          </p:contentPart>
        </mc:Choice>
        <mc:Fallback>
          <p:pic>
            <p:nvPicPr>
              <p:cNvPr id="11" name="Ink 10">
                <a:extLst>
                  <a:ext uri="{FF2B5EF4-FFF2-40B4-BE49-F238E27FC236}">
                    <a16:creationId xmlns:a16="http://schemas.microsoft.com/office/drawing/2014/main" id="{B47CB84D-F717-60D8-BAA5-D791A313DBC5}"/>
                  </a:ext>
                </a:extLst>
              </p:cNvPr>
              <p:cNvPicPr/>
              <p:nvPr/>
            </p:nvPicPr>
            <p:blipFill>
              <a:blip r:embed="rId10"/>
              <a:stretch>
                <a:fillRect/>
              </a:stretch>
            </p:blipFill>
            <p:spPr>
              <a:xfrm>
                <a:off x="2735675" y="2533076"/>
                <a:ext cx="1744560" cy="24732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2" name="Ink 11">
                <a:extLst>
                  <a:ext uri="{FF2B5EF4-FFF2-40B4-BE49-F238E27FC236}">
                    <a16:creationId xmlns:a16="http://schemas.microsoft.com/office/drawing/2014/main" id="{DF330D77-C211-6FA7-4B5A-79D9665B5A8A}"/>
                  </a:ext>
                </a:extLst>
              </p14:cNvPr>
              <p14:cNvContentPartPr/>
              <p14:nvPr/>
            </p14:nvContentPartPr>
            <p14:xfrm>
              <a:off x="3421115" y="2550356"/>
              <a:ext cx="308520" cy="15840"/>
            </p14:xfrm>
          </p:contentPart>
        </mc:Choice>
        <mc:Fallback>
          <p:pic>
            <p:nvPicPr>
              <p:cNvPr id="12" name="Ink 11">
                <a:extLst>
                  <a:ext uri="{FF2B5EF4-FFF2-40B4-BE49-F238E27FC236}">
                    <a16:creationId xmlns:a16="http://schemas.microsoft.com/office/drawing/2014/main" id="{DF330D77-C211-6FA7-4B5A-79D9665B5A8A}"/>
                  </a:ext>
                </a:extLst>
              </p:cNvPr>
              <p:cNvPicPr/>
              <p:nvPr/>
            </p:nvPicPr>
            <p:blipFill>
              <a:blip r:embed="rId12"/>
              <a:stretch>
                <a:fillRect/>
              </a:stretch>
            </p:blipFill>
            <p:spPr>
              <a:xfrm>
                <a:off x="3331475" y="2370356"/>
                <a:ext cx="488160" cy="3754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3" name="Ink 12">
                <a:extLst>
                  <a:ext uri="{FF2B5EF4-FFF2-40B4-BE49-F238E27FC236}">
                    <a16:creationId xmlns:a16="http://schemas.microsoft.com/office/drawing/2014/main" id="{DC7867B4-8740-086D-D354-13E2760CE0E3}"/>
                  </a:ext>
                </a:extLst>
              </p14:cNvPr>
              <p14:cNvContentPartPr/>
              <p14:nvPr/>
            </p14:nvContentPartPr>
            <p14:xfrm>
              <a:off x="3494555" y="3980996"/>
              <a:ext cx="769320" cy="61200"/>
            </p14:xfrm>
          </p:contentPart>
        </mc:Choice>
        <mc:Fallback>
          <p:pic>
            <p:nvPicPr>
              <p:cNvPr id="13" name="Ink 12">
                <a:extLst>
                  <a:ext uri="{FF2B5EF4-FFF2-40B4-BE49-F238E27FC236}">
                    <a16:creationId xmlns:a16="http://schemas.microsoft.com/office/drawing/2014/main" id="{DC7867B4-8740-086D-D354-13E2760CE0E3}"/>
                  </a:ext>
                </a:extLst>
              </p:cNvPr>
              <p:cNvPicPr/>
              <p:nvPr/>
            </p:nvPicPr>
            <p:blipFill>
              <a:blip r:embed="rId14"/>
              <a:stretch>
                <a:fillRect/>
              </a:stretch>
            </p:blipFill>
            <p:spPr>
              <a:xfrm>
                <a:off x="3404915" y="3800996"/>
                <a:ext cx="948960" cy="4208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4" name="Ink 13">
                <a:extLst>
                  <a:ext uri="{FF2B5EF4-FFF2-40B4-BE49-F238E27FC236}">
                    <a16:creationId xmlns:a16="http://schemas.microsoft.com/office/drawing/2014/main" id="{603D02CA-EDF3-3E59-4736-86E960F59193}"/>
                  </a:ext>
                </a:extLst>
              </p14:cNvPr>
              <p14:cNvContentPartPr/>
              <p14:nvPr/>
            </p14:nvContentPartPr>
            <p14:xfrm>
              <a:off x="2788595" y="3641516"/>
              <a:ext cx="470520" cy="47520"/>
            </p14:xfrm>
          </p:contentPart>
        </mc:Choice>
        <mc:Fallback>
          <p:pic>
            <p:nvPicPr>
              <p:cNvPr id="14" name="Ink 13">
                <a:extLst>
                  <a:ext uri="{FF2B5EF4-FFF2-40B4-BE49-F238E27FC236}">
                    <a16:creationId xmlns:a16="http://schemas.microsoft.com/office/drawing/2014/main" id="{603D02CA-EDF3-3E59-4736-86E960F59193}"/>
                  </a:ext>
                </a:extLst>
              </p:cNvPr>
              <p:cNvPicPr/>
              <p:nvPr/>
            </p:nvPicPr>
            <p:blipFill>
              <a:blip r:embed="rId16"/>
              <a:stretch>
                <a:fillRect/>
              </a:stretch>
            </p:blipFill>
            <p:spPr>
              <a:xfrm>
                <a:off x="2698955" y="3461876"/>
                <a:ext cx="650160" cy="40716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5" name="Ink 14">
                <a:extLst>
                  <a:ext uri="{FF2B5EF4-FFF2-40B4-BE49-F238E27FC236}">
                    <a16:creationId xmlns:a16="http://schemas.microsoft.com/office/drawing/2014/main" id="{A14D6B08-A425-0657-A79A-5CBF50397166}"/>
                  </a:ext>
                </a:extLst>
              </p14:cNvPr>
              <p14:cNvContentPartPr/>
              <p14:nvPr/>
            </p14:nvContentPartPr>
            <p14:xfrm>
              <a:off x="3612995" y="3052196"/>
              <a:ext cx="426600" cy="45000"/>
            </p14:xfrm>
          </p:contentPart>
        </mc:Choice>
        <mc:Fallback>
          <p:pic>
            <p:nvPicPr>
              <p:cNvPr id="15" name="Ink 14">
                <a:extLst>
                  <a:ext uri="{FF2B5EF4-FFF2-40B4-BE49-F238E27FC236}">
                    <a16:creationId xmlns:a16="http://schemas.microsoft.com/office/drawing/2014/main" id="{A14D6B08-A425-0657-A79A-5CBF50397166}"/>
                  </a:ext>
                </a:extLst>
              </p:cNvPr>
              <p:cNvPicPr/>
              <p:nvPr/>
            </p:nvPicPr>
            <p:blipFill>
              <a:blip r:embed="rId18"/>
              <a:stretch>
                <a:fillRect/>
              </a:stretch>
            </p:blipFill>
            <p:spPr>
              <a:xfrm>
                <a:off x="3522995" y="2872196"/>
                <a:ext cx="606240" cy="404640"/>
              </a:xfrm>
              <a:prstGeom prst="rect">
                <a:avLst/>
              </a:prstGeom>
            </p:spPr>
          </p:pic>
        </mc:Fallback>
      </mc:AlternateContent>
    </p:spTree>
    <p:extLst>
      <p:ext uri="{BB962C8B-B14F-4D97-AF65-F5344CB8AC3E}">
        <p14:creationId xmlns:p14="http://schemas.microsoft.com/office/powerpoint/2010/main" val="22247529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idx="1"/>
          </p:nvPr>
        </p:nvSpPr>
        <p:spPr>
          <a:xfrm>
            <a:off x="107504" y="188640"/>
            <a:ext cx="8856984" cy="5760640"/>
          </a:xfrm>
        </p:spPr>
        <p:txBody>
          <a:bodyPr>
            <a:noAutofit/>
          </a:bodyPr>
          <a:lstStyle/>
          <a:p>
            <a:pPr algn="r"/>
            <a:endParaRPr lang="ru-RU" sz="2800" dirty="0">
              <a:latin typeface="PT Serif" panose="020A0603040505020204" pitchFamily="18" charset="-52"/>
              <a:cs typeface="Arial" pitchFamily="34" charset="0"/>
            </a:endParaRPr>
          </a:p>
          <a:p>
            <a:pPr algn="r"/>
            <a:endParaRPr lang="en-US" sz="2800" dirty="0">
              <a:latin typeface="PT Serif" panose="020A0603040505020204" pitchFamily="18" charset="-52"/>
              <a:cs typeface="Arial" pitchFamily="34" charset="0"/>
            </a:endParaRPr>
          </a:p>
          <a:p>
            <a:pPr algn="r"/>
            <a:endParaRPr lang="en-US" sz="2400" dirty="0">
              <a:latin typeface="PT Serif" panose="020A0603040505020204" pitchFamily="18" charset="-52"/>
              <a:cs typeface="Arial" pitchFamily="34" charset="0"/>
            </a:endParaRPr>
          </a:p>
          <a:p>
            <a:pPr algn="r"/>
            <a:r>
              <a:rPr lang="ru-RU" sz="2400" dirty="0">
                <a:latin typeface="PT Serif" panose="020A0603040505020204" pitchFamily="18" charset="-52"/>
                <a:cs typeface="Arial" pitchFamily="34" charset="0"/>
              </a:rPr>
              <a:t> </a:t>
            </a:r>
          </a:p>
          <a:p>
            <a:pPr algn="r"/>
            <a:r>
              <a:rPr lang="en-US" sz="2400" dirty="0">
                <a:solidFill>
                  <a:srgbClr val="FF0000"/>
                </a:solidFill>
                <a:latin typeface="PT Serif" panose="020A0603040505020204" pitchFamily="18" charset="-52"/>
                <a:cs typeface="Arial" pitchFamily="34" charset="0"/>
              </a:rPr>
              <a:t>Helicity</a:t>
            </a:r>
            <a:r>
              <a:rPr lang="en-US" sz="2400" dirty="0">
                <a:latin typeface="PT Serif" panose="020A0603040505020204" pitchFamily="18" charset="-52"/>
                <a:cs typeface="Arial" pitchFamily="34" charset="0"/>
              </a:rPr>
              <a:t> is </a:t>
            </a:r>
            <a:r>
              <a:rPr lang="en-US" sz="2400" dirty="0">
                <a:solidFill>
                  <a:srgbClr val="FF0000"/>
                </a:solidFill>
                <a:latin typeface="PT Serif" panose="020A0603040505020204" pitchFamily="18" charset="-52"/>
                <a:cs typeface="Arial" pitchFamily="34" charset="0"/>
              </a:rPr>
              <a:t>inherent in many circulation movements </a:t>
            </a:r>
            <a:r>
              <a:rPr lang="en-US" sz="2400" dirty="0">
                <a:latin typeface="PT Serif" panose="020A0603040505020204" pitchFamily="18" charset="-52"/>
                <a:cs typeface="Arial" pitchFamily="34" charset="0"/>
              </a:rPr>
              <a:t>and structures in the ABL, in which it is continuously reproduced due to the </a:t>
            </a:r>
            <a:r>
              <a:rPr lang="en-US" sz="2400" dirty="0">
                <a:solidFill>
                  <a:srgbClr val="FF0000"/>
                </a:solidFill>
                <a:latin typeface="PT Serif" panose="020A0603040505020204" pitchFamily="18" charset="-52"/>
                <a:cs typeface="Arial" pitchFamily="34" charset="0"/>
              </a:rPr>
              <a:t>combined action </a:t>
            </a:r>
            <a:r>
              <a:rPr lang="en-US" sz="2400" dirty="0">
                <a:latin typeface="PT Serif" panose="020A0603040505020204" pitchFamily="18" charset="-52"/>
                <a:cs typeface="Arial" pitchFamily="34" charset="0"/>
              </a:rPr>
              <a:t>of the </a:t>
            </a:r>
            <a:r>
              <a:rPr lang="en-US" sz="2400" dirty="0">
                <a:solidFill>
                  <a:srgbClr val="00B050"/>
                </a:solidFill>
                <a:latin typeface="PT Serif" panose="020A0603040505020204" pitchFamily="18" charset="-52"/>
                <a:cs typeface="Arial" pitchFamily="34" charset="0"/>
              </a:rPr>
              <a:t>Earth's rotation </a:t>
            </a:r>
            <a:r>
              <a:rPr lang="en-US" sz="2400" dirty="0">
                <a:latin typeface="PT Serif" panose="020A0603040505020204" pitchFamily="18" charset="-52"/>
                <a:cs typeface="Arial" pitchFamily="34" charset="0"/>
              </a:rPr>
              <a:t>and </a:t>
            </a:r>
            <a:r>
              <a:rPr lang="en-US" sz="2400" dirty="0">
                <a:solidFill>
                  <a:srgbClr val="00B050"/>
                </a:solidFill>
                <a:latin typeface="PT Serif" panose="020A0603040505020204" pitchFamily="18" charset="-52"/>
                <a:cs typeface="Arial" pitchFamily="34" charset="0"/>
              </a:rPr>
              <a:t>friction</a:t>
            </a:r>
            <a:r>
              <a:rPr lang="en-US" sz="2400" dirty="0">
                <a:latin typeface="PT Serif" panose="020A0603040505020204" pitchFamily="18" charset="-52"/>
                <a:cs typeface="Arial" pitchFamily="34" charset="0"/>
              </a:rPr>
              <a:t>, which is also closely related to the </a:t>
            </a:r>
            <a:r>
              <a:rPr lang="en-US" sz="2400" dirty="0">
                <a:solidFill>
                  <a:srgbClr val="00B050"/>
                </a:solidFill>
                <a:latin typeface="PT Serif" panose="020A0603040505020204" pitchFamily="18" charset="-52"/>
                <a:cs typeface="Arial" pitchFamily="34" charset="0"/>
              </a:rPr>
              <a:t>reverse cascade </a:t>
            </a:r>
            <a:r>
              <a:rPr lang="en-US" sz="2400" dirty="0">
                <a:latin typeface="PT Serif" panose="020A0603040505020204" pitchFamily="18" charset="-52"/>
                <a:cs typeface="Arial" pitchFamily="34" charset="0"/>
              </a:rPr>
              <a:t>and large-scale restructuring of currents</a:t>
            </a:r>
            <a:r>
              <a:rPr lang="ru-RU" sz="2400" dirty="0">
                <a:latin typeface="PT Serif" panose="020A0603040505020204" pitchFamily="18" charset="-52"/>
                <a:cs typeface="Arial" pitchFamily="34" charset="0"/>
              </a:rPr>
              <a:t>. </a:t>
            </a:r>
          </a:p>
          <a:p>
            <a:pPr algn="r"/>
            <a:r>
              <a:rPr lang="ru-RU" sz="2400" dirty="0">
                <a:latin typeface="PT Serif" panose="020A0603040505020204" pitchFamily="18" charset="-52"/>
                <a:cs typeface="Arial" pitchFamily="34" charset="0"/>
              </a:rPr>
              <a:t> </a:t>
            </a:r>
          </a:p>
          <a:p>
            <a:pPr algn="r"/>
            <a:r>
              <a:rPr lang="en-US" sz="2400" dirty="0">
                <a:latin typeface="PT Serif" panose="020A0603040505020204" pitchFamily="18" charset="-52"/>
                <a:cs typeface="Arial" pitchFamily="34" charset="0"/>
              </a:rPr>
              <a:t>The </a:t>
            </a:r>
            <a:r>
              <a:rPr lang="en-US" sz="2400" dirty="0">
                <a:solidFill>
                  <a:srgbClr val="0000CC"/>
                </a:solidFill>
                <a:latin typeface="PT Serif" panose="020A0603040505020204" pitchFamily="18" charset="-52"/>
                <a:cs typeface="Arial" pitchFamily="34" charset="0"/>
              </a:rPr>
              <a:t>helicity density </a:t>
            </a:r>
            <a:r>
              <a:rPr lang="en-US" sz="2400" dirty="0">
                <a:latin typeface="PT Serif" panose="020A0603040505020204" pitchFamily="18" charset="-52"/>
                <a:cs typeface="Arial" pitchFamily="34" charset="0"/>
              </a:rPr>
              <a:t>could help </a:t>
            </a:r>
            <a:r>
              <a:rPr lang="en-US" sz="2400" dirty="0">
                <a:solidFill>
                  <a:srgbClr val="0000CC"/>
                </a:solidFill>
                <a:latin typeface="PT Serif" panose="020A0603040505020204" pitchFamily="18" charset="-52"/>
                <a:cs typeface="Arial" pitchFamily="34" charset="0"/>
              </a:rPr>
              <a:t>identify and visualize streaks – as an accompanied structures to squalls</a:t>
            </a:r>
            <a:r>
              <a:rPr lang="en-US" sz="2400" dirty="0">
                <a:latin typeface="PT Serif" panose="020A0603040505020204" pitchFamily="18" charset="-52"/>
                <a:cs typeface="Arial" pitchFamily="34" charset="0"/>
              </a:rPr>
              <a:t>.</a:t>
            </a:r>
          </a:p>
          <a:p>
            <a:pPr algn="r"/>
            <a:r>
              <a:rPr lang="en-US" sz="2800" dirty="0">
                <a:latin typeface="PT Serif" panose="020A0603040505020204" pitchFamily="18" charset="-52"/>
                <a:cs typeface="Arial" pitchFamily="34" charset="0"/>
              </a:rPr>
              <a:t> </a:t>
            </a:r>
            <a:r>
              <a:rPr lang="ru-RU" sz="2800" dirty="0">
                <a:latin typeface="PT Serif" panose="020A0603040505020204" pitchFamily="18" charset="-52"/>
                <a:cs typeface="Arial" pitchFamily="34" charset="0"/>
              </a:rPr>
              <a:t> </a:t>
            </a:r>
            <a:endParaRPr lang="en-US" sz="2800" dirty="0">
              <a:latin typeface="PT Serif" panose="020A0603040505020204" pitchFamily="18" charset="-52"/>
              <a:cs typeface="Arial" pitchFamily="34" charset="0"/>
            </a:endParaRPr>
          </a:p>
        </p:txBody>
      </p:sp>
      <p:sp>
        <p:nvSpPr>
          <p:cNvPr id="2" name="Заголовок 2">
            <a:extLst>
              <a:ext uri="{FF2B5EF4-FFF2-40B4-BE49-F238E27FC236}">
                <a16:creationId xmlns:a16="http://schemas.microsoft.com/office/drawing/2014/main" id="{A4CEF827-84C0-D328-690D-07705B6AA184}"/>
              </a:ext>
            </a:extLst>
          </p:cNvPr>
          <p:cNvSpPr txBox="1">
            <a:spLocks/>
          </p:cNvSpPr>
          <p:nvPr/>
        </p:nvSpPr>
        <p:spPr>
          <a:xfrm>
            <a:off x="107504" y="218164"/>
            <a:ext cx="8928992" cy="762564"/>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100" dirty="0">
                <a:latin typeface="PT Serif" panose="020A0603040505020204" pitchFamily="18" charset="-52"/>
                <a:cs typeface="Arial" pitchFamily="34" charset="0"/>
              </a:rPr>
              <a:t>Helicity in the atmosphere. Accompanying coherent structures to squalls</a:t>
            </a:r>
            <a:endParaRPr lang="ru-RU" sz="3100" dirty="0">
              <a:latin typeface="PT Serif" panose="020A0603040505020204" pitchFamily="18" charset="-52"/>
              <a:cs typeface="Arial" pitchFamily="34" charset="0"/>
            </a:endParaRPr>
          </a:p>
        </p:txBody>
      </p:sp>
    </p:spTree>
    <p:extLst>
      <p:ext uri="{BB962C8B-B14F-4D97-AF65-F5344CB8AC3E}">
        <p14:creationId xmlns:p14="http://schemas.microsoft.com/office/powerpoint/2010/main" val="3221567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425BD743-5150-1768-45A5-15A1891D3E2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00" y="2204864"/>
            <a:ext cx="3419475" cy="3419475"/>
          </a:xfrm>
          <a:prstGeom prst="rect">
            <a:avLst/>
          </a:prstGeom>
          <a:noFill/>
          <a:ln>
            <a:noFill/>
          </a:ln>
        </p:spPr>
      </p:pic>
      <p:pic>
        <p:nvPicPr>
          <p:cNvPr id="3" name="Рисунок 2">
            <a:extLst>
              <a:ext uri="{FF2B5EF4-FFF2-40B4-BE49-F238E27FC236}">
                <a16:creationId xmlns:a16="http://schemas.microsoft.com/office/drawing/2014/main" id="{6413B9C0-C12C-2C16-88BE-260045BB86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2206" y="2203782"/>
            <a:ext cx="3381375" cy="3381375"/>
          </a:xfrm>
          <a:prstGeom prst="rect">
            <a:avLst/>
          </a:prstGeom>
          <a:noFill/>
          <a:ln>
            <a:noFill/>
          </a:ln>
        </p:spPr>
      </p:pic>
      <p:pic>
        <p:nvPicPr>
          <p:cNvPr id="5" name="Рисунок 4">
            <a:extLst>
              <a:ext uri="{FF2B5EF4-FFF2-40B4-BE49-F238E27FC236}">
                <a16:creationId xmlns:a16="http://schemas.microsoft.com/office/drawing/2014/main" id="{E675FBF9-512D-92CE-682B-F03F39F54B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1540" y="2924944"/>
            <a:ext cx="3193901" cy="3193901"/>
          </a:xfrm>
          <a:prstGeom prst="rect">
            <a:avLst/>
          </a:prstGeom>
          <a:noFill/>
          <a:ln>
            <a:noFill/>
          </a:ln>
        </p:spPr>
      </p:pic>
      <p:sp>
        <p:nvSpPr>
          <p:cNvPr id="7" name="TextBox 6">
            <a:extLst>
              <a:ext uri="{FF2B5EF4-FFF2-40B4-BE49-F238E27FC236}">
                <a16:creationId xmlns:a16="http://schemas.microsoft.com/office/drawing/2014/main" id="{460774D8-F0FF-964C-7599-F4A371093E2A}"/>
              </a:ext>
            </a:extLst>
          </p:cNvPr>
          <p:cNvSpPr txBox="1"/>
          <p:nvPr/>
        </p:nvSpPr>
        <p:spPr>
          <a:xfrm>
            <a:off x="539550" y="548680"/>
            <a:ext cx="7917879" cy="1015663"/>
          </a:xfrm>
          <a:prstGeom prst="rect">
            <a:avLst/>
          </a:prstGeom>
          <a:noFill/>
        </p:spPr>
        <p:txBody>
          <a:bodyPr wrap="square">
            <a:spAutoFit/>
          </a:bodyPr>
          <a:lstStyle/>
          <a:p>
            <a:pPr marL="342900" indent="-342900">
              <a:buFont typeface="Arial" panose="020B0604020202020204" pitchFamily="34" charset="0"/>
              <a:buChar char="•"/>
            </a:pPr>
            <a:r>
              <a:rPr lang="en-US" sz="2000" dirty="0">
                <a:effectLst/>
                <a:latin typeface="PT Serif" panose="020A0603040505020204" pitchFamily="18" charset="-52"/>
                <a:ea typeface="Calibri" panose="020F0502020204030204" pitchFamily="34" charset="0"/>
              </a:rPr>
              <a:t>An interesting result was obtained for the </a:t>
            </a:r>
            <a:r>
              <a:rPr lang="en-US" sz="2000" dirty="0">
                <a:solidFill>
                  <a:srgbClr val="FF0000"/>
                </a:solidFill>
                <a:effectLst/>
                <a:latin typeface="PT Serif" panose="020A0603040505020204" pitchFamily="18" charset="-52"/>
                <a:ea typeface="Calibri" panose="020F0502020204030204" pitchFamily="34" charset="0"/>
              </a:rPr>
              <a:t>helicity index</a:t>
            </a:r>
            <a:r>
              <a:rPr lang="en-US" sz="2000" dirty="0">
                <a:effectLst/>
                <a:latin typeface="PT Serif" panose="020A0603040505020204" pitchFamily="18" charset="-52"/>
                <a:ea typeface="Calibri" panose="020F0502020204030204" pitchFamily="34" charset="0"/>
              </a:rPr>
              <a:t>, the increase of which is an indicator of vortex motions. Observed just at the time of the passage of squalls. 27.09.2018</a:t>
            </a:r>
            <a:endParaRPr lang="ru-RU" sz="2000" dirty="0">
              <a:latin typeface="PT Serif" panose="020A0603040505020204" pitchFamily="18" charset="-52"/>
            </a:endParaRPr>
          </a:p>
        </p:txBody>
      </p:sp>
    </p:spTree>
    <p:extLst>
      <p:ext uri="{BB962C8B-B14F-4D97-AF65-F5344CB8AC3E}">
        <p14:creationId xmlns:p14="http://schemas.microsoft.com/office/powerpoint/2010/main" val="172664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Model results. Summary for </a:t>
            </a:r>
            <a:r>
              <a:rPr lang="en-US" sz="2100" dirty="0">
                <a:solidFill>
                  <a:srgbClr val="0070C0"/>
                </a:solidFill>
                <a:latin typeface="PT Serif" panose="020A0603040505020204" pitchFamily="18" charset="-52"/>
                <a:cs typeface="Arial" pitchFamily="34" charset="0"/>
              </a:rPr>
              <a:t>4.07.2016</a:t>
            </a:r>
            <a:endParaRPr lang="ru-RU" sz="3200" dirty="0">
              <a:solidFill>
                <a:srgbClr val="0070C0"/>
              </a:solidFill>
              <a:latin typeface="PT Serif" panose="020A0603040505020204" pitchFamily="18" charset="-52"/>
              <a:cs typeface="Arial" pitchFamily="34" charset="0"/>
            </a:endParaRPr>
          </a:p>
        </p:txBody>
      </p:sp>
      <p:sp>
        <p:nvSpPr>
          <p:cNvPr id="6" name="Прямоугольник 5">
            <a:extLst>
              <a:ext uri="{FF2B5EF4-FFF2-40B4-BE49-F238E27FC236}">
                <a16:creationId xmlns:a16="http://schemas.microsoft.com/office/drawing/2014/main" id="{565524A7-A444-9B54-B959-BA691E98C31C}"/>
              </a:ext>
            </a:extLst>
          </p:cNvPr>
          <p:cNvSpPr/>
          <p:nvPr/>
        </p:nvSpPr>
        <p:spPr>
          <a:xfrm>
            <a:off x="287524" y="474951"/>
            <a:ext cx="8568952" cy="5940088"/>
          </a:xfrm>
          <a:prstGeom prst="rect">
            <a:avLst/>
          </a:prstGeom>
        </p:spPr>
        <p:txBody>
          <a:bodyPr wrap="square">
            <a:spAutoFit/>
          </a:bodyPr>
          <a:lstStyle/>
          <a:p>
            <a:pPr marL="457200" indent="-457200">
              <a:buFont typeface="Arial" panose="020B0604020202020204" pitchFamily="34" charset="0"/>
              <a:buChar char="•"/>
            </a:pPr>
            <a:endParaRPr lang="en-US" sz="2000" dirty="0">
              <a:latin typeface="PT Serif" panose="020A0603040505020204" pitchFamily="18" charset="-52"/>
            </a:endParaRPr>
          </a:p>
          <a:p>
            <a:pPr marL="457200" indent="-457200">
              <a:buFont typeface="Arial" panose="020B0604020202020204" pitchFamily="34" charset="0"/>
              <a:buChar char="•"/>
            </a:pPr>
            <a:r>
              <a:rPr lang="en-US" sz="2000" dirty="0">
                <a:latin typeface="PT Serif" panose="020A0603040505020204" pitchFamily="18" charset="-52"/>
              </a:rPr>
              <a:t>A </a:t>
            </a:r>
            <a:r>
              <a:rPr lang="en-US" sz="2000" dirty="0">
                <a:solidFill>
                  <a:srgbClr val="250AC6"/>
                </a:solidFill>
                <a:latin typeface="PT Serif" panose="020A0603040505020204" pitchFamily="18" charset="-52"/>
              </a:rPr>
              <a:t>map of the main surface meteorological parameters</a:t>
            </a:r>
            <a:r>
              <a:rPr lang="en-US" sz="2000" dirty="0">
                <a:latin typeface="PT Serif" panose="020A0603040505020204" pitchFamily="18" charset="-52"/>
              </a:rPr>
              <a:t>: temperature and wind at a height of 2 m, atmospheric pressure at sea level, </a:t>
            </a:r>
          </a:p>
          <a:p>
            <a:pPr marL="457200" indent="-457200">
              <a:buFont typeface="Arial" panose="020B0604020202020204" pitchFamily="34" charset="0"/>
              <a:buChar char="•"/>
            </a:pPr>
            <a:r>
              <a:rPr lang="en-US" sz="2000" dirty="0">
                <a:latin typeface="PT Serif" panose="020A0603040505020204" pitchFamily="18" charset="-52"/>
              </a:rPr>
              <a:t>time period from 12 to 14 UTC. </a:t>
            </a:r>
          </a:p>
          <a:p>
            <a:pPr marL="457200" indent="-457200">
              <a:buFont typeface="Arial" panose="020B0604020202020204" pitchFamily="34" charset="0"/>
              <a:buChar char="•"/>
            </a:pPr>
            <a:r>
              <a:rPr lang="en-US" sz="2000" dirty="0">
                <a:latin typeface="PT Serif" panose="020A0603040505020204" pitchFamily="18" charset="-52"/>
              </a:rPr>
              <a:t>The </a:t>
            </a:r>
            <a:r>
              <a:rPr lang="en-US" sz="2000" dirty="0">
                <a:solidFill>
                  <a:srgbClr val="00BE00"/>
                </a:solidFill>
                <a:latin typeface="PT Serif" panose="020A0603040505020204" pitchFamily="18" charset="-52"/>
              </a:rPr>
              <a:t>maximum velocity is 19 m/s, which is close to the observed value (according to observations, 18.9 m/s</a:t>
            </a:r>
            <a:r>
              <a:rPr lang="en-US" sz="2000" dirty="0">
                <a:latin typeface="PT Serif" panose="020A0603040505020204" pitchFamily="18" charset="-52"/>
              </a:rPr>
              <a:t>). </a:t>
            </a:r>
          </a:p>
          <a:p>
            <a:pPr marL="457200" indent="-457200">
              <a:buFont typeface="Arial" panose="020B0604020202020204" pitchFamily="34" charset="0"/>
              <a:buChar char="•"/>
            </a:pPr>
            <a:r>
              <a:rPr lang="en-US" sz="2000" dirty="0">
                <a:solidFill>
                  <a:srgbClr val="FB7F19"/>
                </a:solidFill>
                <a:latin typeface="PT Serif" panose="020A0603040505020204" pitchFamily="18" charset="-52"/>
              </a:rPr>
              <a:t>The temperature at a height of 2 m </a:t>
            </a:r>
            <a:r>
              <a:rPr lang="en-US" sz="2000" dirty="0">
                <a:latin typeface="PT Serif" panose="020A0603040505020204" pitchFamily="18" charset="-52"/>
              </a:rPr>
              <a:t>at the location of the VMM, according to calculations, </a:t>
            </a:r>
            <a:r>
              <a:rPr lang="en-US" sz="2000" dirty="0">
                <a:solidFill>
                  <a:srgbClr val="FB7F19"/>
                </a:solidFill>
                <a:latin typeface="PT Serif" panose="020A0603040505020204" pitchFamily="18" charset="-52"/>
              </a:rPr>
              <a:t>varied from 23 to 18 °C </a:t>
            </a:r>
            <a:r>
              <a:rPr lang="en-US" sz="2000" dirty="0">
                <a:latin typeface="PT Serif" panose="020A0603040505020204" pitchFamily="18" charset="-52"/>
              </a:rPr>
              <a:t>over the indicated time interval from 12 to 14 UTC, and correlates well with the measured values, however, the initial temperature value by 2 m is slightly underestimated according to calculations (according to </a:t>
            </a:r>
            <a:r>
              <a:rPr lang="en-US" sz="2000" dirty="0">
                <a:solidFill>
                  <a:srgbClr val="FB7F19"/>
                </a:solidFill>
                <a:latin typeface="PT Serif" panose="020A0603040505020204" pitchFamily="18" charset="-52"/>
              </a:rPr>
              <a:t>observational data 26 to 18 °C</a:t>
            </a:r>
            <a:r>
              <a:rPr lang="en-US" sz="2000" dirty="0">
                <a:latin typeface="PT Serif" panose="020A0603040505020204" pitchFamily="18" charset="-52"/>
              </a:rPr>
              <a:t>). </a:t>
            </a:r>
          </a:p>
          <a:p>
            <a:pPr marL="457200" indent="-457200">
              <a:buFont typeface="Arial" panose="020B0604020202020204" pitchFamily="34" charset="0"/>
              <a:buChar char="•"/>
            </a:pPr>
            <a:r>
              <a:rPr lang="en-US" sz="2000" dirty="0">
                <a:latin typeface="PT Serif" panose="020A0603040505020204" pitchFamily="18" charset="-52"/>
              </a:rPr>
              <a:t>Good agreement was also noted for atmospheric pressure and humidity.</a:t>
            </a:r>
          </a:p>
          <a:p>
            <a:pPr marL="457200" indent="-457200">
              <a:buFont typeface="Arial" panose="020B0604020202020204" pitchFamily="34" charset="0"/>
              <a:buChar char="•"/>
            </a:pPr>
            <a:r>
              <a:rPr lang="en-US" sz="2000" dirty="0">
                <a:solidFill>
                  <a:srgbClr val="7030A0"/>
                </a:solidFill>
                <a:latin typeface="PT Serif" panose="020A0603040505020204" pitchFamily="18" charset="-52"/>
              </a:rPr>
              <a:t>Humidity rises by the time of the first squall</a:t>
            </a:r>
            <a:r>
              <a:rPr lang="en-US" sz="2000" dirty="0">
                <a:latin typeface="PT Serif" panose="020A0603040505020204" pitchFamily="18" charset="-52"/>
              </a:rPr>
              <a:t>. It can be seen that the humidity and wind velocity at two pressure levels and the humidity and temperature over the entire height make it possible to restore a complete picture of the geometric characteristics of squalls and clouds.</a:t>
            </a:r>
          </a:p>
        </p:txBody>
      </p:sp>
    </p:spTree>
    <p:extLst>
      <p:ext uri="{BB962C8B-B14F-4D97-AF65-F5344CB8AC3E}">
        <p14:creationId xmlns:p14="http://schemas.microsoft.com/office/powerpoint/2010/main" val="1128653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59832" y="2142544"/>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14284" y="2358512"/>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u="sng" dirty="0">
                <a:solidFill>
                  <a:srgbClr val="FF0000"/>
                </a:solidFill>
                <a:latin typeface="PT Serif" panose="020A0603040505020204" pitchFamily="18" charset="-52"/>
                <a:cs typeface="Arial" pitchFamily="34" charset="0"/>
              </a:rPr>
              <a:t>Statistics</a:t>
            </a:r>
            <a:endParaRPr lang="ru-RU" sz="3200" u="sng" dirty="0">
              <a:solidFill>
                <a:srgbClr val="FF0000"/>
              </a:solidFill>
              <a:latin typeface="PT Serif" panose="020A0603040505020204" pitchFamily="18" charset="-52"/>
              <a:cs typeface="Arial" pitchFamily="34" charset="0"/>
            </a:endParaRPr>
          </a:p>
        </p:txBody>
      </p:sp>
      <p:sp>
        <p:nvSpPr>
          <p:cNvPr id="14" name="Прямоугольник 13"/>
          <p:cNvSpPr/>
          <p:nvPr/>
        </p:nvSpPr>
        <p:spPr>
          <a:xfrm>
            <a:off x="287524" y="474951"/>
            <a:ext cx="8568952" cy="5047536"/>
          </a:xfrm>
          <a:prstGeom prst="rect">
            <a:avLst/>
          </a:prstGeom>
        </p:spPr>
        <p:txBody>
          <a:bodyPr wrap="square">
            <a:spAutoFit/>
          </a:bodyPr>
          <a:lstStyle/>
          <a:p>
            <a:pPr algn="r"/>
            <a:endParaRPr lang="en-US" sz="2100" dirty="0">
              <a:latin typeface="PT Serif" panose="020A0603040505020204" pitchFamily="18" charset="-52"/>
            </a:endParaRPr>
          </a:p>
          <a:p>
            <a:endParaRPr lang="ru-RU" sz="2100" dirty="0">
              <a:latin typeface="PT Serif" panose="020A0603040505020204" pitchFamily="18" charset="-52"/>
            </a:endParaRPr>
          </a:p>
          <a:p>
            <a:pPr marL="457200" indent="-457200" algn="r">
              <a:buFont typeface="Arial" panose="020B0604020202020204" pitchFamily="34" charset="0"/>
              <a:buChar char="•"/>
            </a:pPr>
            <a:r>
              <a:rPr lang="en-US" sz="2800" dirty="0">
                <a:latin typeface="PT Serif" panose="020A0603040505020204" pitchFamily="18" charset="-52"/>
              </a:rPr>
              <a:t>The first results were obtained on </a:t>
            </a:r>
            <a:r>
              <a:rPr lang="en-US" sz="2800" dirty="0">
                <a:solidFill>
                  <a:srgbClr val="250AC6"/>
                </a:solidFill>
                <a:latin typeface="PT Serif" panose="020A0603040505020204" pitchFamily="18" charset="-52"/>
              </a:rPr>
              <a:t>the statistical distributions of the main diagnostic characteristics - wind velocity, energy and power </a:t>
            </a:r>
            <a:r>
              <a:rPr lang="en-US" sz="2800" dirty="0">
                <a:latin typeface="PT Serif" panose="020A0603040505020204" pitchFamily="18" charset="-52"/>
              </a:rPr>
              <a:t>- which may be </a:t>
            </a:r>
            <a:r>
              <a:rPr lang="en-US" sz="2800" dirty="0">
                <a:solidFill>
                  <a:srgbClr val="250AC6"/>
                </a:solidFill>
                <a:latin typeface="PT Serif" panose="020A0603040505020204" pitchFamily="18" charset="-52"/>
              </a:rPr>
              <a:t>associated with the reasons for the formation of squalls and the coherent structures accompanying them</a:t>
            </a:r>
            <a:r>
              <a:rPr lang="en-US" sz="2800" dirty="0">
                <a:latin typeface="PT Serif" panose="020A0603040505020204" pitchFamily="18" charset="-52"/>
              </a:rPr>
              <a:t>; and </a:t>
            </a:r>
            <a:r>
              <a:rPr lang="en-US" sz="2800" dirty="0">
                <a:solidFill>
                  <a:srgbClr val="7030A0"/>
                </a:solidFill>
                <a:latin typeface="PT Serif" panose="020A0603040505020204" pitchFamily="18" charset="-52"/>
              </a:rPr>
              <a:t>the scale and destruction energy </a:t>
            </a:r>
            <a:r>
              <a:rPr lang="en-US" sz="2800" dirty="0">
                <a:latin typeface="PT Serif" panose="020A0603040505020204" pitchFamily="18" charset="-52"/>
              </a:rPr>
              <a:t>of such extreme events associated with a sharp increase in wind were </a:t>
            </a:r>
            <a:r>
              <a:rPr lang="en-US" sz="2800" dirty="0">
                <a:solidFill>
                  <a:srgbClr val="7030A0"/>
                </a:solidFill>
                <a:latin typeface="PT Serif" panose="020A0603040505020204" pitchFamily="18" charset="-52"/>
              </a:rPr>
              <a:t>assessed</a:t>
            </a:r>
            <a:r>
              <a:rPr lang="en-US" sz="2800" dirty="0">
                <a:latin typeface="PT Serif" panose="020A0603040505020204" pitchFamily="18" charset="-52"/>
              </a:rPr>
              <a:t>.</a:t>
            </a:r>
            <a:endParaRPr lang="ru-RU" sz="2800" dirty="0">
              <a:latin typeface="PT Serif" panose="020A0603040505020204" pitchFamily="18" charset="-52"/>
            </a:endParaRPr>
          </a:p>
          <a:p>
            <a:pPr marL="457200" indent="-457200" algn="r">
              <a:buFont typeface="Arial" panose="020B0604020202020204" pitchFamily="34" charset="0"/>
              <a:buChar char="•"/>
            </a:pPr>
            <a:endParaRPr lang="ru-RU" sz="2800" dirty="0">
              <a:latin typeface="PT Serif" panose="020A0603040505020204" pitchFamily="18" charset="-52"/>
            </a:endParaRPr>
          </a:p>
        </p:txBody>
      </p:sp>
    </p:spTree>
    <p:extLst>
      <p:ext uri="{BB962C8B-B14F-4D97-AF65-F5344CB8AC3E}">
        <p14:creationId xmlns:p14="http://schemas.microsoft.com/office/powerpoint/2010/main" val="2593842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59832" y="2142544"/>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14284" y="2358512"/>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u="sng" dirty="0">
                <a:solidFill>
                  <a:srgbClr val="FF0000"/>
                </a:solidFill>
                <a:latin typeface="PT Serif" panose="020A0603040505020204" pitchFamily="18" charset="-52"/>
                <a:cs typeface="Arial" pitchFamily="34" charset="0"/>
              </a:rPr>
              <a:t>Statistics</a:t>
            </a:r>
            <a:endParaRPr lang="ru-RU" sz="3200" u="sng" dirty="0">
              <a:solidFill>
                <a:srgbClr val="FF0000"/>
              </a:solidFill>
              <a:latin typeface="PT Serif" panose="020A0603040505020204" pitchFamily="18" charset="-52"/>
              <a:cs typeface="Arial" pitchFamily="34" charset="0"/>
            </a:endParaRPr>
          </a:p>
        </p:txBody>
      </p:sp>
      <p:sp>
        <p:nvSpPr>
          <p:cNvPr id="14" name="Прямоугольник 13"/>
          <p:cNvSpPr/>
          <p:nvPr/>
        </p:nvSpPr>
        <p:spPr>
          <a:xfrm>
            <a:off x="287524" y="474951"/>
            <a:ext cx="8568952" cy="6017032"/>
          </a:xfrm>
          <a:prstGeom prst="rect">
            <a:avLst/>
          </a:prstGeom>
        </p:spPr>
        <p:txBody>
          <a:bodyPr wrap="square">
            <a:spAutoFit/>
          </a:bodyPr>
          <a:lstStyle/>
          <a:p>
            <a:pPr algn="r"/>
            <a:endParaRPr lang="en-US" sz="2100" dirty="0">
              <a:latin typeface="PT Serif" panose="020A0603040505020204" pitchFamily="18" charset="-52"/>
            </a:endParaRPr>
          </a:p>
          <a:p>
            <a:pPr marL="457200" indent="-457200" algn="r">
              <a:buFont typeface="Arial" panose="020B0604020202020204" pitchFamily="34" charset="0"/>
              <a:buChar char="•"/>
            </a:pPr>
            <a:r>
              <a:rPr lang="en-US" sz="2800" dirty="0">
                <a:latin typeface="PT Serif" panose="020A0603040505020204" pitchFamily="18" charset="-52"/>
              </a:rPr>
              <a:t>Using the above data, a </a:t>
            </a:r>
            <a:r>
              <a:rPr lang="en-US" sz="2800" dirty="0">
                <a:solidFill>
                  <a:srgbClr val="00B050"/>
                </a:solidFill>
                <a:latin typeface="PT Serif" panose="020A0603040505020204" pitchFamily="18" charset="-52"/>
              </a:rPr>
              <a:t>statistical analysis was performed</a:t>
            </a:r>
            <a:r>
              <a:rPr lang="en-US" sz="2800" dirty="0">
                <a:latin typeface="PT Serif" panose="020A0603040505020204" pitchFamily="18" charset="-52"/>
              </a:rPr>
              <a:t>, the sizes and </a:t>
            </a:r>
            <a:r>
              <a:rPr lang="en-US" sz="2800" dirty="0">
                <a:solidFill>
                  <a:srgbClr val="7030A0"/>
                </a:solidFill>
                <a:latin typeface="PT Serif" panose="020A0603040505020204" pitchFamily="18" charset="-52"/>
              </a:rPr>
              <a:t>energy of the squalls were estimated</a:t>
            </a:r>
            <a:r>
              <a:rPr lang="en-US" sz="2800" dirty="0">
                <a:latin typeface="PT Serif" panose="020A0603040505020204" pitchFamily="18" charset="-52"/>
              </a:rPr>
              <a:t>. </a:t>
            </a:r>
          </a:p>
          <a:p>
            <a:pPr marL="457200" indent="-457200" algn="r">
              <a:buFont typeface="Arial" panose="020B0604020202020204" pitchFamily="34" charset="0"/>
              <a:buChar char="•"/>
            </a:pPr>
            <a:r>
              <a:rPr lang="en-US" sz="2800" dirty="0">
                <a:latin typeface="PT Serif" panose="020A0603040505020204" pitchFamily="18" charset="-52"/>
              </a:rPr>
              <a:t>For all cases, the </a:t>
            </a:r>
            <a:r>
              <a:rPr lang="en-US" sz="2800" u="sng" dirty="0">
                <a:latin typeface="PT Serif" panose="020A0603040505020204" pitchFamily="18" charset="-52"/>
              </a:rPr>
              <a:t>following were calculated</a:t>
            </a:r>
            <a:r>
              <a:rPr lang="en-US" sz="2800" dirty="0">
                <a:latin typeface="PT Serif" panose="020A0603040505020204" pitchFamily="18" charset="-52"/>
              </a:rPr>
              <a:t>: </a:t>
            </a:r>
            <a:r>
              <a:rPr lang="en-US" sz="2800" baseline="30000" dirty="0">
                <a:solidFill>
                  <a:srgbClr val="7030A0"/>
                </a:solidFill>
                <a:latin typeface="PT Serif" panose="020A0603040505020204" pitchFamily="18" charset="-52"/>
                <a:cs typeface="Arial" pitchFamily="34" charset="0"/>
              </a:rPr>
              <a:t>(1)</a:t>
            </a:r>
            <a:r>
              <a:rPr lang="en-US" sz="2800" dirty="0">
                <a:latin typeface="PT Serif" panose="020A0603040505020204" pitchFamily="18" charset="-52"/>
              </a:rPr>
              <a:t>squall time, </a:t>
            </a:r>
            <a:r>
              <a:rPr lang="en-US" sz="2800" baseline="30000" dirty="0">
                <a:solidFill>
                  <a:srgbClr val="7030A0"/>
                </a:solidFill>
                <a:latin typeface="PT Serif" panose="020A0603040505020204" pitchFamily="18" charset="-52"/>
                <a:cs typeface="Arial" pitchFamily="34" charset="0"/>
              </a:rPr>
              <a:t>(2)</a:t>
            </a:r>
            <a:r>
              <a:rPr lang="en-US" sz="2800" dirty="0">
                <a:latin typeface="PT Serif" panose="020A0603040505020204" pitchFamily="18" charset="-52"/>
              </a:rPr>
              <a:t>wind intensification time, </a:t>
            </a:r>
            <a:r>
              <a:rPr lang="en-US" sz="2800" baseline="30000" dirty="0">
                <a:solidFill>
                  <a:srgbClr val="7030A0"/>
                </a:solidFill>
                <a:latin typeface="PT Serif" panose="020A0603040505020204" pitchFamily="18" charset="-52"/>
                <a:cs typeface="Arial" pitchFamily="34" charset="0"/>
              </a:rPr>
              <a:t>(3)</a:t>
            </a:r>
            <a:r>
              <a:rPr lang="en-US" sz="2800" dirty="0">
                <a:latin typeface="PT Serif" panose="020A0603040505020204" pitchFamily="18" charset="-52"/>
              </a:rPr>
              <a:t>squall scale, </a:t>
            </a:r>
            <a:r>
              <a:rPr lang="en-US" sz="2800" baseline="30000" dirty="0">
                <a:solidFill>
                  <a:srgbClr val="7030A0"/>
                </a:solidFill>
                <a:latin typeface="PT Serif" panose="020A0603040505020204" pitchFamily="18" charset="-52"/>
                <a:cs typeface="Arial" pitchFamily="34" charset="0"/>
              </a:rPr>
              <a:t>(4)</a:t>
            </a:r>
            <a:r>
              <a:rPr lang="en-US" sz="2800" dirty="0">
                <a:latin typeface="PT Serif" panose="020A0603040505020204" pitchFamily="18" charset="-52"/>
              </a:rPr>
              <a:t>maximum velocity, </a:t>
            </a:r>
            <a:r>
              <a:rPr lang="en-US" sz="2800" baseline="30000" dirty="0">
                <a:solidFill>
                  <a:srgbClr val="7030A0"/>
                </a:solidFill>
                <a:latin typeface="PT Serif" panose="020A0603040505020204" pitchFamily="18" charset="-52"/>
                <a:cs typeface="Arial" pitchFamily="34" charset="0"/>
              </a:rPr>
              <a:t>(5)</a:t>
            </a:r>
            <a:r>
              <a:rPr lang="en-US" sz="2800" dirty="0">
                <a:latin typeface="PT Serif" panose="020A0603040505020204" pitchFamily="18" charset="-52"/>
              </a:rPr>
              <a:t>average velocity, </a:t>
            </a:r>
            <a:r>
              <a:rPr lang="en-US" sz="2800" baseline="30000" dirty="0">
                <a:solidFill>
                  <a:srgbClr val="7030A0"/>
                </a:solidFill>
                <a:latin typeface="PT Serif" panose="020A0603040505020204" pitchFamily="18" charset="-52"/>
                <a:cs typeface="Arial" pitchFamily="34" charset="0"/>
              </a:rPr>
              <a:t>(6)</a:t>
            </a:r>
            <a:r>
              <a:rPr lang="en-US" sz="2800" dirty="0">
                <a:latin typeface="PT Serif" panose="020A0603040505020204" pitchFamily="18" charset="-52"/>
              </a:rPr>
              <a:t>scale factors, </a:t>
            </a:r>
            <a:r>
              <a:rPr lang="en-US" sz="2800" baseline="30000" dirty="0">
                <a:solidFill>
                  <a:srgbClr val="7030A0"/>
                </a:solidFill>
                <a:latin typeface="PT Serif" panose="020A0603040505020204" pitchFamily="18" charset="-52"/>
                <a:cs typeface="Arial" pitchFamily="34" charset="0"/>
              </a:rPr>
              <a:t>(7)</a:t>
            </a:r>
            <a:r>
              <a:rPr lang="en-US" sz="2800" dirty="0">
                <a:latin typeface="PT Serif" panose="020A0603040505020204" pitchFamily="18" charset="-52"/>
              </a:rPr>
              <a:t>energy, </a:t>
            </a:r>
            <a:r>
              <a:rPr lang="en-US" sz="2800" baseline="30000" dirty="0">
                <a:solidFill>
                  <a:srgbClr val="7030A0"/>
                </a:solidFill>
                <a:latin typeface="PT Serif" panose="020A0603040505020204" pitchFamily="18" charset="-52"/>
                <a:cs typeface="Arial" pitchFamily="34" charset="0"/>
              </a:rPr>
              <a:t>(8)</a:t>
            </a:r>
            <a:r>
              <a:rPr lang="en-US" sz="2800" dirty="0">
                <a:latin typeface="PT Serif" panose="020A0603040505020204" pitchFamily="18" charset="-52"/>
              </a:rPr>
              <a:t>power and </a:t>
            </a:r>
            <a:r>
              <a:rPr lang="en-US" sz="2800" baseline="30000" dirty="0">
                <a:solidFill>
                  <a:srgbClr val="7030A0"/>
                </a:solidFill>
                <a:latin typeface="PT Serif" panose="020A0603040505020204" pitchFamily="18" charset="-52"/>
                <a:cs typeface="Arial" pitchFamily="34" charset="0"/>
              </a:rPr>
              <a:t>(9)</a:t>
            </a:r>
            <a:r>
              <a:rPr lang="en-US" sz="2800" dirty="0">
                <a:latin typeface="PT Serif" panose="020A0603040505020204" pitchFamily="18" charset="-52"/>
              </a:rPr>
              <a:t>other related parameters. </a:t>
            </a:r>
          </a:p>
          <a:p>
            <a:pPr marL="457200" indent="-457200" algn="r">
              <a:buFont typeface="Arial" panose="020B0604020202020204" pitchFamily="34" charset="0"/>
              <a:buChar char="•"/>
            </a:pPr>
            <a:r>
              <a:rPr lang="en-US" sz="2800" dirty="0">
                <a:latin typeface="PT Serif" panose="020A0603040505020204" pitchFamily="18" charset="-52"/>
              </a:rPr>
              <a:t>The </a:t>
            </a:r>
            <a:r>
              <a:rPr lang="en-US" sz="2800" dirty="0">
                <a:solidFill>
                  <a:srgbClr val="002060"/>
                </a:solidFill>
                <a:latin typeface="PT Serif" panose="020A0603040505020204" pitchFamily="18" charset="-52"/>
              </a:rPr>
              <a:t>degrees</a:t>
            </a:r>
            <a:r>
              <a:rPr lang="en-US" sz="2800" dirty="0">
                <a:latin typeface="PT Serif" panose="020A0603040505020204" pitchFamily="18" charset="-52"/>
              </a:rPr>
              <a:t> of velocity, including </a:t>
            </a:r>
            <a:r>
              <a:rPr lang="en-US" sz="2800" dirty="0">
                <a:solidFill>
                  <a:srgbClr val="002060"/>
                </a:solidFill>
                <a:latin typeface="PT Serif" panose="020A0603040505020204" pitchFamily="18" charset="-52"/>
              </a:rPr>
              <a:t>those for obtaining energy and power</a:t>
            </a:r>
            <a:r>
              <a:rPr lang="en-US" sz="2800" dirty="0">
                <a:latin typeface="PT Serif" panose="020A0603040505020204" pitchFamily="18" charset="-52"/>
              </a:rPr>
              <a:t>, were estimated as </a:t>
            </a:r>
            <a:r>
              <a:rPr lang="en-US" sz="2800" i="1" dirty="0">
                <a:latin typeface="PT Serif" panose="020A0603040505020204" pitchFamily="18" charset="-52"/>
              </a:rPr>
              <a:t>integral values ​​calculated taking into account the step of the values ​​already averaged over 10 sec., using the trapezoid method</a:t>
            </a:r>
            <a:r>
              <a:rPr lang="en-US" sz="2800" dirty="0">
                <a:latin typeface="PT Serif" panose="020A0603040505020204" pitchFamily="18" charset="-52"/>
              </a:rPr>
              <a:t>. </a:t>
            </a:r>
            <a:endParaRPr lang="ru-RU" sz="2800" dirty="0">
              <a:latin typeface="PT Serif" panose="020A0603040505020204" pitchFamily="18" charset="-52"/>
            </a:endParaRPr>
          </a:p>
        </p:txBody>
      </p:sp>
    </p:spTree>
    <p:extLst>
      <p:ext uri="{BB962C8B-B14F-4D97-AF65-F5344CB8AC3E}">
        <p14:creationId xmlns:p14="http://schemas.microsoft.com/office/powerpoint/2010/main" val="4081172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59832" y="2142544"/>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14284" y="2358512"/>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u="sng" dirty="0">
                <a:solidFill>
                  <a:srgbClr val="FF0000"/>
                </a:solidFill>
                <a:latin typeface="PT Serif" panose="020A0603040505020204" pitchFamily="18" charset="-52"/>
                <a:cs typeface="Arial" pitchFamily="34" charset="0"/>
              </a:rPr>
              <a:t>Statistics</a:t>
            </a:r>
            <a:endParaRPr lang="ru-RU" sz="3200" u="sng" dirty="0">
              <a:solidFill>
                <a:srgbClr val="FF0000"/>
              </a:solidFill>
              <a:latin typeface="PT Serif" panose="020A0603040505020204" pitchFamily="18" charset="-52"/>
              <a:cs typeface="Arial" pitchFamily="34" charset="0"/>
            </a:endParaRPr>
          </a:p>
        </p:txBody>
      </p:sp>
      <p:sp>
        <p:nvSpPr>
          <p:cNvPr id="14" name="Прямоугольник 13"/>
          <p:cNvSpPr/>
          <p:nvPr/>
        </p:nvSpPr>
        <p:spPr>
          <a:xfrm>
            <a:off x="287524" y="474951"/>
            <a:ext cx="8568952" cy="4724370"/>
          </a:xfrm>
          <a:prstGeom prst="rect">
            <a:avLst/>
          </a:prstGeom>
        </p:spPr>
        <p:txBody>
          <a:bodyPr wrap="square">
            <a:spAutoFit/>
          </a:bodyPr>
          <a:lstStyle/>
          <a:p>
            <a:pPr algn="r"/>
            <a:endParaRPr lang="en-US" sz="2100" dirty="0">
              <a:latin typeface="PT Serif" panose="020A0603040505020204" pitchFamily="18" charset="-52"/>
            </a:endParaRPr>
          </a:p>
          <a:p>
            <a:pPr marL="457200" indent="-457200" algn="r">
              <a:buFont typeface="Arial" panose="020B0604020202020204" pitchFamily="34" charset="0"/>
              <a:buChar char="•"/>
            </a:pPr>
            <a:r>
              <a:rPr lang="en-US" sz="2800" dirty="0">
                <a:latin typeface="PT Serif" panose="020A0603040505020204" pitchFamily="18" charset="-52"/>
              </a:rPr>
              <a:t>The most interesting results are shown in figures below, in which the values ​​of </a:t>
            </a:r>
            <a:r>
              <a:rPr lang="en-US" sz="2800" dirty="0">
                <a:solidFill>
                  <a:srgbClr val="002060"/>
                </a:solidFill>
                <a:latin typeface="PT Serif" panose="020A0603040505020204" pitchFamily="18" charset="-52"/>
              </a:rPr>
              <a:t>velocity, maximum and average, energy, power, scale </a:t>
            </a:r>
            <a:r>
              <a:rPr lang="en-US" sz="2800" dirty="0">
                <a:latin typeface="PT Serif" panose="020A0603040505020204" pitchFamily="18" charset="-52"/>
              </a:rPr>
              <a:t>for </a:t>
            </a:r>
            <a:r>
              <a:rPr lang="en-US" sz="2800" u="sng" dirty="0">
                <a:solidFill>
                  <a:srgbClr val="FF0000"/>
                </a:solidFill>
                <a:latin typeface="PT Serif" panose="020A0603040505020204" pitchFamily="18" charset="-52"/>
              </a:rPr>
              <a:t>different and in no way related (!)</a:t>
            </a:r>
            <a:r>
              <a:rPr lang="en-US" sz="2800" dirty="0">
                <a:latin typeface="PT Serif" panose="020A0603040505020204" pitchFamily="18" charset="-52"/>
              </a:rPr>
              <a:t> squalls, even without taking into account the division into groups, </a:t>
            </a:r>
            <a:r>
              <a:rPr lang="en-US" sz="2800" u="sng" dirty="0">
                <a:solidFill>
                  <a:srgbClr val="FF0000"/>
                </a:solidFill>
                <a:latin typeface="PT Serif" panose="020A0603040505020204" pitchFamily="18" charset="-52"/>
              </a:rPr>
              <a:t>fall on one curve with a probability of approximately 95-98% (!!!). </a:t>
            </a:r>
          </a:p>
          <a:p>
            <a:pPr marL="457200" indent="-457200" algn="r">
              <a:buFont typeface="Arial" panose="020B0604020202020204" pitchFamily="34" charset="0"/>
              <a:buChar char="•"/>
            </a:pPr>
            <a:endParaRPr lang="en-US" sz="2800" u="sng" dirty="0">
              <a:solidFill>
                <a:srgbClr val="FF0000"/>
              </a:solidFill>
              <a:latin typeface="PT Serif" panose="020A0603040505020204" pitchFamily="18" charset="-52"/>
            </a:endParaRPr>
          </a:p>
          <a:p>
            <a:pPr marL="457200" indent="-457200" algn="r">
              <a:buFont typeface="Arial" panose="020B0604020202020204" pitchFamily="34" charset="0"/>
              <a:buChar char="•"/>
            </a:pPr>
            <a:r>
              <a:rPr lang="en-US" sz="2800" dirty="0">
                <a:latin typeface="PT Serif" panose="020A0603040505020204" pitchFamily="18" charset="-52"/>
              </a:rPr>
              <a:t>The authors </a:t>
            </a:r>
            <a:r>
              <a:rPr lang="en-US" sz="2800" dirty="0">
                <a:solidFill>
                  <a:srgbClr val="00BE00"/>
                </a:solidFill>
                <a:latin typeface="PT Serif" panose="020A0603040505020204" pitchFamily="18" charset="-52"/>
              </a:rPr>
              <a:t>assume a connection with turbulence and </a:t>
            </a:r>
            <a:r>
              <a:rPr lang="en-US" sz="2800" dirty="0" err="1">
                <a:solidFill>
                  <a:srgbClr val="00BE00"/>
                </a:solidFill>
                <a:latin typeface="PT Serif" panose="020A0603040505020204" pitchFamily="18" charset="-52"/>
              </a:rPr>
              <a:t>submesoscale</a:t>
            </a:r>
            <a:r>
              <a:rPr lang="en-US" sz="2800" dirty="0">
                <a:solidFill>
                  <a:srgbClr val="00BE00"/>
                </a:solidFill>
                <a:latin typeface="PT Serif" panose="020A0603040505020204" pitchFamily="18" charset="-52"/>
              </a:rPr>
              <a:t> </a:t>
            </a:r>
            <a:r>
              <a:rPr lang="en-US" sz="2800" dirty="0">
                <a:latin typeface="PT Serif" panose="020A0603040505020204" pitchFamily="18" charset="-52"/>
              </a:rPr>
              <a:t>coherent structures here.</a:t>
            </a:r>
            <a:endParaRPr lang="ru-RU" sz="2800" dirty="0">
              <a:latin typeface="PT Serif" panose="020A0603040505020204" pitchFamily="18" charset="-52"/>
            </a:endParaRPr>
          </a:p>
        </p:txBody>
      </p:sp>
    </p:spTree>
    <p:extLst>
      <p:ext uri="{BB962C8B-B14F-4D97-AF65-F5344CB8AC3E}">
        <p14:creationId xmlns:p14="http://schemas.microsoft.com/office/powerpoint/2010/main" val="2432757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59832" y="2142544"/>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14284" y="2358512"/>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Dependence curves on the scale of the squall </a:t>
            </a:r>
            <a:endParaRPr lang="ru-RU" sz="3200" dirty="0">
              <a:solidFill>
                <a:srgbClr val="0000CC"/>
              </a:solidFill>
              <a:latin typeface="PT Serif" panose="020A0603040505020204" pitchFamily="18" charset="-52"/>
              <a:cs typeface="Arial" pitchFamily="34" charset="0"/>
            </a:endParaRPr>
          </a:p>
        </p:txBody>
      </p:sp>
      <p:sp>
        <p:nvSpPr>
          <p:cNvPr id="2" name="TextBox 1">
            <a:extLst>
              <a:ext uri="{FF2B5EF4-FFF2-40B4-BE49-F238E27FC236}">
                <a16:creationId xmlns:a16="http://schemas.microsoft.com/office/drawing/2014/main" id="{16C9C909-4E69-1CDD-3805-A55F89DC9D56}"/>
              </a:ext>
            </a:extLst>
          </p:cNvPr>
          <p:cNvSpPr txBox="1"/>
          <p:nvPr/>
        </p:nvSpPr>
        <p:spPr>
          <a:xfrm>
            <a:off x="287523" y="5733256"/>
            <a:ext cx="4278157" cy="923330"/>
          </a:xfrm>
          <a:prstGeom prst="rect">
            <a:avLst/>
          </a:prstGeom>
          <a:noFill/>
        </p:spPr>
        <p:txBody>
          <a:bodyPr wrap="square">
            <a:spAutoFit/>
          </a:bodyPr>
          <a:lstStyle/>
          <a:p>
            <a:pPr algn="ctr"/>
            <a:r>
              <a:rPr lang="en-US" dirty="0">
                <a:latin typeface="PT Serif" panose="020A0603040505020204" pitchFamily="18" charset="-52"/>
              </a:rPr>
              <a:t>Dependence of the square of the velocity (energy) on the scale of the squall</a:t>
            </a:r>
            <a:endParaRPr lang="ru-RU" dirty="0"/>
          </a:p>
        </p:txBody>
      </p:sp>
      <p:sp>
        <p:nvSpPr>
          <p:cNvPr id="4" name="TextBox 3">
            <a:extLst>
              <a:ext uri="{FF2B5EF4-FFF2-40B4-BE49-F238E27FC236}">
                <a16:creationId xmlns:a16="http://schemas.microsoft.com/office/drawing/2014/main" id="{6B521336-CAC8-763D-E824-B5BADD831382}"/>
              </a:ext>
            </a:extLst>
          </p:cNvPr>
          <p:cNvSpPr txBox="1"/>
          <p:nvPr/>
        </p:nvSpPr>
        <p:spPr>
          <a:xfrm>
            <a:off x="4783134" y="5733256"/>
            <a:ext cx="4253361" cy="646331"/>
          </a:xfrm>
          <a:prstGeom prst="rect">
            <a:avLst/>
          </a:prstGeom>
          <a:noFill/>
        </p:spPr>
        <p:txBody>
          <a:bodyPr wrap="square">
            <a:spAutoFit/>
          </a:bodyPr>
          <a:lstStyle/>
          <a:p>
            <a:pPr algn="ctr"/>
            <a:r>
              <a:rPr lang="en-US" dirty="0">
                <a:latin typeface="PT Serif" panose="020A0603040505020204" pitchFamily="18" charset="-52"/>
              </a:rPr>
              <a:t>Dependence of the cube of velocity on the scale of the squall</a:t>
            </a:r>
            <a:endParaRPr lang="ru-RU" dirty="0"/>
          </a:p>
        </p:txBody>
      </p:sp>
      <p:pic>
        <p:nvPicPr>
          <p:cNvPr id="1027" name="Рисунок 1">
            <a:extLst>
              <a:ext uri="{FF2B5EF4-FFF2-40B4-BE49-F238E27FC236}">
                <a16:creationId xmlns:a16="http://schemas.microsoft.com/office/drawing/2014/main" id="{DEFE5ADA-44D2-15CA-9D16-59BA6F28B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3241"/>
            <a:ext cx="4562505" cy="442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Рисунок 2">
            <a:extLst>
              <a:ext uri="{FF2B5EF4-FFF2-40B4-BE49-F238E27FC236}">
                <a16:creationId xmlns:a16="http://schemas.microsoft.com/office/drawing/2014/main" id="{AA9DDB58-6462-E533-46BA-DD7016D629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4096" y="908720"/>
            <a:ext cx="4557742" cy="429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190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idx="1"/>
          </p:nvPr>
        </p:nvSpPr>
        <p:spPr>
          <a:xfrm>
            <a:off x="4860032" y="188640"/>
            <a:ext cx="4104456" cy="5760640"/>
          </a:xfrm>
        </p:spPr>
        <p:txBody>
          <a:bodyPr>
            <a:noAutofit/>
          </a:bodyPr>
          <a:lstStyle/>
          <a:p>
            <a:pPr algn="r"/>
            <a:r>
              <a:rPr lang="ru-RU" sz="2800" dirty="0">
                <a:latin typeface="PT Serif" panose="020A0603040505020204" pitchFamily="18" charset="-52"/>
                <a:cs typeface="Arial" pitchFamily="34" charset="0"/>
              </a:rPr>
              <a:t> </a:t>
            </a:r>
            <a:endParaRPr lang="en-US" sz="2800" dirty="0">
              <a:latin typeface="PT Serif" panose="020A0603040505020204" pitchFamily="18" charset="-52"/>
              <a:cs typeface="Arial" pitchFamily="34" charset="0"/>
            </a:endParaRPr>
          </a:p>
          <a:p>
            <a:pPr algn="r"/>
            <a:r>
              <a:rPr lang="en-US" sz="2800" dirty="0">
                <a:latin typeface="PT Serif" panose="020A0603040505020204" pitchFamily="18" charset="-52"/>
                <a:cs typeface="Arial" pitchFamily="34" charset="0"/>
              </a:rPr>
              <a:t>The dynamics and intensity of dust storms are largely determined by </a:t>
            </a:r>
            <a:r>
              <a:rPr lang="en-US" sz="2800" dirty="0">
                <a:solidFill>
                  <a:srgbClr val="0070C0"/>
                </a:solidFill>
                <a:latin typeface="PT Serif" panose="020A0603040505020204" pitchFamily="18" charset="-52"/>
                <a:cs typeface="Arial" pitchFamily="34" charset="0"/>
              </a:rPr>
              <a:t>circulation structures </a:t>
            </a:r>
            <a:r>
              <a:rPr lang="en-US" sz="2800" dirty="0">
                <a:latin typeface="PT Serif" panose="020A0603040505020204" pitchFamily="18" charset="-52"/>
                <a:cs typeface="Arial" pitchFamily="34" charset="0"/>
              </a:rPr>
              <a:t>of various spatial and temporal scales.</a:t>
            </a:r>
            <a:endParaRPr lang="ru-RU" sz="2800" dirty="0">
              <a:latin typeface="PT Serif" panose="020A0603040505020204" pitchFamily="18" charset="-52"/>
              <a:cs typeface="Arial" pitchFamily="34" charset="0"/>
            </a:endParaRPr>
          </a:p>
          <a:p>
            <a:pPr algn="r"/>
            <a:r>
              <a:rPr lang="ru-RU" sz="2800" dirty="0">
                <a:latin typeface="PT Serif" panose="020A0603040505020204" pitchFamily="18" charset="-52"/>
                <a:cs typeface="Arial" pitchFamily="34" charset="0"/>
              </a:rPr>
              <a:t> </a:t>
            </a:r>
            <a:endParaRPr lang="en-US" sz="2800" dirty="0">
              <a:latin typeface="PT Serif" panose="020A0603040505020204" pitchFamily="18" charset="-52"/>
              <a:cs typeface="Arial" pitchFamily="34" charset="0"/>
            </a:endParaRPr>
          </a:p>
        </p:txBody>
      </p:sp>
      <p:pic>
        <p:nvPicPr>
          <p:cNvPr id="3"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260648"/>
            <a:ext cx="2598446" cy="3464594"/>
          </a:xfrm>
          <a:prstGeom prst="rect">
            <a:avLst/>
          </a:prstGeom>
        </p:spPr>
      </p:pic>
      <p:pic>
        <p:nvPicPr>
          <p:cNvPr id="5" name="Объект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4426" y="261150"/>
            <a:ext cx="2598070" cy="3464092"/>
          </a:xfrm>
          <a:prstGeom prst="rect">
            <a:avLst/>
          </a:prstGeom>
        </p:spPr>
      </p:pic>
      <p:pic>
        <p:nvPicPr>
          <p:cNvPr id="6" name="Рисунок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38586" y="3356992"/>
            <a:ext cx="3280556" cy="2644633"/>
          </a:xfrm>
          <a:prstGeom prst="rect">
            <a:avLst/>
          </a:prstGeom>
        </p:spPr>
      </p:pic>
      <p:sp>
        <p:nvSpPr>
          <p:cNvPr id="7" name="Прямоугольник 6"/>
          <p:cNvSpPr/>
          <p:nvPr/>
        </p:nvSpPr>
        <p:spPr>
          <a:xfrm>
            <a:off x="92446" y="3133130"/>
            <a:ext cx="4102479" cy="292388"/>
          </a:xfrm>
          <a:prstGeom prst="rect">
            <a:avLst/>
          </a:prstGeom>
        </p:spPr>
        <p:txBody>
          <a:bodyPr wrap="square">
            <a:spAutoFit/>
          </a:bodyPr>
          <a:lstStyle/>
          <a:p>
            <a:pPr algn="r"/>
            <a:r>
              <a:rPr lang="en-US" sz="1300">
                <a:solidFill>
                  <a:srgbClr val="333333"/>
                </a:solidFill>
                <a:latin typeface="PT Serif" panose="020A0603040505020204" pitchFamily="18" charset="-52"/>
                <a:cs typeface="Arial" panose="020B0604020202020204" pitchFamily="34" charset="0"/>
              </a:rPr>
              <a:t>Velocity components and wind gusts, 05/29/2017</a:t>
            </a:r>
            <a:endParaRPr lang="en-US" sz="1300" dirty="0">
              <a:solidFill>
                <a:srgbClr val="333333"/>
              </a:solidFill>
              <a:latin typeface="PT Serif" panose="020A0603040505020204" pitchFamily="18" charset="-52"/>
              <a:cs typeface="Arial" panose="020B0604020202020204" pitchFamily="34" charset="0"/>
            </a:endParaRPr>
          </a:p>
        </p:txBody>
      </p:sp>
      <p:sp>
        <p:nvSpPr>
          <p:cNvPr id="8" name="Прямоугольник 7"/>
          <p:cNvSpPr/>
          <p:nvPr/>
        </p:nvSpPr>
        <p:spPr>
          <a:xfrm>
            <a:off x="435472" y="5981507"/>
            <a:ext cx="3886641" cy="492443"/>
          </a:xfrm>
          <a:prstGeom prst="rect">
            <a:avLst/>
          </a:prstGeom>
        </p:spPr>
        <p:txBody>
          <a:bodyPr wrap="square">
            <a:spAutoFit/>
          </a:bodyPr>
          <a:lstStyle/>
          <a:p>
            <a:r>
              <a:rPr lang="en-US" sz="1300">
                <a:solidFill>
                  <a:srgbClr val="333333"/>
                </a:solidFill>
                <a:latin typeface="PT Serif" panose="020A0603040505020204" pitchFamily="18" charset="-52"/>
                <a:cs typeface="Arial" panose="020B0604020202020204" pitchFamily="34" charset="0"/>
              </a:rPr>
              <a:t>Wind gusts in Moscow, MODIS-AQUA image, 05/29/2017</a:t>
            </a:r>
            <a:endParaRPr lang="en-US" sz="1300" dirty="0">
              <a:solidFill>
                <a:srgbClr val="333333"/>
              </a:solidFill>
              <a:latin typeface="PT Serif" panose="020A0603040505020204" pitchFamily="18" charset="-52"/>
              <a:cs typeface="Arial" panose="020B0604020202020204" pitchFamily="34" charset="0"/>
            </a:endParaRPr>
          </a:p>
        </p:txBody>
      </p:sp>
      <p:sp>
        <p:nvSpPr>
          <p:cNvPr id="9" name="Прямоугольник 8"/>
          <p:cNvSpPr/>
          <p:nvPr/>
        </p:nvSpPr>
        <p:spPr>
          <a:xfrm>
            <a:off x="5060852" y="5243716"/>
            <a:ext cx="1298063" cy="1569660"/>
          </a:xfrm>
          <a:prstGeom prst="rect">
            <a:avLst/>
          </a:prstGeom>
        </p:spPr>
        <p:txBody>
          <a:bodyPr wrap="square">
            <a:spAutoFit/>
          </a:bodyPr>
          <a:lstStyle/>
          <a:p>
            <a:pPr algn="r"/>
            <a:r>
              <a:rPr lang="en-US" sz="1200">
                <a:solidFill>
                  <a:srgbClr val="333333"/>
                </a:solidFill>
                <a:latin typeface="PT Serif" panose="020A0603040505020204" pitchFamily="18" charset="-52"/>
                <a:cs typeface="Arial" panose="020B0604020202020204" pitchFamily="34" charset="0"/>
              </a:rPr>
              <a:t>Image above the measurement area taken from the MODIS-AQUA satellite on July 28, 2007 at 14:03 (Moscow time).</a:t>
            </a:r>
            <a:endParaRPr lang="ru-RU" sz="1200" dirty="0">
              <a:solidFill>
                <a:srgbClr val="333333"/>
              </a:solidFill>
              <a:latin typeface="PT Serif" panose="020A0603040505020204" pitchFamily="18" charset="-52"/>
              <a:cs typeface="Arial" panose="020B0604020202020204" pitchFamily="34" charset="0"/>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960" y="5322722"/>
            <a:ext cx="2565825" cy="1359125"/>
          </a:xfrm>
          <a:prstGeom prst="rect">
            <a:avLst/>
          </a:prstGeom>
          <a:ln w="9525">
            <a:solidFill>
              <a:schemeClr val="tx1"/>
            </a:solidFill>
          </a:ln>
        </p:spPr>
      </p:pic>
      <p:pic>
        <p:nvPicPr>
          <p:cNvPr id="11" name="Picture 1"/>
          <p:cNvPicPr>
            <a:picLocks noChangeAspect="1" noChangeArrowheads="1"/>
          </p:cNvPicPr>
          <p:nvPr/>
        </p:nvPicPr>
        <p:blipFill>
          <a:blip r:embed="rId6" cstate="print"/>
          <a:srcRect/>
          <a:stretch>
            <a:fillRect/>
          </a:stretch>
        </p:blipFill>
        <p:spPr bwMode="auto">
          <a:xfrm>
            <a:off x="367830" y="3808248"/>
            <a:ext cx="3729235" cy="2080275"/>
          </a:xfrm>
          <a:prstGeom prst="rect">
            <a:avLst/>
          </a:prstGeom>
          <a:noFill/>
          <a:ln w="9525">
            <a:solidFill>
              <a:schemeClr val="tx1"/>
            </a:solidFill>
            <a:miter lim="800000"/>
            <a:headEnd/>
            <a:tailEnd/>
          </a:ln>
        </p:spPr>
      </p:pic>
      <p:sp>
        <p:nvSpPr>
          <p:cNvPr id="2" name="Прямоугольник 1">
            <a:extLst>
              <a:ext uri="{FF2B5EF4-FFF2-40B4-BE49-F238E27FC236}">
                <a16:creationId xmlns:a16="http://schemas.microsoft.com/office/drawing/2014/main" id="{AF9CE957-211A-2FCD-FB10-32C6FAB4B100}"/>
              </a:ext>
            </a:extLst>
          </p:cNvPr>
          <p:cNvSpPr/>
          <p:nvPr/>
        </p:nvSpPr>
        <p:spPr>
          <a:xfrm>
            <a:off x="8162803" y="4416519"/>
            <a:ext cx="881842" cy="400110"/>
          </a:xfrm>
          <a:prstGeom prst="rect">
            <a:avLst/>
          </a:prstGeom>
        </p:spPr>
        <p:txBody>
          <a:bodyPr wrap="square">
            <a:spAutoFit/>
          </a:bodyPr>
          <a:lstStyle/>
          <a:p>
            <a:pPr algn="just"/>
            <a:r>
              <a:rPr lang="en-US" sz="2000" dirty="0">
                <a:solidFill>
                  <a:srgbClr val="002060"/>
                </a:solidFill>
                <a:latin typeface="PT Serif" panose="020A0603040505020204" pitchFamily="18" charset="-52"/>
              </a:rPr>
              <a:t>Rolls</a:t>
            </a:r>
            <a:endParaRPr lang="ru-RU" sz="2000" dirty="0">
              <a:solidFill>
                <a:srgbClr val="002060"/>
              </a:solidFill>
              <a:latin typeface="PT Serif" panose="020A0603040505020204" pitchFamily="18" charset="-52"/>
            </a:endParaRPr>
          </a:p>
        </p:txBody>
      </p:sp>
      <p:sp>
        <p:nvSpPr>
          <p:cNvPr id="12" name="Заголовок 2">
            <a:extLst>
              <a:ext uri="{FF2B5EF4-FFF2-40B4-BE49-F238E27FC236}">
                <a16:creationId xmlns:a16="http://schemas.microsoft.com/office/drawing/2014/main" id="{03EC6F40-E259-555D-6345-D1309409475B}"/>
              </a:ext>
            </a:extLst>
          </p:cNvPr>
          <p:cNvSpPr txBox="1">
            <a:spLocks/>
          </p:cNvSpPr>
          <p:nvPr/>
        </p:nvSpPr>
        <p:spPr>
          <a:xfrm>
            <a:off x="457200" y="-243408"/>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Aims and Motivation</a:t>
            </a:r>
            <a:endParaRPr lang="ru-RU" sz="3200" dirty="0">
              <a:latin typeface="PT Serif" panose="020A0603040505020204" pitchFamily="18" charset="-52"/>
              <a:cs typeface="Arial" pitchFamily="34" charset="0"/>
            </a:endParaRPr>
          </a:p>
        </p:txBody>
      </p:sp>
    </p:spTree>
    <p:extLst>
      <p:ext uri="{BB962C8B-B14F-4D97-AF65-F5344CB8AC3E}">
        <p14:creationId xmlns:p14="http://schemas.microsoft.com/office/powerpoint/2010/main" val="3079030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59832" y="2142544"/>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14284" y="2358512"/>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Dependence curves on the average velocity throughout the entire squall</a:t>
            </a:r>
            <a:endParaRPr lang="ru-RU" sz="3200" dirty="0">
              <a:solidFill>
                <a:srgbClr val="0000CC"/>
              </a:solidFill>
              <a:latin typeface="PT Serif" panose="020A0603040505020204" pitchFamily="18" charset="-52"/>
              <a:cs typeface="Arial" pitchFamily="34" charset="0"/>
            </a:endParaRPr>
          </a:p>
        </p:txBody>
      </p:sp>
      <p:sp>
        <p:nvSpPr>
          <p:cNvPr id="2" name="TextBox 1">
            <a:extLst>
              <a:ext uri="{FF2B5EF4-FFF2-40B4-BE49-F238E27FC236}">
                <a16:creationId xmlns:a16="http://schemas.microsoft.com/office/drawing/2014/main" id="{16C9C909-4E69-1CDD-3805-A55F89DC9D56}"/>
              </a:ext>
            </a:extLst>
          </p:cNvPr>
          <p:cNvSpPr txBox="1"/>
          <p:nvPr/>
        </p:nvSpPr>
        <p:spPr>
          <a:xfrm>
            <a:off x="287523" y="5661248"/>
            <a:ext cx="4278157" cy="1200329"/>
          </a:xfrm>
          <a:prstGeom prst="rect">
            <a:avLst/>
          </a:prstGeom>
          <a:noFill/>
        </p:spPr>
        <p:txBody>
          <a:bodyPr wrap="square">
            <a:spAutoFit/>
          </a:bodyPr>
          <a:lstStyle/>
          <a:p>
            <a:pPr algn="ctr"/>
            <a:r>
              <a:rPr lang="en-US" dirty="0">
                <a:latin typeface="PT Serif" panose="020A0603040505020204" pitchFamily="18" charset="-52"/>
              </a:rPr>
              <a:t>Dependence of the average values ​​of the square of the velocity (energy) on the average velocity throughout the entire squall</a:t>
            </a:r>
            <a:endParaRPr lang="ru-RU" dirty="0"/>
          </a:p>
        </p:txBody>
      </p:sp>
      <p:sp>
        <p:nvSpPr>
          <p:cNvPr id="4" name="TextBox 3">
            <a:extLst>
              <a:ext uri="{FF2B5EF4-FFF2-40B4-BE49-F238E27FC236}">
                <a16:creationId xmlns:a16="http://schemas.microsoft.com/office/drawing/2014/main" id="{6B521336-CAC8-763D-E824-B5BADD831382}"/>
              </a:ext>
            </a:extLst>
          </p:cNvPr>
          <p:cNvSpPr txBox="1"/>
          <p:nvPr/>
        </p:nvSpPr>
        <p:spPr>
          <a:xfrm>
            <a:off x="4783134" y="5661248"/>
            <a:ext cx="4253361" cy="1200329"/>
          </a:xfrm>
          <a:prstGeom prst="rect">
            <a:avLst/>
          </a:prstGeom>
          <a:noFill/>
        </p:spPr>
        <p:txBody>
          <a:bodyPr wrap="square">
            <a:spAutoFit/>
          </a:bodyPr>
          <a:lstStyle/>
          <a:p>
            <a:pPr algn="ctr"/>
            <a:r>
              <a:rPr lang="en-US" dirty="0">
                <a:latin typeface="PT Serif" panose="020A0603040505020204" pitchFamily="18" charset="-52"/>
              </a:rPr>
              <a:t>Dependence of the average values ​​of the cube of speed (power) on the average speed throughout the entire squall</a:t>
            </a:r>
            <a:endParaRPr lang="ru-RU" dirty="0"/>
          </a:p>
        </p:txBody>
      </p:sp>
      <p:pic>
        <p:nvPicPr>
          <p:cNvPr id="2050" name="Рисунок 3">
            <a:extLst>
              <a:ext uri="{FF2B5EF4-FFF2-40B4-BE49-F238E27FC236}">
                <a16:creationId xmlns:a16="http://schemas.microsoft.com/office/drawing/2014/main" id="{EFB4F898-58DD-CEE6-BD25-A35B26FDC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742962"/>
            <a:ext cx="4469333" cy="470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Рисунок 4">
            <a:extLst>
              <a:ext uri="{FF2B5EF4-FFF2-40B4-BE49-F238E27FC236}">
                <a16:creationId xmlns:a16="http://schemas.microsoft.com/office/drawing/2014/main" id="{E9783C1C-5AED-E71C-E0C3-D0B348A74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8936" y="764704"/>
            <a:ext cx="4469333" cy="4626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369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59832" y="2142544"/>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14284" y="2358512"/>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6">
            <a:extLst>
              <a:ext uri="{FF2B5EF4-FFF2-40B4-BE49-F238E27FC236}">
                <a16:creationId xmlns:a16="http://schemas.microsoft.com/office/drawing/2014/main" id="{F23480F4-1EFD-4663-178D-29F5549E2E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5" y="33337"/>
            <a:ext cx="6848475" cy="6791325"/>
          </a:xfrm>
          <a:prstGeom prst="rect">
            <a:avLst/>
          </a:prstGeom>
        </p:spPr>
      </p:pic>
      <p:sp>
        <p:nvSpPr>
          <p:cNvPr id="11" name="Заголовок 2"/>
          <p:cNvSpPr txBox="1">
            <a:spLocks/>
          </p:cNvSpPr>
          <p:nvPr/>
        </p:nvSpPr>
        <p:spPr>
          <a:xfrm>
            <a:off x="5148064" y="2636456"/>
            <a:ext cx="3816424"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Energy spectrum</a:t>
            </a:r>
            <a:endParaRPr lang="ru-RU" sz="3200" dirty="0">
              <a:solidFill>
                <a:srgbClr val="0000CC"/>
              </a:solidFill>
              <a:latin typeface="PT Serif" panose="020A0603040505020204" pitchFamily="18" charset="-52"/>
              <a:cs typeface="Arial" pitchFamily="34" charset="0"/>
            </a:endParaRPr>
          </a:p>
        </p:txBody>
      </p:sp>
    </p:spTree>
    <p:extLst>
      <p:ext uri="{BB962C8B-B14F-4D97-AF65-F5344CB8AC3E}">
        <p14:creationId xmlns:p14="http://schemas.microsoft.com/office/powerpoint/2010/main" val="197469194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59832" y="2142544"/>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14284" y="2358512"/>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71400"/>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u="sng" dirty="0">
                <a:solidFill>
                  <a:srgbClr val="FF0000"/>
                </a:solidFill>
                <a:latin typeface="PT Serif" panose="020A0603040505020204" pitchFamily="18" charset="-52"/>
                <a:cs typeface="Arial" pitchFamily="34" charset="0"/>
              </a:rPr>
              <a:t>Estimation of squall sizes</a:t>
            </a:r>
            <a:endParaRPr lang="ru-RU" sz="3200" u="sng" dirty="0">
              <a:solidFill>
                <a:srgbClr val="FF0000"/>
              </a:solidFill>
              <a:latin typeface="PT Serif" panose="020A0603040505020204" pitchFamily="18" charset="-52"/>
              <a:cs typeface="Arial" pitchFamily="34" charset="0"/>
            </a:endParaRPr>
          </a:p>
        </p:txBody>
      </p:sp>
      <p:sp>
        <p:nvSpPr>
          <p:cNvPr id="14" name="Прямоугольник 13"/>
          <p:cNvSpPr/>
          <p:nvPr/>
        </p:nvSpPr>
        <p:spPr>
          <a:xfrm>
            <a:off x="287524" y="474951"/>
            <a:ext cx="8568952" cy="6506653"/>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sz="2000" dirty="0">
                <a:effectLst/>
                <a:latin typeface="PT Serif" panose="020A0603040505020204" pitchFamily="18" charset="-52"/>
                <a:ea typeface="Times New Roman" panose="02020603050405020304" pitchFamily="18" charset="0"/>
                <a:cs typeface="Times New Roman" panose="02020603050405020304" pitchFamily="18" charset="0"/>
              </a:rPr>
              <a:t>According to the theory </a:t>
            </a:r>
            <a:r>
              <a:rPr lang="ru-RU" sz="2000" dirty="0">
                <a:effectLst/>
                <a:latin typeface="PT Serif" panose="020A0603040505020204" pitchFamily="18" charset="-52"/>
                <a:ea typeface="Times New Roman" panose="02020603050405020304" pitchFamily="18" charset="0"/>
                <a:cs typeface="Times New Roman" panose="02020603050405020304" pitchFamily="18" charset="0"/>
              </a:rPr>
              <a:t>[</a:t>
            </a:r>
            <a:r>
              <a:rPr lang="en-US" sz="2000" spc="-20" dirty="0">
                <a:effectLst/>
                <a:latin typeface="PT Serif" panose="020A0603040505020204" pitchFamily="18" charset="-52"/>
                <a:ea typeface="Calibri" panose="020F0502020204030204" pitchFamily="34" charset="0"/>
                <a:cs typeface="Times New Roman" panose="02020603050405020304" pitchFamily="18" charset="0"/>
              </a:rPr>
              <a:t>Kolmogorov</a:t>
            </a:r>
            <a:r>
              <a:rPr lang="ru-RU" sz="2000" dirty="0">
                <a:effectLst/>
                <a:latin typeface="PT Serif" panose="020A0603040505020204" pitchFamily="18" charset="-52"/>
                <a:ea typeface="Times New Roman" panose="02020603050405020304" pitchFamily="18" charset="0"/>
                <a:cs typeface="Times New Roman" panose="02020603050405020304" pitchFamily="18" charset="0"/>
              </a:rPr>
              <a:t>, 1934], </a:t>
            </a:r>
            <a:r>
              <a:rPr lang="en-US" sz="2000" dirty="0">
                <a:effectLst/>
                <a:latin typeface="PT Serif" panose="020A0603040505020204" pitchFamily="18" charset="-52"/>
                <a:ea typeface="Times New Roman" panose="02020603050405020304" pitchFamily="18" charset="0"/>
                <a:cs typeface="Times New Roman" panose="02020603050405020304" pitchFamily="18" charset="0"/>
              </a:rPr>
              <a:t>the </a:t>
            </a:r>
            <a:r>
              <a:rPr lang="en-US" sz="2000" dirty="0">
                <a:solidFill>
                  <a:srgbClr val="0070C0"/>
                </a:solidFill>
                <a:effectLst/>
                <a:latin typeface="PT Serif" panose="020A0603040505020204" pitchFamily="18" charset="-52"/>
                <a:ea typeface="Times New Roman" panose="02020603050405020304" pitchFamily="18" charset="0"/>
                <a:cs typeface="Times New Roman" panose="02020603050405020304" pitchFamily="18" charset="0"/>
              </a:rPr>
              <a:t>square of the velocity </a:t>
            </a:r>
            <a:r>
              <a:rPr lang="en-US" sz="2000" dirty="0">
                <a:effectLst/>
                <a:latin typeface="PT Serif" panose="020A0603040505020204" pitchFamily="18" charset="-52"/>
                <a:ea typeface="Times New Roman" panose="02020603050405020304" pitchFamily="18" charset="0"/>
                <a:cs typeface="Times New Roman" panose="02020603050405020304" pitchFamily="18" charset="0"/>
              </a:rPr>
              <a:t>can be obtained</a:t>
            </a:r>
            <a:r>
              <a:rPr lang="ru-RU" sz="2000" dirty="0">
                <a:effectLst/>
                <a:latin typeface="PT Serif" panose="020A0603040505020204" pitchFamily="18" charset="-52"/>
                <a:ea typeface="Times New Roman" panose="02020603050405020304" pitchFamily="18" charset="0"/>
                <a:cs typeface="Times New Roman" panose="02020603050405020304" pitchFamily="18" charset="0"/>
              </a:rPr>
              <a:t> </a:t>
            </a:r>
            <a:r>
              <a:rPr lang="en-US" sz="2000" i="1" dirty="0">
                <a:effectLst/>
                <a:latin typeface="PT Serif" panose="020A0603040505020204" pitchFamily="18" charset="-52"/>
                <a:ea typeface="Times New Roman" panose="02020603050405020304" pitchFamily="18" charset="0"/>
                <a:cs typeface="Times New Roman" panose="02020603050405020304" pitchFamily="18" charset="0"/>
              </a:rPr>
              <a:t>v</a:t>
            </a:r>
            <a:r>
              <a:rPr lang="ru-RU" sz="2000" i="1" baseline="30000" dirty="0">
                <a:effectLst/>
                <a:latin typeface="PT Serif" panose="020A0603040505020204" pitchFamily="18" charset="-52"/>
                <a:ea typeface="Times New Roman" panose="02020603050405020304" pitchFamily="18" charset="0"/>
                <a:cs typeface="Times New Roman" panose="02020603050405020304" pitchFamily="18" charset="0"/>
              </a:rPr>
              <a:t>2</a:t>
            </a:r>
            <a:r>
              <a:rPr lang="ru-RU" sz="2000" i="1" dirty="0">
                <a:effectLst/>
                <a:latin typeface="PT Serif" panose="020A0603040505020204" pitchFamily="18" charset="-52"/>
                <a:ea typeface="Times New Roman" panose="02020603050405020304" pitchFamily="18" charset="0"/>
                <a:cs typeface="Times New Roman" panose="02020603050405020304" pitchFamily="18" charset="0"/>
              </a:rPr>
              <a:t>  = </a:t>
            </a:r>
            <a:r>
              <a:rPr lang="en-US" sz="2000" i="1" dirty="0">
                <a:effectLst/>
                <a:latin typeface="PT Serif" panose="020A0603040505020204" pitchFamily="18" charset="-52"/>
                <a:ea typeface="Times New Roman" panose="02020603050405020304" pitchFamily="18" charset="0"/>
                <a:cs typeface="Times New Roman" panose="02020603050405020304" pitchFamily="18" charset="0"/>
              </a:rPr>
              <a:t>c</a:t>
            </a:r>
            <a:r>
              <a:rPr lang="ru-RU" sz="2000" i="1" baseline="-25000" dirty="0">
                <a:effectLst/>
                <a:latin typeface="PT Serif" panose="020A0603040505020204" pitchFamily="18" charset="-52"/>
                <a:ea typeface="Times New Roman" panose="02020603050405020304" pitchFamily="18" charset="0"/>
                <a:cs typeface="Times New Roman" panose="02020603050405020304" pitchFamily="18" charset="0"/>
              </a:rPr>
              <a:t>1</a:t>
            </a:r>
            <a:r>
              <a:rPr lang="ru-RU" sz="2000" i="1" dirty="0">
                <a:effectLst/>
                <a:latin typeface="PT Serif" panose="020A0603040505020204" pitchFamily="18" charset="-52"/>
                <a:ea typeface="Times New Roman" panose="02020603050405020304" pitchFamily="18" charset="0"/>
                <a:cs typeface="Times New Roman" panose="02020603050405020304" pitchFamily="18" charset="0"/>
              </a:rPr>
              <a:t>*</a:t>
            </a:r>
            <a:r>
              <a:rPr lang="en-US" sz="2000" i="1" dirty="0">
                <a:effectLst/>
                <a:latin typeface="PT Serif" panose="020A0603040505020204" pitchFamily="18" charset="-52"/>
                <a:ea typeface="Times New Roman" panose="02020603050405020304" pitchFamily="18" charset="0"/>
                <a:cs typeface="Times New Roman" panose="02020603050405020304" pitchFamily="18" charset="0"/>
              </a:rPr>
              <a:t>eps</a:t>
            </a:r>
            <a:r>
              <a:rPr lang="ru-RU" sz="2000" i="1" dirty="0">
                <a:effectLst/>
                <a:latin typeface="PT Serif" panose="020A0603040505020204" pitchFamily="18" charset="-52"/>
                <a:ea typeface="Times New Roman" panose="02020603050405020304" pitchFamily="18" charset="0"/>
                <a:cs typeface="Times New Roman" panose="02020603050405020304" pitchFamily="18" charset="0"/>
              </a:rPr>
              <a:t>*</a:t>
            </a:r>
            <a:r>
              <a:rPr lang="en-US" sz="2000" i="1" dirty="0">
                <a:effectLst/>
                <a:latin typeface="PT Serif" panose="020A0603040505020204" pitchFamily="18" charset="-52"/>
                <a:ea typeface="Times New Roman" panose="02020603050405020304" pitchFamily="18" charset="0"/>
                <a:cs typeface="Times New Roman" panose="02020603050405020304" pitchFamily="18" charset="0"/>
              </a:rPr>
              <a:t>t</a:t>
            </a:r>
            <a:r>
              <a:rPr lang="ru-RU" sz="2000" i="1" baseline="-25000" dirty="0">
                <a:effectLst/>
                <a:latin typeface="PT Serif" panose="020A0603040505020204" pitchFamily="18" charset="-52"/>
                <a:ea typeface="Times New Roman" panose="02020603050405020304" pitchFamily="18" charset="0"/>
                <a:cs typeface="Times New Roman" panose="02020603050405020304" pitchFamily="18" charset="0"/>
              </a:rPr>
              <a:t>1</a:t>
            </a:r>
            <a:r>
              <a:rPr lang="ru-RU" sz="2000" dirty="0">
                <a:effectLst/>
                <a:latin typeface="PT Serif" panose="020A0603040505020204" pitchFamily="18" charset="-52"/>
                <a:ea typeface="Times New Roman" panose="02020603050405020304" pitchFamily="18" charset="0"/>
                <a:cs typeface="Times New Roman" panose="02020603050405020304" pitchFamily="18" charset="0"/>
              </a:rPr>
              <a:t>, </a:t>
            </a:r>
            <a:r>
              <a:rPr lang="en-US" sz="2000" dirty="0">
                <a:effectLst/>
                <a:latin typeface="PT Serif" panose="020A0603040505020204" pitchFamily="18" charset="-52"/>
                <a:ea typeface="Times New Roman" panose="02020603050405020304" pitchFamily="18" charset="0"/>
                <a:cs typeface="Times New Roman" panose="02020603050405020304" pitchFamily="18" charset="0"/>
              </a:rPr>
              <a:t>where</a:t>
            </a:r>
            <a:r>
              <a:rPr lang="ru-RU" sz="2000" dirty="0">
                <a:effectLst/>
                <a:latin typeface="PT Serif" panose="020A0603040505020204" pitchFamily="18" charset="-52"/>
                <a:ea typeface="Times New Roman" panose="02020603050405020304" pitchFamily="18" charset="0"/>
                <a:cs typeface="Times New Roman" panose="02020603050405020304" pitchFamily="18" charset="0"/>
              </a:rPr>
              <a:t> </a:t>
            </a:r>
            <a:r>
              <a:rPr lang="en-US" sz="2000" i="1" dirty="0">
                <a:effectLst/>
                <a:latin typeface="PT Serif" panose="020A0603040505020204" pitchFamily="18" charset="-52"/>
                <a:ea typeface="Times New Roman" panose="02020603050405020304" pitchFamily="18" charset="0"/>
                <a:cs typeface="Times New Roman" panose="02020603050405020304" pitchFamily="18" charset="0"/>
              </a:rPr>
              <a:t>c</a:t>
            </a:r>
            <a:r>
              <a:rPr lang="ru-RU" sz="2000" i="1" baseline="-25000" dirty="0">
                <a:effectLst/>
                <a:latin typeface="PT Serif" panose="020A0603040505020204" pitchFamily="18" charset="-52"/>
                <a:ea typeface="Times New Roman" panose="02020603050405020304" pitchFamily="18" charset="0"/>
                <a:cs typeface="Times New Roman" panose="02020603050405020304" pitchFamily="18" charset="0"/>
              </a:rPr>
              <a:t>1</a:t>
            </a:r>
            <a:r>
              <a:rPr lang="ru-RU" sz="2000" i="1" dirty="0">
                <a:effectLst/>
                <a:latin typeface="PT Serif" panose="020A0603040505020204" pitchFamily="18" charset="-52"/>
                <a:ea typeface="Times New Roman" panose="02020603050405020304" pitchFamily="18" charset="0"/>
                <a:cs typeface="Times New Roman" panose="02020603050405020304" pitchFamily="18" charset="0"/>
              </a:rPr>
              <a:t>&lt;1, </a:t>
            </a:r>
            <a:r>
              <a:rPr lang="en-US" sz="2000" dirty="0">
                <a:effectLst/>
                <a:latin typeface="PT Serif" panose="020A0603040505020204" pitchFamily="18" charset="-52"/>
                <a:ea typeface="Times New Roman" panose="02020603050405020304" pitchFamily="18" charset="0"/>
                <a:cs typeface="Times New Roman" panose="02020603050405020304" pitchFamily="18" charset="0"/>
              </a:rPr>
              <a:t>whence</a:t>
            </a:r>
            <a:r>
              <a:rPr lang="ru-RU" sz="2000" dirty="0">
                <a:effectLst/>
                <a:latin typeface="PT Serif" panose="020A0603040505020204" pitchFamily="18" charset="-52"/>
                <a:ea typeface="Times New Roman" panose="02020603050405020304" pitchFamily="18" charset="0"/>
                <a:cs typeface="Times New Roman" panose="02020603050405020304" pitchFamily="18" charset="0"/>
              </a:rPr>
              <a:t> </a:t>
            </a:r>
            <a:r>
              <a:rPr lang="en-US" sz="2000" i="1" dirty="0">
                <a:effectLst/>
                <a:latin typeface="PT Serif" panose="020A0603040505020204" pitchFamily="18" charset="-52"/>
                <a:ea typeface="Times New Roman" panose="02020603050405020304" pitchFamily="18" charset="0"/>
                <a:cs typeface="Times New Roman" panose="02020603050405020304" pitchFamily="18" charset="0"/>
              </a:rPr>
              <a:t>eps</a:t>
            </a:r>
            <a:r>
              <a:rPr lang="ru-RU" sz="2000" i="1" dirty="0">
                <a:effectLst/>
                <a:latin typeface="PT Serif" panose="020A0603040505020204" pitchFamily="18" charset="-52"/>
                <a:ea typeface="Times New Roman" panose="02020603050405020304" pitchFamily="18" charset="0"/>
                <a:cs typeface="Times New Roman" panose="02020603050405020304" pitchFamily="18" charset="0"/>
              </a:rPr>
              <a:t> = </a:t>
            </a:r>
            <a:r>
              <a:rPr lang="en-US" sz="2000" i="1" dirty="0">
                <a:effectLst/>
                <a:latin typeface="PT Serif" panose="020A0603040505020204" pitchFamily="18" charset="-52"/>
                <a:ea typeface="Times New Roman" panose="02020603050405020304" pitchFamily="18" charset="0"/>
                <a:cs typeface="Times New Roman" panose="02020603050405020304" pitchFamily="18" charset="0"/>
              </a:rPr>
              <a:t>v</a:t>
            </a:r>
            <a:r>
              <a:rPr lang="ru-RU" sz="2000" i="1" baseline="30000" dirty="0">
                <a:effectLst/>
                <a:latin typeface="PT Serif" panose="020A0603040505020204" pitchFamily="18" charset="-52"/>
                <a:ea typeface="Times New Roman" panose="02020603050405020304" pitchFamily="18" charset="0"/>
                <a:cs typeface="Times New Roman" panose="02020603050405020304" pitchFamily="18" charset="0"/>
              </a:rPr>
              <a:t>2</a:t>
            </a:r>
            <a:r>
              <a:rPr lang="ru-RU" sz="2000" i="1" dirty="0">
                <a:effectLst/>
                <a:latin typeface="PT Serif" panose="020A0603040505020204" pitchFamily="18" charset="-52"/>
                <a:ea typeface="Times New Roman" panose="02020603050405020304" pitchFamily="18" charset="0"/>
                <a:cs typeface="Times New Roman" panose="02020603050405020304" pitchFamily="18" charset="0"/>
              </a:rPr>
              <a:t> / </a:t>
            </a:r>
            <a:r>
              <a:rPr lang="en-US" sz="2000" i="1" dirty="0">
                <a:effectLst/>
                <a:latin typeface="PT Serif" panose="020A0603040505020204" pitchFamily="18" charset="-52"/>
                <a:ea typeface="Times New Roman" panose="02020603050405020304" pitchFamily="18" charset="0"/>
                <a:cs typeface="Times New Roman" panose="02020603050405020304" pitchFamily="18" charset="0"/>
              </a:rPr>
              <a:t>c</a:t>
            </a:r>
            <a:r>
              <a:rPr lang="ru-RU" sz="2000" i="1" baseline="-25000" dirty="0">
                <a:effectLst/>
                <a:latin typeface="PT Serif" panose="020A0603040505020204" pitchFamily="18" charset="-52"/>
                <a:ea typeface="Times New Roman" panose="02020603050405020304" pitchFamily="18" charset="0"/>
                <a:cs typeface="Times New Roman" panose="02020603050405020304" pitchFamily="18" charset="0"/>
              </a:rPr>
              <a:t>1</a:t>
            </a:r>
            <a:r>
              <a:rPr lang="ru-RU" sz="2000" i="1" dirty="0">
                <a:effectLst/>
                <a:latin typeface="PT Serif" panose="020A0603040505020204" pitchFamily="18" charset="-52"/>
                <a:ea typeface="Times New Roman" panose="02020603050405020304" pitchFamily="18" charset="0"/>
                <a:cs typeface="Times New Roman" panose="02020603050405020304" pitchFamily="18" charset="0"/>
              </a:rPr>
              <a:t>*</a:t>
            </a:r>
            <a:r>
              <a:rPr lang="en-US" sz="2000" i="1" dirty="0">
                <a:effectLst/>
                <a:latin typeface="PT Serif" panose="020A0603040505020204" pitchFamily="18" charset="-52"/>
                <a:ea typeface="Times New Roman" panose="02020603050405020304" pitchFamily="18" charset="0"/>
                <a:cs typeface="Times New Roman" panose="02020603050405020304" pitchFamily="18" charset="0"/>
              </a:rPr>
              <a:t>t</a:t>
            </a:r>
            <a:r>
              <a:rPr lang="ru-RU" sz="2000" i="1" baseline="-25000" dirty="0">
                <a:effectLst/>
                <a:latin typeface="PT Serif" panose="020A0603040505020204" pitchFamily="18" charset="-52"/>
                <a:ea typeface="Times New Roman" panose="02020603050405020304" pitchFamily="18" charset="0"/>
                <a:cs typeface="Times New Roman" panose="02020603050405020304" pitchFamily="18" charset="0"/>
              </a:rPr>
              <a:t>1</a:t>
            </a:r>
            <a:r>
              <a:rPr lang="ru-RU" sz="2000" dirty="0">
                <a:effectLst/>
                <a:latin typeface="PT Serif" panose="020A0603040505020204" pitchFamily="18" charset="-52"/>
                <a:ea typeface="Times New Roman" panose="02020603050405020304" pitchFamily="18" charset="0"/>
                <a:cs typeface="Times New Roman" panose="02020603050405020304" pitchFamily="18" charset="0"/>
              </a:rPr>
              <a:t>, </a:t>
            </a:r>
            <a:r>
              <a:rPr lang="en-US" sz="2000" dirty="0">
                <a:effectLst/>
                <a:latin typeface="PT Serif" panose="020A0603040505020204" pitchFamily="18" charset="-52"/>
                <a:ea typeface="Times New Roman" panose="02020603050405020304" pitchFamily="18" charset="0"/>
                <a:cs typeface="Times New Roman" panose="02020603050405020304" pitchFamily="18" charset="0"/>
              </a:rPr>
              <a:t>where the average velocity is used, and </a:t>
            </a:r>
            <a:r>
              <a:rPr lang="en-US" sz="2000" dirty="0">
                <a:solidFill>
                  <a:srgbClr val="0070C0"/>
                </a:solidFill>
                <a:effectLst/>
                <a:latin typeface="PT Serif" panose="020A0603040505020204" pitchFamily="18" charset="-52"/>
                <a:ea typeface="Times New Roman" panose="02020603050405020304" pitchFamily="18" charset="0"/>
                <a:cs typeface="Times New Roman" panose="02020603050405020304" pitchFamily="18" charset="0"/>
              </a:rPr>
              <a:t>the area can be expressed as </a:t>
            </a:r>
            <a:r>
              <a:rPr lang="en-US" sz="2000" i="1" dirty="0">
                <a:effectLst/>
                <a:latin typeface="PT Serif" panose="020A0603040505020204" pitchFamily="18" charset="-52"/>
                <a:ea typeface="Times New Roman" panose="02020603050405020304" pitchFamily="18" charset="0"/>
                <a:cs typeface="Times New Roman" panose="02020603050405020304" pitchFamily="18" charset="0"/>
              </a:rPr>
              <a:t>s</a:t>
            </a:r>
            <a:r>
              <a:rPr lang="ru-RU" sz="2000" i="1" dirty="0">
                <a:effectLst/>
                <a:latin typeface="PT Serif" panose="020A0603040505020204" pitchFamily="18" charset="-52"/>
                <a:ea typeface="Times New Roman" panose="02020603050405020304" pitchFamily="18" charset="0"/>
                <a:cs typeface="Times New Roman" panose="02020603050405020304" pitchFamily="18" charset="0"/>
              </a:rPr>
              <a:t> = </a:t>
            </a:r>
            <a:r>
              <a:rPr lang="en-US" sz="2000" i="1" dirty="0">
                <a:effectLst/>
                <a:latin typeface="PT Serif" panose="020A0603040505020204" pitchFamily="18" charset="-52"/>
                <a:ea typeface="Times New Roman" panose="02020603050405020304" pitchFamily="18" charset="0"/>
                <a:cs typeface="Times New Roman" panose="02020603050405020304" pitchFamily="18" charset="0"/>
              </a:rPr>
              <a:t>c</a:t>
            </a:r>
            <a:r>
              <a:rPr lang="ru-RU" sz="2000" i="1" baseline="-25000" dirty="0">
                <a:effectLst/>
                <a:latin typeface="PT Serif" panose="020A0603040505020204" pitchFamily="18" charset="-52"/>
                <a:ea typeface="Times New Roman" panose="02020603050405020304" pitchFamily="18" charset="0"/>
                <a:cs typeface="Times New Roman" panose="02020603050405020304" pitchFamily="18" charset="0"/>
              </a:rPr>
              <a:t>3</a:t>
            </a:r>
            <a:r>
              <a:rPr lang="ru-RU" sz="2000" i="1" dirty="0">
                <a:effectLst/>
                <a:latin typeface="PT Serif" panose="020A0603040505020204" pitchFamily="18" charset="-52"/>
                <a:ea typeface="Times New Roman" panose="02020603050405020304" pitchFamily="18" charset="0"/>
                <a:cs typeface="Times New Roman" panose="02020603050405020304" pitchFamily="18" charset="0"/>
              </a:rPr>
              <a:t>*</a:t>
            </a:r>
            <a:r>
              <a:rPr lang="en-US" sz="2000" i="1" dirty="0">
                <a:effectLst/>
                <a:latin typeface="PT Serif" panose="020A0603040505020204" pitchFamily="18" charset="-52"/>
                <a:ea typeface="Times New Roman" panose="02020603050405020304" pitchFamily="18" charset="0"/>
                <a:cs typeface="Times New Roman" panose="02020603050405020304" pitchFamily="18" charset="0"/>
              </a:rPr>
              <a:t>eps</a:t>
            </a:r>
            <a:r>
              <a:rPr lang="ru-RU" sz="2000" i="1" dirty="0">
                <a:effectLst/>
                <a:latin typeface="PT Serif" panose="020A0603040505020204" pitchFamily="18" charset="-52"/>
                <a:ea typeface="Times New Roman" panose="02020603050405020304" pitchFamily="18" charset="0"/>
                <a:cs typeface="Times New Roman" panose="02020603050405020304" pitchFamily="18" charset="0"/>
              </a:rPr>
              <a:t>*</a:t>
            </a:r>
            <a:r>
              <a:rPr lang="en-US" sz="2000" i="1" dirty="0">
                <a:effectLst/>
                <a:latin typeface="PT Serif" panose="020A0603040505020204" pitchFamily="18" charset="-52"/>
                <a:ea typeface="Times New Roman" panose="02020603050405020304" pitchFamily="18" charset="0"/>
                <a:cs typeface="Times New Roman" panose="02020603050405020304" pitchFamily="18" charset="0"/>
              </a:rPr>
              <a:t>t</a:t>
            </a:r>
            <a:r>
              <a:rPr lang="ru-RU" sz="2000" i="1" baseline="30000" dirty="0">
                <a:effectLst/>
                <a:latin typeface="PT Serif" panose="020A0603040505020204" pitchFamily="18" charset="-52"/>
                <a:ea typeface="Times New Roman" panose="02020603050405020304" pitchFamily="18" charset="0"/>
                <a:cs typeface="Times New Roman" panose="02020603050405020304" pitchFamily="18" charset="0"/>
              </a:rPr>
              <a:t>3</a:t>
            </a:r>
            <a:r>
              <a:rPr lang="ru-RU" sz="2000" i="1" dirty="0">
                <a:effectLst/>
                <a:latin typeface="PT Serif" panose="020A0603040505020204" pitchFamily="18" charset="-52"/>
                <a:ea typeface="Times New Roman" panose="02020603050405020304" pitchFamily="18" charset="0"/>
                <a:cs typeface="Times New Roman" panose="02020603050405020304" pitchFamily="18" charset="0"/>
              </a:rPr>
              <a:t>, </a:t>
            </a:r>
            <a:r>
              <a:rPr lang="en-US" sz="2000" dirty="0">
                <a:effectLst/>
                <a:latin typeface="PT Serif" panose="020A0603040505020204" pitchFamily="18" charset="-52"/>
                <a:ea typeface="Times New Roman" panose="02020603050405020304" pitchFamily="18" charset="0"/>
                <a:cs typeface="Times New Roman" panose="02020603050405020304" pitchFamily="18" charset="0"/>
              </a:rPr>
              <a:t>where</a:t>
            </a:r>
            <a:r>
              <a:rPr lang="ru-RU" sz="2000" dirty="0">
                <a:effectLst/>
                <a:latin typeface="PT Serif" panose="020A0603040505020204" pitchFamily="18" charset="-52"/>
                <a:ea typeface="Times New Roman" panose="02020603050405020304" pitchFamily="18" charset="0"/>
                <a:cs typeface="Times New Roman" panose="02020603050405020304" pitchFamily="18" charset="0"/>
              </a:rPr>
              <a:t> </a:t>
            </a:r>
            <a:r>
              <a:rPr lang="en-US" sz="2000" i="1" dirty="0">
                <a:effectLst/>
                <a:latin typeface="PT Serif" panose="020A0603040505020204" pitchFamily="18" charset="-52"/>
                <a:ea typeface="Times New Roman" panose="02020603050405020304" pitchFamily="18" charset="0"/>
                <a:cs typeface="Times New Roman" panose="02020603050405020304" pitchFamily="18" charset="0"/>
              </a:rPr>
              <a:t>c</a:t>
            </a:r>
            <a:r>
              <a:rPr lang="ru-RU" sz="2000" i="1" baseline="-25000" dirty="0">
                <a:effectLst/>
                <a:latin typeface="PT Serif" panose="020A0603040505020204" pitchFamily="18" charset="-52"/>
                <a:ea typeface="Times New Roman" panose="02020603050405020304" pitchFamily="18" charset="0"/>
                <a:cs typeface="Times New Roman" panose="02020603050405020304" pitchFamily="18" charset="0"/>
              </a:rPr>
              <a:t>3</a:t>
            </a:r>
            <a:r>
              <a:rPr lang="ru-RU" sz="2000" i="1" dirty="0">
                <a:effectLst/>
                <a:latin typeface="PT Serif" panose="020A0603040505020204" pitchFamily="18" charset="-52"/>
                <a:ea typeface="Times New Roman" panose="02020603050405020304" pitchFamily="18" charset="0"/>
                <a:cs typeface="Times New Roman" panose="02020603050405020304" pitchFamily="18" charset="0"/>
              </a:rPr>
              <a:t> </a:t>
            </a:r>
            <a:r>
              <a:rPr lang="en-US" sz="2000" dirty="0">
                <a:effectLst/>
                <a:latin typeface="PT Serif" panose="020A0603040505020204" pitchFamily="18" charset="-52"/>
                <a:ea typeface="Times New Roman" panose="02020603050405020304" pitchFamily="18" charset="0"/>
                <a:cs typeface="Times New Roman" panose="02020603050405020304" pitchFamily="18" charset="0"/>
              </a:rPr>
              <a:t>is in the range of 10-14, </a:t>
            </a:r>
            <a:r>
              <a:rPr lang="en-US" sz="2000" dirty="0">
                <a:solidFill>
                  <a:srgbClr val="0070C0"/>
                </a:solidFill>
                <a:effectLst/>
                <a:latin typeface="PT Serif" panose="020A0603040505020204" pitchFamily="18" charset="-52"/>
                <a:ea typeface="Times New Roman" panose="02020603050405020304" pitchFamily="18" charset="0"/>
                <a:cs typeface="Times New Roman" panose="02020603050405020304" pitchFamily="18" charset="0"/>
              </a:rPr>
              <a:t>whence we can obtain an estimate of the transverse scale</a:t>
            </a:r>
            <a:r>
              <a:rPr lang="en-US" sz="2000" dirty="0">
                <a:effectLst/>
                <a:latin typeface="PT Serif" panose="020A0603040505020204" pitchFamily="18" charset="-52"/>
                <a:ea typeface="Times New Roman" panose="02020603050405020304" pitchFamily="18" charset="0"/>
                <a:cs typeface="Times New Roman" panose="02020603050405020304" pitchFamily="18" charset="0"/>
              </a:rPr>
              <a:t>, which we cannot measure with just one mast</a:t>
            </a:r>
            <a:r>
              <a:rPr lang="ru-RU" sz="2000" dirty="0">
                <a:effectLst/>
                <a:latin typeface="PT Serif" panose="020A0603040505020204" pitchFamily="18" charset="-52"/>
                <a:ea typeface="Times New Roman" panose="02020603050405020304" pitchFamily="18" charset="0"/>
                <a:cs typeface="Times New Roman" panose="02020603050405020304" pitchFamily="18" charset="0"/>
              </a:rPr>
              <a:t>, </a:t>
            </a:r>
            <a:r>
              <a:rPr lang="en-US" sz="2000" i="1" dirty="0">
                <a:effectLst/>
                <a:latin typeface="PT Serif" panose="020A0603040505020204" pitchFamily="18" charset="-52"/>
                <a:ea typeface="Times New Roman" panose="02020603050405020304" pitchFamily="18" charset="0"/>
                <a:cs typeface="Times New Roman" panose="02020603050405020304" pitchFamily="18" charset="0"/>
              </a:rPr>
              <a:t>l</a:t>
            </a:r>
            <a:r>
              <a:rPr lang="ru-RU" sz="2000" i="1" dirty="0">
                <a:effectLst/>
                <a:latin typeface="PT Serif" panose="020A0603040505020204" pitchFamily="18" charset="-52"/>
                <a:ea typeface="Times New Roman" panose="02020603050405020304" pitchFamily="18" charset="0"/>
                <a:cs typeface="Times New Roman" panose="02020603050405020304" pitchFamily="18" charset="0"/>
              </a:rPr>
              <a:t> = (</a:t>
            </a:r>
            <a:r>
              <a:rPr lang="en-US" sz="2000" i="1" dirty="0">
                <a:effectLst/>
                <a:latin typeface="PT Serif" panose="020A0603040505020204" pitchFamily="18" charset="-52"/>
                <a:ea typeface="Times New Roman" panose="02020603050405020304" pitchFamily="18" charset="0"/>
                <a:cs typeface="Times New Roman" panose="02020603050405020304" pitchFamily="18" charset="0"/>
              </a:rPr>
              <a:t>c</a:t>
            </a:r>
            <a:r>
              <a:rPr lang="ru-RU" sz="2000" i="1" baseline="-25000" dirty="0">
                <a:effectLst/>
                <a:latin typeface="PT Serif" panose="020A0603040505020204" pitchFamily="18" charset="-52"/>
                <a:ea typeface="Times New Roman" panose="02020603050405020304" pitchFamily="18" charset="0"/>
                <a:cs typeface="Times New Roman" panose="02020603050405020304" pitchFamily="18" charset="0"/>
              </a:rPr>
              <a:t>3</a:t>
            </a:r>
            <a:r>
              <a:rPr lang="ru-RU" sz="2000" i="1" dirty="0">
                <a:effectLst/>
                <a:latin typeface="PT Serif" panose="020A0603040505020204" pitchFamily="18" charset="-52"/>
                <a:ea typeface="Times New Roman" panose="02020603050405020304" pitchFamily="18" charset="0"/>
                <a:cs typeface="Times New Roman" panose="02020603050405020304" pitchFamily="18" charset="0"/>
              </a:rPr>
              <a:t>/</a:t>
            </a:r>
            <a:r>
              <a:rPr lang="en-US" sz="2000" i="1" dirty="0">
                <a:effectLst/>
                <a:latin typeface="PT Serif" panose="020A0603040505020204" pitchFamily="18" charset="-52"/>
                <a:ea typeface="Times New Roman" panose="02020603050405020304" pitchFamily="18" charset="0"/>
                <a:cs typeface="Times New Roman" panose="02020603050405020304" pitchFamily="18" charset="0"/>
              </a:rPr>
              <a:t>c</a:t>
            </a:r>
            <a:r>
              <a:rPr lang="ru-RU" sz="2000" i="1" baseline="-25000" dirty="0">
                <a:effectLst/>
                <a:latin typeface="PT Serif" panose="020A0603040505020204" pitchFamily="18" charset="-52"/>
                <a:ea typeface="Times New Roman" panose="02020603050405020304" pitchFamily="18" charset="0"/>
                <a:cs typeface="Times New Roman" panose="02020603050405020304" pitchFamily="18" charset="0"/>
              </a:rPr>
              <a:t>1</a:t>
            </a:r>
            <a:r>
              <a:rPr lang="ru-RU" sz="2000" i="1" dirty="0">
                <a:effectLst/>
                <a:latin typeface="PT Serif" panose="020A0603040505020204" pitchFamily="18" charset="-52"/>
                <a:ea typeface="Times New Roman" panose="02020603050405020304" pitchFamily="18" charset="0"/>
                <a:cs typeface="Times New Roman" panose="02020603050405020304" pitchFamily="18" charset="0"/>
              </a:rPr>
              <a:t>)</a:t>
            </a:r>
            <a:r>
              <a:rPr lang="ru-RU" sz="2000" i="1" baseline="30000" dirty="0">
                <a:effectLst/>
                <a:latin typeface="PT Serif" panose="020A0603040505020204" pitchFamily="18" charset="-52"/>
                <a:ea typeface="Times New Roman" panose="02020603050405020304" pitchFamily="18" charset="0"/>
                <a:cs typeface="Times New Roman" panose="02020603050405020304" pitchFamily="18" charset="0"/>
              </a:rPr>
              <a:t>1/2</a:t>
            </a:r>
            <a:r>
              <a:rPr lang="ru-RU" sz="2000" i="1" dirty="0">
                <a:effectLst/>
                <a:latin typeface="PT Serif" panose="020A0603040505020204" pitchFamily="18" charset="-52"/>
                <a:ea typeface="Times New Roman" panose="02020603050405020304" pitchFamily="18" charset="0"/>
                <a:cs typeface="Times New Roman" panose="02020603050405020304" pitchFamily="18" charset="0"/>
              </a:rPr>
              <a:t> * </a:t>
            </a:r>
            <a:r>
              <a:rPr lang="en-US" sz="2000" i="1" dirty="0">
                <a:effectLst/>
                <a:latin typeface="PT Serif" panose="020A0603040505020204" pitchFamily="18" charset="-52"/>
                <a:ea typeface="Times New Roman" panose="02020603050405020304" pitchFamily="18" charset="0"/>
                <a:cs typeface="Times New Roman" panose="02020603050405020304" pitchFamily="18" charset="0"/>
              </a:rPr>
              <a:t>v</a:t>
            </a:r>
            <a:r>
              <a:rPr lang="ru-RU" sz="2000" i="1" dirty="0">
                <a:effectLst/>
                <a:latin typeface="PT Serif" panose="020A0603040505020204" pitchFamily="18" charset="-52"/>
                <a:ea typeface="Times New Roman" panose="02020603050405020304" pitchFamily="18" charset="0"/>
                <a:cs typeface="Times New Roman" panose="02020603050405020304" pitchFamily="18" charset="0"/>
              </a:rPr>
              <a:t> * </a:t>
            </a:r>
            <a:r>
              <a:rPr lang="en-US" sz="2000" i="1" dirty="0">
                <a:effectLst/>
                <a:latin typeface="PT Serif" panose="020A0603040505020204" pitchFamily="18" charset="-52"/>
                <a:ea typeface="Times New Roman" panose="02020603050405020304" pitchFamily="18" charset="0"/>
                <a:cs typeface="Times New Roman" panose="02020603050405020304" pitchFamily="18" charset="0"/>
              </a:rPr>
              <a:t>t</a:t>
            </a:r>
            <a:r>
              <a:rPr lang="ru-RU" sz="2000" i="1" dirty="0">
                <a:effectLst/>
                <a:latin typeface="PT Serif" panose="020A0603040505020204" pitchFamily="18" charset="-52"/>
                <a:ea typeface="Times New Roman" panose="02020603050405020304" pitchFamily="18" charset="0"/>
                <a:cs typeface="Times New Roman" panose="02020603050405020304" pitchFamily="18" charset="0"/>
              </a:rPr>
              <a:t>, </a:t>
            </a:r>
            <a:r>
              <a:rPr lang="en-US" sz="2000" dirty="0">
                <a:effectLst/>
                <a:latin typeface="PT Serif" panose="020A0603040505020204" pitchFamily="18" charset="-52"/>
                <a:ea typeface="Times New Roman" panose="02020603050405020304" pitchFamily="18" charset="0"/>
                <a:cs typeface="Times New Roman" panose="02020603050405020304" pitchFamily="18" charset="0"/>
              </a:rPr>
              <a:t>and the ratio </a:t>
            </a:r>
            <a:r>
              <a:rPr lang="ru-RU" sz="2000" i="1" dirty="0">
                <a:effectLst/>
                <a:latin typeface="PT Serif" panose="020A0603040505020204" pitchFamily="18" charset="-52"/>
                <a:ea typeface="Times New Roman" panose="02020603050405020304" pitchFamily="18" charset="0"/>
                <a:cs typeface="Times New Roman" panose="02020603050405020304" pitchFamily="18" charset="0"/>
              </a:rPr>
              <a:t>(</a:t>
            </a:r>
            <a:r>
              <a:rPr lang="en-US" sz="2000" i="1" dirty="0">
                <a:effectLst/>
                <a:latin typeface="PT Serif" panose="020A0603040505020204" pitchFamily="18" charset="-52"/>
                <a:ea typeface="Times New Roman" panose="02020603050405020304" pitchFamily="18" charset="0"/>
                <a:cs typeface="Times New Roman" panose="02020603050405020304" pitchFamily="18" charset="0"/>
              </a:rPr>
              <a:t>c</a:t>
            </a:r>
            <a:r>
              <a:rPr lang="ru-RU" sz="2000" i="1" baseline="-25000" dirty="0">
                <a:effectLst/>
                <a:latin typeface="PT Serif" panose="020A0603040505020204" pitchFamily="18" charset="-52"/>
                <a:ea typeface="Times New Roman" panose="02020603050405020304" pitchFamily="18" charset="0"/>
                <a:cs typeface="Times New Roman" panose="02020603050405020304" pitchFamily="18" charset="0"/>
              </a:rPr>
              <a:t>3</a:t>
            </a:r>
            <a:r>
              <a:rPr lang="ru-RU" sz="2000" i="1" dirty="0">
                <a:effectLst/>
                <a:latin typeface="PT Serif" panose="020A0603040505020204" pitchFamily="18" charset="-52"/>
                <a:ea typeface="Times New Roman" panose="02020603050405020304" pitchFamily="18" charset="0"/>
                <a:cs typeface="Times New Roman" panose="02020603050405020304" pitchFamily="18" charset="0"/>
              </a:rPr>
              <a:t>/</a:t>
            </a:r>
            <a:r>
              <a:rPr lang="en-US" sz="2000" i="1" dirty="0">
                <a:effectLst/>
                <a:latin typeface="PT Serif" panose="020A0603040505020204" pitchFamily="18" charset="-52"/>
                <a:ea typeface="Times New Roman" panose="02020603050405020304" pitchFamily="18" charset="0"/>
                <a:cs typeface="Times New Roman" panose="02020603050405020304" pitchFamily="18" charset="0"/>
              </a:rPr>
              <a:t>c</a:t>
            </a:r>
            <a:r>
              <a:rPr lang="ru-RU" sz="2000" i="1" baseline="-25000" dirty="0">
                <a:effectLst/>
                <a:latin typeface="PT Serif" panose="020A0603040505020204" pitchFamily="18" charset="-52"/>
                <a:ea typeface="Times New Roman" panose="02020603050405020304" pitchFamily="18" charset="0"/>
                <a:cs typeface="Times New Roman" panose="02020603050405020304" pitchFamily="18" charset="0"/>
              </a:rPr>
              <a:t>1</a:t>
            </a:r>
            <a:r>
              <a:rPr lang="ru-RU" sz="2000" i="1" dirty="0">
                <a:effectLst/>
                <a:latin typeface="PT Serif" panose="020A0603040505020204" pitchFamily="18" charset="-52"/>
                <a:ea typeface="Times New Roman" panose="02020603050405020304" pitchFamily="18" charset="0"/>
                <a:cs typeface="Times New Roman" panose="02020603050405020304" pitchFamily="18" charset="0"/>
              </a:rPr>
              <a:t>)</a:t>
            </a:r>
            <a:r>
              <a:rPr lang="ru-RU" sz="2000" i="1" baseline="30000" dirty="0">
                <a:effectLst/>
                <a:latin typeface="PT Serif" panose="020A0603040505020204" pitchFamily="18" charset="-52"/>
                <a:ea typeface="Times New Roman" panose="02020603050405020304" pitchFamily="18" charset="0"/>
                <a:cs typeface="Times New Roman" panose="02020603050405020304" pitchFamily="18" charset="0"/>
              </a:rPr>
              <a:t>1/2</a:t>
            </a:r>
            <a:r>
              <a:rPr lang="ru-RU" sz="2000" i="1" dirty="0">
                <a:effectLst/>
                <a:latin typeface="PT Serif" panose="020A0603040505020204" pitchFamily="18" charset="-52"/>
                <a:ea typeface="Times New Roman" panose="02020603050405020304" pitchFamily="18" charset="0"/>
                <a:cs typeface="Times New Roman" panose="02020603050405020304" pitchFamily="18" charset="0"/>
              </a:rPr>
              <a:t> = ((10-14) / 1)</a:t>
            </a:r>
            <a:r>
              <a:rPr lang="ru-RU" sz="2000" i="1" baseline="30000" dirty="0">
                <a:effectLst/>
                <a:latin typeface="PT Serif" panose="020A0603040505020204" pitchFamily="18" charset="-52"/>
                <a:ea typeface="Times New Roman" panose="02020603050405020304" pitchFamily="18" charset="0"/>
                <a:cs typeface="Times New Roman" panose="02020603050405020304" pitchFamily="18" charset="0"/>
              </a:rPr>
              <a:t>1/2</a:t>
            </a:r>
            <a:r>
              <a:rPr lang="ru-RU" sz="2000" i="1" dirty="0">
                <a:effectLst/>
                <a:latin typeface="PT Serif" panose="020A0603040505020204" pitchFamily="18" charset="-52"/>
                <a:ea typeface="Times New Roman" panose="02020603050405020304" pitchFamily="18" charset="0"/>
                <a:cs typeface="Times New Roman" panose="02020603050405020304" pitchFamily="18" charset="0"/>
              </a:rPr>
              <a:t> </a:t>
            </a:r>
            <a:r>
              <a:rPr lang="en-US" sz="2000" dirty="0">
                <a:effectLst/>
                <a:latin typeface="PT Serif" panose="020A0603040505020204" pitchFamily="18" charset="-52"/>
                <a:ea typeface="Times New Roman" panose="02020603050405020304" pitchFamily="18" charset="0"/>
                <a:cs typeface="Times New Roman" panose="02020603050405020304" pitchFamily="18" charset="0"/>
              </a:rPr>
              <a:t>is approximately equal to 3-4. That is, </a:t>
            </a:r>
            <a:r>
              <a:rPr lang="en-US" sz="2000" u="sng" dirty="0">
                <a:solidFill>
                  <a:srgbClr val="002060"/>
                </a:solidFill>
                <a:effectLst/>
                <a:latin typeface="PT Serif" panose="020A0603040505020204" pitchFamily="18" charset="-52"/>
                <a:ea typeface="Times New Roman" panose="02020603050405020304" pitchFamily="18" charset="0"/>
                <a:cs typeface="Times New Roman" panose="02020603050405020304" pitchFamily="18" charset="0"/>
              </a:rPr>
              <a:t>the transverse dimensions of squalls can be on average 3-4 times larger</a:t>
            </a:r>
            <a:r>
              <a:rPr lang="en-US" sz="2000" u="sng" dirty="0">
                <a:effectLst/>
                <a:latin typeface="PT Serif" panose="020A0603040505020204" pitchFamily="18" charset="-52"/>
                <a:ea typeface="Times New Roman" panose="02020603050405020304" pitchFamily="18" charset="0"/>
                <a:cs typeface="Times New Roman" panose="02020603050405020304" pitchFamily="18" charset="0"/>
              </a:rPr>
              <a:t>.</a:t>
            </a:r>
          </a:p>
          <a:p>
            <a:pPr marL="285750" marR="0" indent="-285750" algn="just">
              <a:lnSpc>
                <a:spcPct val="150000"/>
              </a:lnSpc>
              <a:spcBef>
                <a:spcPts val="0"/>
              </a:spcBef>
              <a:spcAft>
                <a:spcPts val="0"/>
              </a:spcAft>
              <a:buFont typeface="Arial" panose="020B0604020202020204" pitchFamily="34" charset="0"/>
              <a:buChar char="•"/>
            </a:pPr>
            <a:r>
              <a:rPr lang="en-US" sz="2000" u="sng" dirty="0">
                <a:effectLst/>
                <a:latin typeface="PT Serif" panose="020A0603040505020204" pitchFamily="18" charset="-52"/>
                <a:ea typeface="Times New Roman" panose="02020603050405020304" pitchFamily="18" charset="0"/>
                <a:cs typeface="Times New Roman" panose="02020603050405020304" pitchFamily="18" charset="0"/>
              </a:rPr>
              <a:t>To draw the final relation</a:t>
            </a:r>
            <a:r>
              <a:rPr lang="en-US" sz="2000" dirty="0">
                <a:effectLst/>
                <a:latin typeface="PT Serif" panose="020A0603040505020204" pitchFamily="18" charset="-52"/>
                <a:ea typeface="Times New Roman" panose="02020603050405020304" pitchFamily="18" charset="0"/>
                <a:cs typeface="Times New Roman" panose="02020603050405020304" pitchFamily="18" charset="0"/>
              </a:rPr>
              <a:t>, one </a:t>
            </a:r>
            <a:r>
              <a:rPr lang="en-US" sz="2000" u="sng" dirty="0">
                <a:solidFill>
                  <a:srgbClr val="7030A0"/>
                </a:solidFill>
                <a:effectLst/>
                <a:latin typeface="PT Serif" panose="020A0603040505020204" pitchFamily="18" charset="-52"/>
                <a:ea typeface="Times New Roman" panose="02020603050405020304" pitchFamily="18" charset="0"/>
                <a:cs typeface="Times New Roman" panose="02020603050405020304" pitchFamily="18" charset="0"/>
              </a:rPr>
              <a:t>can use the results of numerical simulation</a:t>
            </a:r>
            <a:r>
              <a:rPr lang="en-US" sz="2000" dirty="0">
                <a:effectLst/>
                <a:latin typeface="PT Serif" panose="020A0603040505020204" pitchFamily="18" charset="-52"/>
                <a:ea typeface="Times New Roman" panose="02020603050405020304" pitchFamily="18" charset="0"/>
                <a:cs typeface="Times New Roman" panose="02020603050405020304" pitchFamily="18" charset="0"/>
              </a:rPr>
              <a:t>, for example, done in [</a:t>
            </a:r>
            <a:r>
              <a:rPr lang="en-US" sz="2000" dirty="0" err="1">
                <a:effectLst/>
                <a:latin typeface="PT Serif" panose="020A0603040505020204" pitchFamily="18" charset="-52"/>
                <a:ea typeface="Times New Roman" panose="02020603050405020304" pitchFamily="18" charset="0"/>
                <a:cs typeface="Times New Roman" panose="02020603050405020304" pitchFamily="18" charset="0"/>
              </a:rPr>
              <a:t>Vazaeva</a:t>
            </a:r>
            <a:r>
              <a:rPr lang="en-US" sz="2000" dirty="0">
                <a:effectLst/>
                <a:latin typeface="PT Serif" panose="020A0603040505020204" pitchFamily="18" charset="-52"/>
                <a:ea typeface="Times New Roman" panose="02020603050405020304" pitchFamily="18" charset="0"/>
                <a:cs typeface="Times New Roman" panose="02020603050405020304" pitchFamily="18" charset="0"/>
              </a:rPr>
              <a:t> et al., 2024], </a:t>
            </a:r>
            <a:r>
              <a:rPr lang="en-US" sz="2000" dirty="0">
                <a:solidFill>
                  <a:srgbClr val="7030A0"/>
                </a:solidFill>
                <a:effectLst/>
                <a:latin typeface="PT Serif" panose="020A0603040505020204" pitchFamily="18" charset="-52"/>
                <a:ea typeface="Times New Roman" panose="02020603050405020304" pitchFamily="18" charset="0"/>
                <a:cs typeface="Times New Roman" panose="02020603050405020304" pitchFamily="18" charset="0"/>
              </a:rPr>
              <a:t>where the spatial dimensions actually differ by several times</a:t>
            </a:r>
            <a:r>
              <a:rPr lang="en-US" sz="2000" dirty="0">
                <a:effectLst/>
                <a:latin typeface="PT Serif" panose="020A0603040505020204" pitchFamily="18" charset="-52"/>
                <a:ea typeface="Times New Roman" panose="02020603050405020304" pitchFamily="18" charset="0"/>
                <a:cs typeface="Times New Roman" panose="02020603050405020304" pitchFamily="18" charset="0"/>
              </a:rPr>
              <a:t>, but </a:t>
            </a:r>
            <a:r>
              <a:rPr lang="en-US" sz="2000" i="1" u="sng" dirty="0">
                <a:effectLst/>
                <a:latin typeface="PT Serif" panose="020A0603040505020204" pitchFamily="18" charset="-52"/>
                <a:ea typeface="Times New Roman" panose="02020603050405020304" pitchFamily="18" charset="0"/>
                <a:cs typeface="Times New Roman" panose="02020603050405020304" pitchFamily="18" charset="0"/>
              </a:rPr>
              <a:t>to obtain more statistically sound information, it is proposed to use a larger number of particular cases</a:t>
            </a:r>
            <a:r>
              <a:rPr lang="en-US" sz="2000" dirty="0">
                <a:effectLst/>
                <a:latin typeface="PT Serif" panose="020A0603040505020204" pitchFamily="18" charset="-52"/>
                <a:ea typeface="Times New Roman" panose="02020603050405020304" pitchFamily="18" charset="0"/>
                <a:cs typeface="Times New Roman" panose="02020603050405020304" pitchFamily="18" charset="0"/>
              </a:rPr>
              <a:t>. Based on the size of the squalls, one can estimate the energy of destruction through their characteristic times and forcings.</a:t>
            </a:r>
            <a:endParaRPr lang="ru-RU" sz="2000" dirty="0">
              <a:latin typeface="PT Serif" panose="020A0603040505020204" pitchFamily="18" charset="-52"/>
            </a:endParaRPr>
          </a:p>
        </p:txBody>
      </p:sp>
    </p:spTree>
    <p:extLst>
      <p:ext uri="{BB962C8B-B14F-4D97-AF65-F5344CB8AC3E}">
        <p14:creationId xmlns:p14="http://schemas.microsoft.com/office/powerpoint/2010/main" val="2863601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txBox="1">
            <a:spLocks/>
          </p:cNvSpPr>
          <p:nvPr/>
        </p:nvSpPr>
        <p:spPr>
          <a:xfrm>
            <a:off x="457200" y="-243408"/>
            <a:ext cx="8229600" cy="980728"/>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a:latin typeface="PT Serif" panose="020A0603040505020204" pitchFamily="18" charset="-52"/>
                <a:cs typeface="Arial" pitchFamily="34" charset="0"/>
              </a:rPr>
              <a:t>Conclusions</a:t>
            </a:r>
            <a:endParaRPr lang="ru-RU" sz="3600" dirty="0">
              <a:latin typeface="PT Serif" panose="020A0603040505020204" pitchFamily="18" charset="-52"/>
              <a:cs typeface="Arial" pitchFamily="34" charset="0"/>
            </a:endParaRPr>
          </a:p>
        </p:txBody>
      </p:sp>
      <p:sp>
        <p:nvSpPr>
          <p:cNvPr id="6" name="Прямоугольник 5">
            <a:extLst>
              <a:ext uri="{FF2B5EF4-FFF2-40B4-BE49-F238E27FC236}">
                <a16:creationId xmlns:a16="http://schemas.microsoft.com/office/drawing/2014/main" id="{CA3451F8-5C4F-0B39-600D-70AD02916959}"/>
              </a:ext>
            </a:extLst>
          </p:cNvPr>
          <p:cNvSpPr/>
          <p:nvPr/>
        </p:nvSpPr>
        <p:spPr>
          <a:xfrm>
            <a:off x="287524" y="474951"/>
            <a:ext cx="8568952" cy="6463308"/>
          </a:xfrm>
          <a:prstGeom prst="rect">
            <a:avLst/>
          </a:prstGeom>
        </p:spPr>
        <p:txBody>
          <a:bodyPr wrap="square">
            <a:spAutoFit/>
          </a:bodyPr>
          <a:lstStyle/>
          <a:p>
            <a:pPr marL="457200" indent="-457200">
              <a:buFont typeface="Arial" panose="020B0604020202020204" pitchFamily="34" charset="0"/>
              <a:buChar char="•"/>
            </a:pPr>
            <a:r>
              <a:rPr lang="en-US" sz="2000" dirty="0">
                <a:latin typeface="PT Serif" panose="020A0603040505020204" pitchFamily="18" charset="-52"/>
              </a:rPr>
              <a:t>The cases of squalls recorded at the VMM NPO Typhoon in 2014-2023 are analyzed in detail. Based on the results of the analysis, the squalls were divided into 3 groups:</a:t>
            </a:r>
          </a:p>
          <a:p>
            <a:pPr marL="457200" indent="-457200">
              <a:buFont typeface="Arial" panose="020B0604020202020204" pitchFamily="34" charset="0"/>
              <a:buChar char="•"/>
            </a:pPr>
            <a:r>
              <a:rPr lang="en-US" sz="2000" dirty="0">
                <a:latin typeface="PT Serif" panose="020A0603040505020204" pitchFamily="18" charset="-52"/>
              </a:rPr>
              <a:t>- Group 1. Squalls during the passage of several cumulonimbus clouds during the day, </a:t>
            </a:r>
            <a:r>
              <a:rPr lang="en-US" sz="2000" dirty="0" err="1">
                <a:latin typeface="PT Serif" panose="020A0603040505020204" pitchFamily="18" charset="-52"/>
              </a:rPr>
              <a:t>intramass</a:t>
            </a:r>
            <a:r>
              <a:rPr lang="en-US" sz="2000" dirty="0">
                <a:latin typeface="PT Serif" panose="020A0603040505020204" pitchFamily="18" charset="-52"/>
              </a:rPr>
              <a:t> or ahead of a cold front. This includes subgroups:</a:t>
            </a:r>
          </a:p>
          <a:p>
            <a:pPr marL="457200" indent="-457200">
              <a:buFont typeface="Arial" panose="020B0604020202020204" pitchFamily="34" charset="0"/>
              <a:buChar char="•"/>
            </a:pPr>
            <a:r>
              <a:rPr lang="en-US" dirty="0">
                <a:latin typeface="PT Serif" panose="020A0603040505020204" pitchFamily="18" charset="-52"/>
              </a:rPr>
              <a:t>1.1. Maximum wind speed at squalls less than 20 m/s against a general background of weak or moderate average wind</a:t>
            </a:r>
          </a:p>
          <a:p>
            <a:pPr marL="457200" indent="-457200">
              <a:buFont typeface="Arial" panose="020B0604020202020204" pitchFamily="34" charset="0"/>
              <a:buChar char="•"/>
            </a:pPr>
            <a:r>
              <a:rPr lang="en-US" dirty="0">
                <a:latin typeface="PT Serif" panose="020A0603040505020204" pitchFamily="18" charset="-52"/>
              </a:rPr>
              <a:t>1.2. The maximum wind speed during one or more squalls is greater than or equal to 20 m/s. The average wind speed is moderate, not exceeding 10-12 m/s</a:t>
            </a:r>
          </a:p>
          <a:p>
            <a:pPr marL="457200" indent="-457200">
              <a:buFont typeface="Arial" panose="020B0604020202020204" pitchFamily="34" charset="0"/>
              <a:buChar char="•"/>
            </a:pPr>
            <a:r>
              <a:rPr lang="en-US" dirty="0">
                <a:latin typeface="PT Serif" panose="020A0603040505020204" pitchFamily="18" charset="-52"/>
              </a:rPr>
              <a:t>1.3. Against the general background of a strong wind exceeding 10-12 m / s, several wind intensifications during the day during the passage of cumulonimbus clouds.</a:t>
            </a:r>
          </a:p>
          <a:p>
            <a:pPr marL="457200" indent="-457200">
              <a:buFont typeface="Arial" panose="020B0604020202020204" pitchFamily="34" charset="0"/>
              <a:buChar char="•"/>
            </a:pPr>
            <a:endParaRPr lang="en-US" dirty="0">
              <a:latin typeface="PT Serif" panose="020A0603040505020204" pitchFamily="18" charset="-52"/>
            </a:endParaRPr>
          </a:p>
          <a:p>
            <a:pPr marL="457200" indent="-457200">
              <a:buFont typeface="Arial" panose="020B0604020202020204" pitchFamily="34" charset="0"/>
              <a:buChar char="•"/>
            </a:pPr>
            <a:r>
              <a:rPr lang="en-US" sz="2000" dirty="0">
                <a:latin typeface="PT Serif" panose="020A0603040505020204" pitchFamily="18" charset="-52"/>
              </a:rPr>
              <a:t>- Group 2. Squalls on the cold front. This includes subgroups:</a:t>
            </a:r>
          </a:p>
          <a:p>
            <a:pPr marL="457200" indent="-457200">
              <a:buFont typeface="Arial" panose="020B0604020202020204" pitchFamily="34" charset="0"/>
              <a:buChar char="•"/>
            </a:pPr>
            <a:r>
              <a:rPr lang="en-US" dirty="0">
                <a:latin typeface="PT Serif" panose="020A0603040505020204" pitchFamily="18" charset="-52"/>
              </a:rPr>
              <a:t>2.1. The maximum wind speed during a squall is less than 20 m/s at a height of 301 m</a:t>
            </a:r>
          </a:p>
          <a:p>
            <a:pPr marL="457200" indent="-457200">
              <a:buFont typeface="Arial" panose="020B0604020202020204" pitchFamily="34" charset="0"/>
              <a:buChar char="•"/>
            </a:pPr>
            <a:r>
              <a:rPr lang="en-US" dirty="0">
                <a:latin typeface="PT Serif" panose="020A0603040505020204" pitchFamily="18" charset="-52"/>
              </a:rPr>
              <a:t>2.2. The maximum wind speed during a squall is greater than or equal to 20 m/s at a height of 301 m</a:t>
            </a:r>
          </a:p>
          <a:p>
            <a:pPr marL="457200" indent="-457200">
              <a:buFont typeface="Arial" panose="020B0604020202020204" pitchFamily="34" charset="0"/>
              <a:buChar char="•"/>
            </a:pPr>
            <a:endParaRPr lang="en-US" dirty="0">
              <a:latin typeface="PT Serif" panose="020A0603040505020204" pitchFamily="18" charset="-52"/>
            </a:endParaRPr>
          </a:p>
          <a:p>
            <a:pPr marL="457200" indent="-457200">
              <a:buFont typeface="Arial" panose="020B0604020202020204" pitchFamily="34" charset="0"/>
              <a:buChar char="•"/>
            </a:pPr>
            <a:r>
              <a:rPr lang="en-US" sz="2000" dirty="0">
                <a:latin typeface="PT Serif" panose="020A0603040505020204" pitchFamily="18" charset="-52"/>
              </a:rPr>
              <a:t>- Group 3. A sharp squalls, when the speed increases from a small amount.</a:t>
            </a:r>
          </a:p>
        </p:txBody>
      </p:sp>
    </p:spTree>
    <p:extLst>
      <p:ext uri="{BB962C8B-B14F-4D97-AF65-F5344CB8AC3E}">
        <p14:creationId xmlns:p14="http://schemas.microsoft.com/office/powerpoint/2010/main" val="4012673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txBox="1">
            <a:spLocks/>
          </p:cNvSpPr>
          <p:nvPr/>
        </p:nvSpPr>
        <p:spPr>
          <a:xfrm>
            <a:off x="457200" y="-243408"/>
            <a:ext cx="8229600" cy="980728"/>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a:latin typeface="PT Serif" panose="020A0603040505020204" pitchFamily="18" charset="-52"/>
                <a:cs typeface="Arial" pitchFamily="34" charset="0"/>
              </a:rPr>
              <a:t>Conclusions</a:t>
            </a:r>
            <a:endParaRPr lang="ru-RU" sz="3600" dirty="0">
              <a:latin typeface="PT Serif" panose="020A0603040505020204" pitchFamily="18" charset="-52"/>
              <a:cs typeface="Arial" pitchFamily="34" charset="0"/>
            </a:endParaRPr>
          </a:p>
        </p:txBody>
      </p:sp>
      <p:sp>
        <p:nvSpPr>
          <p:cNvPr id="6" name="Прямоугольник 5">
            <a:extLst>
              <a:ext uri="{FF2B5EF4-FFF2-40B4-BE49-F238E27FC236}">
                <a16:creationId xmlns:a16="http://schemas.microsoft.com/office/drawing/2014/main" id="{CA3451F8-5C4F-0B39-600D-70AD02916959}"/>
              </a:ext>
            </a:extLst>
          </p:cNvPr>
          <p:cNvSpPr/>
          <p:nvPr/>
        </p:nvSpPr>
        <p:spPr>
          <a:xfrm>
            <a:off x="287524" y="474951"/>
            <a:ext cx="8568952" cy="6555641"/>
          </a:xfrm>
          <a:prstGeom prst="rect">
            <a:avLst/>
          </a:prstGeom>
        </p:spPr>
        <p:txBody>
          <a:bodyPr wrap="square">
            <a:spAutoFit/>
          </a:bodyPr>
          <a:lstStyle/>
          <a:p>
            <a:pPr marL="457200" indent="-457200">
              <a:buFont typeface="Arial" panose="020B0604020202020204" pitchFamily="34" charset="0"/>
              <a:buChar char="•"/>
            </a:pPr>
            <a:r>
              <a:rPr lang="en-US" sz="2000" dirty="0">
                <a:latin typeface="PT Serif" panose="020A0603040505020204" pitchFamily="18" charset="-52"/>
              </a:rPr>
              <a:t>Detailed diagnostics of a particular case of a squall on July 4, 2016,and dust storm on July 2021, the former based on the results of observations at the VMM and numerical simulation on the WRF model modified for the given area and synoptic situation, is considered. Air temperature at different heights, atmospheric pressure, relative air humidity, and wind speed components were simulated. The simulation results are in good agreement with the observational data. The maximum wind speed in a squall at the first single cold front was 18.9 m/s according to observations and 19 m/s according to simulation results. The model will increase the accuracy of the operational forecast of squalls, as well as, together with the measured EMM data, analyze the causes of squalls, taking into account the convective mechanisms observed in the 300-meter layer.</a:t>
            </a:r>
          </a:p>
          <a:p>
            <a:pPr marL="457200" indent="-457200">
              <a:buFont typeface="Arial" panose="020B0604020202020204" pitchFamily="34" charset="0"/>
              <a:buChar char="•"/>
            </a:pPr>
            <a:r>
              <a:rPr lang="en-US" sz="2000" dirty="0">
                <a:latin typeface="PT Serif" panose="020A0603040505020204" pitchFamily="18" charset="-52"/>
              </a:rPr>
              <a:t>The dynamics of squalls are largely determined by circulation structures of different spatial and temporal scales.</a:t>
            </a:r>
          </a:p>
          <a:p>
            <a:pPr marL="457200" indent="-457200">
              <a:buFont typeface="Arial" panose="020B0604020202020204" pitchFamily="34" charset="0"/>
              <a:buChar char="•"/>
            </a:pPr>
            <a:endParaRPr lang="en-US" sz="2000" dirty="0">
              <a:latin typeface="PT Serif" panose="020A0603040505020204" pitchFamily="18" charset="-52"/>
              <a:cs typeface="Arial" pitchFamily="34" charset="0"/>
            </a:endParaRPr>
          </a:p>
          <a:p>
            <a:pPr marL="457200" indent="-457200">
              <a:buFont typeface="Arial" panose="020B0604020202020204" pitchFamily="34" charset="0"/>
              <a:buChar char="•"/>
            </a:pPr>
            <a:r>
              <a:rPr lang="en-US" sz="2000" dirty="0">
                <a:latin typeface="PT Serif" panose="020A0603040505020204" pitchFamily="18" charset="-52"/>
                <a:cs typeface="Arial" pitchFamily="34" charset="0"/>
              </a:rPr>
              <a:t>An adapted WRF model capable of </a:t>
            </a:r>
            <a:r>
              <a:rPr lang="en-US" sz="2000" baseline="30000" dirty="0">
                <a:solidFill>
                  <a:srgbClr val="7030A0"/>
                </a:solidFill>
                <a:latin typeface="PT Serif" panose="020A0603040505020204" pitchFamily="18" charset="-52"/>
                <a:cs typeface="Arial" pitchFamily="34" charset="0"/>
              </a:rPr>
              <a:t>(1)</a:t>
            </a:r>
            <a:r>
              <a:rPr lang="en-US" sz="2000" dirty="0">
                <a:latin typeface="PT Serif" panose="020A0603040505020204" pitchFamily="18" charset="-52"/>
                <a:cs typeface="Arial" pitchFamily="34" charset="0"/>
              </a:rPr>
              <a:t>resolving coherent structures of various scales and orientations, </a:t>
            </a:r>
            <a:r>
              <a:rPr lang="en-US" sz="2000" baseline="30000" dirty="0">
                <a:solidFill>
                  <a:srgbClr val="7030A0"/>
                </a:solidFill>
                <a:latin typeface="PT Serif" panose="020A0603040505020204" pitchFamily="18" charset="-52"/>
                <a:cs typeface="Arial" pitchFamily="34" charset="0"/>
              </a:rPr>
              <a:t>(2)</a:t>
            </a:r>
            <a:r>
              <a:rPr lang="en-US" sz="2000" dirty="0">
                <a:latin typeface="PT Serif" panose="020A0603040505020204" pitchFamily="18" charset="-52"/>
                <a:cs typeface="Arial" pitchFamily="34" charset="0"/>
              </a:rPr>
              <a:t>taking into account the effect on squall dynamics, </a:t>
            </a:r>
            <a:r>
              <a:rPr lang="en-US" sz="2000" baseline="30000" dirty="0">
                <a:solidFill>
                  <a:srgbClr val="7030A0"/>
                </a:solidFill>
                <a:latin typeface="PT Serif" panose="020A0603040505020204" pitchFamily="18" charset="-52"/>
                <a:cs typeface="Arial" pitchFamily="34" charset="0"/>
              </a:rPr>
              <a:t>(3)</a:t>
            </a:r>
            <a:r>
              <a:rPr lang="en-US" sz="2000" dirty="0">
                <a:latin typeface="PT Serif" panose="020A0603040505020204" pitchFamily="18" charset="-52"/>
                <a:cs typeface="Arial" pitchFamily="34" charset="0"/>
              </a:rPr>
              <a:t>made it possible to conclude that aerosol emission is intensified by coherent structures</a:t>
            </a:r>
            <a:endParaRPr lang="en-US" sz="2000" dirty="0">
              <a:latin typeface="PT Serif" panose="020A0603040505020204" pitchFamily="18" charset="-52"/>
            </a:endParaRPr>
          </a:p>
          <a:p>
            <a:pPr marL="457200" indent="-457200">
              <a:buFont typeface="Arial" panose="020B0604020202020204" pitchFamily="34" charset="0"/>
              <a:buChar char="•"/>
            </a:pPr>
            <a:endParaRPr lang="en-US" sz="2000" dirty="0">
              <a:latin typeface="PT Serif" panose="020A0603040505020204" pitchFamily="18" charset="-52"/>
            </a:endParaRPr>
          </a:p>
        </p:txBody>
      </p:sp>
    </p:spTree>
    <p:extLst>
      <p:ext uri="{BB962C8B-B14F-4D97-AF65-F5344CB8AC3E}">
        <p14:creationId xmlns:p14="http://schemas.microsoft.com/office/powerpoint/2010/main" val="2493131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txBox="1">
            <a:spLocks/>
          </p:cNvSpPr>
          <p:nvPr/>
        </p:nvSpPr>
        <p:spPr>
          <a:xfrm>
            <a:off x="457200" y="-243408"/>
            <a:ext cx="8229600" cy="980728"/>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a:latin typeface="PT Serif" panose="020A0603040505020204" pitchFamily="18" charset="-52"/>
                <a:cs typeface="Arial" pitchFamily="34" charset="0"/>
              </a:rPr>
              <a:t>Conclusions</a:t>
            </a:r>
            <a:endParaRPr lang="ru-RU" sz="3600" dirty="0">
              <a:latin typeface="PT Serif" panose="020A0603040505020204" pitchFamily="18" charset="-52"/>
              <a:cs typeface="Arial" pitchFamily="34" charset="0"/>
            </a:endParaRPr>
          </a:p>
        </p:txBody>
      </p:sp>
      <p:sp>
        <p:nvSpPr>
          <p:cNvPr id="6" name="Прямоугольник 5">
            <a:extLst>
              <a:ext uri="{FF2B5EF4-FFF2-40B4-BE49-F238E27FC236}">
                <a16:creationId xmlns:a16="http://schemas.microsoft.com/office/drawing/2014/main" id="{CA3451F8-5C4F-0B39-600D-70AD02916959}"/>
              </a:ext>
            </a:extLst>
          </p:cNvPr>
          <p:cNvSpPr/>
          <p:nvPr/>
        </p:nvSpPr>
        <p:spPr>
          <a:xfrm>
            <a:off x="287524" y="474951"/>
            <a:ext cx="8568952" cy="6555641"/>
          </a:xfrm>
          <a:prstGeom prst="rect">
            <a:avLst/>
          </a:prstGeom>
        </p:spPr>
        <p:txBody>
          <a:bodyPr wrap="square">
            <a:spAutoFit/>
          </a:bodyPr>
          <a:lstStyle/>
          <a:p>
            <a:pPr marL="457200" indent="-457200">
              <a:buFont typeface="Arial" panose="020B0604020202020204" pitchFamily="34" charset="0"/>
              <a:buChar char="•"/>
            </a:pPr>
            <a:r>
              <a:rPr lang="en-US" sz="2000" dirty="0">
                <a:highlight>
                  <a:srgbClr val="FFFF00"/>
                </a:highlight>
                <a:latin typeface="PT Serif" panose="020A0603040505020204" pitchFamily="18" charset="-52"/>
              </a:rPr>
              <a:t>Of particular interest due to its sudden universality is the analysis corresponding to statistical distributions of the main diagnostic characteristics – wind velocity, energy and power – which may be associated with the reasons for the formation of squalls and the coherent structures accompanying them.</a:t>
            </a:r>
          </a:p>
          <a:p>
            <a:pPr marL="457200" indent="-457200">
              <a:buFont typeface="Arial" panose="020B0604020202020204" pitchFamily="34" charset="0"/>
              <a:buChar char="•"/>
            </a:pPr>
            <a:endParaRPr lang="en-US" sz="2000" dirty="0">
              <a:latin typeface="PT Serif" panose="020A0603040505020204" pitchFamily="18" charset="-52"/>
            </a:endParaRPr>
          </a:p>
          <a:p>
            <a:pPr marL="457200" indent="-457200">
              <a:buFont typeface="Arial" panose="020B0604020202020204" pitchFamily="34" charset="0"/>
              <a:buChar char="•"/>
            </a:pPr>
            <a:r>
              <a:rPr lang="en-US" sz="2000" dirty="0">
                <a:latin typeface="PT Serif" panose="020A0603040505020204" pitchFamily="18" charset="-52"/>
              </a:rPr>
              <a:t>Also of interest is the assessment of the scale and energies of destruction of extreme events associated with a sharp increase in wind. The first results of such an analysis are shown in this study.</a:t>
            </a:r>
          </a:p>
          <a:p>
            <a:pPr marL="457200" indent="-457200">
              <a:buFont typeface="Arial" panose="020B0604020202020204" pitchFamily="34" charset="0"/>
              <a:buChar char="•"/>
            </a:pPr>
            <a:r>
              <a:rPr lang="en-US" sz="2000" dirty="0">
                <a:latin typeface="PT Serif" panose="020A0603040505020204" pitchFamily="18" charset="-52"/>
              </a:rPr>
              <a:t>Statistical processing of cases with squalls and tornadoes (with wind velocities of 25 m/s and more) previously allowed us to identify some patterns of their occurrence [</a:t>
            </a:r>
            <a:r>
              <a:rPr lang="en-US" sz="2000" dirty="0" err="1">
                <a:latin typeface="PT Serif" panose="020A0603040505020204" pitchFamily="18" charset="-52"/>
              </a:rPr>
              <a:t>Grishchenko</a:t>
            </a:r>
            <a:r>
              <a:rPr lang="en-US" sz="2000" dirty="0">
                <a:latin typeface="PT Serif" panose="020A0603040505020204" pitchFamily="18" charset="-52"/>
              </a:rPr>
              <a:t>, 2009], such as the frequency of occurrence and areas most susceptible to the threat of these dangerous phenomena. But the accuracy and lead time of the forecast remained insufficient and still require further study.</a:t>
            </a:r>
          </a:p>
          <a:p>
            <a:pPr marL="457200" indent="-457200">
              <a:buFont typeface="Arial" panose="020B0604020202020204" pitchFamily="34" charset="0"/>
              <a:buChar char="•"/>
            </a:pPr>
            <a:r>
              <a:rPr lang="en-US" sz="2000">
                <a:highlight>
                  <a:srgbClr val="FFFF00"/>
                </a:highlight>
                <a:latin typeface="PT Serif" panose="020A0603040505020204" pitchFamily="18" charset="-52"/>
              </a:rPr>
              <a:t>An </a:t>
            </a:r>
            <a:r>
              <a:rPr lang="en-US" sz="2000" dirty="0">
                <a:highlight>
                  <a:srgbClr val="FFFF00"/>
                </a:highlight>
                <a:latin typeface="PT Serif" panose="020A0603040505020204" pitchFamily="18" charset="-52"/>
              </a:rPr>
              <a:t>estimate of the scale and energies of destruction of the studied extreme events was obtained. Using Kolmogorov's theory of 1934 [Kolmogorov, 1934], the estimate of the transverse scale of a squall, which we cannot measure with just one mast, is on average 3-4 times greater than the longitudinal scale.</a:t>
            </a:r>
          </a:p>
          <a:p>
            <a:pPr marL="457200" indent="-457200">
              <a:buFont typeface="Arial" panose="020B0604020202020204" pitchFamily="34" charset="0"/>
              <a:buChar char="•"/>
            </a:pPr>
            <a:endParaRPr lang="en-US" sz="2000" dirty="0">
              <a:latin typeface="PT Serif" panose="020A0603040505020204" pitchFamily="18" charset="-52"/>
            </a:endParaRPr>
          </a:p>
        </p:txBody>
      </p:sp>
    </p:spTree>
    <p:extLst>
      <p:ext uri="{BB962C8B-B14F-4D97-AF65-F5344CB8AC3E}">
        <p14:creationId xmlns:p14="http://schemas.microsoft.com/office/powerpoint/2010/main" val="1488480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Заголовок 2"/>
          <p:cNvSpPr txBox="1">
            <a:spLocks/>
          </p:cNvSpPr>
          <p:nvPr/>
        </p:nvSpPr>
        <p:spPr>
          <a:xfrm>
            <a:off x="457200" y="-27384"/>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prstClr val="white"/>
                </a:solidFill>
                <a:latin typeface="PT Serif" panose="020A0603040505020204" pitchFamily="18" charset="-52"/>
                <a:cs typeface="Arial" pitchFamily="34" charset="0"/>
              </a:rPr>
              <a:t>Thank You for Your attention</a:t>
            </a:r>
            <a:r>
              <a:rPr lang="ru-RU" sz="3200">
                <a:solidFill>
                  <a:prstClr val="white"/>
                </a:solidFill>
                <a:latin typeface="PT Serif" panose="020A0603040505020204" pitchFamily="18" charset="-52"/>
                <a:cs typeface="Arial" pitchFamily="34" charset="0"/>
              </a:rPr>
              <a:t>!</a:t>
            </a:r>
            <a:endParaRPr lang="ru-RU" sz="3200" dirty="0">
              <a:solidFill>
                <a:prstClr val="white"/>
              </a:solidFill>
              <a:latin typeface="PT Serif" panose="020A0603040505020204" pitchFamily="18" charset="-52"/>
              <a:cs typeface="Arial" pitchFamily="34" charset="0"/>
            </a:endParaRPr>
          </a:p>
        </p:txBody>
      </p:sp>
    </p:spTree>
    <p:extLst>
      <p:ext uri="{BB962C8B-B14F-4D97-AF65-F5344CB8AC3E}">
        <p14:creationId xmlns:p14="http://schemas.microsoft.com/office/powerpoint/2010/main" val="26259895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C6E5B56-1642-B2D2-FCF8-FB13371964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51" y="1628800"/>
            <a:ext cx="4779638" cy="44644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4B70D97-7024-4931-4509-23F0A96B8B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32655"/>
            <a:ext cx="4238773" cy="6250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331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2"/>
          <p:cNvSpPr txBox="1">
            <a:spLocks/>
          </p:cNvSpPr>
          <p:nvPr/>
        </p:nvSpPr>
        <p:spPr>
          <a:xfrm>
            <a:off x="457200" y="-27384"/>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err="1">
                <a:latin typeface="PT Serif" panose="020A0603040505020204" pitchFamily="18" charset="-52"/>
                <a:cs typeface="Arial" pitchFamily="34" charset="0"/>
              </a:rPr>
              <a:t>Helicity</a:t>
            </a:r>
            <a:r>
              <a:rPr lang="en-US" sz="3200" dirty="0">
                <a:latin typeface="PT Serif" panose="020A0603040505020204" pitchFamily="18" charset="-52"/>
                <a:cs typeface="Arial" pitchFamily="34" charset="0"/>
              </a:rPr>
              <a:t> estimation. Main equations for the Ekman flow </a:t>
            </a:r>
          </a:p>
        </p:txBody>
      </p:sp>
      <mc:AlternateContent xmlns:mc="http://schemas.openxmlformats.org/markup-compatibility/2006" xmlns:a14="http://schemas.microsoft.com/office/drawing/2010/main">
        <mc:Choice Requires="a14">
          <p:sp>
            <p:nvSpPr>
              <p:cNvPr id="3" name="Объект 2"/>
              <p:cNvSpPr txBox="1">
                <a:spLocks/>
              </p:cNvSpPr>
              <p:nvPr/>
            </p:nvSpPr>
            <p:spPr>
              <a:xfrm>
                <a:off x="251520" y="1340769"/>
                <a:ext cx="8640960" cy="5328592"/>
              </a:xfrm>
              <a:prstGeom prst="rect">
                <a:avLst/>
              </a:prstGeom>
            </p:spPr>
            <p:txBody>
              <a:bodyPr anchor="ct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400" dirty="0">
                    <a:latin typeface="PT Serif" panose="020A0603040505020204" pitchFamily="18" charset="-52"/>
                    <a:cs typeface="Arial" pitchFamily="34" charset="0"/>
                  </a:rPr>
                  <a:t>The </a:t>
                </a:r>
                <a:r>
                  <a:rPr lang="en-US" sz="2400" dirty="0" err="1">
                    <a:latin typeface="PT Serif" panose="020A0603040505020204" pitchFamily="18" charset="-52"/>
                    <a:cs typeface="Arial" pitchFamily="34" charset="0"/>
                  </a:rPr>
                  <a:t>helicity</a:t>
                </a:r>
                <a:r>
                  <a:rPr lang="en-US" sz="2400" dirty="0">
                    <a:latin typeface="PT Serif" panose="020A0603040505020204" pitchFamily="18" charset="-52"/>
                    <a:cs typeface="Arial" pitchFamily="34" charset="0"/>
                  </a:rPr>
                  <a:t> is deﬁned as the scalar product of velocity and </a:t>
                </a:r>
                <a:r>
                  <a:rPr lang="en-US" sz="2400" dirty="0" err="1">
                    <a:latin typeface="PT Serif" panose="020A0603040505020204" pitchFamily="18" charset="-52"/>
                    <a:cs typeface="Arial" pitchFamily="34" charset="0"/>
                  </a:rPr>
                  <a:t>vorticity</a:t>
                </a:r>
                <a:r>
                  <a:rPr lang="ru-RU" sz="2400" dirty="0">
                    <a:latin typeface="PT Serif" panose="020A0603040505020204" pitchFamily="18" charset="-52"/>
                    <a:cs typeface="Arial" pitchFamily="34" charset="0"/>
                  </a:rPr>
                  <a:t>– </a:t>
                </a:r>
                <a:endParaRPr lang="en-US" sz="2400" dirty="0">
                  <a:latin typeface="PT Serif" panose="020A0603040505020204" pitchFamily="18" charset="-52"/>
                  <a:cs typeface="Arial" pitchFamily="34" charset="0"/>
                </a:endParaRPr>
              </a:p>
              <a:p>
                <a:pPr marL="0" indent="0" algn="ctr">
                  <a:buNone/>
                </a:pPr>
                <a14:m>
                  <m:oMath xmlns:m="http://schemas.openxmlformats.org/officeDocument/2006/math">
                    <m:r>
                      <m:rPr>
                        <m:sty m:val="p"/>
                      </m:rPr>
                      <a:rPr lang="en-US" sz="2400">
                        <a:latin typeface="Cambria Math"/>
                        <a:cs typeface="Arial" pitchFamily="34" charset="0"/>
                      </a:rPr>
                      <m:t>H</m:t>
                    </m:r>
                    <m:r>
                      <a:rPr lang="en-US" sz="2400" b="0" i="0" smtClean="0">
                        <a:latin typeface="Cambria Math"/>
                        <a:cs typeface="Arial" pitchFamily="34" charset="0"/>
                      </a:rPr>
                      <m:t>=</m:t>
                    </m:r>
                    <m:r>
                      <a:rPr lang="en-US" sz="2400" b="0" i="1" smtClean="0">
                        <a:latin typeface="Cambria Math"/>
                        <a:cs typeface="Arial" pitchFamily="34" charset="0"/>
                      </a:rPr>
                      <m:t>𝑣</m:t>
                    </m:r>
                    <m:r>
                      <a:rPr lang="en-US" sz="2400" b="0" i="1" smtClean="0">
                        <a:latin typeface="Cambria Math"/>
                        <a:ea typeface="Cambria Math"/>
                        <a:cs typeface="Arial" pitchFamily="34" charset="0"/>
                      </a:rPr>
                      <m:t>∙</m:t>
                    </m:r>
                    <m:r>
                      <a:rPr lang="en-US" sz="2400" b="0" i="1" smtClean="0">
                        <a:latin typeface="Cambria Math"/>
                        <a:ea typeface="Cambria Math"/>
                        <a:cs typeface="Arial" pitchFamily="34" charset="0"/>
                      </a:rPr>
                      <m:t>𝑟𝑜𝑡</m:t>
                    </m:r>
                    <m:d>
                      <m:dPr>
                        <m:ctrlPr>
                          <a:rPr lang="en-US" sz="2400" b="0" i="1" smtClean="0">
                            <a:latin typeface="Cambria Math" panose="02040503050406030204" pitchFamily="18" charset="0"/>
                            <a:ea typeface="Cambria Math"/>
                            <a:cs typeface="Arial" pitchFamily="34" charset="0"/>
                          </a:rPr>
                        </m:ctrlPr>
                      </m:dPr>
                      <m:e>
                        <m:r>
                          <a:rPr lang="en-US" sz="2400" b="0" i="1" smtClean="0">
                            <a:latin typeface="Cambria Math"/>
                            <a:ea typeface="Cambria Math"/>
                            <a:cs typeface="Arial" pitchFamily="34" charset="0"/>
                          </a:rPr>
                          <m:t>𝑣</m:t>
                        </m:r>
                      </m:e>
                    </m:d>
                  </m:oMath>
                </a14:m>
                <a:r>
                  <a:rPr lang="ru-RU" sz="2400" dirty="0">
                    <a:latin typeface="PT Serif" panose="020A0603040505020204" pitchFamily="18" charset="-52"/>
                    <a:cs typeface="Arial" pitchFamily="34" charset="0"/>
                  </a:rPr>
                  <a:t>.</a:t>
                </a:r>
              </a:p>
              <a:p>
                <a:pPr marL="0" indent="0" algn="just">
                  <a:buNone/>
                </a:pPr>
                <a:r>
                  <a:rPr lang="en-US" sz="2400" dirty="0">
                    <a:latin typeface="PT Serif" panose="020A0603040505020204" pitchFamily="18" charset="-52"/>
                    <a:cs typeface="Arial" pitchFamily="34" charset="0"/>
                  </a:rPr>
                  <a:t>The Ekman flow is</a:t>
                </a:r>
                <a:r>
                  <a:rPr lang="ru-RU" sz="2400" dirty="0">
                    <a:latin typeface="PT Serif" panose="020A0603040505020204" pitchFamily="18" charset="-52"/>
                    <a:cs typeface="Arial" pitchFamily="34" charset="0"/>
                  </a:rPr>
                  <a:t>:</a:t>
                </a:r>
              </a:p>
              <a:p>
                <a:pPr marL="0" indent="0" algn="ctr">
                  <a:buNone/>
                </a:pPr>
                <a14:m>
                  <m:oMath xmlns:m="http://schemas.openxmlformats.org/officeDocument/2006/math">
                    <m:r>
                      <a:rPr lang="en-US" sz="2400" b="0" i="1" smtClean="0">
                        <a:latin typeface="Cambria Math"/>
                        <a:cs typeface="Arial" pitchFamily="34" charset="0"/>
                      </a:rPr>
                      <m:t>𝑈</m:t>
                    </m:r>
                    <m:r>
                      <a:rPr lang="en-US" sz="2400" b="0" i="1" smtClean="0">
                        <a:latin typeface="Cambria Math"/>
                        <a:cs typeface="Arial" pitchFamily="34" charset="0"/>
                      </a:rPr>
                      <m:t>=</m:t>
                    </m:r>
                    <m:sSub>
                      <m:sSubPr>
                        <m:ctrlPr>
                          <a:rPr lang="en-US" sz="2400" b="0" i="1" smtClean="0">
                            <a:latin typeface="Cambria Math" panose="02040503050406030204" pitchFamily="18" charset="0"/>
                            <a:cs typeface="Arial" pitchFamily="34" charset="0"/>
                          </a:rPr>
                        </m:ctrlPr>
                      </m:sSubPr>
                      <m:e>
                        <m:r>
                          <a:rPr lang="en-US" sz="2400" b="0" i="1" smtClean="0">
                            <a:latin typeface="Cambria Math"/>
                            <a:cs typeface="Arial" pitchFamily="34" charset="0"/>
                          </a:rPr>
                          <m:t>𝑈</m:t>
                        </m:r>
                      </m:e>
                      <m:sub>
                        <m:r>
                          <a:rPr lang="en-US" sz="2400" b="0" i="1" smtClean="0">
                            <a:latin typeface="Cambria Math"/>
                            <a:cs typeface="Arial" pitchFamily="34" charset="0"/>
                          </a:rPr>
                          <m:t>𝐺</m:t>
                        </m:r>
                      </m:sub>
                    </m:sSub>
                    <m:d>
                      <m:dPr>
                        <m:ctrlPr>
                          <a:rPr lang="en-US" sz="2400" b="0" i="1" smtClean="0">
                            <a:latin typeface="Cambria Math" panose="02040503050406030204" pitchFamily="18" charset="0"/>
                            <a:cs typeface="Arial" pitchFamily="34" charset="0"/>
                          </a:rPr>
                        </m:ctrlPr>
                      </m:dPr>
                      <m:e>
                        <m:r>
                          <a:rPr lang="en-US" sz="2400" b="0" i="1" smtClean="0">
                            <a:latin typeface="Cambria Math"/>
                            <a:cs typeface="Arial" pitchFamily="34" charset="0"/>
                          </a:rPr>
                          <m:t>1−</m:t>
                        </m:r>
                        <m:func>
                          <m:funcPr>
                            <m:ctrlPr>
                              <a:rPr lang="en-US" sz="2400" b="0" i="1" smtClean="0">
                                <a:latin typeface="Cambria Math" panose="02040503050406030204" pitchFamily="18" charset="0"/>
                                <a:cs typeface="Arial" pitchFamily="34" charset="0"/>
                              </a:rPr>
                            </m:ctrlPr>
                          </m:funcPr>
                          <m:fName>
                            <m:r>
                              <m:rPr>
                                <m:sty m:val="p"/>
                              </m:rPr>
                              <a:rPr lang="en-US" sz="2400" b="0" i="0" smtClean="0">
                                <a:latin typeface="Cambria Math"/>
                                <a:cs typeface="Arial" pitchFamily="34" charset="0"/>
                              </a:rPr>
                              <m:t>exp</m:t>
                            </m:r>
                          </m:fName>
                          <m:e>
                            <m:d>
                              <m:dPr>
                                <m:ctrlPr>
                                  <a:rPr lang="en-US" sz="2400" b="0" i="1" smtClean="0">
                                    <a:latin typeface="Cambria Math" panose="02040503050406030204" pitchFamily="18" charset="0"/>
                                    <a:cs typeface="Arial" pitchFamily="34" charset="0"/>
                                  </a:rPr>
                                </m:ctrlPr>
                              </m:dPr>
                              <m:e>
                                <m:r>
                                  <a:rPr lang="en-US" sz="2400" b="0" i="1" smtClean="0">
                                    <a:latin typeface="Cambria Math"/>
                                    <a:cs typeface="Arial" pitchFamily="34" charset="0"/>
                                  </a:rPr>
                                  <m:t>−</m:t>
                                </m:r>
                                <m:f>
                                  <m:fPr>
                                    <m:ctrlPr>
                                      <a:rPr lang="en-US" sz="2400" b="0" i="1" smtClean="0">
                                        <a:latin typeface="Cambria Math" panose="02040503050406030204" pitchFamily="18" charset="0"/>
                                        <a:cs typeface="Arial" pitchFamily="34" charset="0"/>
                                      </a:rPr>
                                    </m:ctrlPr>
                                  </m:fPr>
                                  <m:num>
                                    <m:r>
                                      <a:rPr lang="en-US" sz="2400" b="0" i="1" smtClean="0">
                                        <a:latin typeface="Cambria Math"/>
                                        <a:cs typeface="Arial" pitchFamily="34" charset="0"/>
                                      </a:rPr>
                                      <m:t>𝑧</m:t>
                                    </m:r>
                                  </m:num>
                                  <m:den>
                                    <m:r>
                                      <a:rPr lang="en-US" sz="2400" b="0" i="1" smtClean="0">
                                        <a:latin typeface="Cambria Math"/>
                                        <a:cs typeface="Arial" pitchFamily="34" charset="0"/>
                                      </a:rPr>
                                      <m:t>h</m:t>
                                    </m:r>
                                  </m:den>
                                </m:f>
                              </m:e>
                            </m:d>
                          </m:e>
                        </m:func>
                        <m:func>
                          <m:funcPr>
                            <m:ctrlPr>
                              <a:rPr lang="en-US" sz="2400" b="0" i="1" smtClean="0">
                                <a:latin typeface="Cambria Math" panose="02040503050406030204" pitchFamily="18" charset="0"/>
                                <a:cs typeface="Arial" pitchFamily="34" charset="0"/>
                              </a:rPr>
                            </m:ctrlPr>
                          </m:funcPr>
                          <m:fName>
                            <m:r>
                              <m:rPr>
                                <m:sty m:val="p"/>
                              </m:rPr>
                              <a:rPr lang="en-US" sz="2400" b="0" i="0" smtClean="0">
                                <a:latin typeface="Cambria Math"/>
                                <a:cs typeface="Arial" pitchFamily="34" charset="0"/>
                              </a:rPr>
                              <m:t>cos</m:t>
                            </m:r>
                          </m:fName>
                          <m:e>
                            <m:box>
                              <m:boxPr>
                                <m:ctrlPr>
                                  <a:rPr lang="en-US" sz="2400" b="0" i="1" smtClean="0">
                                    <a:latin typeface="Cambria Math" panose="02040503050406030204" pitchFamily="18" charset="0"/>
                                    <a:cs typeface="Arial" pitchFamily="34" charset="0"/>
                                  </a:rPr>
                                </m:ctrlPr>
                              </m:boxPr>
                              <m:e>
                                <m:argPr>
                                  <m:argSz m:val="-1"/>
                                </m:argPr>
                                <m:f>
                                  <m:fPr>
                                    <m:ctrlPr>
                                      <a:rPr lang="en-US" sz="2400" b="0" i="1" smtClean="0">
                                        <a:latin typeface="Cambria Math" panose="02040503050406030204" pitchFamily="18" charset="0"/>
                                        <a:cs typeface="Arial" pitchFamily="34" charset="0"/>
                                      </a:rPr>
                                    </m:ctrlPr>
                                  </m:fPr>
                                  <m:num>
                                    <m:r>
                                      <a:rPr lang="en-US" sz="2400" b="0" i="1" smtClean="0">
                                        <a:latin typeface="Cambria Math"/>
                                        <a:cs typeface="Arial" pitchFamily="34" charset="0"/>
                                      </a:rPr>
                                      <m:t>𝑧</m:t>
                                    </m:r>
                                  </m:num>
                                  <m:den>
                                    <m:r>
                                      <a:rPr lang="en-US" sz="2400" b="0" i="1" smtClean="0">
                                        <a:latin typeface="Cambria Math"/>
                                        <a:cs typeface="Arial" pitchFamily="34" charset="0"/>
                                      </a:rPr>
                                      <m:t>h</m:t>
                                    </m:r>
                                  </m:den>
                                </m:f>
                              </m:e>
                            </m:box>
                          </m:e>
                        </m:func>
                      </m:e>
                    </m:d>
                    <m:r>
                      <a:rPr lang="ru-RU" sz="2400" b="0" i="1" smtClean="0">
                        <a:latin typeface="Cambria Math" panose="02040503050406030204" pitchFamily="18" charset="0"/>
                        <a:cs typeface="Arial" pitchFamily="34" charset="0"/>
                      </a:rPr>
                      <m:t>−</m:t>
                    </m:r>
                    <m:sSub>
                      <m:sSubPr>
                        <m:ctrlPr>
                          <a:rPr lang="en-US" sz="2400" b="0" i="1" smtClean="0">
                            <a:latin typeface="Cambria Math" panose="02040503050406030204" pitchFamily="18" charset="0"/>
                            <a:cs typeface="Arial" pitchFamily="34" charset="0"/>
                          </a:rPr>
                        </m:ctrlPr>
                      </m:sSubPr>
                      <m:e>
                        <m:r>
                          <a:rPr lang="en-US" sz="2400" b="0" i="1" smtClean="0">
                            <a:latin typeface="Cambria Math"/>
                            <a:cs typeface="Arial" pitchFamily="34" charset="0"/>
                          </a:rPr>
                          <m:t>𝑉</m:t>
                        </m:r>
                      </m:e>
                      <m:sub>
                        <m:r>
                          <a:rPr lang="en-US" sz="2400" b="0" i="1" smtClean="0">
                            <a:latin typeface="Cambria Math"/>
                            <a:cs typeface="Arial" pitchFamily="34" charset="0"/>
                          </a:rPr>
                          <m:t>𝐺</m:t>
                        </m:r>
                      </m:sub>
                    </m:sSub>
                    <m:func>
                      <m:funcPr>
                        <m:ctrlPr>
                          <a:rPr lang="en-US" sz="2400" b="0" i="1" smtClean="0">
                            <a:latin typeface="Cambria Math" panose="02040503050406030204" pitchFamily="18" charset="0"/>
                            <a:cs typeface="Arial" pitchFamily="34" charset="0"/>
                          </a:rPr>
                        </m:ctrlPr>
                      </m:funcPr>
                      <m:fName>
                        <m:r>
                          <m:rPr>
                            <m:sty m:val="p"/>
                          </m:rPr>
                          <a:rPr lang="en-US" sz="2400" b="0" i="0" smtClean="0">
                            <a:latin typeface="Cambria Math"/>
                            <a:cs typeface="Arial" pitchFamily="34" charset="0"/>
                          </a:rPr>
                          <m:t>exp</m:t>
                        </m:r>
                      </m:fName>
                      <m:e>
                        <m:d>
                          <m:dPr>
                            <m:ctrlPr>
                              <a:rPr lang="en-US" sz="2400" b="0" i="1" smtClean="0">
                                <a:latin typeface="Cambria Math" panose="02040503050406030204" pitchFamily="18" charset="0"/>
                                <a:cs typeface="Arial" pitchFamily="34" charset="0"/>
                              </a:rPr>
                            </m:ctrlPr>
                          </m:dPr>
                          <m:e>
                            <m:r>
                              <a:rPr lang="en-US" sz="2400" b="0" i="1" smtClean="0">
                                <a:latin typeface="Cambria Math"/>
                                <a:cs typeface="Arial" pitchFamily="34" charset="0"/>
                              </a:rPr>
                              <m:t>−</m:t>
                            </m:r>
                            <m:f>
                              <m:fPr>
                                <m:ctrlPr>
                                  <a:rPr lang="en-US" sz="2400" b="0" i="1" smtClean="0">
                                    <a:latin typeface="Cambria Math" panose="02040503050406030204" pitchFamily="18" charset="0"/>
                                    <a:cs typeface="Arial" pitchFamily="34" charset="0"/>
                                  </a:rPr>
                                </m:ctrlPr>
                              </m:fPr>
                              <m:num>
                                <m:r>
                                  <a:rPr lang="en-US" sz="2400" b="0" i="1" smtClean="0">
                                    <a:latin typeface="Cambria Math"/>
                                    <a:cs typeface="Arial" pitchFamily="34" charset="0"/>
                                  </a:rPr>
                                  <m:t>𝑧</m:t>
                                </m:r>
                              </m:num>
                              <m:den>
                                <m:r>
                                  <a:rPr lang="en-US" sz="2400" b="0" i="1" smtClean="0">
                                    <a:latin typeface="Cambria Math"/>
                                    <a:cs typeface="Arial" pitchFamily="34" charset="0"/>
                                  </a:rPr>
                                  <m:t>h</m:t>
                                </m:r>
                              </m:den>
                            </m:f>
                          </m:e>
                        </m:d>
                        <m:func>
                          <m:funcPr>
                            <m:ctrlPr>
                              <a:rPr lang="en-US" sz="2400" b="0" i="1" smtClean="0">
                                <a:latin typeface="Cambria Math" panose="02040503050406030204" pitchFamily="18" charset="0"/>
                                <a:cs typeface="Arial" pitchFamily="34" charset="0"/>
                              </a:rPr>
                            </m:ctrlPr>
                          </m:funcPr>
                          <m:fName>
                            <m:r>
                              <m:rPr>
                                <m:sty m:val="p"/>
                              </m:rPr>
                              <a:rPr lang="en-US" sz="2400" b="0" i="0" smtClean="0">
                                <a:latin typeface="Cambria Math"/>
                                <a:cs typeface="Arial" pitchFamily="34" charset="0"/>
                              </a:rPr>
                              <m:t>sin</m:t>
                            </m:r>
                          </m:fName>
                          <m:e>
                            <m:box>
                              <m:boxPr>
                                <m:ctrlPr>
                                  <a:rPr lang="en-US" sz="2400" b="0" i="1" smtClean="0">
                                    <a:latin typeface="Cambria Math" panose="02040503050406030204" pitchFamily="18" charset="0"/>
                                    <a:cs typeface="Arial" pitchFamily="34" charset="0"/>
                                  </a:rPr>
                                </m:ctrlPr>
                              </m:boxPr>
                              <m:e>
                                <m:argPr>
                                  <m:argSz m:val="-1"/>
                                </m:argPr>
                                <m:f>
                                  <m:fPr>
                                    <m:ctrlPr>
                                      <a:rPr lang="en-US" sz="2400" b="0" i="1" smtClean="0">
                                        <a:latin typeface="Cambria Math" panose="02040503050406030204" pitchFamily="18" charset="0"/>
                                        <a:cs typeface="Arial" pitchFamily="34" charset="0"/>
                                      </a:rPr>
                                    </m:ctrlPr>
                                  </m:fPr>
                                  <m:num>
                                    <m:r>
                                      <a:rPr lang="en-US" sz="2400" b="0" i="1" smtClean="0">
                                        <a:latin typeface="Cambria Math"/>
                                        <a:cs typeface="Arial" pitchFamily="34" charset="0"/>
                                      </a:rPr>
                                      <m:t>𝑧</m:t>
                                    </m:r>
                                  </m:num>
                                  <m:den>
                                    <m:r>
                                      <a:rPr lang="en-US" sz="2400" b="0" i="1" smtClean="0">
                                        <a:latin typeface="Cambria Math"/>
                                        <a:cs typeface="Arial" pitchFamily="34" charset="0"/>
                                      </a:rPr>
                                      <m:t>h</m:t>
                                    </m:r>
                                  </m:den>
                                </m:f>
                              </m:e>
                            </m:box>
                          </m:e>
                        </m:func>
                      </m:e>
                    </m:func>
                  </m:oMath>
                </a14:m>
                <a:r>
                  <a:rPr lang="en-US" sz="2400" dirty="0">
                    <a:latin typeface="PT Serif" panose="020A0603040505020204" pitchFamily="18" charset="-52"/>
                    <a:cs typeface="Arial" pitchFamily="34" charset="0"/>
                  </a:rPr>
                  <a:t>;</a:t>
                </a:r>
              </a:p>
              <a:p>
                <a:pPr marL="0" indent="0" algn="ctr">
                  <a:buNone/>
                </a:pPr>
                <a14:m>
                  <m:oMath xmlns:m="http://schemas.openxmlformats.org/officeDocument/2006/math">
                    <m:r>
                      <a:rPr lang="en-US" sz="2400" b="0" i="1" smtClean="0">
                        <a:latin typeface="Cambria Math"/>
                        <a:cs typeface="Arial" pitchFamily="34" charset="0"/>
                      </a:rPr>
                      <m:t>𝑉</m:t>
                    </m:r>
                    <m:r>
                      <a:rPr lang="en-US" sz="2400" b="0" i="1" smtClean="0">
                        <a:latin typeface="Cambria Math"/>
                        <a:cs typeface="Arial" pitchFamily="34" charset="0"/>
                      </a:rPr>
                      <m:t>=</m:t>
                    </m:r>
                    <m:sSub>
                      <m:sSubPr>
                        <m:ctrlPr>
                          <a:rPr lang="en-US" sz="2400" b="0" i="1" smtClean="0">
                            <a:latin typeface="Cambria Math" panose="02040503050406030204" pitchFamily="18" charset="0"/>
                            <a:cs typeface="Arial" pitchFamily="34" charset="0"/>
                          </a:rPr>
                        </m:ctrlPr>
                      </m:sSubPr>
                      <m:e>
                        <m:r>
                          <a:rPr lang="en-US" sz="2400" b="0" i="1" smtClean="0">
                            <a:latin typeface="Cambria Math"/>
                            <a:cs typeface="Arial" pitchFamily="34" charset="0"/>
                          </a:rPr>
                          <m:t>𝑉</m:t>
                        </m:r>
                      </m:e>
                      <m:sub>
                        <m:r>
                          <a:rPr lang="en-US" sz="2400" b="0" i="1" smtClean="0">
                            <a:latin typeface="Cambria Math"/>
                            <a:cs typeface="Arial" pitchFamily="34" charset="0"/>
                          </a:rPr>
                          <m:t>𝐺</m:t>
                        </m:r>
                      </m:sub>
                    </m:sSub>
                    <m:d>
                      <m:dPr>
                        <m:ctrlPr>
                          <a:rPr lang="en-US" sz="2400" b="0" i="1" smtClean="0">
                            <a:latin typeface="Cambria Math" panose="02040503050406030204" pitchFamily="18" charset="0"/>
                            <a:cs typeface="Arial" pitchFamily="34" charset="0"/>
                          </a:rPr>
                        </m:ctrlPr>
                      </m:dPr>
                      <m:e>
                        <m:r>
                          <a:rPr lang="en-US" sz="2400" b="0" i="1" smtClean="0">
                            <a:latin typeface="Cambria Math"/>
                            <a:cs typeface="Arial" pitchFamily="34" charset="0"/>
                          </a:rPr>
                          <m:t>1−</m:t>
                        </m:r>
                        <m:func>
                          <m:funcPr>
                            <m:ctrlPr>
                              <a:rPr lang="en-US" sz="2400" b="0" i="1" smtClean="0">
                                <a:latin typeface="Cambria Math" panose="02040503050406030204" pitchFamily="18" charset="0"/>
                                <a:cs typeface="Arial" pitchFamily="34" charset="0"/>
                              </a:rPr>
                            </m:ctrlPr>
                          </m:funcPr>
                          <m:fName>
                            <m:r>
                              <m:rPr>
                                <m:sty m:val="p"/>
                              </m:rPr>
                              <a:rPr lang="en-US" sz="2400" b="0" i="0" smtClean="0">
                                <a:latin typeface="Cambria Math"/>
                                <a:cs typeface="Arial" pitchFamily="34" charset="0"/>
                              </a:rPr>
                              <m:t>exp</m:t>
                            </m:r>
                          </m:fName>
                          <m:e>
                            <m:d>
                              <m:dPr>
                                <m:ctrlPr>
                                  <a:rPr lang="en-US" sz="2400" b="0" i="1" smtClean="0">
                                    <a:latin typeface="Cambria Math" panose="02040503050406030204" pitchFamily="18" charset="0"/>
                                    <a:cs typeface="Arial" pitchFamily="34" charset="0"/>
                                  </a:rPr>
                                </m:ctrlPr>
                              </m:dPr>
                              <m:e>
                                <m:r>
                                  <a:rPr lang="en-US" sz="2400" b="0" i="1" smtClean="0">
                                    <a:latin typeface="Cambria Math"/>
                                    <a:cs typeface="Arial" pitchFamily="34" charset="0"/>
                                  </a:rPr>
                                  <m:t>−</m:t>
                                </m:r>
                                <m:f>
                                  <m:fPr>
                                    <m:ctrlPr>
                                      <a:rPr lang="en-US" sz="2400" b="0" i="1" smtClean="0">
                                        <a:latin typeface="Cambria Math" panose="02040503050406030204" pitchFamily="18" charset="0"/>
                                        <a:cs typeface="Arial" pitchFamily="34" charset="0"/>
                                      </a:rPr>
                                    </m:ctrlPr>
                                  </m:fPr>
                                  <m:num>
                                    <m:r>
                                      <a:rPr lang="en-US" sz="2400" b="0" i="1" smtClean="0">
                                        <a:latin typeface="Cambria Math"/>
                                        <a:cs typeface="Arial" pitchFamily="34" charset="0"/>
                                      </a:rPr>
                                      <m:t>𝑧</m:t>
                                    </m:r>
                                  </m:num>
                                  <m:den>
                                    <m:r>
                                      <a:rPr lang="en-US" sz="2400" b="0" i="1" smtClean="0">
                                        <a:latin typeface="Cambria Math"/>
                                        <a:cs typeface="Arial" pitchFamily="34" charset="0"/>
                                      </a:rPr>
                                      <m:t>h</m:t>
                                    </m:r>
                                  </m:den>
                                </m:f>
                              </m:e>
                            </m:d>
                          </m:e>
                        </m:func>
                        <m:func>
                          <m:funcPr>
                            <m:ctrlPr>
                              <a:rPr lang="en-US" sz="2400" b="0" i="1" smtClean="0">
                                <a:latin typeface="Cambria Math" panose="02040503050406030204" pitchFamily="18" charset="0"/>
                                <a:cs typeface="Arial" pitchFamily="34" charset="0"/>
                              </a:rPr>
                            </m:ctrlPr>
                          </m:funcPr>
                          <m:fName>
                            <m:r>
                              <m:rPr>
                                <m:sty m:val="p"/>
                              </m:rPr>
                              <a:rPr lang="en-US" sz="2400" b="0" i="0" smtClean="0">
                                <a:latin typeface="Cambria Math"/>
                                <a:cs typeface="Arial" pitchFamily="34" charset="0"/>
                              </a:rPr>
                              <m:t>cos</m:t>
                            </m:r>
                          </m:fName>
                          <m:e>
                            <m:box>
                              <m:boxPr>
                                <m:ctrlPr>
                                  <a:rPr lang="en-US" sz="2400" b="0" i="1" smtClean="0">
                                    <a:latin typeface="Cambria Math" panose="02040503050406030204" pitchFamily="18" charset="0"/>
                                    <a:cs typeface="Arial" pitchFamily="34" charset="0"/>
                                  </a:rPr>
                                </m:ctrlPr>
                              </m:boxPr>
                              <m:e>
                                <m:argPr>
                                  <m:argSz m:val="-1"/>
                                </m:argPr>
                                <m:f>
                                  <m:fPr>
                                    <m:ctrlPr>
                                      <a:rPr lang="en-US" sz="2400" b="0" i="1" smtClean="0">
                                        <a:latin typeface="Cambria Math" panose="02040503050406030204" pitchFamily="18" charset="0"/>
                                        <a:cs typeface="Arial" pitchFamily="34" charset="0"/>
                                      </a:rPr>
                                    </m:ctrlPr>
                                  </m:fPr>
                                  <m:num>
                                    <m:r>
                                      <a:rPr lang="en-US" sz="2400" b="0" i="1" smtClean="0">
                                        <a:latin typeface="Cambria Math"/>
                                        <a:cs typeface="Arial" pitchFamily="34" charset="0"/>
                                      </a:rPr>
                                      <m:t>𝑧</m:t>
                                    </m:r>
                                  </m:num>
                                  <m:den>
                                    <m:r>
                                      <a:rPr lang="en-US" sz="2400" b="0" i="1" smtClean="0">
                                        <a:latin typeface="Cambria Math"/>
                                        <a:cs typeface="Arial" pitchFamily="34" charset="0"/>
                                      </a:rPr>
                                      <m:t>h</m:t>
                                    </m:r>
                                  </m:den>
                                </m:f>
                              </m:e>
                            </m:box>
                          </m:e>
                        </m:func>
                      </m:e>
                    </m:d>
                    <m:r>
                      <a:rPr lang="ru-RU" sz="2400" b="0" i="1" smtClean="0">
                        <a:latin typeface="Cambria Math" panose="02040503050406030204" pitchFamily="18" charset="0"/>
                        <a:cs typeface="Arial" pitchFamily="34" charset="0"/>
                      </a:rPr>
                      <m:t>+</m:t>
                    </m:r>
                    <m:sSub>
                      <m:sSubPr>
                        <m:ctrlPr>
                          <a:rPr lang="en-US" sz="2400" b="0" i="1" smtClean="0">
                            <a:latin typeface="Cambria Math" panose="02040503050406030204" pitchFamily="18" charset="0"/>
                            <a:cs typeface="Arial" pitchFamily="34" charset="0"/>
                          </a:rPr>
                        </m:ctrlPr>
                      </m:sSubPr>
                      <m:e>
                        <m:r>
                          <a:rPr lang="en-US" sz="2400" b="0" i="1" smtClean="0">
                            <a:latin typeface="Cambria Math"/>
                            <a:cs typeface="Arial" pitchFamily="34" charset="0"/>
                          </a:rPr>
                          <m:t>𝑈</m:t>
                        </m:r>
                      </m:e>
                      <m:sub>
                        <m:r>
                          <a:rPr lang="en-US" sz="2400" b="0" i="1" smtClean="0">
                            <a:latin typeface="Cambria Math"/>
                            <a:cs typeface="Arial" pitchFamily="34" charset="0"/>
                          </a:rPr>
                          <m:t>𝐺</m:t>
                        </m:r>
                      </m:sub>
                    </m:sSub>
                    <m:func>
                      <m:funcPr>
                        <m:ctrlPr>
                          <a:rPr lang="en-US" sz="2400" b="0" i="1" smtClean="0">
                            <a:latin typeface="Cambria Math" panose="02040503050406030204" pitchFamily="18" charset="0"/>
                            <a:cs typeface="Arial" pitchFamily="34" charset="0"/>
                          </a:rPr>
                        </m:ctrlPr>
                      </m:funcPr>
                      <m:fName>
                        <m:r>
                          <m:rPr>
                            <m:sty m:val="p"/>
                          </m:rPr>
                          <a:rPr lang="en-US" sz="2400" b="0" i="0" smtClean="0">
                            <a:latin typeface="Cambria Math"/>
                            <a:cs typeface="Arial" pitchFamily="34" charset="0"/>
                          </a:rPr>
                          <m:t>exp</m:t>
                        </m:r>
                      </m:fName>
                      <m:e>
                        <m:d>
                          <m:dPr>
                            <m:ctrlPr>
                              <a:rPr lang="en-US" sz="2400" b="0" i="1" smtClean="0">
                                <a:latin typeface="Cambria Math" panose="02040503050406030204" pitchFamily="18" charset="0"/>
                                <a:cs typeface="Arial" pitchFamily="34" charset="0"/>
                              </a:rPr>
                            </m:ctrlPr>
                          </m:dPr>
                          <m:e>
                            <m:r>
                              <a:rPr lang="en-US" sz="2400" b="0" i="1" smtClean="0">
                                <a:latin typeface="Cambria Math"/>
                                <a:cs typeface="Arial" pitchFamily="34" charset="0"/>
                              </a:rPr>
                              <m:t>−</m:t>
                            </m:r>
                            <m:f>
                              <m:fPr>
                                <m:ctrlPr>
                                  <a:rPr lang="en-US" sz="2400" b="0" i="1" smtClean="0">
                                    <a:latin typeface="Cambria Math" panose="02040503050406030204" pitchFamily="18" charset="0"/>
                                    <a:cs typeface="Arial" pitchFamily="34" charset="0"/>
                                  </a:rPr>
                                </m:ctrlPr>
                              </m:fPr>
                              <m:num>
                                <m:r>
                                  <a:rPr lang="en-US" sz="2400" b="0" i="1" smtClean="0">
                                    <a:latin typeface="Cambria Math"/>
                                    <a:cs typeface="Arial" pitchFamily="34" charset="0"/>
                                  </a:rPr>
                                  <m:t>𝑧</m:t>
                                </m:r>
                              </m:num>
                              <m:den>
                                <m:r>
                                  <a:rPr lang="en-US" sz="2400" b="0" i="1" smtClean="0">
                                    <a:latin typeface="Cambria Math"/>
                                    <a:cs typeface="Arial" pitchFamily="34" charset="0"/>
                                  </a:rPr>
                                  <m:t>h</m:t>
                                </m:r>
                              </m:den>
                            </m:f>
                          </m:e>
                        </m:d>
                        <m:func>
                          <m:funcPr>
                            <m:ctrlPr>
                              <a:rPr lang="en-US" sz="2400" b="0" i="1" smtClean="0">
                                <a:latin typeface="Cambria Math" panose="02040503050406030204" pitchFamily="18" charset="0"/>
                                <a:cs typeface="Arial" pitchFamily="34" charset="0"/>
                              </a:rPr>
                            </m:ctrlPr>
                          </m:funcPr>
                          <m:fName>
                            <m:r>
                              <m:rPr>
                                <m:sty m:val="p"/>
                              </m:rPr>
                              <a:rPr lang="en-US" sz="2400" b="0" i="0" smtClean="0">
                                <a:latin typeface="Cambria Math"/>
                                <a:cs typeface="Arial" pitchFamily="34" charset="0"/>
                              </a:rPr>
                              <m:t>sin</m:t>
                            </m:r>
                          </m:fName>
                          <m:e>
                            <m:box>
                              <m:boxPr>
                                <m:ctrlPr>
                                  <a:rPr lang="en-US" sz="2400" b="0" i="1" smtClean="0">
                                    <a:latin typeface="Cambria Math" panose="02040503050406030204" pitchFamily="18" charset="0"/>
                                    <a:cs typeface="Arial" pitchFamily="34" charset="0"/>
                                  </a:rPr>
                                </m:ctrlPr>
                              </m:boxPr>
                              <m:e>
                                <m:argPr>
                                  <m:argSz m:val="-1"/>
                                </m:argPr>
                                <m:f>
                                  <m:fPr>
                                    <m:ctrlPr>
                                      <a:rPr lang="en-US" sz="2400" b="0" i="1" smtClean="0">
                                        <a:latin typeface="Cambria Math" panose="02040503050406030204" pitchFamily="18" charset="0"/>
                                        <a:cs typeface="Arial" pitchFamily="34" charset="0"/>
                                      </a:rPr>
                                    </m:ctrlPr>
                                  </m:fPr>
                                  <m:num>
                                    <m:r>
                                      <a:rPr lang="en-US" sz="2400" b="0" i="1" smtClean="0">
                                        <a:latin typeface="Cambria Math"/>
                                        <a:cs typeface="Arial" pitchFamily="34" charset="0"/>
                                      </a:rPr>
                                      <m:t>𝑧</m:t>
                                    </m:r>
                                  </m:num>
                                  <m:den>
                                    <m:r>
                                      <a:rPr lang="en-US" sz="2400" b="0" i="1" smtClean="0">
                                        <a:latin typeface="Cambria Math"/>
                                        <a:cs typeface="Arial" pitchFamily="34" charset="0"/>
                                      </a:rPr>
                                      <m:t>h</m:t>
                                    </m:r>
                                  </m:den>
                                </m:f>
                              </m:e>
                            </m:box>
                          </m:e>
                        </m:func>
                      </m:e>
                    </m:func>
                  </m:oMath>
                </a14:m>
                <a:r>
                  <a:rPr lang="en-US" sz="2400" dirty="0">
                    <a:latin typeface="PT Serif" panose="020A0603040505020204" pitchFamily="18" charset="-52"/>
                    <a:cs typeface="Arial" pitchFamily="34" charset="0"/>
                  </a:rPr>
                  <a:t>.</a:t>
                </a:r>
              </a:p>
              <a:p>
                <a:pPr marL="0" indent="0" algn="just">
                  <a:buNone/>
                </a:pPr>
                <a:r>
                  <a:rPr lang="en-US" sz="2400" dirty="0">
                    <a:latin typeface="PT Serif" panose="020A0603040505020204" pitchFamily="18" charset="-52"/>
                    <a:cs typeface="Arial" pitchFamily="34" charset="0"/>
                  </a:rPr>
                  <a:t>Here</a:t>
                </a:r>
                <a:r>
                  <a:rPr lang="ru-RU" sz="2400" dirty="0">
                    <a:latin typeface="PT Serif" panose="020A0603040505020204" pitchFamily="18" charset="-52"/>
                    <a:cs typeface="Arial" pitchFamily="34" charset="0"/>
                  </a:rPr>
                  <a:t> </a:t>
                </a:r>
                <a14:m>
                  <m:oMath xmlns:m="http://schemas.openxmlformats.org/officeDocument/2006/math">
                    <m:r>
                      <a:rPr lang="en-US" sz="2400" b="0" i="1" smtClean="0">
                        <a:latin typeface="Cambria Math"/>
                        <a:cs typeface="Arial" pitchFamily="34" charset="0"/>
                      </a:rPr>
                      <m:t>h</m:t>
                    </m:r>
                    <m:r>
                      <a:rPr lang="en-US" sz="2400" b="0" i="1" smtClean="0">
                        <a:latin typeface="Cambria Math"/>
                        <a:cs typeface="Arial" pitchFamily="34" charset="0"/>
                      </a:rPr>
                      <m:t>=</m:t>
                    </m:r>
                    <m:rad>
                      <m:radPr>
                        <m:degHide m:val="on"/>
                        <m:ctrlPr>
                          <a:rPr lang="en-US" sz="2400" b="0" i="1" smtClean="0">
                            <a:latin typeface="Cambria Math" panose="02040503050406030204" pitchFamily="18" charset="0"/>
                            <a:cs typeface="Arial" pitchFamily="34" charset="0"/>
                          </a:rPr>
                        </m:ctrlPr>
                      </m:radPr>
                      <m:deg/>
                      <m:e>
                        <m:f>
                          <m:fPr>
                            <m:type m:val="skw"/>
                            <m:ctrlPr>
                              <a:rPr lang="en-US" sz="2400" b="0" i="1" smtClean="0">
                                <a:latin typeface="Cambria Math" panose="02040503050406030204" pitchFamily="18" charset="0"/>
                                <a:cs typeface="Arial" pitchFamily="34" charset="0"/>
                              </a:rPr>
                            </m:ctrlPr>
                          </m:fPr>
                          <m:num>
                            <m:r>
                              <a:rPr lang="en-US" sz="2400" b="0" i="1" smtClean="0">
                                <a:latin typeface="Cambria Math"/>
                                <a:ea typeface="Cambria Math"/>
                                <a:cs typeface="Arial" pitchFamily="34" charset="0"/>
                              </a:rPr>
                              <m:t>𝜈</m:t>
                            </m:r>
                          </m:num>
                          <m:den>
                            <m:r>
                              <m:rPr>
                                <m:sty m:val="p"/>
                              </m:rPr>
                              <a:rPr lang="el-GR" sz="2400" b="0" i="1" smtClean="0">
                                <a:latin typeface="Cambria Math"/>
                                <a:ea typeface="Cambria Math"/>
                                <a:cs typeface="Arial" pitchFamily="34" charset="0"/>
                              </a:rPr>
                              <m:t>Ω</m:t>
                            </m:r>
                          </m:den>
                        </m:f>
                      </m:e>
                    </m:rad>
                  </m:oMath>
                </a14:m>
                <a:r>
                  <a:rPr lang="ru-RU" sz="2400" dirty="0">
                    <a:latin typeface="PT Serif" panose="020A0603040505020204" pitchFamily="18" charset="-52"/>
                    <a:cs typeface="Arial" pitchFamily="34" charset="0"/>
                  </a:rPr>
                  <a:t> - </a:t>
                </a:r>
                <a:r>
                  <a:rPr lang="en-US" sz="2400" dirty="0">
                    <a:latin typeface="PT Serif" panose="020A0603040505020204" pitchFamily="18" charset="-52"/>
                    <a:cs typeface="Arial" pitchFamily="34" charset="0"/>
                  </a:rPr>
                  <a:t>the Ekman scale</a:t>
                </a:r>
                <a:r>
                  <a:rPr lang="ru-RU" sz="2400" dirty="0">
                    <a:latin typeface="PT Serif" panose="020A0603040505020204" pitchFamily="18" charset="-52"/>
                    <a:cs typeface="Arial" pitchFamily="34" charset="0"/>
                  </a:rPr>
                  <a:t>,</a:t>
                </a:r>
                <a:endParaRPr lang="en-US" sz="2400" dirty="0">
                  <a:latin typeface="PT Serif" panose="020A0603040505020204" pitchFamily="18" charset="-52"/>
                  <a:cs typeface="Arial" pitchFamily="34" charset="0"/>
                </a:endParaRPr>
              </a:p>
              <a:p>
                <a:pPr marL="0" indent="0" algn="just">
                  <a:buNone/>
                </a:pPr>
                <a14:m>
                  <m:oMath xmlns:m="http://schemas.openxmlformats.org/officeDocument/2006/math">
                    <m:sSub>
                      <m:sSubPr>
                        <m:ctrlPr>
                          <a:rPr lang="en-US" sz="2400" b="0" i="1" smtClean="0">
                            <a:latin typeface="Cambria Math" panose="02040503050406030204" pitchFamily="18" charset="0"/>
                            <a:cs typeface="Arial" pitchFamily="34" charset="0"/>
                          </a:rPr>
                        </m:ctrlPr>
                      </m:sSubPr>
                      <m:e>
                        <m:r>
                          <a:rPr lang="en-US" sz="2400" b="0" i="1" smtClean="0">
                            <a:latin typeface="Cambria Math"/>
                            <a:cs typeface="Arial" pitchFamily="34" charset="0"/>
                          </a:rPr>
                          <m:t>𝑉</m:t>
                        </m:r>
                      </m:e>
                      <m:sub>
                        <m:r>
                          <a:rPr lang="en-US" sz="2400" b="0" i="1" smtClean="0">
                            <a:latin typeface="Cambria Math"/>
                            <a:cs typeface="Arial" pitchFamily="34" charset="0"/>
                          </a:rPr>
                          <m:t>𝐺</m:t>
                        </m:r>
                      </m:sub>
                    </m:sSub>
                  </m:oMath>
                </a14:m>
                <a:r>
                  <a:rPr lang="ru-RU" sz="2400" dirty="0">
                    <a:latin typeface="PT Serif" panose="020A0603040505020204" pitchFamily="18" charset="-52"/>
                    <a:cs typeface="Arial" pitchFamily="34" charset="0"/>
                  </a:rPr>
                  <a:t>, </a:t>
                </a:r>
                <a14:m>
                  <m:oMath xmlns:m="http://schemas.openxmlformats.org/officeDocument/2006/math">
                    <m:sSub>
                      <m:sSubPr>
                        <m:ctrlPr>
                          <a:rPr lang="en-US" sz="2400" b="0" i="1" smtClean="0">
                            <a:latin typeface="Cambria Math" panose="02040503050406030204" pitchFamily="18" charset="0"/>
                            <a:cs typeface="Arial" pitchFamily="34" charset="0"/>
                          </a:rPr>
                        </m:ctrlPr>
                      </m:sSubPr>
                      <m:e>
                        <m:r>
                          <a:rPr lang="en-US" sz="2400" b="0" i="1" smtClean="0">
                            <a:latin typeface="Cambria Math"/>
                            <a:cs typeface="Arial" pitchFamily="34" charset="0"/>
                          </a:rPr>
                          <m:t>𝑈</m:t>
                        </m:r>
                      </m:e>
                      <m:sub>
                        <m:r>
                          <a:rPr lang="en-US" sz="2400" b="0" i="1" smtClean="0">
                            <a:latin typeface="Cambria Math"/>
                            <a:cs typeface="Arial" pitchFamily="34" charset="0"/>
                          </a:rPr>
                          <m:t>𝐺</m:t>
                        </m:r>
                      </m:sub>
                    </m:sSub>
                  </m:oMath>
                </a14:m>
                <a:r>
                  <a:rPr lang="ru-RU" sz="2400" dirty="0">
                    <a:latin typeface="PT Serif" panose="020A0603040505020204" pitchFamily="18" charset="-52"/>
                    <a:cs typeface="Arial" pitchFamily="34" charset="0"/>
                  </a:rPr>
                  <a:t> - </a:t>
                </a:r>
                <a:r>
                  <a:rPr lang="en-US" sz="2400" dirty="0">
                    <a:latin typeface="PT Serif" panose="020A0603040505020204" pitchFamily="18" charset="-52"/>
                    <a:cs typeface="Arial" pitchFamily="34" charset="0"/>
                  </a:rPr>
                  <a:t>the geostrophic wind velocity components in a free atmosphere</a:t>
                </a:r>
                <a:r>
                  <a:rPr lang="ru-RU" sz="2400" dirty="0">
                    <a:latin typeface="PT Serif" panose="020A0603040505020204" pitchFamily="18" charset="-52"/>
                    <a:cs typeface="Arial" pitchFamily="34" charset="0"/>
                  </a:rPr>
                  <a:t>. </a:t>
                </a:r>
                <a:r>
                  <a:rPr lang="en-US" sz="2400" dirty="0">
                    <a:latin typeface="PT Serif" panose="020A0603040505020204" pitchFamily="18" charset="-52"/>
                    <a:cs typeface="Arial" pitchFamily="34" charset="0"/>
                  </a:rPr>
                  <a:t>The vertical components of the </a:t>
                </a:r>
                <a:r>
                  <a:rPr lang="en-US" sz="2400" dirty="0" err="1">
                    <a:latin typeface="PT Serif" panose="020A0603040505020204" pitchFamily="18" charset="-52"/>
                    <a:cs typeface="Arial" pitchFamily="34" charset="0"/>
                  </a:rPr>
                  <a:t>vorticity</a:t>
                </a:r>
                <a:r>
                  <a:rPr lang="en-US" sz="2400" dirty="0">
                    <a:latin typeface="PT Serif" panose="020A0603040505020204" pitchFamily="18" charset="-52"/>
                    <a:cs typeface="Arial" pitchFamily="34" charset="0"/>
                  </a:rPr>
                  <a:t> in these cases can </a:t>
                </a:r>
                <a:r>
                  <a:rPr lang="en-US" sz="2400">
                    <a:latin typeface="PT Serif" panose="020A0603040505020204" pitchFamily="18" charset="-52"/>
                    <a:cs typeface="Arial" pitchFamily="34" charset="0"/>
                  </a:rPr>
                  <a:t>be neglected (not for large scale structures)</a:t>
                </a:r>
                <a:r>
                  <a:rPr lang="ru-RU" sz="2400">
                    <a:latin typeface="PT Serif" panose="020A0603040505020204" pitchFamily="18" charset="-52"/>
                    <a:cs typeface="Arial" pitchFamily="34" charset="0"/>
                  </a:rPr>
                  <a:t>.</a:t>
                </a:r>
                <a:endParaRPr lang="en-US" sz="2400" dirty="0">
                  <a:latin typeface="PT Serif" panose="020A0603040505020204" pitchFamily="18" charset="-52"/>
                  <a:cs typeface="Arial" pitchFamily="34" charset="0"/>
                </a:endParaRPr>
              </a:p>
              <a:p>
                <a:pPr marL="0" indent="0" algn="just">
                  <a:buNone/>
                </a:pPr>
                <a:r>
                  <a:rPr lang="en-US" sz="2400" dirty="0">
                    <a:latin typeface="PT Serif" panose="020A0603040505020204" pitchFamily="18" charset="-52"/>
                    <a:cs typeface="Arial" pitchFamily="34" charset="0"/>
                  </a:rPr>
                  <a:t>In that case the </a:t>
                </a:r>
                <a:r>
                  <a:rPr lang="en-US" sz="2400" dirty="0" err="1">
                    <a:latin typeface="PT Serif" panose="020A0603040505020204" pitchFamily="18" charset="-52"/>
                    <a:cs typeface="Arial" pitchFamily="34" charset="0"/>
                  </a:rPr>
                  <a:t>helicity</a:t>
                </a:r>
                <a:r>
                  <a:rPr lang="en-US" sz="2400" dirty="0">
                    <a:latin typeface="PT Serif" panose="020A0603040505020204" pitchFamily="18" charset="-52"/>
                    <a:cs typeface="Arial" pitchFamily="34" charset="0"/>
                  </a:rPr>
                  <a:t> </a:t>
                </a:r>
                <a:r>
                  <a:rPr lang="ru-RU" sz="2400" dirty="0">
                    <a:latin typeface="PT Serif" panose="020A0603040505020204" pitchFamily="18" charset="-52"/>
                    <a:cs typeface="Arial" pitchFamily="34" charset="0"/>
                  </a:rPr>
                  <a:t>(</a:t>
                </a:r>
                <a:r>
                  <a:rPr lang="en-US" sz="2400" dirty="0">
                    <a:latin typeface="PT Serif" panose="020A0603040505020204" pitchFamily="18" charset="-52"/>
                    <a:cs typeface="Arial" pitchFamily="34" charset="0"/>
                  </a:rPr>
                  <a:t>Ekman flow </a:t>
                </a:r>
                <a:r>
                  <a:rPr lang="en-US" sz="2400" dirty="0" err="1">
                    <a:latin typeface="PT Serif" panose="020A0603040505020204" pitchFamily="18" charset="-52"/>
                    <a:cs typeface="Arial" pitchFamily="34" charset="0"/>
                  </a:rPr>
                  <a:t>helicity</a:t>
                </a:r>
                <a:r>
                  <a:rPr lang="en-US" sz="2400" dirty="0">
                    <a:latin typeface="PT Serif" panose="020A0603040505020204" pitchFamily="18" charset="-52"/>
                    <a:cs typeface="Arial" pitchFamily="34" charset="0"/>
                  </a:rPr>
                  <a:t> (Hide</a:t>
                </a:r>
                <a:r>
                  <a:rPr lang="ru-RU" sz="2400" dirty="0">
                    <a:latin typeface="PT Serif" panose="020A0603040505020204" pitchFamily="18" charset="-52"/>
                    <a:cs typeface="Arial" pitchFamily="34" charset="0"/>
                  </a:rPr>
                  <a:t>, </a:t>
                </a:r>
                <a:r>
                  <a:rPr lang="en-US" sz="2400" dirty="0" err="1">
                    <a:latin typeface="PT Serif" panose="020A0603040505020204" pitchFamily="18" charset="-52"/>
                    <a:cs typeface="Arial" pitchFamily="34" charset="0"/>
                  </a:rPr>
                  <a:t>Kurgansky</a:t>
                </a:r>
                <a:r>
                  <a:rPr lang="en-US" sz="2400" dirty="0">
                    <a:latin typeface="PT Serif" panose="020A0603040505020204" pitchFamily="18" charset="-52"/>
                    <a:cs typeface="Arial" pitchFamily="34" charset="0"/>
                  </a:rPr>
                  <a:t>)</a:t>
                </a:r>
                <a:r>
                  <a:rPr lang="ru-RU" sz="2400" dirty="0">
                    <a:latin typeface="PT Serif" panose="020A0603040505020204" pitchFamily="18" charset="-52"/>
                    <a:cs typeface="Arial" pitchFamily="34" charset="0"/>
                  </a:rPr>
                  <a:t>)</a:t>
                </a:r>
                <a:r>
                  <a:rPr lang="en-US" sz="2400" dirty="0">
                    <a:latin typeface="PT Serif" panose="020A0603040505020204" pitchFamily="18" charset="-52"/>
                    <a:cs typeface="Arial" pitchFamily="34" charset="0"/>
                  </a:rPr>
                  <a:t> is</a:t>
                </a:r>
                <a:r>
                  <a:rPr lang="ru-RU" sz="2400" dirty="0">
                    <a:latin typeface="PT Serif" panose="020A0603040505020204" pitchFamily="18" charset="-52"/>
                    <a:cs typeface="Arial" pitchFamily="34" charset="0"/>
                  </a:rPr>
                  <a:t>:</a:t>
                </a:r>
              </a:p>
              <a:p>
                <a:pPr marL="0" indent="0" algn="ctr">
                  <a:buNone/>
                </a:pPr>
                <a14:m>
                  <m:oMath xmlns:m="http://schemas.openxmlformats.org/officeDocument/2006/math">
                    <m:r>
                      <a:rPr lang="en-US" sz="2400" i="1" smtClean="0">
                        <a:solidFill>
                          <a:srgbClr val="0000CC"/>
                        </a:solidFill>
                        <a:latin typeface="Cambria Math" panose="02040503050406030204" pitchFamily="18" charset="0"/>
                      </a:rPr>
                      <m:t>𝐻</m:t>
                    </m:r>
                    <m:r>
                      <a:rPr lang="en-US" sz="2400" i="1" smtClean="0">
                        <a:solidFill>
                          <a:srgbClr val="0000CC"/>
                        </a:solidFill>
                        <a:latin typeface="Cambria Math" panose="02040503050406030204" pitchFamily="18" charset="0"/>
                      </a:rPr>
                      <m:t>=−</m:t>
                    </m:r>
                    <m:r>
                      <a:rPr lang="en-US" sz="2400" i="1" smtClean="0">
                        <a:solidFill>
                          <a:srgbClr val="0000CC"/>
                        </a:solidFill>
                        <a:latin typeface="Cambria Math" panose="02040503050406030204" pitchFamily="18" charset="0"/>
                      </a:rPr>
                      <m:t>𝑈</m:t>
                    </m:r>
                    <m:box>
                      <m:boxPr>
                        <m:ctrlPr>
                          <a:rPr lang="en-US" sz="2400" i="1">
                            <a:solidFill>
                              <a:srgbClr val="0000CC"/>
                            </a:solidFill>
                            <a:latin typeface="Cambria Math" panose="02040503050406030204" pitchFamily="18" charset="0"/>
                          </a:rPr>
                        </m:ctrlPr>
                      </m:boxPr>
                      <m:e>
                        <m:argPr>
                          <m:argSz m:val="-1"/>
                        </m:argPr>
                        <m:f>
                          <m:fPr>
                            <m:ctrlPr>
                              <a:rPr lang="en-US" sz="2400" i="1">
                                <a:solidFill>
                                  <a:srgbClr val="0000CC"/>
                                </a:solidFill>
                                <a:latin typeface="Cambria Math" panose="02040503050406030204" pitchFamily="18" charset="0"/>
                              </a:rPr>
                            </m:ctrlPr>
                          </m:fPr>
                          <m:num>
                            <m:r>
                              <a:rPr lang="en-US" sz="2400" i="1">
                                <a:solidFill>
                                  <a:srgbClr val="0000CC"/>
                                </a:solidFill>
                                <a:latin typeface="Cambria Math" panose="02040503050406030204" pitchFamily="18" charset="0"/>
                              </a:rPr>
                              <m:t>𝜕</m:t>
                            </m:r>
                            <m:r>
                              <a:rPr lang="en-US" sz="2400" i="1">
                                <a:solidFill>
                                  <a:srgbClr val="0000CC"/>
                                </a:solidFill>
                                <a:latin typeface="Cambria Math" panose="02040503050406030204" pitchFamily="18" charset="0"/>
                              </a:rPr>
                              <m:t>𝑉</m:t>
                            </m:r>
                          </m:num>
                          <m:den>
                            <m:r>
                              <a:rPr lang="en-US" sz="2400" i="1">
                                <a:solidFill>
                                  <a:srgbClr val="0000CC"/>
                                </a:solidFill>
                                <a:latin typeface="Cambria Math" panose="02040503050406030204" pitchFamily="18" charset="0"/>
                              </a:rPr>
                              <m:t>𝜕</m:t>
                            </m:r>
                            <m:r>
                              <a:rPr lang="en-US" sz="2400" i="1">
                                <a:solidFill>
                                  <a:srgbClr val="0000CC"/>
                                </a:solidFill>
                                <a:latin typeface="Cambria Math" panose="02040503050406030204" pitchFamily="18" charset="0"/>
                              </a:rPr>
                              <m:t>𝑧</m:t>
                            </m:r>
                          </m:den>
                        </m:f>
                      </m:e>
                    </m:box>
                    <m:r>
                      <a:rPr lang="en-US" sz="2400" i="1">
                        <a:solidFill>
                          <a:srgbClr val="0000CC"/>
                        </a:solidFill>
                        <a:latin typeface="Cambria Math" panose="02040503050406030204" pitchFamily="18" charset="0"/>
                      </a:rPr>
                      <m:t>+</m:t>
                    </m:r>
                    <m:r>
                      <a:rPr lang="en-US" sz="2400" i="1">
                        <a:solidFill>
                          <a:srgbClr val="0000CC"/>
                        </a:solidFill>
                        <a:latin typeface="Cambria Math" panose="02040503050406030204" pitchFamily="18" charset="0"/>
                      </a:rPr>
                      <m:t>𝑉</m:t>
                    </m:r>
                    <m:box>
                      <m:boxPr>
                        <m:ctrlPr>
                          <a:rPr lang="en-US" sz="2400" i="1">
                            <a:solidFill>
                              <a:srgbClr val="0000CC"/>
                            </a:solidFill>
                            <a:latin typeface="Cambria Math" panose="02040503050406030204" pitchFamily="18" charset="0"/>
                          </a:rPr>
                        </m:ctrlPr>
                      </m:boxPr>
                      <m:e>
                        <m:argPr>
                          <m:argSz m:val="-1"/>
                        </m:argPr>
                        <m:f>
                          <m:fPr>
                            <m:ctrlPr>
                              <a:rPr lang="en-US" sz="2400" i="1">
                                <a:solidFill>
                                  <a:srgbClr val="0000CC"/>
                                </a:solidFill>
                                <a:latin typeface="Cambria Math" panose="02040503050406030204" pitchFamily="18" charset="0"/>
                              </a:rPr>
                            </m:ctrlPr>
                          </m:fPr>
                          <m:num>
                            <m:r>
                              <a:rPr lang="en-US" sz="2400" i="1">
                                <a:solidFill>
                                  <a:srgbClr val="0000CC"/>
                                </a:solidFill>
                                <a:latin typeface="Cambria Math" panose="02040503050406030204" pitchFamily="18" charset="0"/>
                              </a:rPr>
                              <m:t>𝜕</m:t>
                            </m:r>
                            <m:r>
                              <a:rPr lang="en-US" sz="2400" i="1">
                                <a:solidFill>
                                  <a:srgbClr val="0000CC"/>
                                </a:solidFill>
                                <a:latin typeface="Cambria Math" panose="02040503050406030204" pitchFamily="18" charset="0"/>
                              </a:rPr>
                              <m:t>𝑈</m:t>
                            </m:r>
                          </m:num>
                          <m:den>
                            <m:r>
                              <a:rPr lang="en-US" sz="2400" i="1">
                                <a:solidFill>
                                  <a:srgbClr val="0000CC"/>
                                </a:solidFill>
                                <a:latin typeface="Cambria Math" panose="02040503050406030204" pitchFamily="18" charset="0"/>
                              </a:rPr>
                              <m:t>𝜕</m:t>
                            </m:r>
                            <m:r>
                              <a:rPr lang="en-US" sz="2400" i="1">
                                <a:solidFill>
                                  <a:srgbClr val="0000CC"/>
                                </a:solidFill>
                                <a:latin typeface="Cambria Math" panose="02040503050406030204" pitchFamily="18" charset="0"/>
                              </a:rPr>
                              <m:t>𝑧</m:t>
                            </m:r>
                          </m:den>
                        </m:f>
                      </m:e>
                    </m:box>
                  </m:oMath>
                </a14:m>
                <a:r>
                  <a:rPr lang="en-US" sz="2400" dirty="0">
                    <a:latin typeface="PT Serif" panose="020A0603040505020204" pitchFamily="18" charset="-52"/>
                    <a:cs typeface="Arial" pitchFamily="34" charset="0"/>
                  </a:rPr>
                  <a:t>.</a:t>
                </a:r>
                <a:r>
                  <a:rPr lang="ru-RU" sz="2400" dirty="0">
                    <a:latin typeface="PT Serif" panose="020A0603040505020204" pitchFamily="18" charset="-52"/>
                    <a:cs typeface="Arial" pitchFamily="34" charset="0"/>
                  </a:rPr>
                  <a:t> (1)</a:t>
                </a:r>
                <a:endParaRPr lang="en-US" sz="2400" dirty="0">
                  <a:latin typeface="PT Serif" panose="020A0603040505020204" pitchFamily="18" charset="-52"/>
                  <a:cs typeface="Arial" pitchFamily="34" charset="0"/>
                </a:endParaRPr>
              </a:p>
              <a:p>
                <a:pPr marL="0" indent="0" algn="just">
                  <a:buNone/>
                </a:pPr>
                <a:r>
                  <a:rPr lang="en-US" sz="2400" dirty="0">
                    <a:latin typeface="PT Serif" panose="020A0603040505020204" pitchFamily="18" charset="-52"/>
                    <a:cs typeface="Arial" pitchFamily="34" charset="0"/>
                  </a:rPr>
                  <a:t>And the integral </a:t>
                </a:r>
                <a:r>
                  <a:rPr lang="en-US" sz="2400" dirty="0" err="1">
                    <a:latin typeface="PT Serif" panose="020A0603040505020204" pitchFamily="18" charset="-52"/>
                    <a:cs typeface="Arial" pitchFamily="34" charset="0"/>
                  </a:rPr>
                  <a:t>helicity</a:t>
                </a:r>
                <a:r>
                  <a:rPr lang="en-US" sz="2400" dirty="0">
                    <a:latin typeface="PT Serif" panose="020A0603040505020204" pitchFamily="18" charset="-52"/>
                    <a:cs typeface="Arial" pitchFamily="34" charset="0"/>
                  </a:rPr>
                  <a:t> (</a:t>
                </a:r>
                <a:r>
                  <a:rPr lang="en-US" sz="2400" dirty="0" err="1">
                    <a:latin typeface="PT Serif" panose="020A0603040505020204" pitchFamily="18" charset="-52"/>
                    <a:cs typeface="Arial" pitchFamily="34" charset="0"/>
                  </a:rPr>
                  <a:t>Kurgansky</a:t>
                </a:r>
                <a:r>
                  <a:rPr lang="ru-RU" sz="2400" dirty="0">
                    <a:latin typeface="PT Serif" panose="020A0603040505020204" pitchFamily="18" charset="-52"/>
                    <a:cs typeface="Arial" pitchFamily="34" charset="0"/>
                  </a:rPr>
                  <a:t>, 1989</a:t>
                </a:r>
                <a:r>
                  <a:rPr lang="en-US" sz="2400" dirty="0">
                    <a:latin typeface="PT Serif" panose="020A0603040505020204" pitchFamily="18" charset="-52"/>
                    <a:cs typeface="Arial" pitchFamily="34" charset="0"/>
                  </a:rPr>
                  <a:t>) is</a:t>
                </a:r>
                <a:r>
                  <a:rPr lang="ru-RU" sz="2400" dirty="0">
                    <a:latin typeface="PT Serif" panose="020A0603040505020204" pitchFamily="18" charset="-52"/>
                    <a:cs typeface="Arial" pitchFamily="34" charset="0"/>
                  </a:rPr>
                  <a:t>:</a:t>
                </a:r>
              </a:p>
              <a:p>
                <a:pPr marL="0" indent="0" algn="ctr">
                  <a:buNone/>
                </a:pPr>
                <a14:m>
                  <m:oMath xmlns:m="http://schemas.openxmlformats.org/officeDocument/2006/math">
                    <m:sSub>
                      <m:sSubPr>
                        <m:ctrlPr>
                          <a:rPr lang="en-US" sz="2400" i="1" smtClean="0">
                            <a:solidFill>
                              <a:srgbClr val="0000CC"/>
                            </a:solidFill>
                            <a:latin typeface="Cambria Math" panose="02040503050406030204" pitchFamily="18" charset="0"/>
                            <a:cs typeface="Arial" pitchFamily="34" charset="0"/>
                          </a:rPr>
                        </m:ctrlPr>
                      </m:sSubPr>
                      <m:e>
                        <m:r>
                          <a:rPr lang="en-US" sz="2400" b="0" i="1" smtClean="0">
                            <a:solidFill>
                              <a:srgbClr val="0000CC"/>
                            </a:solidFill>
                            <a:latin typeface="Cambria Math" panose="02040503050406030204" pitchFamily="18" charset="0"/>
                            <a:cs typeface="Arial" pitchFamily="34" charset="0"/>
                          </a:rPr>
                          <m:t>𝐻</m:t>
                        </m:r>
                      </m:e>
                      <m:sub>
                        <m:r>
                          <a:rPr lang="en-US" sz="2400" b="0" i="1" smtClean="0">
                            <a:solidFill>
                              <a:srgbClr val="0000CC"/>
                            </a:solidFill>
                            <a:latin typeface="Cambria Math" panose="02040503050406030204" pitchFamily="18" charset="0"/>
                            <a:cs typeface="Arial" pitchFamily="34" charset="0"/>
                          </a:rPr>
                          <m:t>𝑖𝑛𝑡</m:t>
                        </m:r>
                      </m:sub>
                    </m:sSub>
                  </m:oMath>
                </a14:m>
                <a:r>
                  <a:rPr lang="ru-RU" sz="2400" dirty="0">
                    <a:solidFill>
                      <a:srgbClr val="0000CC"/>
                    </a:solidFill>
                    <a:latin typeface="PT Serif" panose="020A0603040505020204" pitchFamily="18" charset="-52"/>
                    <a:cs typeface="Arial" pitchFamily="34" charset="0"/>
                  </a:rPr>
                  <a:t>=</a:t>
                </a:r>
                <a14:m>
                  <m:oMath xmlns:m="http://schemas.openxmlformats.org/officeDocument/2006/math">
                    <m:nary>
                      <m:naryPr>
                        <m:limLoc m:val="undOvr"/>
                        <m:ctrlPr>
                          <a:rPr lang="ru-RU" sz="2400" i="1" smtClean="0">
                            <a:solidFill>
                              <a:srgbClr val="0000CC"/>
                            </a:solidFill>
                            <a:latin typeface="Cambria Math" panose="02040503050406030204" pitchFamily="18" charset="0"/>
                            <a:cs typeface="Arial" pitchFamily="34" charset="0"/>
                          </a:rPr>
                        </m:ctrlPr>
                      </m:naryPr>
                      <m:sub>
                        <m:r>
                          <m:rPr>
                            <m:brk m:alnAt="24"/>
                          </m:rPr>
                          <a:rPr lang="ru-RU" sz="2400" b="0" i="1" smtClean="0">
                            <a:solidFill>
                              <a:srgbClr val="0000CC"/>
                            </a:solidFill>
                            <a:latin typeface="Cambria Math"/>
                            <a:cs typeface="Arial" pitchFamily="34" charset="0"/>
                          </a:rPr>
                          <m:t>0</m:t>
                        </m:r>
                      </m:sub>
                      <m:sup>
                        <m:r>
                          <a:rPr lang="ru-RU" sz="2400" i="1" smtClean="0">
                            <a:solidFill>
                              <a:srgbClr val="0000CC"/>
                            </a:solidFill>
                            <a:latin typeface="Cambria Math"/>
                            <a:ea typeface="Cambria Math"/>
                            <a:cs typeface="Arial" pitchFamily="34" charset="0"/>
                          </a:rPr>
                          <m:t>∞</m:t>
                        </m:r>
                      </m:sup>
                      <m:e>
                        <m:r>
                          <a:rPr lang="en-US" sz="2400" b="0" i="1" smtClean="0">
                            <a:solidFill>
                              <a:srgbClr val="0000CC"/>
                            </a:solidFill>
                            <a:latin typeface="Cambria Math"/>
                            <a:cs typeface="Arial" pitchFamily="34" charset="0"/>
                          </a:rPr>
                          <m:t>𝐻</m:t>
                        </m:r>
                        <m:r>
                          <a:rPr lang="en-US" sz="2400" b="0" i="1" smtClean="0">
                            <a:solidFill>
                              <a:srgbClr val="0000CC"/>
                            </a:solidFill>
                            <a:latin typeface="Cambria Math" panose="02040503050406030204" pitchFamily="18" charset="0"/>
                            <a:cs typeface="Arial" pitchFamily="34" charset="0"/>
                          </a:rPr>
                          <m:t>𝑑𝑧</m:t>
                        </m:r>
                      </m:e>
                    </m:nary>
                    <m:r>
                      <a:rPr lang="en-US" sz="2400" b="0" i="1" smtClean="0">
                        <a:solidFill>
                          <a:srgbClr val="0000CC"/>
                        </a:solidFill>
                        <a:latin typeface="Cambria Math"/>
                        <a:cs typeface="Arial" pitchFamily="34" charset="0"/>
                      </a:rPr>
                      <m:t>=</m:t>
                    </m:r>
                    <m:f>
                      <m:fPr>
                        <m:ctrlPr>
                          <a:rPr lang="en-US" sz="2400" b="0" i="1" smtClean="0">
                            <a:solidFill>
                              <a:srgbClr val="0000CC"/>
                            </a:solidFill>
                            <a:latin typeface="Cambria Math" panose="02040503050406030204" pitchFamily="18" charset="0"/>
                            <a:cs typeface="Arial" pitchFamily="34" charset="0"/>
                          </a:rPr>
                        </m:ctrlPr>
                      </m:fPr>
                      <m:num>
                        <m:r>
                          <a:rPr lang="ru-RU" sz="2400" b="0" i="1" smtClean="0">
                            <a:solidFill>
                              <a:srgbClr val="0000CC"/>
                            </a:solidFill>
                            <a:latin typeface="Cambria Math" panose="02040503050406030204" pitchFamily="18" charset="0"/>
                            <a:cs typeface="Arial" pitchFamily="34" charset="0"/>
                          </a:rPr>
                          <m:t>1</m:t>
                        </m:r>
                      </m:num>
                      <m:den>
                        <m:r>
                          <a:rPr lang="ru-RU" sz="2400" b="0" i="1" smtClean="0">
                            <a:solidFill>
                              <a:srgbClr val="0000CC"/>
                            </a:solidFill>
                            <a:latin typeface="Cambria Math" panose="02040503050406030204" pitchFamily="18" charset="0"/>
                            <a:cs typeface="Arial" pitchFamily="34" charset="0"/>
                          </a:rPr>
                          <m:t>2</m:t>
                        </m:r>
                      </m:den>
                    </m:f>
                    <m:d>
                      <m:dPr>
                        <m:ctrlPr>
                          <a:rPr lang="en-US" sz="2400" b="0" i="1" smtClean="0">
                            <a:solidFill>
                              <a:srgbClr val="0000CC"/>
                            </a:solidFill>
                            <a:latin typeface="Cambria Math" panose="02040503050406030204" pitchFamily="18" charset="0"/>
                            <a:cs typeface="Arial" pitchFamily="34" charset="0"/>
                          </a:rPr>
                        </m:ctrlPr>
                      </m:dPr>
                      <m:e>
                        <m:sSup>
                          <m:sSupPr>
                            <m:ctrlPr>
                              <a:rPr lang="en-US" sz="2400" i="1">
                                <a:solidFill>
                                  <a:srgbClr val="0000CC"/>
                                </a:solidFill>
                                <a:latin typeface="Cambria Math" panose="02040503050406030204" pitchFamily="18" charset="0"/>
                                <a:cs typeface="Arial" pitchFamily="34" charset="0"/>
                              </a:rPr>
                            </m:ctrlPr>
                          </m:sSupPr>
                          <m:e>
                            <m:sSub>
                              <m:sSubPr>
                                <m:ctrlPr>
                                  <a:rPr lang="en-US" sz="2400" i="1">
                                    <a:solidFill>
                                      <a:srgbClr val="0000CC"/>
                                    </a:solidFill>
                                    <a:latin typeface="Cambria Math" panose="02040503050406030204" pitchFamily="18" charset="0"/>
                                    <a:cs typeface="Arial" pitchFamily="34" charset="0"/>
                                  </a:rPr>
                                </m:ctrlPr>
                              </m:sSubPr>
                              <m:e>
                                <m:r>
                                  <a:rPr lang="en-US" sz="2400" i="1">
                                    <a:solidFill>
                                      <a:srgbClr val="0000CC"/>
                                    </a:solidFill>
                                    <a:latin typeface="Cambria Math"/>
                                    <a:cs typeface="Arial" pitchFamily="34" charset="0"/>
                                  </a:rPr>
                                  <m:t>𝑈</m:t>
                                </m:r>
                              </m:e>
                              <m:sub>
                                <m:r>
                                  <a:rPr lang="en-US" sz="2400" i="1">
                                    <a:solidFill>
                                      <a:srgbClr val="0000CC"/>
                                    </a:solidFill>
                                    <a:latin typeface="Cambria Math"/>
                                    <a:cs typeface="Arial" pitchFamily="34" charset="0"/>
                                  </a:rPr>
                                  <m:t>𝐺</m:t>
                                </m:r>
                              </m:sub>
                            </m:sSub>
                          </m:e>
                          <m:sup>
                            <m:r>
                              <a:rPr lang="en-US" sz="2400" i="1">
                                <a:solidFill>
                                  <a:srgbClr val="0000CC"/>
                                </a:solidFill>
                                <a:latin typeface="Cambria Math"/>
                                <a:cs typeface="Arial" pitchFamily="34" charset="0"/>
                              </a:rPr>
                              <m:t>2</m:t>
                            </m:r>
                          </m:sup>
                        </m:sSup>
                        <m:r>
                          <a:rPr lang="en-US" sz="2400" i="1">
                            <a:solidFill>
                              <a:srgbClr val="0000CC"/>
                            </a:solidFill>
                            <a:latin typeface="Cambria Math"/>
                            <a:cs typeface="Arial" pitchFamily="34" charset="0"/>
                          </a:rPr>
                          <m:t>+</m:t>
                        </m:r>
                        <m:sSup>
                          <m:sSupPr>
                            <m:ctrlPr>
                              <a:rPr lang="en-US" sz="2400" i="1">
                                <a:solidFill>
                                  <a:srgbClr val="0000CC"/>
                                </a:solidFill>
                                <a:latin typeface="Cambria Math" panose="02040503050406030204" pitchFamily="18" charset="0"/>
                                <a:cs typeface="Arial" pitchFamily="34" charset="0"/>
                              </a:rPr>
                            </m:ctrlPr>
                          </m:sSupPr>
                          <m:e>
                            <m:sSub>
                              <m:sSubPr>
                                <m:ctrlPr>
                                  <a:rPr lang="en-US" sz="2400" i="1">
                                    <a:solidFill>
                                      <a:srgbClr val="0000CC"/>
                                    </a:solidFill>
                                    <a:latin typeface="Cambria Math" panose="02040503050406030204" pitchFamily="18" charset="0"/>
                                    <a:cs typeface="Arial" pitchFamily="34" charset="0"/>
                                  </a:rPr>
                                </m:ctrlPr>
                              </m:sSubPr>
                              <m:e>
                                <m:r>
                                  <a:rPr lang="en-US" sz="2400" i="1">
                                    <a:solidFill>
                                      <a:srgbClr val="0000CC"/>
                                    </a:solidFill>
                                    <a:latin typeface="Cambria Math"/>
                                    <a:cs typeface="Arial" pitchFamily="34" charset="0"/>
                                  </a:rPr>
                                  <m:t>𝑉</m:t>
                                </m:r>
                              </m:e>
                              <m:sub>
                                <m:r>
                                  <a:rPr lang="en-US" sz="2400" i="1">
                                    <a:solidFill>
                                      <a:srgbClr val="0000CC"/>
                                    </a:solidFill>
                                    <a:latin typeface="Cambria Math"/>
                                    <a:cs typeface="Arial" pitchFamily="34" charset="0"/>
                                  </a:rPr>
                                  <m:t>𝐺</m:t>
                                </m:r>
                              </m:sub>
                            </m:sSub>
                          </m:e>
                          <m:sup>
                            <m:r>
                              <a:rPr lang="en-US" sz="2400" i="1">
                                <a:solidFill>
                                  <a:srgbClr val="0000CC"/>
                                </a:solidFill>
                                <a:latin typeface="Cambria Math"/>
                                <a:cs typeface="Arial" pitchFamily="34" charset="0"/>
                              </a:rPr>
                              <m:t>2</m:t>
                            </m:r>
                          </m:sup>
                        </m:sSup>
                      </m:e>
                    </m:d>
                  </m:oMath>
                </a14:m>
                <a:r>
                  <a:rPr lang="ru-RU" sz="2400" dirty="0">
                    <a:latin typeface="PT Serif" panose="020A0603040505020204" pitchFamily="18" charset="-52"/>
                    <a:cs typeface="Arial" pitchFamily="34" charset="0"/>
                  </a:rPr>
                  <a:t>.</a:t>
                </a:r>
                <a:r>
                  <a:rPr lang="en-US" sz="2400" dirty="0">
                    <a:latin typeface="PT Serif" panose="020A0603040505020204" pitchFamily="18" charset="-52"/>
                    <a:cs typeface="Arial" pitchFamily="34" charset="0"/>
                  </a:rPr>
                  <a:t> (2)</a:t>
                </a:r>
                <a:endParaRPr lang="ru-RU" sz="2400" dirty="0">
                  <a:latin typeface="PT Serif" panose="020A0603040505020204" pitchFamily="18" charset="-52"/>
                  <a:cs typeface="Arial" pitchFamily="34" charset="0"/>
                </a:endParaRPr>
              </a:p>
              <a:p>
                <a:pPr marL="0" indent="0" algn="ctr">
                  <a:buNone/>
                </a:pPr>
                <a:endParaRPr lang="ru-RU" sz="2400" dirty="0">
                  <a:latin typeface="PT Serif" panose="020A0603040505020204" pitchFamily="18" charset="-52"/>
                  <a:cs typeface="Arial" pitchFamily="34" charset="0"/>
                </a:endParaRPr>
              </a:p>
            </p:txBody>
          </p:sp>
        </mc:Choice>
        <mc:Fallback xmlns="">
          <p:sp>
            <p:nvSpPr>
              <p:cNvPr id="3" name="Объект 2"/>
              <p:cNvSpPr txBox="1">
                <a:spLocks noRot="1" noChangeAspect="1" noMove="1" noResize="1" noEditPoints="1" noAdjustHandles="1" noChangeArrowheads="1" noChangeShapeType="1" noTextEdit="1"/>
              </p:cNvSpPr>
              <p:nvPr/>
            </p:nvSpPr>
            <p:spPr>
              <a:xfrm>
                <a:off x="251520" y="1340769"/>
                <a:ext cx="8640960" cy="5328592"/>
              </a:xfrm>
              <a:prstGeom prst="rect">
                <a:avLst/>
              </a:prstGeom>
              <a:blipFill rotWithShape="0">
                <a:blip r:embed="rId2"/>
                <a:stretch>
                  <a:fillRect l="-917" t="-2975" r="-846"/>
                </a:stretch>
              </a:blipFill>
            </p:spPr>
            <p:txBody>
              <a:bodyPr/>
              <a:lstStyle/>
              <a:p>
                <a:r>
                  <a:rPr lang="ru-RU">
                    <a:noFill/>
                  </a:rPr>
                  <a:t> </a:t>
                </a:r>
              </a:p>
            </p:txBody>
          </p:sp>
        </mc:Fallback>
      </mc:AlternateContent>
    </p:spTree>
    <p:extLst>
      <p:ext uri="{BB962C8B-B14F-4D97-AF65-F5344CB8AC3E}">
        <p14:creationId xmlns:p14="http://schemas.microsoft.com/office/powerpoint/2010/main" val="615458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59832" y="2142544"/>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14284" y="2358512"/>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бъект 2"/>
          <p:cNvSpPr>
            <a:spLocks noGrp="1"/>
          </p:cNvSpPr>
          <p:nvPr>
            <p:ph idx="1"/>
          </p:nvPr>
        </p:nvSpPr>
        <p:spPr>
          <a:xfrm>
            <a:off x="457200" y="764704"/>
            <a:ext cx="8229600" cy="5760640"/>
          </a:xfrm>
        </p:spPr>
        <p:txBody>
          <a:bodyPr>
            <a:noAutofit/>
          </a:bodyPr>
          <a:lstStyle/>
          <a:p>
            <a:endParaRPr lang="en-US" sz="2400" dirty="0">
              <a:latin typeface="PT Serif" panose="020A0603040505020204" pitchFamily="18" charset="-52"/>
              <a:cs typeface="Arial" pitchFamily="34" charset="0"/>
            </a:endParaRPr>
          </a:p>
          <a:p>
            <a:pPr marL="0" indent="0">
              <a:buNone/>
            </a:pPr>
            <a:endParaRPr lang="en-US" sz="2400" dirty="0">
              <a:latin typeface="PT Serif" panose="020A0603040505020204" pitchFamily="18" charset="-52"/>
              <a:cs typeface="Arial" pitchFamily="34" charset="0"/>
            </a:endParaRPr>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200">
                <a:latin typeface="PT Serif" panose="020A0603040505020204" pitchFamily="18" charset="-52"/>
                <a:cs typeface="Arial" pitchFamily="34" charset="0"/>
              </a:rPr>
              <a:t>Расчетная область модели с учетом аэрозоля</a:t>
            </a:r>
            <a:endParaRPr lang="ru-RU" sz="3200" dirty="0">
              <a:solidFill>
                <a:srgbClr val="0000CC"/>
              </a:solidFill>
              <a:latin typeface="PT Serif" panose="020A0603040505020204" pitchFamily="18" charset="-52"/>
              <a:cs typeface="Arial" pitchFamily="34" charset="0"/>
            </a:endParaRPr>
          </a:p>
        </p:txBody>
      </p:sp>
      <p:pic>
        <p:nvPicPr>
          <p:cNvPr id="10" name="Рисунок 9"/>
          <p:cNvPicPr/>
          <p:nvPr/>
        </p:nvPicPr>
        <p:blipFill>
          <a:blip r:embed="rId3" cstate="print">
            <a:extLst>
              <a:ext uri="{28A0092B-C50C-407E-A947-70E740481C1C}">
                <a14:useLocalDpi xmlns:a14="http://schemas.microsoft.com/office/drawing/2010/main" val="0"/>
              </a:ext>
            </a:extLst>
          </a:blip>
          <a:stretch>
            <a:fillRect/>
          </a:stretch>
        </p:blipFill>
        <p:spPr>
          <a:xfrm>
            <a:off x="151890" y="642211"/>
            <a:ext cx="4141330" cy="4141330"/>
          </a:xfrm>
          <a:prstGeom prst="rect">
            <a:avLst/>
          </a:prstGeom>
        </p:spPr>
      </p:pic>
      <p:pic>
        <p:nvPicPr>
          <p:cNvPr id="12" name="Рисунок 11"/>
          <p:cNvPicPr/>
          <p:nvPr/>
        </p:nvPicPr>
        <p:blipFill>
          <a:blip r:embed="rId4" cstate="print">
            <a:extLst>
              <a:ext uri="{28A0092B-C50C-407E-A947-70E740481C1C}">
                <a14:useLocalDpi xmlns:a14="http://schemas.microsoft.com/office/drawing/2010/main" val="0"/>
              </a:ext>
            </a:extLst>
          </a:blip>
          <a:stretch>
            <a:fillRect/>
          </a:stretch>
        </p:blipFill>
        <p:spPr>
          <a:xfrm>
            <a:off x="4579465" y="764704"/>
            <a:ext cx="3896344" cy="3896344"/>
          </a:xfrm>
          <a:prstGeom prst="rect">
            <a:avLst/>
          </a:prstGeom>
        </p:spPr>
      </p:pic>
      <p:sp>
        <p:nvSpPr>
          <p:cNvPr id="7" name="Прямоугольник 6"/>
          <p:cNvSpPr/>
          <p:nvPr/>
        </p:nvSpPr>
        <p:spPr>
          <a:xfrm>
            <a:off x="107504" y="5256559"/>
            <a:ext cx="4572000" cy="923330"/>
          </a:xfrm>
          <a:prstGeom prst="rect">
            <a:avLst/>
          </a:prstGeom>
        </p:spPr>
        <p:txBody>
          <a:bodyPr>
            <a:spAutoFit/>
          </a:bodyPr>
          <a:lstStyle/>
          <a:p>
            <a:pPr algn="ctr"/>
            <a:r>
              <a:rPr lang="ru-RU">
                <a:solidFill>
                  <a:srgbClr val="FF0000"/>
                </a:solidFill>
                <a:latin typeface="PT Serif" panose="020A0603040505020204" pitchFamily="18" charset="-52"/>
                <a:ea typeface="PT Serif" panose="020A0603040505020204" pitchFamily="18" charset="-52"/>
              </a:rPr>
              <a:t>1. </a:t>
            </a:r>
            <a:r>
              <a:rPr lang="ru-RU">
                <a:latin typeface="PT Serif" panose="020A0603040505020204" pitchFamily="18" charset="-52"/>
                <a:ea typeface="PT Serif" panose="020A0603040505020204" pitchFamily="18" charset="-52"/>
              </a:rPr>
              <a:t>Расчетные области для района экспедиционный измерений. </a:t>
            </a:r>
          </a:p>
          <a:p>
            <a:pPr algn="ctr"/>
            <a:r>
              <a:rPr lang="ru-RU">
                <a:latin typeface="PT Serif" panose="020A0603040505020204" pitchFamily="18" charset="-52"/>
                <a:ea typeface="PT Serif" panose="020A0603040505020204" pitchFamily="18" charset="-52"/>
              </a:rPr>
              <a:t>Калмыкия, июль 2020 г.</a:t>
            </a:r>
          </a:p>
        </p:txBody>
      </p:sp>
      <p:sp>
        <p:nvSpPr>
          <p:cNvPr id="13" name="Прямоугольник 12"/>
          <p:cNvSpPr/>
          <p:nvPr/>
        </p:nvSpPr>
        <p:spPr>
          <a:xfrm>
            <a:off x="4391219" y="5227013"/>
            <a:ext cx="4572000" cy="1477328"/>
          </a:xfrm>
          <a:prstGeom prst="rect">
            <a:avLst/>
          </a:prstGeom>
        </p:spPr>
        <p:txBody>
          <a:bodyPr>
            <a:spAutoFit/>
          </a:bodyPr>
          <a:lstStyle/>
          <a:p>
            <a:pPr algn="ctr"/>
            <a:r>
              <a:rPr lang="ru-RU">
                <a:solidFill>
                  <a:srgbClr val="FF0000"/>
                </a:solidFill>
                <a:latin typeface="PT Serif" panose="020A0603040505020204" pitchFamily="18" charset="-52"/>
                <a:ea typeface="PT Serif" panose="020A0603040505020204" pitchFamily="18" charset="-52"/>
              </a:rPr>
              <a:t>2. </a:t>
            </a:r>
            <a:r>
              <a:rPr lang="ru-RU">
                <a:latin typeface="PT Serif" panose="020A0603040505020204" pitchFamily="18" charset="-52"/>
                <a:ea typeface="PT Serif" panose="020A0603040505020204" pitchFamily="18" charset="-52"/>
              </a:rPr>
              <a:t>Расчетная область для моделирования дальнего трансграничного переноса, Калмыкия, Европейская территория России, Прибалтика, сентябрь-октябрь 2020 г.</a:t>
            </a:r>
          </a:p>
        </p:txBody>
      </p:sp>
    </p:spTree>
    <p:extLst>
      <p:ext uri="{BB962C8B-B14F-4D97-AF65-F5344CB8AC3E}">
        <p14:creationId xmlns:p14="http://schemas.microsoft.com/office/powerpoint/2010/main" val="2843402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idx="1"/>
          </p:nvPr>
        </p:nvSpPr>
        <p:spPr>
          <a:xfrm>
            <a:off x="107504" y="188640"/>
            <a:ext cx="8856984" cy="5760640"/>
          </a:xfrm>
        </p:spPr>
        <p:txBody>
          <a:bodyPr>
            <a:noAutofit/>
          </a:bodyPr>
          <a:lstStyle/>
          <a:p>
            <a:pPr algn="r"/>
            <a:endParaRPr lang="en-US" sz="2800" dirty="0">
              <a:latin typeface="PT Serif" panose="020A0603040505020204" pitchFamily="18" charset="-52"/>
              <a:cs typeface="Arial" pitchFamily="34" charset="0"/>
            </a:endParaRPr>
          </a:p>
          <a:p>
            <a:pPr algn="r"/>
            <a:r>
              <a:rPr lang="en-US" sz="2800" dirty="0">
                <a:latin typeface="PT Serif" panose="020A0603040505020204" pitchFamily="18" charset="-52"/>
                <a:cs typeface="Arial" pitchFamily="34" charset="0"/>
              </a:rPr>
              <a:t>The existence of </a:t>
            </a:r>
            <a:r>
              <a:rPr lang="en-US" sz="2800" dirty="0">
                <a:solidFill>
                  <a:srgbClr val="00B0F0"/>
                </a:solidFill>
                <a:latin typeface="PT Serif" panose="020A0603040505020204" pitchFamily="18" charset="-52"/>
                <a:cs typeface="Arial" pitchFamily="34" charset="0"/>
              </a:rPr>
              <a:t>streaks</a:t>
            </a:r>
            <a:r>
              <a:rPr lang="en-US" sz="2800" dirty="0">
                <a:latin typeface="PT Serif" panose="020A0603040505020204" pitchFamily="18" charset="-52"/>
                <a:cs typeface="Arial" pitchFamily="34" charset="0"/>
              </a:rPr>
              <a:t> leads to an intensification of dust emission from the underlying surface </a:t>
            </a:r>
          </a:p>
          <a:p>
            <a:pPr algn="r"/>
            <a:r>
              <a:rPr lang="en-US" sz="2800" dirty="0">
                <a:latin typeface="PT Serif" panose="020A0603040505020204" pitchFamily="18" charset="-52"/>
                <a:cs typeface="Arial" pitchFamily="34" charset="0"/>
              </a:rPr>
              <a:t>already evidenced by the measurement data of </a:t>
            </a:r>
            <a:r>
              <a:rPr lang="en-US" sz="2800" dirty="0">
                <a:solidFill>
                  <a:srgbClr val="FB7F19"/>
                </a:solidFill>
                <a:latin typeface="PT Serif" panose="020A0603040505020204" pitchFamily="18" charset="-52"/>
                <a:cs typeface="Arial" pitchFamily="34" charset="0"/>
              </a:rPr>
              <a:t>aerosol concentrations</a:t>
            </a:r>
            <a:r>
              <a:rPr lang="en-US" sz="2800" dirty="0">
                <a:latin typeface="PT Serif" panose="020A0603040505020204" pitchFamily="18" charset="-52"/>
                <a:cs typeface="Arial" pitchFamily="34" charset="0"/>
              </a:rPr>
              <a:t> in the near-surface layer and concentration profiles obtained during expeditions IAP RAS in the arid territories of southern Russia. </a:t>
            </a:r>
          </a:p>
          <a:p>
            <a:pPr algn="r"/>
            <a:r>
              <a:rPr lang="ru-RU" sz="2800" dirty="0">
                <a:latin typeface="PT Serif" panose="020A0603040505020204" pitchFamily="18" charset="-52"/>
                <a:cs typeface="Arial" pitchFamily="34" charset="0"/>
              </a:rPr>
              <a:t> </a:t>
            </a:r>
            <a:endParaRPr lang="en-US" sz="2800" dirty="0">
              <a:latin typeface="PT Serif" panose="020A0603040505020204" pitchFamily="18" charset="-52"/>
              <a:cs typeface="Arial" pitchFamily="34" charset="0"/>
            </a:endParaRPr>
          </a:p>
        </p:txBody>
      </p:sp>
      <p:sp>
        <p:nvSpPr>
          <p:cNvPr id="9" name="Заголовок 2"/>
          <p:cNvSpPr txBox="1">
            <a:spLocks/>
          </p:cNvSpPr>
          <p:nvPr/>
        </p:nvSpPr>
        <p:spPr>
          <a:xfrm>
            <a:off x="457200" y="-243408"/>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Aims and Motivation</a:t>
            </a:r>
            <a:endParaRPr lang="ru-RU" sz="3200" dirty="0">
              <a:latin typeface="PT Serif" panose="020A0603040505020204" pitchFamily="18" charset="-52"/>
              <a:cs typeface="Arial" pitchFamily="34" charset="0"/>
            </a:endParaRPr>
          </a:p>
        </p:txBody>
      </p:sp>
      <p:pic>
        <p:nvPicPr>
          <p:cNvPr id="2" name="Picture 2" descr="Figure">
            <a:extLst>
              <a:ext uri="{FF2B5EF4-FFF2-40B4-BE49-F238E27FC236}">
                <a16:creationId xmlns:a16="http://schemas.microsoft.com/office/drawing/2014/main" id="{DBE1FF3E-DB05-46C9-5F87-E3B22B3E73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429000"/>
            <a:ext cx="6000664" cy="2952328"/>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1692F996-14B8-6F48-5F08-F64A39C473CA}"/>
              </a:ext>
            </a:extLst>
          </p:cNvPr>
          <p:cNvSpPr/>
          <p:nvPr/>
        </p:nvSpPr>
        <p:spPr>
          <a:xfrm>
            <a:off x="317005" y="5048770"/>
            <a:ext cx="1885254" cy="523220"/>
          </a:xfrm>
          <a:prstGeom prst="rect">
            <a:avLst/>
          </a:prstGeom>
        </p:spPr>
        <p:txBody>
          <a:bodyPr wrap="square">
            <a:spAutoFit/>
          </a:bodyPr>
          <a:lstStyle/>
          <a:p>
            <a:pPr algn="just"/>
            <a:r>
              <a:rPr lang="en-US" sz="1400" dirty="0">
                <a:latin typeface="PT Serif" panose="020A0603040505020204" pitchFamily="18" charset="-52"/>
              </a:rPr>
              <a:t>(</a:t>
            </a:r>
            <a:r>
              <a:rPr lang="en-US" sz="1400" dirty="0" err="1">
                <a:latin typeface="PT Serif" panose="020A0603040505020204" pitchFamily="18" charset="-52"/>
              </a:rPr>
              <a:t>Sk</a:t>
            </a:r>
            <a:r>
              <a:rPr lang="en-US" sz="1400" dirty="0">
                <a:latin typeface="PT Serif" panose="020A0603040505020204" pitchFamily="18" charset="-52"/>
              </a:rPr>
              <a:t> Zeeshan Ali, </a:t>
            </a:r>
            <a:r>
              <a:rPr lang="en-US" sz="1400" dirty="0" err="1">
                <a:latin typeface="PT Serif" panose="020A0603040505020204" pitchFamily="18" charset="-52"/>
              </a:rPr>
              <a:t>Subhasish</a:t>
            </a:r>
            <a:r>
              <a:rPr lang="en-US" sz="1400" dirty="0">
                <a:latin typeface="PT Serif" panose="020A0603040505020204" pitchFamily="18" charset="-52"/>
              </a:rPr>
              <a:t> Dey, 2022)</a:t>
            </a:r>
            <a:endParaRPr lang="ru-RU" sz="1400" dirty="0">
              <a:latin typeface="PT Serif" panose="020A0603040505020204" pitchFamily="18" charset="-52"/>
            </a:endParaRPr>
          </a:p>
        </p:txBody>
      </p:sp>
    </p:spTree>
    <p:extLst>
      <p:ext uri="{BB962C8B-B14F-4D97-AF65-F5344CB8AC3E}">
        <p14:creationId xmlns:p14="http://schemas.microsoft.com/office/powerpoint/2010/main" val="152047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59832" y="2142544"/>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14284" y="2358512"/>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бъект 2"/>
          <p:cNvSpPr>
            <a:spLocks noGrp="1"/>
          </p:cNvSpPr>
          <p:nvPr>
            <p:ph idx="1"/>
          </p:nvPr>
        </p:nvSpPr>
        <p:spPr>
          <a:xfrm>
            <a:off x="457200" y="764704"/>
            <a:ext cx="8229600" cy="5760640"/>
          </a:xfrm>
        </p:spPr>
        <p:txBody>
          <a:bodyPr>
            <a:noAutofit/>
          </a:bodyPr>
          <a:lstStyle/>
          <a:p>
            <a:endParaRPr lang="en-US" sz="2400" dirty="0">
              <a:latin typeface="PT Serif" panose="020A0603040505020204" pitchFamily="18" charset="-52"/>
              <a:cs typeface="Arial" pitchFamily="34" charset="0"/>
            </a:endParaRPr>
          </a:p>
          <a:p>
            <a:pPr marL="0" indent="0">
              <a:buNone/>
            </a:pPr>
            <a:endParaRPr lang="en-US" sz="2400" dirty="0">
              <a:latin typeface="PT Serif" panose="020A0603040505020204" pitchFamily="18" charset="-52"/>
              <a:cs typeface="Arial" pitchFamily="34" charset="0"/>
            </a:endParaRPr>
          </a:p>
        </p:txBody>
      </p:sp>
      <p:sp>
        <p:nvSpPr>
          <p:cNvPr id="11" name="Заголовок 2"/>
          <p:cNvSpPr txBox="1">
            <a:spLocks/>
          </p:cNvSpPr>
          <p:nvPr/>
        </p:nvSpPr>
        <p:spPr>
          <a:xfrm>
            <a:off x="107504" y="-18256"/>
            <a:ext cx="8928992" cy="818094"/>
          </a:xfrm>
          <a:prstGeom prst="rect">
            <a:avLst/>
          </a:prstGeom>
        </p:spPr>
        <p:txBody>
          <a:bodyPr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200">
                <a:solidFill>
                  <a:srgbClr val="FF0000"/>
                </a:solidFill>
                <a:latin typeface="PT Serif" panose="020A0603040505020204" pitchFamily="18" charset="-52"/>
                <a:cs typeface="Arial" pitchFamily="34" charset="0"/>
              </a:rPr>
              <a:t>2. </a:t>
            </a:r>
            <a:r>
              <a:rPr lang="ru-RU" sz="3200">
                <a:latin typeface="PT Serif" panose="020A0603040505020204" pitchFamily="18" charset="-52"/>
                <a:cs typeface="Arial" pitchFamily="34" charset="0"/>
              </a:rPr>
              <a:t>Параметры сетки и выбранные схемы параметризации в модели WRF-ARW для моделирования дальнего переноса (в частности, для случая пыльной бури 2020 г.)</a:t>
            </a:r>
            <a:endParaRPr lang="ru-RU" sz="3200" dirty="0">
              <a:solidFill>
                <a:srgbClr val="0000CC"/>
              </a:solidFill>
              <a:latin typeface="PT Serif" panose="020A0603040505020204" pitchFamily="18" charset="-52"/>
              <a:cs typeface="Arial" pitchFamily="34" charset="0"/>
            </a:endParaRPr>
          </a:p>
        </p:txBody>
      </p:sp>
      <p:graphicFrame>
        <p:nvGraphicFramePr>
          <p:cNvPr id="5" name="Объект 4"/>
          <p:cNvGraphicFramePr>
            <a:graphicFrameLocks noChangeAspect="1"/>
          </p:cNvGraphicFramePr>
          <p:nvPr/>
        </p:nvGraphicFramePr>
        <p:xfrm>
          <a:off x="666012" y="880060"/>
          <a:ext cx="7811975" cy="5732124"/>
        </p:xfrm>
        <a:graphic>
          <a:graphicData uri="http://schemas.openxmlformats.org/presentationml/2006/ole">
            <mc:AlternateContent xmlns:mc="http://schemas.openxmlformats.org/markup-compatibility/2006">
              <mc:Choice xmlns:v="urn:schemas-microsoft-com:vml" Requires="v">
                <p:oleObj name="Документ" r:id="rId3" imgW="5939606" imgH="4357596" progId="Word.Document.12">
                  <p:embed/>
                </p:oleObj>
              </mc:Choice>
              <mc:Fallback>
                <p:oleObj name="Документ" r:id="rId3" imgW="5939606" imgH="4357596" progId="Word.Document.12">
                  <p:embed/>
                  <p:pic>
                    <p:nvPicPr>
                      <p:cNvPr id="5" name="Объект 4"/>
                      <p:cNvPicPr/>
                      <p:nvPr/>
                    </p:nvPicPr>
                    <p:blipFill>
                      <a:blip r:embed="rId4"/>
                      <a:stretch>
                        <a:fillRect/>
                      </a:stretch>
                    </p:blipFill>
                    <p:spPr>
                      <a:xfrm>
                        <a:off x="666012" y="880060"/>
                        <a:ext cx="7811975" cy="5732124"/>
                      </a:xfrm>
                      <a:prstGeom prst="rect">
                        <a:avLst/>
                      </a:prstGeom>
                    </p:spPr>
                  </p:pic>
                </p:oleObj>
              </mc:Fallback>
            </mc:AlternateContent>
          </a:graphicData>
        </a:graphic>
      </p:graphicFrame>
    </p:spTree>
    <p:extLst>
      <p:ext uri="{BB962C8B-B14F-4D97-AF65-F5344CB8AC3E}">
        <p14:creationId xmlns:p14="http://schemas.microsoft.com/office/powerpoint/2010/main" val="2740846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idx="1"/>
          </p:nvPr>
        </p:nvSpPr>
        <p:spPr>
          <a:xfrm>
            <a:off x="457200" y="1484785"/>
            <a:ext cx="8229600" cy="5184575"/>
          </a:xfrm>
        </p:spPr>
        <p:txBody>
          <a:bodyPr>
            <a:normAutofit fontScale="92500" lnSpcReduction="20000"/>
          </a:bodyPr>
          <a:lstStyle/>
          <a:p>
            <a:pPr marL="0" indent="0" algn="just">
              <a:buNone/>
            </a:pPr>
            <a:r>
              <a:rPr lang="ru-RU" sz="2800" dirty="0">
                <a:latin typeface="PT Serif" panose="020A0603040505020204" pitchFamily="18" charset="-52"/>
                <a:cs typeface="Arial" panose="020B0604020202020204" pitchFamily="34" charset="0"/>
              </a:rPr>
              <a:t>Частицы отрываются от поверхности в момент когда скорость трения</a:t>
            </a:r>
            <a:endParaRPr lang="en-US" sz="2800" dirty="0">
              <a:latin typeface="PT Serif" panose="020A0603040505020204" pitchFamily="18" charset="-52"/>
              <a:cs typeface="Arial" panose="020B0604020202020204" pitchFamily="34" charset="0"/>
            </a:endParaRPr>
          </a:p>
          <a:p>
            <a:pPr marL="0" indent="0" algn="just">
              <a:buNone/>
            </a:pPr>
            <a:r>
              <a:rPr lang="en-US" sz="2800" b="1" i="1" dirty="0">
                <a:solidFill>
                  <a:srgbClr val="354564"/>
                </a:solidFill>
                <a:latin typeface="PT Serif" panose="020A0603040505020204" pitchFamily="18" charset="-52"/>
                <a:cs typeface="Arial" panose="020B0604020202020204" pitchFamily="34" charset="0"/>
              </a:rPr>
              <a:t>u*</a:t>
            </a:r>
            <a:r>
              <a:rPr lang="en-US" sz="2800" i="1" dirty="0">
                <a:solidFill>
                  <a:srgbClr val="354564"/>
                </a:solidFill>
                <a:latin typeface="PT Serif" panose="020A0603040505020204" pitchFamily="18" charset="-52"/>
                <a:cs typeface="Arial" panose="020B0604020202020204" pitchFamily="34" charset="0"/>
              </a:rPr>
              <a:t> </a:t>
            </a:r>
            <a:r>
              <a:rPr lang="en-US" sz="2800" b="1" i="1" dirty="0">
                <a:solidFill>
                  <a:srgbClr val="354564"/>
                </a:solidFill>
                <a:latin typeface="PT Serif" panose="020A0603040505020204" pitchFamily="18" charset="-52"/>
                <a:cs typeface="Arial" panose="020B0604020202020204" pitchFamily="34" charset="0"/>
              </a:rPr>
              <a:t>∼ ⟨-u′v′⟩</a:t>
            </a:r>
            <a:r>
              <a:rPr lang="en-US" sz="2800" b="1" i="1" baseline="30000" dirty="0">
                <a:solidFill>
                  <a:srgbClr val="354564"/>
                </a:solidFill>
                <a:latin typeface="PT Serif" panose="020A0603040505020204" pitchFamily="18" charset="-52"/>
                <a:cs typeface="Arial" panose="020B0604020202020204" pitchFamily="34" charset="0"/>
              </a:rPr>
              <a:t>1/2 </a:t>
            </a:r>
            <a:r>
              <a:rPr lang="ru-RU" sz="2800" dirty="0">
                <a:latin typeface="PT Serif" panose="020A0603040505020204" pitchFamily="18" charset="-52"/>
                <a:cs typeface="Arial" panose="020B0604020202020204" pitchFamily="34" charset="0"/>
              </a:rPr>
              <a:t> достигает критического значения, примерно</a:t>
            </a:r>
            <a:endParaRPr lang="en-US" sz="2800" dirty="0">
              <a:latin typeface="PT Serif" panose="020A0603040505020204" pitchFamily="18" charset="-52"/>
              <a:cs typeface="Arial" panose="020B0604020202020204" pitchFamily="34" charset="0"/>
            </a:endParaRPr>
          </a:p>
          <a:p>
            <a:pPr marL="0" indent="0" algn="just">
              <a:buNone/>
            </a:pPr>
            <a:r>
              <a:rPr lang="en-US" sz="2800" b="1" i="1" dirty="0">
                <a:solidFill>
                  <a:srgbClr val="A02424"/>
                </a:solidFill>
                <a:latin typeface="PT Serif" panose="020A0603040505020204" pitchFamily="18" charset="-52"/>
                <a:cs typeface="Arial" panose="020B0604020202020204" pitchFamily="34" charset="0"/>
              </a:rPr>
              <a:t>30 </a:t>
            </a:r>
            <a:r>
              <a:rPr lang="ru-RU" sz="2800" b="1" i="1" dirty="0">
                <a:solidFill>
                  <a:srgbClr val="A02424"/>
                </a:solidFill>
                <a:latin typeface="PT Serif" panose="020A0603040505020204" pitchFamily="18" charset="-52"/>
                <a:cs typeface="Arial" panose="020B0604020202020204" pitchFamily="34" charset="0"/>
              </a:rPr>
              <a:t>см</a:t>
            </a:r>
            <a:r>
              <a:rPr lang="en-US" sz="2800" b="1" i="1" dirty="0">
                <a:solidFill>
                  <a:srgbClr val="A02424"/>
                </a:solidFill>
                <a:latin typeface="PT Serif" panose="020A0603040505020204" pitchFamily="18" charset="-52"/>
                <a:cs typeface="Arial" panose="020B0604020202020204" pitchFamily="34" charset="0"/>
              </a:rPr>
              <a:t>/</a:t>
            </a:r>
            <a:r>
              <a:rPr lang="ru-RU" sz="2800" b="1" i="1" dirty="0">
                <a:solidFill>
                  <a:srgbClr val="A02424"/>
                </a:solidFill>
                <a:latin typeface="PT Serif" panose="020A0603040505020204" pitchFamily="18" charset="-52"/>
                <a:cs typeface="Arial" panose="020B0604020202020204" pitchFamily="34" charset="0"/>
              </a:rPr>
              <a:t>с</a:t>
            </a:r>
            <a:r>
              <a:rPr lang="en-US" sz="2800" dirty="0">
                <a:latin typeface="PT Serif" panose="020A0603040505020204" pitchFamily="18" charset="-52"/>
                <a:cs typeface="Arial" panose="020B0604020202020204" pitchFamily="34" charset="0"/>
              </a:rPr>
              <a:t>.</a:t>
            </a:r>
          </a:p>
          <a:p>
            <a:pPr marL="0" indent="0" algn="just">
              <a:buNone/>
            </a:pPr>
            <a:endParaRPr lang="en-US" sz="2800" dirty="0">
              <a:latin typeface="PT Serif" panose="020A0603040505020204" pitchFamily="18" charset="-52"/>
              <a:cs typeface="Arial" panose="020B0604020202020204" pitchFamily="34" charset="0"/>
            </a:endParaRPr>
          </a:p>
          <a:p>
            <a:pPr marL="0" indent="0" algn="just">
              <a:buNone/>
            </a:pPr>
            <a:r>
              <a:rPr lang="ru-RU" sz="2800" dirty="0">
                <a:latin typeface="PT Serif" panose="020A0603040505020204" pitchFamily="18" charset="-52"/>
                <a:cs typeface="Arial" panose="020B0604020202020204" pitchFamily="34" charset="0"/>
              </a:rPr>
              <a:t>Толщина </a:t>
            </a:r>
            <a:r>
              <a:rPr lang="en-US" sz="2800" dirty="0">
                <a:solidFill>
                  <a:srgbClr val="A02424"/>
                </a:solidFill>
                <a:latin typeface="PT Serif" panose="020A0603040505020204" pitchFamily="18" charset="-52"/>
                <a:cs typeface="Arial" panose="020B0604020202020204" pitchFamily="34" charset="0"/>
              </a:rPr>
              <a:t>𝛿*</a:t>
            </a:r>
            <a:r>
              <a:rPr lang="en-US" sz="2800" dirty="0">
                <a:latin typeface="PT Serif" panose="020A0603040505020204" pitchFamily="18" charset="-52"/>
                <a:cs typeface="Arial" panose="020B0604020202020204" pitchFamily="34" charset="0"/>
              </a:rPr>
              <a:t> </a:t>
            </a:r>
            <a:r>
              <a:rPr lang="ru-RU" sz="2800" dirty="0">
                <a:latin typeface="PT Serif" panose="020A0603040505020204" pitchFamily="18" charset="-52"/>
                <a:cs typeface="Arial" panose="020B0604020202020204" pitchFamily="34" charset="0"/>
              </a:rPr>
              <a:t>вязкого пограничного слоя</a:t>
            </a:r>
            <a:r>
              <a:rPr lang="en-US" sz="2800" dirty="0">
                <a:latin typeface="PT Serif" panose="020A0603040505020204" pitchFamily="18" charset="-52"/>
                <a:cs typeface="Arial" panose="020B0604020202020204" pitchFamily="34" charset="0"/>
              </a:rPr>
              <a:t> </a:t>
            </a:r>
          </a:p>
          <a:p>
            <a:pPr marL="0" indent="0" algn="just">
              <a:buNone/>
            </a:pPr>
            <a:r>
              <a:rPr lang="en-US" sz="2800" dirty="0">
                <a:latin typeface="PT Serif" panose="020A0603040505020204" pitchFamily="18" charset="-52"/>
                <a:cs typeface="Arial" panose="020B0604020202020204" pitchFamily="34" charset="0"/>
              </a:rPr>
              <a:t>𝛿* ∼ 5𝜈/u*.</a:t>
            </a:r>
          </a:p>
          <a:p>
            <a:pPr marL="0" indent="0" algn="just">
              <a:buNone/>
            </a:pPr>
            <a:r>
              <a:rPr lang="ru-RU" sz="2800" dirty="0">
                <a:latin typeface="PT Serif" panose="020A0603040505020204" pitchFamily="18" charset="-52"/>
                <a:cs typeface="Arial" panose="020B0604020202020204" pitchFamily="34" charset="0"/>
              </a:rPr>
              <a:t>где</a:t>
            </a:r>
            <a:r>
              <a:rPr lang="en-US" sz="2800" dirty="0">
                <a:latin typeface="PT Serif" panose="020A0603040505020204" pitchFamily="18" charset="-52"/>
                <a:cs typeface="Arial" panose="020B0604020202020204" pitchFamily="34" charset="0"/>
              </a:rPr>
              <a:t> u* ∼ 0.5 </a:t>
            </a:r>
            <a:r>
              <a:rPr lang="ru-RU" sz="2800" dirty="0">
                <a:latin typeface="PT Serif" panose="020A0603040505020204" pitchFamily="18" charset="-52"/>
                <a:cs typeface="Arial" panose="020B0604020202020204" pitchFamily="34" charset="0"/>
              </a:rPr>
              <a:t>м</a:t>
            </a:r>
            <a:r>
              <a:rPr lang="en-US" sz="2800" dirty="0">
                <a:latin typeface="PT Serif" panose="020A0603040505020204" pitchFamily="18" charset="-52"/>
                <a:cs typeface="Arial" panose="020B0604020202020204" pitchFamily="34" charset="0"/>
              </a:rPr>
              <a:t>/</a:t>
            </a:r>
            <a:r>
              <a:rPr lang="ru-RU" sz="2800" dirty="0">
                <a:latin typeface="PT Serif" panose="020A0603040505020204" pitchFamily="18" charset="-52"/>
                <a:cs typeface="Arial" panose="020B0604020202020204" pitchFamily="34" charset="0"/>
              </a:rPr>
              <a:t>с</a:t>
            </a:r>
            <a:r>
              <a:rPr lang="en-US" sz="2800" dirty="0">
                <a:latin typeface="PT Serif" panose="020A0603040505020204" pitchFamily="18" charset="-52"/>
                <a:cs typeface="Arial" panose="020B0604020202020204" pitchFamily="34" charset="0"/>
              </a:rPr>
              <a:t>, 𝛿* ∼100 𝜇</a:t>
            </a:r>
            <a:r>
              <a:rPr lang="ru-RU" sz="2800" dirty="0">
                <a:latin typeface="PT Serif" panose="020A0603040505020204" pitchFamily="18" charset="-52"/>
                <a:cs typeface="Arial" panose="020B0604020202020204" pitchFamily="34" charset="0"/>
              </a:rPr>
              <a:t>м</a:t>
            </a:r>
            <a:r>
              <a:rPr lang="en-US" sz="2800" dirty="0">
                <a:latin typeface="PT Serif" panose="020A0603040505020204" pitchFamily="18" charset="-52"/>
                <a:cs typeface="Arial" panose="020B0604020202020204" pitchFamily="34" charset="0"/>
              </a:rPr>
              <a:t>.</a:t>
            </a:r>
          </a:p>
          <a:p>
            <a:pPr marL="0" indent="0" algn="just">
              <a:buNone/>
            </a:pPr>
            <a:r>
              <a:rPr lang="ru-RU" sz="2800" dirty="0">
                <a:latin typeface="PT Serif" panose="020A0603040505020204" pitchFamily="18" charset="-52"/>
                <a:cs typeface="Arial" panose="020B0604020202020204" pitchFamily="34" charset="0"/>
              </a:rPr>
              <a:t>Когда</a:t>
            </a:r>
            <a:r>
              <a:rPr lang="en-US" sz="2800" dirty="0">
                <a:latin typeface="PT Serif" panose="020A0603040505020204" pitchFamily="18" charset="-52"/>
                <a:cs typeface="Arial" panose="020B0604020202020204" pitchFamily="34" charset="0"/>
              </a:rPr>
              <a:t> </a:t>
            </a:r>
            <a:r>
              <a:rPr lang="en-US" sz="2800" b="1" i="1" dirty="0">
                <a:solidFill>
                  <a:srgbClr val="354564"/>
                </a:solidFill>
                <a:latin typeface="PT Serif" panose="020A0603040505020204" pitchFamily="18" charset="-52"/>
                <a:cs typeface="Arial" panose="020B0604020202020204" pitchFamily="34" charset="0"/>
              </a:rPr>
              <a:t>u* &gt; </a:t>
            </a:r>
            <a:r>
              <a:rPr lang="en-US" sz="2800" b="1" i="1" dirty="0" err="1">
                <a:solidFill>
                  <a:srgbClr val="354564"/>
                </a:solidFill>
                <a:latin typeface="PT Serif" panose="020A0603040505020204" pitchFamily="18" charset="-52"/>
                <a:cs typeface="Arial" panose="020B0604020202020204" pitchFamily="34" charset="0"/>
              </a:rPr>
              <a:t>u</a:t>
            </a:r>
            <a:r>
              <a:rPr lang="en-US" sz="2800" b="1" i="1" baseline="-25000" dirty="0" err="1">
                <a:solidFill>
                  <a:srgbClr val="354564"/>
                </a:solidFill>
                <a:latin typeface="PT Serif" panose="020A0603040505020204" pitchFamily="18" charset="-52"/>
                <a:cs typeface="Arial" panose="020B0604020202020204" pitchFamily="34" charset="0"/>
              </a:rPr>
              <a:t>crit</a:t>
            </a:r>
            <a:r>
              <a:rPr lang="en-US" sz="2800" dirty="0">
                <a:latin typeface="PT Serif" panose="020A0603040505020204" pitchFamily="18" charset="-52"/>
                <a:cs typeface="Arial" panose="020B0604020202020204" pitchFamily="34" charset="0"/>
              </a:rPr>
              <a:t>, </a:t>
            </a:r>
            <a:r>
              <a:rPr lang="ru-RU" sz="2800" dirty="0">
                <a:latin typeface="PT Serif" panose="020A0603040505020204" pitchFamily="18" charset="-52"/>
                <a:cs typeface="Arial" panose="020B0604020202020204" pitchFamily="34" charset="0"/>
              </a:rPr>
              <a:t>частицы диаметром </a:t>
            </a:r>
            <a:r>
              <a:rPr lang="en-US" sz="2800" dirty="0">
                <a:solidFill>
                  <a:srgbClr val="A02424"/>
                </a:solidFill>
                <a:latin typeface="PT Serif" panose="020A0603040505020204" pitchFamily="18" charset="-52"/>
                <a:cs typeface="Arial" panose="020B0604020202020204" pitchFamily="34" charset="0"/>
              </a:rPr>
              <a:t>d &gt; 𝛿* </a:t>
            </a:r>
            <a:r>
              <a:rPr lang="ru-RU" sz="2800" dirty="0">
                <a:latin typeface="PT Serif" panose="020A0603040505020204" pitchFamily="18" charset="-52"/>
                <a:cs typeface="Arial" panose="020B0604020202020204" pitchFamily="34" charset="0"/>
              </a:rPr>
              <a:t>могут подниматься</a:t>
            </a:r>
            <a:r>
              <a:rPr lang="en-US" sz="2800" dirty="0">
                <a:latin typeface="PT Serif" panose="020A0603040505020204" pitchFamily="18" charset="-52"/>
                <a:cs typeface="Arial" panose="020B0604020202020204" pitchFamily="34" charset="0"/>
              </a:rPr>
              <a:t>.</a:t>
            </a:r>
            <a:endParaRPr lang="ru-RU" sz="2800" dirty="0">
              <a:latin typeface="PT Serif" panose="020A0603040505020204" pitchFamily="18" charset="-52"/>
              <a:cs typeface="Arial" panose="020B0604020202020204" pitchFamily="34" charset="0"/>
            </a:endParaRPr>
          </a:p>
          <a:p>
            <a:pPr marL="0" indent="0" algn="just">
              <a:buNone/>
            </a:pPr>
            <a:endParaRPr lang="en-US" sz="2800" dirty="0">
              <a:latin typeface="PT Serif" panose="020A0603040505020204" pitchFamily="18" charset="-52"/>
              <a:cs typeface="Arial" panose="020B0604020202020204" pitchFamily="34" charset="0"/>
            </a:endParaRPr>
          </a:p>
          <a:p>
            <a:pPr marL="0" indent="0" algn="just">
              <a:buNone/>
            </a:pPr>
            <a:r>
              <a:rPr lang="ru-RU" sz="2800" dirty="0">
                <a:latin typeface="PT Serif" panose="020A0603040505020204" pitchFamily="18" charset="-52"/>
                <a:cs typeface="Arial" panose="020B0604020202020204" pitchFamily="34" charset="0"/>
              </a:rPr>
              <a:t>Частицы с размером </a:t>
            </a:r>
            <a:r>
              <a:rPr lang="en-US" sz="2800" dirty="0">
                <a:solidFill>
                  <a:srgbClr val="A02424"/>
                </a:solidFill>
                <a:latin typeface="PT Serif" panose="020A0603040505020204" pitchFamily="18" charset="-52"/>
                <a:cs typeface="Arial" panose="020B0604020202020204" pitchFamily="34" charset="0"/>
              </a:rPr>
              <a:t>d ≪ 𝛿* </a:t>
            </a:r>
            <a:r>
              <a:rPr lang="en-US" sz="2800" dirty="0">
                <a:latin typeface="PT Serif" panose="020A0603040505020204" pitchFamily="18" charset="-52"/>
                <a:cs typeface="Arial" panose="020B0604020202020204" pitchFamily="34" charset="0"/>
              </a:rPr>
              <a:t>(D ∼ 0.1 − 10 𝜇</a:t>
            </a:r>
            <a:r>
              <a:rPr lang="ru-RU" sz="2800" dirty="0">
                <a:latin typeface="PT Serif" panose="020A0603040505020204" pitchFamily="18" charset="-52"/>
                <a:cs typeface="Arial" panose="020B0604020202020204" pitchFamily="34" charset="0"/>
              </a:rPr>
              <a:t>м</a:t>
            </a:r>
            <a:r>
              <a:rPr lang="en-US" sz="2800" dirty="0">
                <a:latin typeface="PT Serif" panose="020A0603040505020204" pitchFamily="18" charset="-52"/>
                <a:cs typeface="Arial" panose="020B0604020202020204" pitchFamily="34" charset="0"/>
              </a:rPr>
              <a:t>) </a:t>
            </a:r>
            <a:r>
              <a:rPr lang="ru-RU" sz="2800" dirty="0">
                <a:latin typeface="PT Serif" panose="020A0603040505020204" pitchFamily="18" charset="-52"/>
                <a:cs typeface="Arial" panose="020B0604020202020204" pitchFamily="34" charset="0"/>
              </a:rPr>
              <a:t>не выходят из </a:t>
            </a:r>
            <a:r>
              <a:rPr lang="ru-RU" sz="2800" dirty="0" err="1">
                <a:latin typeface="PT Serif" panose="020A0603040505020204" pitchFamily="18" charset="-52"/>
                <a:cs typeface="Arial" panose="020B0604020202020204" pitchFamily="34" charset="0"/>
              </a:rPr>
              <a:t>вязклго</a:t>
            </a:r>
            <a:r>
              <a:rPr lang="ru-RU" sz="2800" dirty="0">
                <a:latin typeface="PT Serif" panose="020A0603040505020204" pitchFamily="18" charset="-52"/>
                <a:cs typeface="Arial" panose="020B0604020202020204" pitchFamily="34" charset="0"/>
              </a:rPr>
              <a:t> пограничного слоя</a:t>
            </a:r>
            <a:r>
              <a:rPr lang="en-US" sz="2800" dirty="0">
                <a:latin typeface="PT Serif" panose="020A0603040505020204" pitchFamily="18" charset="-52"/>
                <a:cs typeface="Arial" panose="020B0604020202020204" pitchFamily="34" charset="0"/>
              </a:rPr>
              <a:t>.</a:t>
            </a:r>
          </a:p>
          <a:p>
            <a:pPr marL="0" indent="0" algn="just">
              <a:buNone/>
            </a:pPr>
            <a:endParaRPr lang="ru-RU" dirty="0">
              <a:latin typeface="PT Serif" panose="020A0603040505020204" pitchFamily="18" charset="-52"/>
              <a:cs typeface="Arial" panose="020B0604020202020204" pitchFamily="34" charset="0"/>
            </a:endParaRPr>
          </a:p>
        </p:txBody>
      </p:sp>
      <p:sp>
        <p:nvSpPr>
          <p:cNvPr id="5" name="Заголовок 2"/>
          <p:cNvSpPr txBox="1">
            <a:spLocks/>
          </p:cNvSpPr>
          <p:nvPr/>
        </p:nvSpPr>
        <p:spPr>
          <a:xfrm>
            <a:off x="457200" y="-27384"/>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200" dirty="0">
                <a:latin typeface="PT Serif" panose="020A0603040505020204" pitchFamily="18" charset="-52"/>
                <a:cs typeface="Arial" pitchFamily="34" charset="0"/>
              </a:rPr>
              <a:t>Условия эмиссии аэрозоля</a:t>
            </a:r>
          </a:p>
        </p:txBody>
      </p:sp>
      <p:sp>
        <p:nvSpPr>
          <p:cNvPr id="2" name="Номер слайда 1"/>
          <p:cNvSpPr>
            <a:spLocks noGrp="1"/>
          </p:cNvSpPr>
          <p:nvPr>
            <p:ph type="sldNum" sz="quarter" idx="12"/>
          </p:nvPr>
        </p:nvSpPr>
        <p:spPr>
          <a:xfrm>
            <a:off x="6758880" y="6356350"/>
            <a:ext cx="2133600" cy="365125"/>
          </a:xfrm>
        </p:spPr>
        <p:txBody>
          <a:bodyPr/>
          <a:lstStyle/>
          <a:p>
            <a:fld id="{F3FF406A-A67E-4C56-A37C-C9B65D588383}" type="slidenum">
              <a:rPr lang="ru-RU" sz="2200" b="1" smtClean="0">
                <a:solidFill>
                  <a:schemeClr val="bg1"/>
                </a:solidFill>
                <a:latin typeface="PT Serif" panose="020A0603040505020204" pitchFamily="18" charset="-52"/>
                <a:cs typeface="Arial" panose="020B0604020202020204" pitchFamily="34" charset="0"/>
              </a:rPr>
              <a:t>51</a:t>
            </a:fld>
            <a:r>
              <a:rPr lang="ru-RU" sz="2200" b="1" dirty="0">
                <a:solidFill>
                  <a:schemeClr val="bg1"/>
                </a:solidFill>
                <a:latin typeface="PT Serif" panose="020A0603040505020204" pitchFamily="18" charset="-52"/>
                <a:cs typeface="Arial" panose="020B0604020202020204" pitchFamily="34" charset="0"/>
              </a:rPr>
              <a:t>/</a:t>
            </a:r>
            <a:r>
              <a:rPr lang="en-US" sz="2200" b="1" dirty="0">
                <a:solidFill>
                  <a:schemeClr val="bg1"/>
                </a:solidFill>
                <a:latin typeface="PT Serif" panose="020A0603040505020204" pitchFamily="18" charset="-52"/>
                <a:cs typeface="Arial" panose="020B0604020202020204" pitchFamily="34" charset="0"/>
              </a:rPr>
              <a:t>27</a:t>
            </a:r>
            <a:endParaRPr lang="ru-RU" sz="2200" b="1" dirty="0">
              <a:solidFill>
                <a:schemeClr val="bg1"/>
              </a:solidFill>
              <a:latin typeface="PT Serif" panose="020A0603040505020204" pitchFamily="18" charset="-52"/>
              <a:cs typeface="Arial" panose="020B0604020202020204" pitchFamily="34" charset="0"/>
            </a:endParaRPr>
          </a:p>
        </p:txBody>
      </p:sp>
    </p:spTree>
    <p:extLst>
      <p:ext uri="{BB962C8B-B14F-4D97-AF65-F5344CB8AC3E}">
        <p14:creationId xmlns:p14="http://schemas.microsoft.com/office/powerpoint/2010/main" val="2666347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idx="1"/>
          </p:nvPr>
        </p:nvSpPr>
        <p:spPr>
          <a:xfrm>
            <a:off x="457200" y="1567333"/>
            <a:ext cx="8229600" cy="4525963"/>
          </a:xfrm>
        </p:spPr>
        <p:txBody>
          <a:bodyPr>
            <a:normAutofit fontScale="92500" lnSpcReduction="10000"/>
          </a:bodyPr>
          <a:lstStyle/>
          <a:p>
            <a:pPr marL="0" indent="0" algn="just">
              <a:buNone/>
            </a:pPr>
            <a:r>
              <a:rPr lang="ru-RU" sz="2800" dirty="0">
                <a:latin typeface="PT Serif" panose="020A0603040505020204" pitchFamily="18" charset="-52"/>
                <a:cs typeface="Arial" panose="020B0604020202020204" pitchFamily="34" charset="0"/>
              </a:rPr>
              <a:t>Наиболее распространенные</a:t>
            </a:r>
            <a:r>
              <a:rPr lang="en-US" sz="2800" dirty="0">
                <a:latin typeface="PT Serif" panose="020A0603040505020204" pitchFamily="18" charset="-52"/>
                <a:cs typeface="Arial" panose="020B0604020202020204" pitchFamily="34" charset="0"/>
              </a:rPr>
              <a:t>...</a:t>
            </a:r>
          </a:p>
          <a:p>
            <a:pPr algn="just"/>
            <a:r>
              <a:rPr lang="ru-RU" sz="2800" b="1" dirty="0" err="1">
                <a:solidFill>
                  <a:srgbClr val="A02424"/>
                </a:solidFill>
                <a:latin typeface="PT Serif" panose="020A0603040505020204" pitchFamily="18" charset="-52"/>
                <a:cs typeface="Arial" panose="020B0604020202020204" pitchFamily="34" charset="0"/>
              </a:rPr>
              <a:t>Сальтация</a:t>
            </a:r>
            <a:r>
              <a:rPr lang="en-US" sz="2800" dirty="0">
                <a:latin typeface="PT Serif" panose="020A0603040505020204" pitchFamily="18" charset="-52"/>
                <a:cs typeface="Arial" panose="020B0604020202020204" pitchFamily="34" charset="0"/>
              </a:rPr>
              <a:t> </a:t>
            </a:r>
            <a:r>
              <a:rPr lang="ru-RU" sz="2800" dirty="0">
                <a:latin typeface="PT Serif" panose="020A0603040505020204" pitchFamily="18" charset="-52"/>
                <a:cs typeface="Arial" panose="020B0604020202020204" pitchFamily="34" charset="0"/>
              </a:rPr>
              <a:t>и ее модификации </a:t>
            </a:r>
            <a:r>
              <a:rPr lang="en-US" sz="2800" dirty="0">
                <a:latin typeface="PT Serif" panose="020A0603040505020204" pitchFamily="18" charset="-52"/>
                <a:cs typeface="Arial" panose="020B0604020202020204" pitchFamily="34" charset="0"/>
              </a:rPr>
              <a:t>– </a:t>
            </a:r>
            <a:r>
              <a:rPr lang="ru-RU" sz="2800" dirty="0">
                <a:latin typeface="PT Serif" panose="020A0603040505020204" pitchFamily="18" charset="-52"/>
                <a:cs typeface="Arial" panose="020B0604020202020204" pitchFamily="34" charset="0"/>
              </a:rPr>
              <a:t>для скорости ветра </a:t>
            </a:r>
            <a:r>
              <a:rPr lang="en-US" sz="2800" dirty="0">
                <a:latin typeface="PT Serif" panose="020A0603040505020204" pitchFamily="18" charset="-52"/>
                <a:cs typeface="Arial" panose="020B0604020202020204" pitchFamily="34" charset="0"/>
              </a:rPr>
              <a:t>≥ 10 m/s.</a:t>
            </a:r>
          </a:p>
          <a:p>
            <a:pPr algn="just"/>
            <a:r>
              <a:rPr lang="ru-RU" sz="2800" b="1" dirty="0">
                <a:solidFill>
                  <a:srgbClr val="A02424"/>
                </a:solidFill>
                <a:latin typeface="PT Serif" panose="020A0603040505020204" pitchFamily="18" charset="-52"/>
                <a:cs typeface="Arial" panose="020B0604020202020204" pitchFamily="34" charset="0"/>
              </a:rPr>
              <a:t>Конвекция</a:t>
            </a:r>
            <a:endParaRPr lang="en-US" sz="2800" dirty="0">
              <a:latin typeface="PT Serif" panose="020A0603040505020204" pitchFamily="18" charset="-52"/>
              <a:cs typeface="Arial" panose="020B0604020202020204" pitchFamily="34" charset="0"/>
            </a:endParaRPr>
          </a:p>
          <a:p>
            <a:pPr algn="just"/>
            <a:r>
              <a:rPr lang="ru-RU" sz="2800" b="1" dirty="0">
                <a:latin typeface="PT Serif" panose="020A0603040505020204" pitchFamily="18" charset="-52"/>
                <a:cs typeface="Arial" panose="020B0604020202020204" pitchFamily="34" charset="0"/>
              </a:rPr>
              <a:t>Однако</a:t>
            </a:r>
            <a:r>
              <a:rPr lang="en-US" sz="2800" dirty="0">
                <a:latin typeface="PT Serif" panose="020A0603040505020204" pitchFamily="18" charset="-52"/>
                <a:cs typeface="Arial" panose="020B0604020202020204" pitchFamily="34" charset="0"/>
              </a:rPr>
              <a:t>, </a:t>
            </a:r>
            <a:r>
              <a:rPr lang="ru-RU" sz="2800" dirty="0">
                <a:latin typeface="PT Serif" panose="020A0603040505020204" pitchFamily="18" charset="-52"/>
                <a:cs typeface="Arial" panose="020B0604020202020204" pitchFamily="34" charset="0"/>
              </a:rPr>
              <a:t>количество тонкого атмосферного аэрозоля и условия, и условия его эмиссии с подстилающей поверхности предполагают, что при слабом ветре существует эмиссия. </a:t>
            </a:r>
            <a:r>
              <a:rPr lang="en-US" sz="2800" dirty="0">
                <a:latin typeface="PT Serif" panose="020A0603040505020204" pitchFamily="18" charset="-52"/>
                <a:cs typeface="Arial" panose="020B0604020202020204" pitchFamily="34" charset="0"/>
              </a:rPr>
              <a:t>the number of atmospheric fine particles and the conditions for their occurrence suggest that they can also be lifted in calm weather, when the wind force is insufficient to form strong shear turbulence over the underlying surface (</a:t>
            </a:r>
            <a:r>
              <a:rPr lang="ru-RU" sz="2800" b="1" dirty="0" err="1">
                <a:solidFill>
                  <a:srgbClr val="A02424"/>
                </a:solidFill>
                <a:latin typeface="PT Serif" panose="020A0603040505020204" pitchFamily="18" charset="-52"/>
                <a:cs typeface="Arial" panose="020B0604020202020204" pitchFamily="34" charset="0"/>
              </a:rPr>
              <a:t>несальтационная</a:t>
            </a:r>
            <a:r>
              <a:rPr lang="ru-RU" sz="2800" b="1" dirty="0">
                <a:solidFill>
                  <a:srgbClr val="A02424"/>
                </a:solidFill>
                <a:latin typeface="PT Serif" panose="020A0603040505020204" pitchFamily="18" charset="-52"/>
                <a:cs typeface="Arial" panose="020B0604020202020204" pitchFamily="34" charset="0"/>
              </a:rPr>
              <a:t> эмиссия</a:t>
            </a:r>
            <a:r>
              <a:rPr lang="en-US" sz="2800" dirty="0">
                <a:latin typeface="PT Serif" panose="020A0603040505020204" pitchFamily="18" charset="-52"/>
                <a:cs typeface="Arial" panose="020B0604020202020204" pitchFamily="34" charset="0"/>
              </a:rPr>
              <a:t>).</a:t>
            </a:r>
          </a:p>
        </p:txBody>
      </p:sp>
      <p:sp>
        <p:nvSpPr>
          <p:cNvPr id="5" name="Заголовок 2"/>
          <p:cNvSpPr txBox="1">
            <a:spLocks/>
          </p:cNvSpPr>
          <p:nvPr/>
        </p:nvSpPr>
        <p:spPr>
          <a:xfrm>
            <a:off x="457200" y="-27384"/>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200" dirty="0">
                <a:latin typeface="PT Serif" panose="020A0603040505020204" pitchFamily="18" charset="-52"/>
                <a:cs typeface="Arial" pitchFamily="34" charset="0"/>
              </a:rPr>
              <a:t>Механизмы эмиссии</a:t>
            </a:r>
          </a:p>
        </p:txBody>
      </p:sp>
      <p:sp>
        <p:nvSpPr>
          <p:cNvPr id="2" name="Номер слайда 1"/>
          <p:cNvSpPr>
            <a:spLocks noGrp="1"/>
          </p:cNvSpPr>
          <p:nvPr>
            <p:ph type="sldNum" sz="quarter" idx="12"/>
          </p:nvPr>
        </p:nvSpPr>
        <p:spPr>
          <a:xfrm>
            <a:off x="6758880" y="6356350"/>
            <a:ext cx="2133600" cy="365125"/>
          </a:xfrm>
        </p:spPr>
        <p:txBody>
          <a:bodyPr/>
          <a:lstStyle/>
          <a:p>
            <a:fld id="{F3FF406A-A67E-4C56-A37C-C9B65D588383}" type="slidenum">
              <a:rPr lang="ru-RU" sz="2200" b="1" smtClean="0">
                <a:solidFill>
                  <a:schemeClr val="bg1"/>
                </a:solidFill>
                <a:latin typeface="PT Serif" panose="020A0603040505020204" pitchFamily="18" charset="-52"/>
                <a:cs typeface="Arial" panose="020B0604020202020204" pitchFamily="34" charset="0"/>
              </a:rPr>
              <a:t>52</a:t>
            </a:fld>
            <a:r>
              <a:rPr lang="ru-RU" sz="2200" b="1" dirty="0">
                <a:solidFill>
                  <a:schemeClr val="bg1"/>
                </a:solidFill>
                <a:latin typeface="PT Serif" panose="020A0603040505020204" pitchFamily="18" charset="-52"/>
                <a:cs typeface="Arial" panose="020B0604020202020204" pitchFamily="34" charset="0"/>
              </a:rPr>
              <a:t>/</a:t>
            </a:r>
            <a:r>
              <a:rPr lang="en-US" sz="2200" b="1" dirty="0">
                <a:solidFill>
                  <a:schemeClr val="bg1"/>
                </a:solidFill>
                <a:latin typeface="PT Serif" panose="020A0603040505020204" pitchFamily="18" charset="-52"/>
                <a:cs typeface="Arial" panose="020B0604020202020204" pitchFamily="34" charset="0"/>
              </a:rPr>
              <a:t>27</a:t>
            </a:r>
            <a:endParaRPr lang="ru-RU" sz="2200" b="1" dirty="0">
              <a:solidFill>
                <a:schemeClr val="bg1"/>
              </a:solidFill>
              <a:latin typeface="PT Serif" panose="020A0603040505020204" pitchFamily="18" charset="-52"/>
              <a:cs typeface="Arial" panose="020B0604020202020204" pitchFamily="34" charset="0"/>
            </a:endParaRPr>
          </a:p>
        </p:txBody>
      </p:sp>
    </p:spTree>
    <p:extLst>
      <p:ext uri="{BB962C8B-B14F-4D97-AF65-F5344CB8AC3E}">
        <p14:creationId xmlns:p14="http://schemas.microsoft.com/office/powerpoint/2010/main" val="3096510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idx="1"/>
          </p:nvPr>
        </p:nvSpPr>
        <p:spPr>
          <a:xfrm>
            <a:off x="457200" y="1783357"/>
            <a:ext cx="8229600" cy="4525963"/>
          </a:xfrm>
        </p:spPr>
        <p:txBody>
          <a:bodyPr>
            <a:normAutofit lnSpcReduction="10000"/>
          </a:bodyPr>
          <a:lstStyle/>
          <a:p>
            <a:pPr algn="just"/>
            <a:r>
              <a:rPr lang="ru-RU" sz="2800" dirty="0">
                <a:latin typeface="PT Serif" panose="020A0603040505020204" pitchFamily="18" charset="-52"/>
                <a:cs typeface="Arial" panose="020B0604020202020204" pitchFamily="34" charset="0"/>
              </a:rPr>
              <a:t>Рассмотрена возможность для мелких частиц подниматься с подстилающей поверхности в случае сильных тепловых потоков</a:t>
            </a:r>
            <a:endParaRPr lang="en-US" sz="2800" dirty="0">
              <a:solidFill>
                <a:srgbClr val="354564"/>
              </a:solidFill>
              <a:latin typeface="PT Serif" panose="020A0603040505020204" pitchFamily="18" charset="-52"/>
              <a:cs typeface="Arial" panose="020B0604020202020204" pitchFamily="34" charset="0"/>
            </a:endParaRPr>
          </a:p>
          <a:p>
            <a:pPr marL="0" indent="0" algn="ctr">
              <a:buNone/>
            </a:pPr>
            <a:r>
              <a:rPr lang="en-US" sz="2800" dirty="0">
                <a:solidFill>
                  <a:srgbClr val="A02424"/>
                </a:solidFill>
                <a:latin typeface="PT Serif" panose="020A0603040505020204" pitchFamily="18" charset="-52"/>
                <a:cs typeface="Arial" panose="020B0604020202020204" pitchFamily="34" charset="0"/>
              </a:rPr>
              <a:t>(f ∼ 200 ÷ 500 </a:t>
            </a:r>
            <a:r>
              <a:rPr lang="ru-RU" sz="2800" dirty="0">
                <a:solidFill>
                  <a:srgbClr val="A02424"/>
                </a:solidFill>
                <a:latin typeface="PT Serif" panose="020A0603040505020204" pitchFamily="18" charset="-52"/>
                <a:cs typeface="Arial" panose="020B0604020202020204" pitchFamily="34" charset="0"/>
              </a:rPr>
              <a:t>В</a:t>
            </a:r>
            <a:r>
              <a:rPr lang="en-US" sz="2800" dirty="0">
                <a:solidFill>
                  <a:srgbClr val="A02424"/>
                </a:solidFill>
                <a:latin typeface="PT Serif" panose="020A0603040505020204" pitchFamily="18" charset="-52"/>
                <a:cs typeface="Arial" panose="020B0604020202020204" pitchFamily="34" charset="0"/>
              </a:rPr>
              <a:t>/</a:t>
            </a:r>
            <a:r>
              <a:rPr lang="ru-RU" sz="2800" dirty="0">
                <a:solidFill>
                  <a:srgbClr val="A02424"/>
                </a:solidFill>
                <a:latin typeface="PT Serif" panose="020A0603040505020204" pitchFamily="18" charset="-52"/>
                <a:cs typeface="Arial" panose="020B0604020202020204" pitchFamily="34" charset="0"/>
              </a:rPr>
              <a:t>м</a:t>
            </a:r>
            <a:r>
              <a:rPr lang="en-US" sz="2800" baseline="30000" dirty="0">
                <a:solidFill>
                  <a:srgbClr val="A02424"/>
                </a:solidFill>
                <a:latin typeface="PT Serif" panose="020A0603040505020204" pitchFamily="18" charset="-52"/>
                <a:cs typeface="Arial" panose="020B0604020202020204" pitchFamily="34" charset="0"/>
              </a:rPr>
              <a:t>2</a:t>
            </a:r>
            <a:r>
              <a:rPr lang="en-US" sz="2800" dirty="0">
                <a:solidFill>
                  <a:srgbClr val="A02424"/>
                </a:solidFill>
                <a:latin typeface="PT Serif" panose="020A0603040505020204" pitchFamily="18" charset="-52"/>
                <a:cs typeface="Arial" panose="020B0604020202020204" pitchFamily="34" charset="0"/>
              </a:rPr>
              <a:t>).</a:t>
            </a:r>
          </a:p>
          <a:p>
            <a:pPr algn="just"/>
            <a:r>
              <a:rPr lang="ru-RU" sz="2800" dirty="0">
                <a:latin typeface="PT Serif" panose="020A0603040505020204" pitchFamily="18" charset="-52"/>
                <a:cs typeface="Arial" panose="020B0604020202020204" pitchFamily="34" charset="0"/>
              </a:rPr>
              <a:t>В воздушном слое толщиной </a:t>
            </a:r>
            <a:r>
              <a:rPr lang="en-US" sz="2800" dirty="0">
                <a:latin typeface="PT Serif" panose="020A0603040505020204" pitchFamily="18" charset="-52"/>
                <a:cs typeface="Arial" panose="020B0604020202020204" pitchFamily="34" charset="0"/>
              </a:rPr>
              <a:t>∼ 0.5–1 </a:t>
            </a:r>
            <a:r>
              <a:rPr lang="ru-RU" sz="2800" dirty="0">
                <a:latin typeface="PT Serif" panose="020A0603040505020204" pitchFamily="18" charset="-52"/>
                <a:cs typeface="Arial" panose="020B0604020202020204" pitchFamily="34" charset="0"/>
              </a:rPr>
              <a:t>м</a:t>
            </a:r>
            <a:r>
              <a:rPr lang="en-US" sz="2800" dirty="0">
                <a:latin typeface="PT Serif" panose="020A0603040505020204" pitchFamily="18" charset="-52"/>
                <a:cs typeface="Arial" panose="020B0604020202020204" pitchFamily="34" charset="0"/>
              </a:rPr>
              <a:t>, </a:t>
            </a:r>
            <a:r>
              <a:rPr lang="ru-RU" sz="2800" dirty="0">
                <a:latin typeface="PT Serif" panose="020A0603040505020204" pitchFamily="18" charset="-52"/>
                <a:cs typeface="Arial" panose="020B0604020202020204" pitchFamily="34" charset="0"/>
              </a:rPr>
              <a:t>температура падает на </a:t>
            </a:r>
            <a:r>
              <a:rPr lang="en-US" sz="2800" dirty="0">
                <a:latin typeface="PT Serif" panose="020A0603040505020204" pitchFamily="18" charset="-52"/>
                <a:cs typeface="Arial" panose="020B0604020202020204" pitchFamily="34" charset="0"/>
              </a:rPr>
              <a:t>10-30</a:t>
            </a:r>
            <a:r>
              <a:rPr lang="en-US" sz="2800" baseline="30000" dirty="0">
                <a:latin typeface="PT Serif" panose="020A0603040505020204" pitchFamily="18" charset="-52"/>
                <a:cs typeface="Arial" panose="020B0604020202020204" pitchFamily="34" charset="0"/>
              </a:rPr>
              <a:t>∘</a:t>
            </a:r>
            <a:r>
              <a:rPr lang="en-US" sz="2800" dirty="0">
                <a:latin typeface="PT Serif" panose="020A0603040505020204" pitchFamily="18" charset="-52"/>
                <a:cs typeface="Arial" panose="020B0604020202020204" pitchFamily="34" charset="0"/>
              </a:rPr>
              <a:t>C; </a:t>
            </a:r>
            <a:r>
              <a:rPr lang="ru-RU" sz="2800" dirty="0">
                <a:latin typeface="PT Serif" panose="020A0603040505020204" pitchFamily="18" charset="-52"/>
                <a:cs typeface="Arial" panose="020B0604020202020204" pitchFamily="34" charset="0"/>
              </a:rPr>
              <a:t>основное «падение» приходится  на первый сантиметр</a:t>
            </a:r>
            <a:r>
              <a:rPr lang="en-US" sz="2800" dirty="0">
                <a:latin typeface="PT Serif" panose="020A0603040505020204" pitchFamily="18" charset="-52"/>
                <a:cs typeface="Arial" panose="020B0604020202020204" pitchFamily="34" charset="0"/>
              </a:rPr>
              <a:t>.</a:t>
            </a:r>
          </a:p>
          <a:p>
            <a:pPr algn="just"/>
            <a:r>
              <a:rPr lang="ru-RU" sz="2800" dirty="0">
                <a:latin typeface="PT Serif" panose="020A0603040505020204" pitchFamily="18" charset="-52"/>
                <a:cs typeface="Arial" panose="020B0604020202020204" pitchFamily="34" charset="0"/>
              </a:rPr>
              <a:t>Воздух над песком вступает в конвективное движение из-за нагрева приповерхностного слоя </a:t>
            </a:r>
            <a:r>
              <a:rPr lang="en-US" sz="2800" dirty="0">
                <a:solidFill>
                  <a:srgbClr val="A02424"/>
                </a:solidFill>
                <a:latin typeface="PT Serif" panose="020A0603040505020204" pitchFamily="18" charset="-52"/>
                <a:cs typeface="Arial" panose="020B0604020202020204" pitchFamily="34" charset="0"/>
              </a:rPr>
              <a:t>T</a:t>
            </a:r>
            <a:r>
              <a:rPr lang="en-US" sz="2800" baseline="-25000" dirty="0">
                <a:solidFill>
                  <a:srgbClr val="A02424"/>
                </a:solidFill>
                <a:latin typeface="PT Serif" panose="020A0603040505020204" pitchFamily="18" charset="-52"/>
                <a:cs typeface="Arial" panose="020B0604020202020204" pitchFamily="34" charset="0"/>
              </a:rPr>
              <a:t>S</a:t>
            </a:r>
            <a:r>
              <a:rPr lang="en-US" sz="2800" dirty="0">
                <a:solidFill>
                  <a:srgbClr val="A02424"/>
                </a:solidFill>
                <a:latin typeface="PT Serif" panose="020A0603040505020204" pitchFamily="18" charset="-52"/>
                <a:cs typeface="Arial" panose="020B0604020202020204" pitchFamily="34" charset="0"/>
              </a:rPr>
              <a:t>∼ 40 − 70</a:t>
            </a:r>
            <a:r>
              <a:rPr lang="en-US" sz="2800" baseline="30000" dirty="0">
                <a:solidFill>
                  <a:srgbClr val="A02424"/>
                </a:solidFill>
                <a:latin typeface="PT Serif" panose="020A0603040505020204" pitchFamily="18" charset="-52"/>
                <a:cs typeface="Arial" panose="020B0604020202020204" pitchFamily="34" charset="0"/>
              </a:rPr>
              <a:t> ∘</a:t>
            </a:r>
            <a:r>
              <a:rPr lang="en-US" sz="2800" dirty="0">
                <a:solidFill>
                  <a:srgbClr val="A02424"/>
                </a:solidFill>
                <a:latin typeface="PT Serif" panose="020A0603040505020204" pitchFamily="18" charset="-52"/>
                <a:cs typeface="Arial" panose="020B0604020202020204" pitchFamily="34" charset="0"/>
              </a:rPr>
              <a:t>C</a:t>
            </a:r>
          </a:p>
          <a:p>
            <a:pPr algn="just"/>
            <a:r>
              <a:rPr lang="ru-RU" sz="2800" dirty="0">
                <a:latin typeface="PT Serif" panose="020A0603040505020204" pitchFamily="18" charset="-52"/>
                <a:cs typeface="Arial" panose="020B0604020202020204" pitchFamily="34" charset="0"/>
              </a:rPr>
              <a:t>Средний ветер</a:t>
            </a:r>
            <a:r>
              <a:rPr lang="en-US" sz="2800" dirty="0">
                <a:solidFill>
                  <a:srgbClr val="A02424"/>
                </a:solidFill>
                <a:latin typeface="PT Serif" panose="020A0603040505020204" pitchFamily="18" charset="-52"/>
                <a:cs typeface="Arial" panose="020B0604020202020204" pitchFamily="34" charset="0"/>
              </a:rPr>
              <a:t> ∼ 4 </a:t>
            </a:r>
            <a:r>
              <a:rPr lang="ru-RU" sz="2800" dirty="0">
                <a:solidFill>
                  <a:srgbClr val="A02424"/>
                </a:solidFill>
                <a:latin typeface="PT Serif" panose="020A0603040505020204" pitchFamily="18" charset="-52"/>
                <a:cs typeface="Arial" panose="020B0604020202020204" pitchFamily="34" charset="0"/>
              </a:rPr>
              <a:t>м</a:t>
            </a:r>
            <a:r>
              <a:rPr lang="en-US" sz="2800" dirty="0">
                <a:solidFill>
                  <a:srgbClr val="A02424"/>
                </a:solidFill>
                <a:latin typeface="PT Serif" panose="020A0603040505020204" pitchFamily="18" charset="-52"/>
                <a:cs typeface="Arial" panose="020B0604020202020204" pitchFamily="34" charset="0"/>
              </a:rPr>
              <a:t>/</a:t>
            </a:r>
            <a:r>
              <a:rPr lang="ru-RU" sz="2800" dirty="0">
                <a:solidFill>
                  <a:srgbClr val="A02424"/>
                </a:solidFill>
                <a:latin typeface="PT Serif" panose="020A0603040505020204" pitchFamily="18" charset="-52"/>
                <a:cs typeface="Arial" panose="020B0604020202020204" pitchFamily="34" charset="0"/>
              </a:rPr>
              <a:t>с</a:t>
            </a:r>
            <a:endParaRPr lang="en-US" sz="2800" dirty="0">
              <a:latin typeface="PT Serif" panose="020A0603040505020204" pitchFamily="18" charset="-52"/>
              <a:cs typeface="Arial" panose="020B0604020202020204" pitchFamily="34" charset="0"/>
            </a:endParaRPr>
          </a:p>
          <a:p>
            <a:pPr marL="0" indent="0" algn="just">
              <a:buNone/>
            </a:pPr>
            <a:endParaRPr lang="en-US" sz="2800" dirty="0">
              <a:latin typeface="PT Serif" panose="020A0603040505020204" pitchFamily="18" charset="-52"/>
              <a:cs typeface="Arial" panose="020B0604020202020204" pitchFamily="34" charset="0"/>
            </a:endParaRPr>
          </a:p>
          <a:p>
            <a:pPr marL="0" indent="0" algn="just">
              <a:buNone/>
            </a:pPr>
            <a:endParaRPr lang="ru-RU" sz="2800" dirty="0">
              <a:latin typeface="PT Serif" panose="020A0603040505020204" pitchFamily="18" charset="-52"/>
              <a:cs typeface="Arial" panose="020B0604020202020204" pitchFamily="34" charset="0"/>
            </a:endParaRPr>
          </a:p>
        </p:txBody>
      </p:sp>
      <p:sp>
        <p:nvSpPr>
          <p:cNvPr id="5" name="Заголовок 2"/>
          <p:cNvSpPr txBox="1">
            <a:spLocks/>
          </p:cNvSpPr>
          <p:nvPr/>
        </p:nvSpPr>
        <p:spPr>
          <a:xfrm>
            <a:off x="457200" y="-27384"/>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200" dirty="0" err="1">
                <a:latin typeface="PT Serif" panose="020A0603040505020204" pitchFamily="18" charset="-52"/>
                <a:cs typeface="Arial" pitchFamily="34" charset="0"/>
              </a:rPr>
              <a:t>Несальтационная</a:t>
            </a:r>
            <a:r>
              <a:rPr lang="ru-RU" sz="3200" dirty="0">
                <a:latin typeface="PT Serif" panose="020A0603040505020204" pitchFamily="18" charset="-52"/>
                <a:cs typeface="Arial" pitchFamily="34" charset="0"/>
              </a:rPr>
              <a:t> эмиссия</a:t>
            </a:r>
          </a:p>
        </p:txBody>
      </p:sp>
      <p:sp>
        <p:nvSpPr>
          <p:cNvPr id="2" name="Номер слайда 1"/>
          <p:cNvSpPr>
            <a:spLocks noGrp="1"/>
          </p:cNvSpPr>
          <p:nvPr>
            <p:ph type="sldNum" sz="quarter" idx="12"/>
          </p:nvPr>
        </p:nvSpPr>
        <p:spPr>
          <a:xfrm>
            <a:off x="6758880" y="6356350"/>
            <a:ext cx="2133600" cy="365125"/>
          </a:xfrm>
        </p:spPr>
        <p:txBody>
          <a:bodyPr/>
          <a:lstStyle/>
          <a:p>
            <a:fld id="{F3FF406A-A67E-4C56-A37C-C9B65D588383}" type="slidenum">
              <a:rPr lang="ru-RU" sz="2800" b="1" smtClean="0">
                <a:solidFill>
                  <a:schemeClr val="bg1"/>
                </a:solidFill>
                <a:latin typeface="PT Serif" panose="020A0603040505020204" pitchFamily="18" charset="-52"/>
                <a:cs typeface="Arial" panose="020B0604020202020204" pitchFamily="34" charset="0"/>
              </a:rPr>
              <a:t>53</a:t>
            </a:fld>
            <a:r>
              <a:rPr lang="ru-RU" sz="2800" b="1" dirty="0">
                <a:solidFill>
                  <a:schemeClr val="bg1"/>
                </a:solidFill>
                <a:latin typeface="PT Serif" panose="020A0603040505020204" pitchFamily="18" charset="-52"/>
                <a:cs typeface="Arial" panose="020B0604020202020204" pitchFamily="34" charset="0"/>
              </a:rPr>
              <a:t>/</a:t>
            </a:r>
            <a:r>
              <a:rPr lang="en-US" sz="2800" b="1" dirty="0">
                <a:solidFill>
                  <a:schemeClr val="bg1"/>
                </a:solidFill>
                <a:latin typeface="PT Serif" panose="020A0603040505020204" pitchFamily="18" charset="-52"/>
                <a:cs typeface="Arial" panose="020B0604020202020204" pitchFamily="34" charset="0"/>
              </a:rPr>
              <a:t>27</a:t>
            </a:r>
            <a:endParaRPr lang="ru-RU" sz="2800" b="1" dirty="0">
              <a:solidFill>
                <a:schemeClr val="bg1"/>
              </a:solidFill>
              <a:latin typeface="PT Serif" panose="020A0603040505020204" pitchFamily="18" charset="-52"/>
              <a:cs typeface="Arial" panose="020B0604020202020204" pitchFamily="34" charset="0"/>
            </a:endParaRPr>
          </a:p>
        </p:txBody>
      </p:sp>
    </p:spTree>
    <p:extLst>
      <p:ext uri="{BB962C8B-B14F-4D97-AF65-F5344CB8AC3E}">
        <p14:creationId xmlns:p14="http://schemas.microsoft.com/office/powerpoint/2010/main" val="2534869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59832" y="2142544"/>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14284" y="2358512"/>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The frequency of dust storms in Kalmykia</a:t>
            </a:r>
            <a:endParaRPr lang="ru-RU" sz="3200" dirty="0">
              <a:solidFill>
                <a:srgbClr val="0000CC"/>
              </a:solidFill>
              <a:latin typeface="PT Serif" panose="020A0603040505020204" pitchFamily="18" charset="-52"/>
              <a:cs typeface="Arial" pitchFamily="34" charset="0"/>
            </a:endParaRPr>
          </a:p>
        </p:txBody>
      </p:sp>
      <p:sp>
        <p:nvSpPr>
          <p:cNvPr id="14" name="Прямоугольник 13"/>
          <p:cNvSpPr/>
          <p:nvPr/>
        </p:nvSpPr>
        <p:spPr>
          <a:xfrm>
            <a:off x="287524" y="5033986"/>
            <a:ext cx="8568952" cy="1492716"/>
          </a:xfrm>
          <a:prstGeom prst="rect">
            <a:avLst/>
          </a:prstGeom>
        </p:spPr>
        <p:txBody>
          <a:bodyPr wrap="square">
            <a:spAutoFit/>
          </a:bodyPr>
          <a:lstStyle/>
          <a:p>
            <a:pPr algn="r"/>
            <a:endParaRPr lang="en-US" sz="2100" dirty="0">
              <a:latin typeface="PT Serif" panose="020A0603040505020204" pitchFamily="18" charset="-52"/>
              <a:ea typeface="PT Serif" panose="020A0603040505020204" pitchFamily="18" charset="-52"/>
            </a:endParaRPr>
          </a:p>
          <a:p>
            <a:endParaRPr lang="ru-RU" sz="2100" dirty="0">
              <a:latin typeface="PT Serif" panose="020A0603040505020204" pitchFamily="18" charset="-52"/>
              <a:ea typeface="PT Serif" panose="020A0603040505020204" pitchFamily="18" charset="-52"/>
            </a:endParaRPr>
          </a:p>
          <a:p>
            <a:pPr marL="342900" indent="-342900" algn="just">
              <a:buFont typeface="Arial" panose="020B0604020202020204" pitchFamily="34" charset="0"/>
              <a:buChar char="•"/>
            </a:pPr>
            <a:r>
              <a:rPr lang="en-US" sz="2100" dirty="0">
                <a:latin typeface="PT Serif" panose="020A0603040505020204" pitchFamily="18" charset="-52"/>
                <a:ea typeface="PT Serif" panose="020A0603040505020204" pitchFamily="18" charset="-52"/>
              </a:rPr>
              <a:t>the number of 3-hour periods when the dust storm was observed</a:t>
            </a:r>
          </a:p>
          <a:p>
            <a:pPr marL="285750" indent="-285750" algn="r">
              <a:buFont typeface="Arial" panose="020B0604020202020204" pitchFamily="34" charset="0"/>
              <a:buChar char="•"/>
            </a:pPr>
            <a:r>
              <a:rPr lang="en-US" sz="1400" dirty="0">
                <a:latin typeface="PT Serif" panose="020A0603040505020204" pitchFamily="18" charset="-52"/>
                <a:ea typeface="PT Serif" panose="020A0603040505020204" pitchFamily="18" charset="-52"/>
              </a:rPr>
              <a:t>[</a:t>
            </a:r>
            <a:r>
              <a:rPr lang="en-US" sz="1400" dirty="0" err="1">
                <a:latin typeface="PT Serif" panose="020A0603040505020204" pitchFamily="18" charset="-52"/>
                <a:ea typeface="PT Serif" panose="020A0603040505020204" pitchFamily="18" charset="-52"/>
              </a:rPr>
              <a:t>Chernokulsky</a:t>
            </a:r>
            <a:r>
              <a:rPr lang="en-US" sz="1400" dirty="0">
                <a:latin typeface="PT Serif" panose="020A0603040505020204" pitchFamily="18" charset="-52"/>
                <a:ea typeface="PT Serif" panose="020A0603040505020204" pitchFamily="18" charset="-52"/>
              </a:rPr>
              <a:t> A., Kozlov F.]</a:t>
            </a:r>
            <a:r>
              <a:rPr lang="ru-RU" sz="2800" dirty="0">
                <a:latin typeface="PT Serif" panose="020A0603040505020204" pitchFamily="18" charset="-52"/>
                <a:ea typeface="PT Serif" panose="020A0603040505020204" pitchFamily="18" charset="-52"/>
              </a:rPr>
              <a:t> </a:t>
            </a:r>
            <a:endParaRPr lang="ru-RU" sz="2100" dirty="0">
              <a:solidFill>
                <a:srgbClr val="FF6D3F"/>
              </a:solidFill>
              <a:latin typeface="PT Serif" panose="020A0603040505020204" pitchFamily="18" charset="-52"/>
              <a:ea typeface="PT Serif" panose="020A0603040505020204" pitchFamily="18" charset="-52"/>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492" y="1339596"/>
            <a:ext cx="8129016" cy="4178808"/>
          </a:xfrm>
          <a:prstGeom prst="rect">
            <a:avLst/>
          </a:prstGeom>
        </p:spPr>
      </p:pic>
    </p:spTree>
    <p:extLst>
      <p:ext uri="{BB962C8B-B14F-4D97-AF65-F5344CB8AC3E}">
        <p14:creationId xmlns:p14="http://schemas.microsoft.com/office/powerpoint/2010/main" val="3458550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F0FA3A79-DFA0-6B79-DEF4-4C3194D411C0}"/>
              </a:ext>
            </a:extLst>
          </p:cNvPr>
          <p:cNvSpPr txBox="1"/>
          <p:nvPr/>
        </p:nvSpPr>
        <p:spPr>
          <a:xfrm>
            <a:off x="35495" y="25460"/>
            <a:ext cx="9047991" cy="307777"/>
          </a:xfrm>
          <a:prstGeom prst="rect">
            <a:avLst/>
          </a:prstGeom>
          <a:noFill/>
        </p:spPr>
        <p:txBody>
          <a:bodyPr wrap="square">
            <a:spAutoFit/>
          </a:bodyPr>
          <a:lstStyle/>
          <a:p>
            <a:r>
              <a:rPr lang="en-US" sz="1400" b="1" u="sng" dirty="0">
                <a:solidFill>
                  <a:schemeClr val="accent2"/>
                </a:solidFill>
                <a:latin typeface="PT Serif" panose="020A0603040505020204" pitchFamily="18" charset="-52"/>
                <a:ea typeface="Times New Roman" panose="02020603050405020304" pitchFamily="18" charset="0"/>
              </a:rPr>
              <a:t>Modified WRF-Chem MODEL taking into account surface temperature gap and non-saltation emission</a:t>
            </a:r>
            <a:endParaRPr lang="ru-RU" sz="1400" b="1" u="sng" dirty="0">
              <a:solidFill>
                <a:schemeClr val="accent2"/>
              </a:solidFill>
            </a:endParaRPr>
          </a:p>
        </p:txBody>
      </p:sp>
      <p:sp>
        <p:nvSpPr>
          <p:cNvPr id="50" name="TextBox 49">
            <a:extLst>
              <a:ext uri="{FF2B5EF4-FFF2-40B4-BE49-F238E27FC236}">
                <a16:creationId xmlns:a16="http://schemas.microsoft.com/office/drawing/2014/main" id="{2233E14A-5ACA-EF57-3E37-BD128546198A}"/>
              </a:ext>
            </a:extLst>
          </p:cNvPr>
          <p:cNvSpPr txBox="1"/>
          <p:nvPr/>
        </p:nvSpPr>
        <p:spPr>
          <a:xfrm>
            <a:off x="41740" y="314261"/>
            <a:ext cx="8850740" cy="584775"/>
          </a:xfrm>
          <a:prstGeom prst="rect">
            <a:avLst/>
          </a:prstGeom>
          <a:noFill/>
        </p:spPr>
        <p:txBody>
          <a:bodyPr wrap="square">
            <a:spAutoFit/>
          </a:bodyPr>
          <a:lstStyle/>
          <a:p>
            <a:r>
              <a:rPr lang="en-US" sz="3200" b="1" dirty="0">
                <a:solidFill>
                  <a:schemeClr val="accent2"/>
                </a:solidFill>
                <a:latin typeface="PT Serif" panose="020A0603040505020204" pitchFamily="18" charset="-52"/>
                <a:ea typeface="Times New Roman" panose="02020603050405020304" pitchFamily="18" charset="0"/>
              </a:rPr>
              <a:t>I </a:t>
            </a:r>
            <a:r>
              <a:rPr lang="en-US" sz="2000" b="1" dirty="0">
                <a:solidFill>
                  <a:schemeClr val="accent2"/>
                </a:solidFill>
                <a:latin typeface="PT Serif" panose="020A0603040505020204" pitchFamily="18" charset="-52"/>
                <a:ea typeface="Times New Roman" panose="02020603050405020304" pitchFamily="18" charset="0"/>
              </a:rPr>
              <a:t>Modified model WRF-Chem. Domains and parameterizations</a:t>
            </a:r>
            <a:endParaRPr lang="ru-RU" sz="2000" dirty="0"/>
          </a:p>
        </p:txBody>
      </p:sp>
      <p:graphicFrame>
        <p:nvGraphicFramePr>
          <p:cNvPr id="22" name="Таблица 21">
            <a:extLst>
              <a:ext uri="{FF2B5EF4-FFF2-40B4-BE49-F238E27FC236}">
                <a16:creationId xmlns:a16="http://schemas.microsoft.com/office/drawing/2014/main" id="{65D6E02E-6582-0245-A3A6-3AC86635F815}"/>
              </a:ext>
            </a:extLst>
          </p:cNvPr>
          <p:cNvGraphicFramePr>
            <a:graphicFrameLocks noGrp="1"/>
          </p:cNvGraphicFramePr>
          <p:nvPr>
            <p:extLst>
              <p:ext uri="{D42A27DB-BD31-4B8C-83A1-F6EECF244321}">
                <p14:modId xmlns:p14="http://schemas.microsoft.com/office/powerpoint/2010/main" val="2084820990"/>
              </p:ext>
            </p:extLst>
          </p:nvPr>
        </p:nvGraphicFramePr>
        <p:xfrm>
          <a:off x="35495" y="899036"/>
          <a:ext cx="9047991" cy="5931574"/>
        </p:xfrm>
        <a:graphic>
          <a:graphicData uri="http://schemas.openxmlformats.org/drawingml/2006/table">
            <a:tbl>
              <a:tblPr bandRow="1">
                <a:tableStyleId>{17292A2E-F333-43FB-9621-5CBBE7FDCDCB}</a:tableStyleId>
              </a:tblPr>
              <a:tblGrid>
                <a:gridCol w="3240361">
                  <a:extLst>
                    <a:ext uri="{9D8B030D-6E8A-4147-A177-3AD203B41FA5}">
                      <a16:colId xmlns:a16="http://schemas.microsoft.com/office/drawing/2014/main" val="1526577910"/>
                    </a:ext>
                  </a:extLst>
                </a:gridCol>
                <a:gridCol w="5807630">
                  <a:extLst>
                    <a:ext uri="{9D8B030D-6E8A-4147-A177-3AD203B41FA5}">
                      <a16:colId xmlns:a16="http://schemas.microsoft.com/office/drawing/2014/main" val="2232721469"/>
                    </a:ext>
                  </a:extLst>
                </a:gridCol>
              </a:tblGrid>
              <a:tr h="271386">
                <a:tc>
                  <a:txBody>
                    <a:bodyPr/>
                    <a:lstStyle/>
                    <a:p>
                      <a:r>
                        <a:rPr lang="en-US" sz="1400" dirty="0">
                          <a:effectLst/>
                          <a:latin typeface="PT Serif" panose="020A0603040505020204" pitchFamily="18" charset="-52"/>
                        </a:rPr>
                        <a:t>Calculated time</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nb-NO" sz="1400" dirty="0">
                          <a:effectLst/>
                          <a:latin typeface="PT Serif" panose="020A0603040505020204" pitchFamily="18" charset="-52"/>
                        </a:rPr>
                        <a:t>changeable</a:t>
                      </a:r>
                      <a:endParaRPr lang="ru-RU" sz="1400" dirty="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6655061"/>
                  </a:ext>
                </a:extLst>
              </a:tr>
              <a:tr h="271386">
                <a:tc>
                  <a:txBody>
                    <a:bodyPr/>
                    <a:lstStyle/>
                    <a:p>
                      <a:r>
                        <a:rPr lang="en-US" sz="1400" dirty="0">
                          <a:effectLst/>
                          <a:latin typeface="PT Serif" panose="020A0603040505020204" pitchFamily="18" charset="-52"/>
                        </a:rPr>
                        <a:t>Nested grids</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nb-NO" sz="1400" dirty="0">
                          <a:effectLst/>
                          <a:latin typeface="PT Serif" panose="020A0603040505020204" pitchFamily="18" charset="-52"/>
                        </a:rPr>
                        <a:t>changeable (we tryed up to 5)</a:t>
                      </a:r>
                      <a:endParaRPr lang="ru-RU" sz="1400" dirty="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3961744518"/>
                  </a:ext>
                </a:extLst>
              </a:tr>
              <a:tr h="271386">
                <a:tc>
                  <a:txBody>
                    <a:bodyPr/>
                    <a:lstStyle/>
                    <a:p>
                      <a:r>
                        <a:rPr lang="en-US" sz="1400" dirty="0">
                          <a:effectLst/>
                          <a:latin typeface="PT Serif" panose="020A0603040505020204" pitchFamily="18" charset="-52"/>
                        </a:rPr>
                        <a:t>Map projections</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en-US" sz="1400" dirty="0">
                          <a:effectLst/>
                          <a:latin typeface="PT Serif" panose="020A0603040505020204" pitchFamily="18" charset="-52"/>
                        </a:rPr>
                        <a:t>Lambert/Mercator/Polar</a:t>
                      </a:r>
                      <a:endParaRPr lang="ru-RU" sz="1400" dirty="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1827682570"/>
                  </a:ext>
                </a:extLst>
              </a:tr>
              <a:tr h="271386">
                <a:tc>
                  <a:txBody>
                    <a:bodyPr/>
                    <a:lstStyle/>
                    <a:p>
                      <a:r>
                        <a:rPr lang="en-US" sz="1400" dirty="0">
                          <a:effectLst/>
                          <a:latin typeface="PT Serif" panose="020A0603040505020204" pitchFamily="18" charset="-52"/>
                        </a:rPr>
                        <a:t>Grid space</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nb-NO" sz="1400" dirty="0">
                          <a:effectLst/>
                          <a:latin typeface="PT Serif" panose="020A0603040505020204" pitchFamily="18" charset="-52"/>
                        </a:rPr>
                        <a:t>changeable (better from 9 or 3 km down to 500 m or finer, depend on the scale of problem. We tryed 20 m – grid space in the inner domain)</a:t>
                      </a:r>
                      <a:endParaRPr lang="ru-RU" sz="1400" dirty="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3945454302"/>
                  </a:ext>
                </a:extLst>
              </a:tr>
              <a:tr h="271386">
                <a:tc>
                  <a:txBody>
                    <a:bodyPr/>
                    <a:lstStyle/>
                    <a:p>
                      <a:r>
                        <a:rPr lang="en-US" sz="1400" dirty="0">
                          <a:effectLst/>
                          <a:latin typeface="PT Serif" panose="020A0603040505020204" pitchFamily="18" charset="-52"/>
                        </a:rPr>
                        <a:t>Number of grid space, north-south</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nb-NO" sz="1400" dirty="0">
                          <a:effectLst/>
                          <a:latin typeface="PT Serif" panose="020A0603040505020204" pitchFamily="18" charset="-52"/>
                        </a:rPr>
                        <a:t>changeable</a:t>
                      </a:r>
                      <a:endParaRPr lang="ru-RU" sz="1400" dirty="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3977927837"/>
                  </a:ext>
                </a:extLst>
              </a:tr>
              <a:tr h="271386">
                <a:tc>
                  <a:txBody>
                    <a:bodyPr/>
                    <a:lstStyle/>
                    <a:p>
                      <a:r>
                        <a:rPr lang="en-US" sz="1400" dirty="0">
                          <a:effectLst/>
                          <a:latin typeface="PT Serif" panose="020A0603040505020204" pitchFamily="18" charset="-52"/>
                        </a:rPr>
                        <a:t>Number of grid space, east-west</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nb-NO" sz="1400" dirty="0">
                          <a:effectLst/>
                          <a:latin typeface="PT Serif" panose="020A0603040505020204" pitchFamily="18" charset="-52"/>
                        </a:rPr>
                        <a:t>changeable</a:t>
                      </a:r>
                      <a:endParaRPr lang="ru-RU" sz="1400" dirty="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3930473704"/>
                  </a:ext>
                </a:extLst>
              </a:tr>
              <a:tr h="271386">
                <a:tc>
                  <a:txBody>
                    <a:bodyPr/>
                    <a:lstStyle/>
                    <a:p>
                      <a:r>
                        <a:rPr lang="en-US" sz="1400" dirty="0">
                          <a:effectLst/>
                          <a:latin typeface="PT Serif" panose="020A0603040505020204" pitchFamily="18" charset="-52"/>
                        </a:rPr>
                        <a:t>Number of vertical levels</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ru-RU" sz="1400" dirty="0">
                          <a:effectLst/>
                          <a:latin typeface="PT Serif" panose="020A0603040505020204" pitchFamily="18" charset="-52"/>
                        </a:rPr>
                        <a:t>35</a:t>
                      </a:r>
                      <a:r>
                        <a:rPr lang="en-US" sz="1400" dirty="0">
                          <a:effectLst/>
                          <a:latin typeface="PT Serif" panose="020A0603040505020204" pitchFamily="18" charset="-52"/>
                        </a:rPr>
                        <a:t> (for CFSR reanalysis. You can use the others)</a:t>
                      </a:r>
                      <a:endParaRPr lang="ru-RU" sz="1400" dirty="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1391641193"/>
                  </a:ext>
                </a:extLst>
              </a:tr>
              <a:tr h="271386">
                <a:tc>
                  <a:txBody>
                    <a:bodyPr/>
                    <a:lstStyle/>
                    <a:p>
                      <a:r>
                        <a:rPr lang="en-US" sz="1400" dirty="0">
                          <a:effectLst/>
                          <a:latin typeface="PT Serif" panose="020A0603040505020204" pitchFamily="18" charset="-52"/>
                        </a:rPr>
                        <a:t>Time step</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en-US" sz="1400" dirty="0">
                          <a:effectLst/>
                          <a:latin typeface="PT Serif" panose="020A0603040505020204" pitchFamily="18" charset="-52"/>
                        </a:rPr>
                        <a:t>5-6 of the horizontal grid space (in km) or smaller</a:t>
                      </a:r>
                      <a:endParaRPr lang="ru-RU" sz="1400" dirty="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1110686013"/>
                  </a:ext>
                </a:extLst>
              </a:tr>
              <a:tr h="483316">
                <a:tc>
                  <a:txBody>
                    <a:bodyPr/>
                    <a:lstStyle/>
                    <a:p>
                      <a:r>
                        <a:rPr lang="en-US" sz="1400" dirty="0">
                          <a:effectLst/>
                          <a:latin typeface="PT Serif" panose="020A0603040505020204" pitchFamily="18" charset="-52"/>
                        </a:rPr>
                        <a:t>Longwave and Shortwave Radiation</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en-US" sz="1400">
                          <a:effectLst/>
                          <a:latin typeface="PT Serif" panose="020A0603040505020204" pitchFamily="18" charset="-52"/>
                        </a:rPr>
                        <a:t>Rapid Radiative Transfer Model и Goddard shortwave (Two-stream multi-band scheme)</a:t>
                      </a:r>
                      <a:endParaRPr lang="ru-RU" sz="140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114016716"/>
                  </a:ext>
                </a:extLst>
              </a:tr>
              <a:tr h="271386">
                <a:tc>
                  <a:txBody>
                    <a:bodyPr/>
                    <a:lstStyle/>
                    <a:p>
                      <a:r>
                        <a:rPr lang="en-US" sz="1400" dirty="0">
                          <a:effectLst/>
                          <a:latin typeface="PT Serif" panose="020A0603040505020204" pitchFamily="18" charset="-52"/>
                        </a:rPr>
                        <a:t>Surface Layer</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en-US" sz="1400">
                          <a:effectLst/>
                          <a:latin typeface="PT Serif" panose="020A0603040505020204" pitchFamily="18" charset="-52"/>
                        </a:rPr>
                        <a:t>Monin-Obukhov (Zilitinkevitch)</a:t>
                      </a:r>
                      <a:endParaRPr lang="ru-RU" sz="140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2130795919"/>
                  </a:ext>
                </a:extLst>
              </a:tr>
              <a:tr h="271386">
                <a:tc>
                  <a:txBody>
                    <a:bodyPr/>
                    <a:lstStyle/>
                    <a:p>
                      <a:r>
                        <a:rPr lang="en-US" sz="1400" dirty="0">
                          <a:effectLst/>
                          <a:latin typeface="PT Serif" panose="020A0603040505020204" pitchFamily="18" charset="-52"/>
                        </a:rPr>
                        <a:t>Land Surface</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en-US" sz="1400">
                          <a:effectLst/>
                          <a:latin typeface="PT Serif" panose="020A0603040505020204" pitchFamily="18" charset="-52"/>
                        </a:rPr>
                        <a:t>Noah, (Chen et al., 2001)</a:t>
                      </a:r>
                      <a:endParaRPr lang="ru-RU" sz="140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1329390307"/>
                  </a:ext>
                </a:extLst>
              </a:tr>
              <a:tr h="1208289">
                <a:tc>
                  <a:txBody>
                    <a:bodyPr/>
                    <a:lstStyle/>
                    <a:p>
                      <a:r>
                        <a:rPr lang="en-US" sz="1400" dirty="0">
                          <a:effectLst/>
                          <a:latin typeface="PT Serif" panose="020A0603040505020204" pitchFamily="18" charset="-52"/>
                        </a:rPr>
                        <a:t>Turbulence. Diffusion Option. K Option</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en-US" sz="1400" dirty="0">
                          <a:effectLst/>
                          <a:latin typeface="PT Serif" panose="020A0603040505020204" pitchFamily="18" charset="-52"/>
                        </a:rPr>
                        <a:t>Full diffusion: Gradients use full metric terms to more accurately compute horizontal gradients in sloped coordinates with K is diagnosed from 3d deformation and stability following a </a:t>
                      </a:r>
                      <a:r>
                        <a:rPr lang="en-US" sz="1400" dirty="0" err="1">
                          <a:effectLst/>
                          <a:latin typeface="PT Serif" panose="020A0603040505020204" pitchFamily="18" charset="-52"/>
                        </a:rPr>
                        <a:t>Smagorinsky</a:t>
                      </a:r>
                      <a:r>
                        <a:rPr lang="en-US" sz="1400" dirty="0">
                          <a:effectLst/>
                          <a:latin typeface="PT Serif" panose="020A0603040505020204" pitchFamily="18" charset="-52"/>
                        </a:rPr>
                        <a:t> approach</a:t>
                      </a:r>
                      <a:r>
                        <a:rPr lang="ru-RU" sz="1400" dirty="0">
                          <a:effectLst/>
                          <a:latin typeface="PT Serif" panose="020A0603040505020204" pitchFamily="18" charset="-52"/>
                        </a:rPr>
                        <a:t> </a:t>
                      </a:r>
                      <a:endParaRPr lang="en-US" sz="1400" dirty="0">
                        <a:effectLst/>
                        <a:latin typeface="PT Serif" panose="020A0603040505020204" pitchFamily="18" charset="-52"/>
                      </a:endParaRPr>
                    </a:p>
                    <a:p>
                      <a:r>
                        <a:rPr lang="en-US" sz="1400" dirty="0">
                          <a:effectLst/>
                          <a:latin typeface="PT Serif" panose="020A0603040505020204" pitchFamily="18" charset="-52"/>
                        </a:rPr>
                        <a:t>For </a:t>
                      </a:r>
                      <a:r>
                        <a:rPr lang="ru-RU" sz="1400" dirty="0">
                          <a:effectLst/>
                          <a:latin typeface="PT Serif" panose="020A0603040505020204" pitchFamily="18" charset="-52"/>
                        </a:rPr>
                        <a:t>LES</a:t>
                      </a:r>
                      <a:r>
                        <a:rPr lang="en-US" sz="1400" dirty="0">
                          <a:effectLst/>
                          <a:latin typeface="PT Serif" panose="020A0603040505020204" pitchFamily="18" charset="-52"/>
                        </a:rPr>
                        <a:t> </a:t>
                      </a:r>
                      <a:r>
                        <a:rPr lang="ru-RU" sz="1400" dirty="0">
                          <a:effectLst/>
                          <a:latin typeface="PT Serif" panose="020A0603040505020204" pitchFamily="18" charset="-52"/>
                        </a:rPr>
                        <a:t>– </a:t>
                      </a:r>
                      <a:r>
                        <a:rPr lang="en-US" sz="1400" dirty="0">
                          <a:effectLst/>
                          <a:latin typeface="PT Serif" panose="020A0603040505020204" pitchFamily="18" charset="-52"/>
                        </a:rPr>
                        <a:t>Simple diffusion: Gradients are simply taken along coordinate surfaces with K for horizontal diffusion is diagnosed from just horizontal deformation. The vertical diffusion is assumed to be done by the PBL scheme</a:t>
                      </a:r>
                      <a:endParaRPr lang="ru-RU" sz="1400" dirty="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139761740"/>
                  </a:ext>
                </a:extLst>
              </a:tr>
              <a:tr h="271386">
                <a:tc>
                  <a:txBody>
                    <a:bodyPr/>
                    <a:lstStyle/>
                    <a:p>
                      <a:r>
                        <a:rPr lang="en-US" sz="1400" dirty="0">
                          <a:effectLst/>
                          <a:latin typeface="PT Serif" panose="020A0603040505020204" pitchFamily="18" charset="-52"/>
                        </a:rPr>
                        <a:t>Microphysics</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en-US" sz="1400">
                          <a:effectLst/>
                          <a:latin typeface="PT Serif" panose="020A0603040505020204" pitchFamily="18" charset="-52"/>
                        </a:rPr>
                        <a:t>Morrison double-Momentum scheme</a:t>
                      </a:r>
                      <a:endParaRPr lang="ru-RU" sz="140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3895418629"/>
                  </a:ext>
                </a:extLst>
              </a:tr>
              <a:tr h="271386">
                <a:tc>
                  <a:txBody>
                    <a:bodyPr/>
                    <a:lstStyle/>
                    <a:p>
                      <a:r>
                        <a:rPr lang="en-US" sz="1400" dirty="0">
                          <a:effectLst/>
                          <a:latin typeface="PT Serif" panose="020A0603040505020204" pitchFamily="18" charset="-52"/>
                        </a:rPr>
                        <a:t>Planetary Boundary layer (PBL)</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en-US" sz="1400">
                          <a:effectLst/>
                          <a:latin typeface="PT Serif" panose="020A0603040505020204" pitchFamily="18" charset="-52"/>
                        </a:rPr>
                        <a:t>Mellor-Jamada-Janjic scheme (Janjic, 1994, MWR)</a:t>
                      </a:r>
                      <a:endParaRPr lang="ru-RU" sz="140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3257524960"/>
                  </a:ext>
                </a:extLst>
              </a:tr>
              <a:tr h="271386">
                <a:tc>
                  <a:txBody>
                    <a:bodyPr/>
                    <a:lstStyle/>
                    <a:p>
                      <a:r>
                        <a:rPr lang="en-US" sz="1400" dirty="0">
                          <a:effectLst/>
                          <a:latin typeface="PT Serif" panose="020A0603040505020204" pitchFamily="18" charset="-52"/>
                        </a:rPr>
                        <a:t>Saltation emission</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en-US" sz="1400">
                          <a:effectLst/>
                          <a:latin typeface="PT Serif" panose="020A0603040505020204" pitchFamily="18" charset="-52"/>
                        </a:rPr>
                        <a:t>Shao</a:t>
                      </a:r>
                      <a:r>
                        <a:rPr lang="ru-RU" sz="1400">
                          <a:effectLst/>
                          <a:latin typeface="PT Serif" panose="020A0603040505020204" pitchFamily="18" charset="-52"/>
                        </a:rPr>
                        <a:t> (2011)</a:t>
                      </a:r>
                      <a:endParaRPr lang="ru-RU" sz="140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2860395144"/>
                  </a:ext>
                </a:extLst>
              </a:tr>
              <a:tr h="271386">
                <a:tc>
                  <a:txBody>
                    <a:bodyPr/>
                    <a:lstStyle/>
                    <a:p>
                      <a:r>
                        <a:rPr lang="en-US" sz="1400" dirty="0">
                          <a:effectLst/>
                          <a:latin typeface="PT Serif" panose="020A0603040505020204" pitchFamily="18" charset="-52"/>
                        </a:rPr>
                        <a:t>Non-saltation emission</a:t>
                      </a:r>
                      <a:endParaRPr lang="ru-RU" sz="1400" dirty="0">
                        <a:effectLst/>
                        <a:latin typeface="PT Serif" panose="020A0603040505020204" pitchFamily="18" charset="-52"/>
                        <a:cs typeface="Times New Roman" panose="02020603050405020304" pitchFamily="18" charset="0"/>
                      </a:endParaRPr>
                    </a:p>
                  </a:txBody>
                  <a:tcPr marL="68580" marR="68580" marT="0" marB="0"/>
                </a:tc>
                <a:tc>
                  <a:txBody>
                    <a:bodyPr/>
                    <a:lstStyle/>
                    <a:p>
                      <a:r>
                        <a:rPr lang="en-US" sz="1400" dirty="0">
                          <a:effectLst/>
                          <a:latin typeface="PT Serif" panose="020A0603040505020204" pitchFamily="18" charset="-52"/>
                        </a:rPr>
                        <a:t>proposed by the authors</a:t>
                      </a:r>
                      <a:endParaRPr lang="ru-RU" sz="1400" dirty="0">
                        <a:effectLst/>
                        <a:latin typeface="PT Serif" panose="020A0603040505020204" pitchFamily="18" charset="-52"/>
                        <a:cs typeface="Times New Roman" panose="02020603050405020304" pitchFamily="18" charset="0"/>
                      </a:endParaRPr>
                    </a:p>
                  </a:txBody>
                  <a:tcPr marL="68580" marR="68580" marT="0" marB="0"/>
                </a:tc>
                <a:extLst>
                  <a:ext uri="{0D108BD9-81ED-4DB2-BD59-A6C34878D82A}">
                    <a16:rowId xmlns:a16="http://schemas.microsoft.com/office/drawing/2014/main" val="3418185246"/>
                  </a:ext>
                </a:extLst>
              </a:tr>
            </a:tbl>
          </a:graphicData>
        </a:graphic>
      </p:graphicFrame>
    </p:spTree>
    <p:extLst>
      <p:ext uri="{BB962C8B-B14F-4D97-AF65-F5344CB8AC3E}">
        <p14:creationId xmlns:p14="http://schemas.microsoft.com/office/powerpoint/2010/main" val="2421748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5211" y="786078"/>
            <a:ext cx="3616754" cy="1345276"/>
          </a:xfrm>
          <a:prstGeom prst="rect">
            <a:avLst/>
          </a:prstGeom>
        </p:spPr>
      </p:pic>
      <mc:AlternateContent xmlns:mc="http://schemas.openxmlformats.org/markup-compatibility/2006" xmlns:a14="http://schemas.microsoft.com/office/drawing/2010/main">
        <mc:Choice Requires="a14">
          <p:sp>
            <p:nvSpPr>
              <p:cNvPr id="5" name="Прямоугольник 4"/>
              <p:cNvSpPr/>
              <p:nvPr/>
            </p:nvSpPr>
            <p:spPr>
              <a:xfrm>
                <a:off x="34549" y="3167583"/>
                <a:ext cx="3958799" cy="1402307"/>
              </a:xfrm>
              <a:prstGeom prst="rect">
                <a:avLst/>
              </a:prstGeom>
            </p:spPr>
            <p:txBody>
              <a:bodyPr wrap="square">
                <a:spAutoFit/>
              </a:bodyPr>
              <a:lstStyle/>
              <a:p>
                <a:pPr lvl="0">
                  <a:lnSpc>
                    <a:spcPct val="150000"/>
                  </a:lnSpc>
                </a:pPr>
                <a:r>
                  <a:rPr lang="en-US" sz="2000" dirty="0">
                    <a:solidFill>
                      <a:srgbClr val="FF0000"/>
                    </a:solidFill>
                    <a:latin typeface="PT Serif" panose="020A0603040505020204" pitchFamily="18" charset="-52"/>
                    <a:ea typeface="Times New Roman" panose="02020603050405020304" pitchFamily="18" charset="0"/>
                  </a:rPr>
                  <a:t>1</a:t>
                </a:r>
                <a:r>
                  <a:rPr lang="en-US" dirty="0">
                    <a:solidFill>
                      <a:srgbClr val="FF0000"/>
                    </a:solidFill>
                    <a:latin typeface="PT Serif" panose="020A0603040505020204" pitchFamily="18" charset="-52"/>
                    <a:ea typeface="Times New Roman" panose="02020603050405020304" pitchFamily="18" charset="0"/>
                  </a:rPr>
                  <a:t>.</a:t>
                </a:r>
                <a:r>
                  <a:rPr lang="en-US" dirty="0">
                    <a:solidFill>
                      <a:prstClr val="black"/>
                    </a:solidFill>
                    <a:latin typeface="PT Serif" panose="020A0603040505020204" pitchFamily="18" charset="-52"/>
                    <a:ea typeface="Times New Roman" panose="02020603050405020304" pitchFamily="18" charset="0"/>
                  </a:rPr>
                  <a:t> Under </a:t>
                </a:r>
                <a:r>
                  <a:rPr lang="en-US" b="1" dirty="0">
                    <a:latin typeface="PT Serif" panose="020A0603040505020204" pitchFamily="18" charset="-52"/>
                    <a:ea typeface="Times New Roman" panose="02020603050405020304" pitchFamily="18" charset="0"/>
                  </a:rPr>
                  <a:t>strong</a:t>
                </a:r>
                <a:r>
                  <a:rPr lang="en-US" dirty="0">
                    <a:solidFill>
                      <a:prstClr val="black"/>
                    </a:solidFill>
                    <a:latin typeface="PT Serif" panose="020A0603040505020204" pitchFamily="18" charset="-52"/>
                    <a:ea typeface="Times New Roman" panose="02020603050405020304" pitchFamily="18" charset="0"/>
                  </a:rPr>
                  <a:t> wind </a:t>
                </a:r>
                <a:r>
                  <a:rPr lang="ru-RU" dirty="0">
                    <a:solidFill>
                      <a:prstClr val="black"/>
                    </a:solidFill>
                    <a:latin typeface="PT Serif" panose="020A0603040505020204" pitchFamily="18" charset="-52"/>
                    <a:ea typeface="Times New Roman" panose="02020603050405020304" pitchFamily="18" charset="0"/>
                  </a:rPr>
                  <a:t>(</a:t>
                </a:r>
                <a:r>
                  <a:rPr lang="en-US" sz="2000" i="1" dirty="0">
                    <a:latin typeface="PT Serif" panose="020A0603040505020204" pitchFamily="18" charset="-52"/>
                  </a:rPr>
                  <a:t>u</a:t>
                </a:r>
                <a:r>
                  <a:rPr lang="ru-RU" sz="2000" i="1" dirty="0">
                    <a:latin typeface="PT Serif" panose="020A0603040505020204" pitchFamily="18" charset="-52"/>
                  </a:rPr>
                  <a:t>* </a:t>
                </a:r>
                <a:r>
                  <a:rPr lang="en-US" sz="2000" i="1" dirty="0">
                    <a:latin typeface="PT Serif" panose="020A0603040505020204" pitchFamily="18" charset="-52"/>
                  </a:rPr>
                  <a:t>&gt;</a:t>
                </a:r>
                <a:r>
                  <a:rPr lang="ru-RU" sz="2000" i="1" dirty="0">
                    <a:latin typeface="PT Serif" panose="020A0603040505020204" pitchFamily="18" charset="-52"/>
                  </a:rPr>
                  <a:t> </a:t>
                </a:r>
                <a:r>
                  <a:rPr lang="ru-RU" sz="2000" dirty="0">
                    <a:latin typeface="PT Serif" panose="020A0603040505020204" pitchFamily="18" charset="-52"/>
                  </a:rPr>
                  <a:t>0,3 </a:t>
                </a:r>
                <a:r>
                  <a:rPr lang="en-US" sz="2000" dirty="0">
                    <a:latin typeface="PT Serif" panose="020A0603040505020204" pitchFamily="18" charset="-52"/>
                  </a:rPr>
                  <a:t>m</a:t>
                </a:r>
                <a:r>
                  <a:rPr lang="ru-RU" sz="2000" dirty="0">
                    <a:latin typeface="PT Serif" panose="020A0603040505020204" pitchFamily="18" charset="-52"/>
                  </a:rPr>
                  <a:t>/</a:t>
                </a:r>
                <a:r>
                  <a:rPr lang="en-US" sz="2000" dirty="0">
                    <a:latin typeface="PT Serif" panose="020A0603040505020204" pitchFamily="18" charset="-52"/>
                  </a:rPr>
                  <a:t>s</a:t>
                </a:r>
                <a:r>
                  <a:rPr lang="ru-RU" dirty="0">
                    <a:solidFill>
                      <a:prstClr val="black"/>
                    </a:solidFill>
                    <a:latin typeface="PT Serif" panose="020A0603040505020204" pitchFamily="18" charset="-52"/>
                    <a:ea typeface="Times New Roman" panose="02020603050405020304" pitchFamily="18" charset="0"/>
                  </a:rPr>
                  <a:t>) </a:t>
                </a:r>
              </a:p>
              <a:p>
                <a:pPr lvl="0">
                  <a:lnSpc>
                    <a:spcPct val="150000"/>
                  </a:lnSpc>
                </a:pPr>
                <a14:m>
                  <m:oMathPara xmlns:m="http://schemas.openxmlformats.org/officeDocument/2006/math">
                    <m:oMathParaPr>
                      <m:jc m:val="centerGroup"/>
                    </m:oMathParaPr>
                    <m:oMath xmlns:m="http://schemas.openxmlformats.org/officeDocument/2006/math">
                      <m:r>
                        <a:rPr lang="ru-RU"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𝑐</m:t>
                      </m:r>
                      <m:r>
                        <a:rPr lang="ru-RU"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ru-RU"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ru-RU"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(0,64</m:t>
                          </m:r>
                          <m:sSub>
                            <m:sSubPr>
                              <m:ctrlPr>
                                <a:rPr lang="ru-RU"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𝑇</m:t>
                              </m:r>
                            </m:e>
                            <m:sub>
                              <m:r>
                                <a:rPr lang="en-US" sz="2000" b="0" i="1"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𝑠𝑢𝑟</m:t>
                              </m:r>
                            </m:sub>
                          </m:sSub>
                          <m:r>
                            <a:rPr lang="ru-RU"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−20)</m:t>
                          </m:r>
                        </m:e>
                        <m:sup>
                          <m:r>
                            <a:rPr lang="ru-RU"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−1/3</m:t>
                          </m:r>
                        </m:sup>
                      </m:sSup>
                    </m:oMath>
                  </m:oMathPara>
                </a14:m>
                <a:endParaRPr lang="ru-RU" sz="2000" dirty="0">
                  <a:effectLst/>
                  <a:latin typeface="PT Serif" panose="020A0603040505020204" pitchFamily="18" charset="-52"/>
                </a:endParaRPr>
              </a:p>
              <a:p>
                <a:endParaRPr lang="ru-RU" sz="2400" dirty="0"/>
              </a:p>
            </p:txBody>
          </p:sp>
        </mc:Choice>
        <mc:Fallback xmlns="">
          <p:sp>
            <p:nvSpPr>
              <p:cNvPr id="5" name="Прямоугольник 4"/>
              <p:cNvSpPr>
                <a:spLocks noRot="1" noChangeAspect="1" noMove="1" noResize="1" noEditPoints="1" noAdjustHandles="1" noChangeArrowheads="1" noChangeShapeType="1" noTextEdit="1"/>
              </p:cNvSpPr>
              <p:nvPr/>
            </p:nvSpPr>
            <p:spPr>
              <a:xfrm>
                <a:off x="34549" y="3167583"/>
                <a:ext cx="3958799" cy="1402307"/>
              </a:xfrm>
              <a:prstGeom prst="rect">
                <a:avLst/>
              </a:prstGeom>
              <a:blipFill>
                <a:blip r:embed="rId4"/>
                <a:stretch>
                  <a:fillRect l="-1695" r="-1079"/>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 name="Прямоугольник 9"/>
              <p:cNvSpPr/>
              <p:nvPr/>
            </p:nvSpPr>
            <p:spPr>
              <a:xfrm>
                <a:off x="5119590" y="3148420"/>
                <a:ext cx="3773713" cy="1020985"/>
              </a:xfrm>
              <a:prstGeom prst="rect">
                <a:avLst/>
              </a:prstGeom>
            </p:spPr>
            <p:txBody>
              <a:bodyPr wrap="square">
                <a:spAutoFit/>
              </a:bodyPr>
              <a:lstStyle/>
              <a:p>
                <a:pPr lvl="0" algn="ctr">
                  <a:lnSpc>
                    <a:spcPct val="150000"/>
                  </a:lnSpc>
                </a:pPr>
                <a:r>
                  <a:rPr lang="en-US" sz="2000" dirty="0">
                    <a:solidFill>
                      <a:srgbClr val="FF0000"/>
                    </a:solidFill>
                    <a:latin typeface="PT Serif" panose="020A0603040505020204" pitchFamily="18" charset="-52"/>
                    <a:ea typeface="Times New Roman" panose="02020603050405020304" pitchFamily="18" charset="0"/>
                  </a:rPr>
                  <a:t>2</a:t>
                </a:r>
                <a:r>
                  <a:rPr lang="en-US" dirty="0">
                    <a:solidFill>
                      <a:srgbClr val="FF0000"/>
                    </a:solidFill>
                    <a:latin typeface="PT Serif" panose="020A0603040505020204" pitchFamily="18" charset="-52"/>
                    <a:ea typeface="Times New Roman" panose="02020603050405020304" pitchFamily="18" charset="0"/>
                  </a:rPr>
                  <a:t>.</a:t>
                </a:r>
                <a:r>
                  <a:rPr lang="en-US" dirty="0">
                    <a:solidFill>
                      <a:prstClr val="black"/>
                    </a:solidFill>
                    <a:latin typeface="PT Serif" panose="020A0603040505020204" pitchFamily="18" charset="-52"/>
                    <a:ea typeface="Times New Roman" panose="02020603050405020304" pitchFamily="18" charset="0"/>
                  </a:rPr>
                  <a:t> Under </a:t>
                </a:r>
                <a:r>
                  <a:rPr lang="en-US" b="1" dirty="0">
                    <a:solidFill>
                      <a:prstClr val="black"/>
                    </a:solidFill>
                    <a:latin typeface="PT Serif" panose="020A0603040505020204" pitchFamily="18" charset="-52"/>
                    <a:ea typeface="Times New Roman" panose="02020603050405020304" pitchFamily="18" charset="0"/>
                  </a:rPr>
                  <a:t>weak</a:t>
                </a:r>
                <a:r>
                  <a:rPr lang="en-US" dirty="0">
                    <a:solidFill>
                      <a:prstClr val="black"/>
                    </a:solidFill>
                    <a:latin typeface="PT Serif" panose="020A0603040505020204" pitchFamily="18" charset="-52"/>
                    <a:ea typeface="Times New Roman" panose="02020603050405020304" pitchFamily="18" charset="0"/>
                  </a:rPr>
                  <a:t> wind </a:t>
                </a:r>
                <a:r>
                  <a:rPr lang="ru-RU" dirty="0">
                    <a:solidFill>
                      <a:prstClr val="black"/>
                    </a:solidFill>
                    <a:latin typeface="PT Serif" panose="020A0603040505020204" pitchFamily="18" charset="-52"/>
                    <a:ea typeface="Times New Roman" panose="02020603050405020304" pitchFamily="18" charset="0"/>
                  </a:rPr>
                  <a:t>(</a:t>
                </a:r>
                <a:r>
                  <a:rPr lang="en-US" sz="2000" i="1" dirty="0">
                    <a:latin typeface="PT Serif" panose="020A0603040505020204" pitchFamily="18" charset="-52"/>
                  </a:rPr>
                  <a:t>u</a:t>
                </a:r>
                <a:r>
                  <a:rPr lang="ru-RU" sz="2000" i="1" dirty="0">
                    <a:latin typeface="PT Serif" panose="020A0603040505020204" pitchFamily="18" charset="-52"/>
                  </a:rPr>
                  <a:t>* &lt; </a:t>
                </a:r>
                <a:r>
                  <a:rPr lang="ru-RU" sz="2000" dirty="0">
                    <a:latin typeface="PT Serif" panose="020A0603040505020204" pitchFamily="18" charset="-52"/>
                  </a:rPr>
                  <a:t>0,3 </a:t>
                </a:r>
                <a:r>
                  <a:rPr lang="en-US" sz="2000" dirty="0">
                    <a:latin typeface="PT Serif" panose="020A0603040505020204" pitchFamily="18" charset="-52"/>
                  </a:rPr>
                  <a:t>m</a:t>
                </a:r>
                <a:r>
                  <a:rPr lang="ru-RU" sz="2000" dirty="0">
                    <a:latin typeface="PT Serif" panose="020A0603040505020204" pitchFamily="18" charset="-52"/>
                  </a:rPr>
                  <a:t>/</a:t>
                </a:r>
                <a:r>
                  <a:rPr lang="en-US" sz="2000" dirty="0">
                    <a:latin typeface="PT Serif" panose="020A0603040505020204" pitchFamily="18" charset="-52"/>
                  </a:rPr>
                  <a:t>s</a:t>
                </a:r>
                <a:r>
                  <a:rPr lang="ru-RU" dirty="0">
                    <a:solidFill>
                      <a:prstClr val="black"/>
                    </a:solidFill>
                    <a:latin typeface="PT Serif" panose="020A0603040505020204" pitchFamily="18" charset="-52"/>
                    <a:ea typeface="Times New Roman" panose="02020603050405020304" pitchFamily="18" charset="0"/>
                  </a:rPr>
                  <a:t>)</a:t>
                </a:r>
                <a:endParaRPr lang="ru-RU" i="1" dirty="0">
                  <a:solidFill>
                    <a:prstClr val="black"/>
                  </a:solidFill>
                  <a:latin typeface="PT Serif" panose="020A0603040505020204" pitchFamily="18" charset="-52"/>
                  <a:ea typeface="Times New Roman" panose="02020603050405020304" pitchFamily="18" charset="0"/>
                  <a:cs typeface="Times New Roman" panose="02020603050405020304" pitchFamily="18" charset="0"/>
                </a:endParaRPr>
              </a:p>
              <a:p>
                <a:pPr lvl="0" algn="just">
                  <a:lnSpc>
                    <a:spcPct val="150000"/>
                  </a:lnSpc>
                </a:pPr>
                <a14:m>
                  <m:oMathPara xmlns:m="http://schemas.openxmlformats.org/officeDocument/2006/math">
                    <m:oMathParaPr>
                      <m:jc m:val="centerGroup"/>
                    </m:oMathParaPr>
                    <m:oMath xmlns:m="http://schemas.openxmlformats.org/officeDocument/2006/math">
                      <m:r>
                        <a:rPr lang="ru-RU"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𝑐</m:t>
                      </m:r>
                      <m:r>
                        <a:rPr lang="ru-RU"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=0,12</m:t>
                      </m:r>
                      <m:sSup>
                        <m:sSupPr>
                          <m:ctrlPr>
                            <a:rPr lang="ru-RU"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ru-RU"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(0,64</m:t>
                          </m:r>
                          <m:sSub>
                            <m:sSubPr>
                              <m:ctrlPr>
                                <a:rPr lang="ru-RU"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𝑇</m:t>
                              </m:r>
                            </m:e>
                            <m:sub>
                              <m:r>
                                <a:rPr lang="en-US" sz="2000" b="0" i="1"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𝑠𝑢𝑟</m:t>
                              </m:r>
                            </m:sub>
                          </m:sSub>
                          <m:r>
                            <a:rPr lang="ru-RU"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−20)</m:t>
                          </m:r>
                        </m:e>
                        <m:sup>
                          <m:r>
                            <a:rPr lang="ru-RU"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0,5</m:t>
                          </m:r>
                        </m:sup>
                      </m:sSup>
                    </m:oMath>
                  </m:oMathPara>
                </a14:m>
                <a:endParaRPr lang="ru-RU" sz="2000" dirty="0">
                  <a:latin typeface="PT Serif" panose="020A0603040505020204" pitchFamily="18" charset="-52"/>
                </a:endParaRPr>
              </a:p>
            </p:txBody>
          </p:sp>
        </mc:Choice>
        <mc:Fallback xmlns="">
          <p:sp>
            <p:nvSpPr>
              <p:cNvPr id="10" name="Прямоугольник 9"/>
              <p:cNvSpPr>
                <a:spLocks noRot="1" noChangeAspect="1" noMove="1" noResize="1" noEditPoints="1" noAdjustHandles="1" noChangeArrowheads="1" noChangeShapeType="1" noTextEdit="1"/>
              </p:cNvSpPr>
              <p:nvPr/>
            </p:nvSpPr>
            <p:spPr>
              <a:xfrm>
                <a:off x="5119590" y="3148420"/>
                <a:ext cx="3773713" cy="1020985"/>
              </a:xfrm>
              <a:prstGeom prst="rect">
                <a:avLst/>
              </a:prstGeom>
              <a:blipFill>
                <a:blip r:embed="rId5"/>
                <a:stretch>
                  <a:fillRect l="-1454" r="-969"/>
                </a:stretch>
              </a:blipFill>
            </p:spPr>
            <p:txBody>
              <a:bodyPr/>
              <a:lstStyle/>
              <a:p>
                <a:r>
                  <a:rPr lang="ru-RU">
                    <a:noFill/>
                  </a:rPr>
                  <a:t> </a:t>
                </a:r>
              </a:p>
            </p:txBody>
          </p:sp>
        </mc:Fallback>
      </mc:AlternateContent>
      <p:sp>
        <p:nvSpPr>
          <p:cNvPr id="13" name="Прямоугольник 12"/>
          <p:cNvSpPr/>
          <p:nvPr/>
        </p:nvSpPr>
        <p:spPr>
          <a:xfrm>
            <a:off x="350708" y="764159"/>
            <a:ext cx="4768882" cy="113877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1600" i="1" dirty="0">
                <a:latin typeface="PT Serif" panose="020A0603040505020204" pitchFamily="18" charset="-52"/>
                <a:ea typeface="Times New Roman" panose="02020603050405020304" pitchFamily="18" charset="0"/>
              </a:rPr>
              <a:t>Example: Surface temperature from the data of observations, model WRF</a:t>
            </a:r>
            <a:r>
              <a:rPr lang="ru-RU" sz="1600" i="1" dirty="0">
                <a:latin typeface="PT Serif" panose="020A0603040505020204" pitchFamily="18" charset="-52"/>
                <a:ea typeface="Times New Roman" panose="02020603050405020304" pitchFamily="18" charset="0"/>
              </a:rPr>
              <a:t>-</a:t>
            </a:r>
            <a:r>
              <a:rPr lang="en-US" sz="1600" i="1" dirty="0">
                <a:latin typeface="PT Serif" panose="020A0603040505020204" pitchFamily="18" charset="-52"/>
                <a:ea typeface="Times New Roman" panose="02020603050405020304" pitchFamily="18" charset="0"/>
              </a:rPr>
              <a:t>Chem </a:t>
            </a:r>
            <a:r>
              <a:rPr lang="en-US" sz="1600" i="1" dirty="0">
                <a:latin typeface="PT Serif" panose="020A0603040505020204" pitchFamily="18" charset="-52"/>
              </a:rPr>
              <a:t>and deviation of these 2 parameters for different point in daytime 28 July,</a:t>
            </a:r>
            <a:r>
              <a:rPr lang="ru-RU" sz="1600" i="1" dirty="0">
                <a:latin typeface="PT Serif" panose="020A0603040505020204" pitchFamily="18" charset="-52"/>
              </a:rPr>
              <a:t> 2007 (</a:t>
            </a:r>
            <a:r>
              <a:rPr lang="ru-RU" b="1" dirty="0">
                <a:solidFill>
                  <a:srgbClr val="B9198B"/>
                </a:solidFill>
                <a:latin typeface="PT Serif" panose="020A0603040505020204" pitchFamily="18" charset="-52"/>
              </a:rPr>
              <a:t>7 </a:t>
            </a:r>
            <a:r>
              <a:rPr lang="en-US" b="1" dirty="0">
                <a:solidFill>
                  <a:srgbClr val="B9198B"/>
                </a:solidFill>
                <a:latin typeface="PT Serif" panose="020A0603040505020204" pitchFamily="18" charset="-52"/>
              </a:rPr>
              <a:t>minute’s gap </a:t>
            </a:r>
            <a:r>
              <a:rPr lang="en-US" b="1" dirty="0">
                <a:latin typeface="PT Serif" panose="020A0603040505020204" pitchFamily="18" charset="-52"/>
              </a:rPr>
              <a:t>not only for 2007</a:t>
            </a:r>
            <a:r>
              <a:rPr lang="ru-RU" sz="1600" i="1" dirty="0">
                <a:latin typeface="PT Serif" panose="020A0603040505020204" pitchFamily="18" charset="-52"/>
              </a:rPr>
              <a:t>)</a:t>
            </a:r>
          </a:p>
        </p:txBody>
      </p:sp>
      <p:cxnSp>
        <p:nvCxnSpPr>
          <p:cNvPr id="9" name="Соединитель: изогнутый 8">
            <a:extLst>
              <a:ext uri="{FF2B5EF4-FFF2-40B4-BE49-F238E27FC236}">
                <a16:creationId xmlns:a16="http://schemas.microsoft.com/office/drawing/2014/main" id="{C829F672-7E27-1E29-4E79-75E629C5D4B5}"/>
              </a:ext>
            </a:extLst>
          </p:cNvPr>
          <p:cNvCxnSpPr>
            <a:cxnSpLocks/>
          </p:cNvCxnSpPr>
          <p:nvPr/>
        </p:nvCxnSpPr>
        <p:spPr>
          <a:xfrm>
            <a:off x="2540244" y="1568933"/>
            <a:ext cx="3240360" cy="91894"/>
          </a:xfrm>
          <a:prstGeom prst="curvedConnector3">
            <a:avLst>
              <a:gd name="adj1" fmla="val 114209"/>
            </a:avLst>
          </a:prstGeom>
          <a:ln>
            <a:solidFill>
              <a:srgbClr val="B9198B"/>
            </a:solidFill>
            <a:tailEnd type="triangle"/>
          </a:ln>
        </p:spPr>
        <p:style>
          <a:lnRef idx="3">
            <a:schemeClr val="accent1"/>
          </a:lnRef>
          <a:fillRef idx="0">
            <a:schemeClr val="accent1"/>
          </a:fillRef>
          <a:effectRef idx="2">
            <a:schemeClr val="accent1"/>
          </a:effectRef>
          <a:fontRef idx="minor">
            <a:schemeClr val="tx1"/>
          </a:fontRef>
        </p:style>
      </p:cxnSp>
      <p:sp>
        <p:nvSpPr>
          <p:cNvPr id="36" name="TextBox 35">
            <a:extLst>
              <a:ext uri="{FF2B5EF4-FFF2-40B4-BE49-F238E27FC236}">
                <a16:creationId xmlns:a16="http://schemas.microsoft.com/office/drawing/2014/main" id="{8A9BF841-CF06-32B2-3ECC-E3A7A8BC595D}"/>
              </a:ext>
            </a:extLst>
          </p:cNvPr>
          <p:cNvSpPr txBox="1"/>
          <p:nvPr/>
        </p:nvSpPr>
        <p:spPr>
          <a:xfrm>
            <a:off x="91972" y="2451783"/>
            <a:ext cx="8934809" cy="81560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solidFill>
                  <a:prstClr val="black"/>
                </a:solidFill>
                <a:latin typeface="PT Serif" panose="020A0603040505020204" pitchFamily="18" charset="-52"/>
                <a:ea typeface="Times New Roman" panose="02020603050405020304" pitchFamily="18" charset="0"/>
              </a:rPr>
              <a:t>The </a:t>
            </a:r>
            <a:r>
              <a:rPr lang="en-US" dirty="0">
                <a:solidFill>
                  <a:srgbClr val="FF0000"/>
                </a:solidFill>
                <a:latin typeface="PT Serif" panose="020A0603040505020204" pitchFamily="18" charset="-52"/>
                <a:ea typeface="Times New Roman" panose="02020603050405020304" pitchFamily="18" charset="0"/>
              </a:rPr>
              <a:t>confirmed </a:t>
            </a:r>
            <a:r>
              <a:rPr lang="en-US" dirty="0">
                <a:latin typeface="PT Serif" panose="020A0603040505020204" pitchFamily="18" charset="-52"/>
                <a:ea typeface="Times New Roman" panose="02020603050405020304" pitchFamily="18" charset="0"/>
              </a:rPr>
              <a:t>and</a:t>
            </a:r>
            <a:r>
              <a:rPr lang="en-US" dirty="0">
                <a:solidFill>
                  <a:srgbClr val="FF0000"/>
                </a:solidFill>
                <a:latin typeface="PT Serif" panose="020A0603040505020204" pitchFamily="18" charset="-52"/>
                <a:ea typeface="Times New Roman" panose="02020603050405020304" pitchFamily="18" charset="0"/>
              </a:rPr>
              <a:t> applied parameterization of </a:t>
            </a:r>
            <a:r>
              <a:rPr lang="en-US" dirty="0">
                <a:latin typeface="PT Serif" panose="020A0603040505020204" pitchFamily="18" charset="-52"/>
                <a:ea typeface="Times New Roman" panose="02020603050405020304" pitchFamily="18" charset="0"/>
              </a:rPr>
              <a:t>additional non-saltation </a:t>
            </a:r>
            <a:r>
              <a:rPr lang="en-US" dirty="0">
                <a:solidFill>
                  <a:srgbClr val="FF0000"/>
                </a:solidFill>
                <a:latin typeface="PT Serif" panose="020A0603040505020204" pitchFamily="18" charset="-52"/>
                <a:ea typeface="Times New Roman" panose="02020603050405020304" pitchFamily="18" charset="0"/>
              </a:rPr>
              <a:t>emission  </a:t>
            </a:r>
            <a:r>
              <a:rPr lang="en-US" dirty="0">
                <a:solidFill>
                  <a:schemeClr val="bg2">
                    <a:lumMod val="75000"/>
                  </a:schemeClr>
                </a:solidFill>
                <a:latin typeface="PT Serif" panose="020A0603040505020204" pitchFamily="18" charset="-52"/>
                <a:ea typeface="Times New Roman" panose="02020603050405020304" pitchFamily="18" charset="0"/>
              </a:rPr>
              <a:t>(</a:t>
            </a:r>
            <a:r>
              <a:rPr lang="en-US" sz="1100" dirty="0">
                <a:latin typeface="PT Serif" panose="020A0603040505020204" pitchFamily="18" charset="-52"/>
                <a:cs typeface="Arial" panose="020B0604020202020204" pitchFamily="34" charset="0"/>
              </a:rPr>
              <a:t>the number of atmospheric fine particles and the conditions for their occurrence suggest that they can also be lifted in calm weather, when the wind force is insufficient to form strong shear turbulence over the underlying surface, [**] for details</a:t>
            </a:r>
            <a:r>
              <a:rPr lang="en-US" dirty="0">
                <a:solidFill>
                  <a:schemeClr val="bg2">
                    <a:lumMod val="75000"/>
                  </a:schemeClr>
                </a:solidFill>
                <a:latin typeface="PT Serif" panose="020A0603040505020204" pitchFamily="18" charset="-52"/>
                <a:cs typeface="Arial" panose="020B0604020202020204" pitchFamily="34" charset="0"/>
              </a:rPr>
              <a:t>)</a:t>
            </a:r>
            <a:r>
              <a:rPr lang="en-US" dirty="0">
                <a:solidFill>
                  <a:prstClr val="black"/>
                </a:solidFill>
                <a:latin typeface="PT Serif" panose="020A0603040505020204" pitchFamily="18" charset="-52"/>
                <a:ea typeface="Times New Roman" panose="02020603050405020304" pitchFamily="18" charset="0"/>
              </a:rPr>
              <a:t>:</a:t>
            </a:r>
            <a:endParaRPr lang="ru-RU" dirty="0"/>
          </a:p>
        </p:txBody>
      </p:sp>
      <p:sp>
        <p:nvSpPr>
          <p:cNvPr id="44" name="TextBox 43">
            <a:extLst>
              <a:ext uri="{FF2B5EF4-FFF2-40B4-BE49-F238E27FC236}">
                <a16:creationId xmlns:a16="http://schemas.microsoft.com/office/drawing/2014/main" id="{5C562372-DD2E-CBC8-275B-AFA2A4300236}"/>
              </a:ext>
            </a:extLst>
          </p:cNvPr>
          <p:cNvSpPr txBox="1"/>
          <p:nvPr/>
        </p:nvSpPr>
        <p:spPr>
          <a:xfrm>
            <a:off x="16159" y="4150241"/>
            <a:ext cx="8504066" cy="430887"/>
          </a:xfrm>
          <a:prstGeom prst="rect">
            <a:avLst/>
          </a:prstGeom>
          <a:noFill/>
        </p:spPr>
        <p:txBody>
          <a:bodyPr wrap="square">
            <a:spAutoFit/>
          </a:bodyPr>
          <a:lstStyle/>
          <a:p>
            <a:pPr lvl="0" algn="just">
              <a:spcAft>
                <a:spcPts val="600"/>
              </a:spcAft>
            </a:pPr>
            <a:r>
              <a:rPr lang="en-US" sz="1100" kern="100" dirty="0">
                <a:solidFill>
                  <a:srgbClr val="000000"/>
                </a:solidFill>
                <a:effectLst/>
                <a:uFill>
                  <a:solidFill>
                    <a:srgbClr val="000000"/>
                  </a:solidFill>
                </a:uFill>
                <a:latin typeface="PT Serif" panose="020A0603040505020204" pitchFamily="18" charset="-52"/>
                <a:ea typeface="Times New Roman" panose="02020603050405020304" pitchFamily="18" charset="0"/>
              </a:rPr>
              <a:t>[**] </a:t>
            </a:r>
            <a:r>
              <a:rPr lang="en-US" sz="1100" kern="100" dirty="0" err="1">
                <a:solidFill>
                  <a:srgbClr val="000000"/>
                </a:solidFill>
                <a:effectLst/>
                <a:uFill>
                  <a:solidFill>
                    <a:srgbClr val="000000"/>
                  </a:solidFill>
                </a:uFill>
                <a:latin typeface="PT Serif" panose="020A0603040505020204" pitchFamily="18" charset="-52"/>
                <a:ea typeface="Times New Roman" panose="02020603050405020304" pitchFamily="18" charset="0"/>
              </a:rPr>
              <a:t>Chkhetiani</a:t>
            </a:r>
            <a:r>
              <a:rPr lang="en-US" sz="1100" kern="100" dirty="0">
                <a:solidFill>
                  <a:srgbClr val="000000"/>
                </a:solidFill>
                <a:effectLst/>
                <a:uFill>
                  <a:solidFill>
                    <a:srgbClr val="000000"/>
                  </a:solidFill>
                </a:uFill>
                <a:latin typeface="PT Serif" panose="020A0603040505020204" pitchFamily="18" charset="-52"/>
                <a:ea typeface="Times New Roman" panose="02020603050405020304" pitchFamily="18" charset="0"/>
              </a:rPr>
              <a:t>, O. G., </a:t>
            </a:r>
            <a:r>
              <a:rPr lang="en-US" sz="1100" kern="100" dirty="0" err="1">
                <a:solidFill>
                  <a:srgbClr val="000000"/>
                </a:solidFill>
                <a:effectLst/>
                <a:uFill>
                  <a:solidFill>
                    <a:srgbClr val="000000"/>
                  </a:solidFill>
                </a:uFill>
                <a:latin typeface="PT Serif" panose="020A0603040505020204" pitchFamily="18" charset="-52"/>
                <a:ea typeface="Times New Roman" panose="02020603050405020304" pitchFamily="18" charset="0"/>
              </a:rPr>
              <a:t>Gledzer</a:t>
            </a:r>
            <a:r>
              <a:rPr lang="en-US" sz="1100" kern="100" dirty="0">
                <a:solidFill>
                  <a:srgbClr val="000000"/>
                </a:solidFill>
                <a:effectLst/>
                <a:uFill>
                  <a:solidFill>
                    <a:srgbClr val="000000"/>
                  </a:solidFill>
                </a:uFill>
                <a:latin typeface="PT Serif" panose="020A0603040505020204" pitchFamily="18" charset="-52"/>
                <a:ea typeface="Times New Roman" panose="02020603050405020304" pitchFamily="18" charset="0"/>
              </a:rPr>
              <a:t>, E.B., </a:t>
            </a:r>
            <a:r>
              <a:rPr lang="en-US" sz="1100" kern="100" dirty="0" err="1">
                <a:solidFill>
                  <a:srgbClr val="000000"/>
                </a:solidFill>
                <a:effectLst/>
                <a:uFill>
                  <a:solidFill>
                    <a:srgbClr val="000000"/>
                  </a:solidFill>
                </a:uFill>
                <a:latin typeface="PT Serif" panose="020A0603040505020204" pitchFamily="18" charset="-52"/>
                <a:ea typeface="Times New Roman" panose="02020603050405020304" pitchFamily="18" charset="0"/>
              </a:rPr>
              <a:t>Artamonova</a:t>
            </a:r>
            <a:r>
              <a:rPr lang="en-US" sz="1100" kern="100" dirty="0">
                <a:solidFill>
                  <a:srgbClr val="000000"/>
                </a:solidFill>
                <a:effectLst/>
                <a:uFill>
                  <a:solidFill>
                    <a:srgbClr val="000000"/>
                  </a:solidFill>
                </a:uFill>
                <a:latin typeface="PT Serif" panose="020A0603040505020204" pitchFamily="18" charset="-52"/>
                <a:ea typeface="Times New Roman" panose="02020603050405020304" pitchFamily="18" charset="0"/>
              </a:rPr>
              <a:t>, M.S., </a:t>
            </a:r>
            <a:r>
              <a:rPr lang="en-US" sz="1100" kern="100" dirty="0" err="1">
                <a:solidFill>
                  <a:srgbClr val="000000"/>
                </a:solidFill>
                <a:effectLst/>
                <a:uFill>
                  <a:solidFill>
                    <a:srgbClr val="000000"/>
                  </a:solidFill>
                </a:uFill>
                <a:latin typeface="PT Serif" panose="020A0603040505020204" pitchFamily="18" charset="-52"/>
                <a:ea typeface="Times New Roman" panose="02020603050405020304" pitchFamily="18" charset="0"/>
              </a:rPr>
              <a:t>Iordanskii</a:t>
            </a:r>
            <a:r>
              <a:rPr lang="en-US" sz="1100" kern="100" dirty="0">
                <a:solidFill>
                  <a:srgbClr val="000000"/>
                </a:solidFill>
                <a:effectLst/>
                <a:uFill>
                  <a:solidFill>
                    <a:srgbClr val="000000"/>
                  </a:solidFill>
                </a:uFill>
                <a:latin typeface="PT Serif" panose="020A0603040505020204" pitchFamily="18" charset="-52"/>
                <a:ea typeface="Times New Roman" panose="02020603050405020304" pitchFamily="18" charset="0"/>
              </a:rPr>
              <a:t>, M.A. (2012). Dust resuspension under weak wind conditions: direct observations and model. Atmos. Chem. Phys., 12(11), 5147-5162.</a:t>
            </a:r>
            <a:endParaRPr lang="ru-RU" sz="1100" kern="100" dirty="0">
              <a:solidFill>
                <a:srgbClr val="000000"/>
              </a:solidFill>
              <a:effectLst/>
              <a:uFill>
                <a:solidFill>
                  <a:srgbClr val="000000"/>
                </a:solidFill>
              </a:uFill>
              <a:latin typeface="PT Serif" panose="020A0603040505020204" pitchFamily="18" charset="-52"/>
              <a:ea typeface="Times New Roman" panose="02020603050405020304" pitchFamily="18" charset="0"/>
            </a:endParaRPr>
          </a:p>
        </p:txBody>
      </p:sp>
      <p:sp>
        <p:nvSpPr>
          <p:cNvPr id="48" name="TextBox 47">
            <a:extLst>
              <a:ext uri="{FF2B5EF4-FFF2-40B4-BE49-F238E27FC236}">
                <a16:creationId xmlns:a16="http://schemas.microsoft.com/office/drawing/2014/main" id="{F0FA3A79-DFA0-6B79-DEF4-4C3194D411C0}"/>
              </a:ext>
            </a:extLst>
          </p:cNvPr>
          <p:cNvSpPr txBox="1"/>
          <p:nvPr/>
        </p:nvSpPr>
        <p:spPr>
          <a:xfrm>
            <a:off x="35495" y="25460"/>
            <a:ext cx="9047991" cy="307777"/>
          </a:xfrm>
          <a:prstGeom prst="rect">
            <a:avLst/>
          </a:prstGeom>
          <a:noFill/>
        </p:spPr>
        <p:txBody>
          <a:bodyPr wrap="square">
            <a:spAutoFit/>
          </a:bodyPr>
          <a:lstStyle/>
          <a:p>
            <a:r>
              <a:rPr lang="en-US" sz="1400" b="1" u="sng" dirty="0">
                <a:solidFill>
                  <a:schemeClr val="accent2"/>
                </a:solidFill>
                <a:latin typeface="PT Serif" panose="020A0603040505020204" pitchFamily="18" charset="-52"/>
                <a:ea typeface="Times New Roman" panose="02020603050405020304" pitchFamily="18" charset="0"/>
              </a:rPr>
              <a:t>Modified WRF-Chem MODEL taking into account surface temperature gap and non-saltation emission</a:t>
            </a:r>
            <a:endParaRPr lang="ru-RU" sz="1400" b="1" u="sng" dirty="0">
              <a:solidFill>
                <a:schemeClr val="accent2"/>
              </a:solidFill>
            </a:endParaRPr>
          </a:p>
        </p:txBody>
      </p:sp>
      <p:sp>
        <p:nvSpPr>
          <p:cNvPr id="50" name="TextBox 49">
            <a:extLst>
              <a:ext uri="{FF2B5EF4-FFF2-40B4-BE49-F238E27FC236}">
                <a16:creationId xmlns:a16="http://schemas.microsoft.com/office/drawing/2014/main" id="{2233E14A-5ACA-EF57-3E37-BD128546198A}"/>
              </a:ext>
            </a:extLst>
          </p:cNvPr>
          <p:cNvSpPr txBox="1"/>
          <p:nvPr/>
        </p:nvSpPr>
        <p:spPr>
          <a:xfrm>
            <a:off x="16159" y="227896"/>
            <a:ext cx="6933513" cy="584775"/>
          </a:xfrm>
          <a:prstGeom prst="rect">
            <a:avLst/>
          </a:prstGeom>
          <a:noFill/>
        </p:spPr>
        <p:txBody>
          <a:bodyPr wrap="square">
            <a:spAutoFit/>
          </a:bodyPr>
          <a:lstStyle/>
          <a:p>
            <a:r>
              <a:rPr lang="en-US" sz="3200" b="1" dirty="0">
                <a:solidFill>
                  <a:schemeClr val="accent2"/>
                </a:solidFill>
                <a:latin typeface="PT Serif" panose="020A0603040505020204" pitchFamily="18" charset="-52"/>
                <a:ea typeface="Times New Roman" panose="02020603050405020304" pitchFamily="18" charset="0"/>
              </a:rPr>
              <a:t>II </a:t>
            </a:r>
            <a:r>
              <a:rPr lang="en-US" sz="2000" b="1" dirty="0">
                <a:solidFill>
                  <a:schemeClr val="accent2"/>
                </a:solidFill>
                <a:latin typeface="PT Serif" panose="020A0603040505020204" pitchFamily="18" charset="-52"/>
                <a:ea typeface="Times New Roman" panose="02020603050405020304" pitchFamily="18" charset="0"/>
              </a:rPr>
              <a:t>Surface temperature correction (7 minute’s gap )</a:t>
            </a:r>
            <a:endParaRPr lang="ru-RU" sz="2000" dirty="0"/>
          </a:p>
        </p:txBody>
      </p:sp>
      <p:sp>
        <p:nvSpPr>
          <p:cNvPr id="51" name="TextBox 50">
            <a:extLst>
              <a:ext uri="{FF2B5EF4-FFF2-40B4-BE49-F238E27FC236}">
                <a16:creationId xmlns:a16="http://schemas.microsoft.com/office/drawing/2014/main" id="{C9587037-C20B-6A1C-CA24-4DB70CCEE673}"/>
              </a:ext>
            </a:extLst>
          </p:cNvPr>
          <p:cNvSpPr txBox="1"/>
          <p:nvPr/>
        </p:nvSpPr>
        <p:spPr>
          <a:xfrm>
            <a:off x="26208" y="1929208"/>
            <a:ext cx="5754396" cy="584775"/>
          </a:xfrm>
          <a:prstGeom prst="rect">
            <a:avLst/>
          </a:prstGeom>
          <a:noFill/>
        </p:spPr>
        <p:txBody>
          <a:bodyPr wrap="square">
            <a:spAutoFit/>
          </a:bodyPr>
          <a:lstStyle/>
          <a:p>
            <a:r>
              <a:rPr lang="en-US" sz="3200" b="1" dirty="0">
                <a:solidFill>
                  <a:schemeClr val="accent2"/>
                </a:solidFill>
                <a:latin typeface="PT Serif" panose="020A0603040505020204" pitchFamily="18" charset="-52"/>
                <a:ea typeface="Times New Roman" panose="02020603050405020304" pitchFamily="18" charset="0"/>
              </a:rPr>
              <a:t>III </a:t>
            </a:r>
            <a:r>
              <a:rPr lang="en-US" sz="2000" b="1" dirty="0">
                <a:solidFill>
                  <a:schemeClr val="accent2"/>
                </a:solidFill>
                <a:latin typeface="PT Serif" panose="020A0603040505020204" pitchFamily="18" charset="-52"/>
                <a:ea typeface="Times New Roman" panose="02020603050405020304" pitchFamily="18" charset="0"/>
              </a:rPr>
              <a:t>Non-saltation emission</a:t>
            </a:r>
            <a:endParaRPr lang="ru-RU" sz="3200" dirty="0"/>
          </a:p>
        </p:txBody>
      </p:sp>
      <p:pic>
        <p:nvPicPr>
          <p:cNvPr id="16" name="Рисунок 15">
            <a:extLst>
              <a:ext uri="{FF2B5EF4-FFF2-40B4-BE49-F238E27FC236}">
                <a16:creationId xmlns:a16="http://schemas.microsoft.com/office/drawing/2014/main" id="{E7B7D665-473D-FAD2-AACF-49D1FBF385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3878" y="5228693"/>
            <a:ext cx="2615353" cy="1954910"/>
          </a:xfrm>
          <a:prstGeom prst="rect">
            <a:avLst/>
          </a:prstGeom>
        </p:spPr>
      </p:pic>
      <p:sp>
        <p:nvSpPr>
          <p:cNvPr id="17" name="TextBox 16">
            <a:extLst>
              <a:ext uri="{FF2B5EF4-FFF2-40B4-BE49-F238E27FC236}">
                <a16:creationId xmlns:a16="http://schemas.microsoft.com/office/drawing/2014/main" id="{94EB7E32-5809-06D6-9C3C-AA2654E7A4B9}"/>
              </a:ext>
            </a:extLst>
          </p:cNvPr>
          <p:cNvSpPr txBox="1"/>
          <p:nvPr/>
        </p:nvSpPr>
        <p:spPr>
          <a:xfrm>
            <a:off x="3061440" y="5614996"/>
            <a:ext cx="2413503" cy="307777"/>
          </a:xfrm>
          <a:prstGeom prst="rect">
            <a:avLst/>
          </a:prstGeom>
          <a:noFill/>
        </p:spPr>
        <p:txBody>
          <a:bodyPr wrap="square" rtlCol="0">
            <a:spAutoFit/>
          </a:bodyPr>
          <a:lstStyle/>
          <a:p>
            <a:r>
              <a:rPr lang="en-US" sz="1400" dirty="0">
                <a:solidFill>
                  <a:srgbClr val="0000CC"/>
                </a:solidFill>
                <a:latin typeface="PT Serif" panose="020A0603040505020204" pitchFamily="18" charset="-52"/>
                <a:cs typeface="Arial" panose="020B0604020202020204" pitchFamily="34" charset="0"/>
              </a:rPr>
              <a:t>7:30 – 11</a:t>
            </a:r>
            <a:r>
              <a:rPr lang="ru-RU" sz="1400" dirty="0">
                <a:solidFill>
                  <a:srgbClr val="0000CC"/>
                </a:solidFill>
                <a:latin typeface="PT Serif" panose="020A0603040505020204" pitchFamily="18" charset="-52"/>
                <a:cs typeface="Arial" panose="020B0604020202020204" pitchFamily="34" charset="0"/>
              </a:rPr>
              <a:t> </a:t>
            </a:r>
            <a:r>
              <a:rPr lang="en-US" sz="1400" dirty="0">
                <a:solidFill>
                  <a:srgbClr val="0000CC"/>
                </a:solidFill>
                <a:latin typeface="PT Serif" panose="020A0603040505020204" pitchFamily="18" charset="-52"/>
                <a:cs typeface="Arial" panose="020B0604020202020204" pitchFamily="34" charset="0"/>
              </a:rPr>
              <a:t>UTC, 28.07.2007</a:t>
            </a:r>
            <a:endParaRPr lang="ru-RU" sz="1400" dirty="0">
              <a:solidFill>
                <a:srgbClr val="0000CC"/>
              </a:solidFill>
              <a:latin typeface="PT Serif" panose="020A0603040505020204" pitchFamily="18" charset="-52"/>
              <a:cs typeface="Arial" panose="020B0604020202020204" pitchFamily="34" charset="0"/>
            </a:endParaRPr>
          </a:p>
        </p:txBody>
      </p:sp>
      <p:sp>
        <p:nvSpPr>
          <p:cNvPr id="18" name="TextBox 17">
            <a:extLst>
              <a:ext uri="{FF2B5EF4-FFF2-40B4-BE49-F238E27FC236}">
                <a16:creationId xmlns:a16="http://schemas.microsoft.com/office/drawing/2014/main" id="{33FEE44A-C3E5-F579-920B-DFF50D7212FB}"/>
              </a:ext>
            </a:extLst>
          </p:cNvPr>
          <p:cNvSpPr txBox="1"/>
          <p:nvPr/>
        </p:nvSpPr>
        <p:spPr>
          <a:xfrm>
            <a:off x="4691554" y="6305911"/>
            <a:ext cx="1430921" cy="307777"/>
          </a:xfrm>
          <a:prstGeom prst="rect">
            <a:avLst/>
          </a:prstGeom>
          <a:noFill/>
        </p:spPr>
        <p:txBody>
          <a:bodyPr wrap="square" rtlCol="0">
            <a:spAutoFit/>
          </a:bodyPr>
          <a:lstStyle/>
          <a:p>
            <a:r>
              <a:rPr lang="en-US" sz="1400" dirty="0" err="1">
                <a:solidFill>
                  <a:srgbClr val="C00000"/>
                </a:solidFill>
                <a:latin typeface="PT Serif" panose="020A0603040505020204" pitchFamily="18" charset="-52"/>
                <a:cs typeface="Arial" panose="020B0604020202020204" pitchFamily="34" charset="0"/>
              </a:rPr>
              <a:t>Komsomolsky</a:t>
            </a:r>
            <a:endParaRPr lang="ru-RU" sz="1400" dirty="0">
              <a:solidFill>
                <a:srgbClr val="C00000"/>
              </a:solidFill>
              <a:latin typeface="PT Serif" panose="020A0603040505020204" pitchFamily="18" charset="-52"/>
              <a:cs typeface="Arial" panose="020B0604020202020204" pitchFamily="34" charset="0"/>
            </a:endParaRPr>
          </a:p>
        </p:txBody>
      </p:sp>
      <p:sp>
        <p:nvSpPr>
          <p:cNvPr id="19" name="TextBox 18">
            <a:extLst>
              <a:ext uri="{FF2B5EF4-FFF2-40B4-BE49-F238E27FC236}">
                <a16:creationId xmlns:a16="http://schemas.microsoft.com/office/drawing/2014/main" id="{9E94AE1B-D02F-4380-9A8F-4DDD41CF2C96}"/>
              </a:ext>
            </a:extLst>
          </p:cNvPr>
          <p:cNvSpPr txBox="1"/>
          <p:nvPr/>
        </p:nvSpPr>
        <p:spPr>
          <a:xfrm>
            <a:off x="6280514" y="4638615"/>
            <a:ext cx="2862600" cy="2246769"/>
          </a:xfrm>
          <a:prstGeom prst="rect">
            <a:avLst/>
          </a:prstGeom>
          <a:noFill/>
        </p:spPr>
        <p:txBody>
          <a:bodyPr wrap="square">
            <a:spAutoFit/>
          </a:bodyPr>
          <a:lstStyle/>
          <a:p>
            <a:pPr lvl="0" algn="just"/>
            <a:r>
              <a:rPr lang="en-US" sz="1400" dirty="0">
                <a:latin typeface="PT Serif" panose="020A0603040505020204" pitchFamily="18" charset="-52"/>
                <a:cs typeface="Arial" panose="020B0604020202020204" pitchFamily="34" charset="0"/>
              </a:rPr>
              <a:t>The intensification of the processes of emission, trapping and carrying out of submicron aerosol from the underlying surfaces of arid zones by rolls with further transfer and formation of aerosol layers according to the results of numerical simulation in our MODEL has been noted already</a:t>
            </a:r>
          </a:p>
        </p:txBody>
      </p:sp>
      <p:sp>
        <p:nvSpPr>
          <p:cNvPr id="20" name="TextBox 19">
            <a:extLst>
              <a:ext uri="{FF2B5EF4-FFF2-40B4-BE49-F238E27FC236}">
                <a16:creationId xmlns:a16="http://schemas.microsoft.com/office/drawing/2014/main" id="{52206BDF-E2F7-7064-F4B9-6C46EE07AE46}"/>
              </a:ext>
            </a:extLst>
          </p:cNvPr>
          <p:cNvSpPr txBox="1"/>
          <p:nvPr/>
        </p:nvSpPr>
        <p:spPr>
          <a:xfrm>
            <a:off x="2903406" y="4691666"/>
            <a:ext cx="2814543"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1800" dirty="0">
                <a:latin typeface="PT Serif" panose="020A0603040505020204" pitchFamily="18" charset="-52"/>
                <a:cs typeface="Arial" pitchFamily="34" charset="0"/>
              </a:rPr>
              <a:t>Emissions of the aerosols and its transport by circulation structures</a:t>
            </a:r>
          </a:p>
        </p:txBody>
      </p:sp>
      <p:sp>
        <p:nvSpPr>
          <p:cNvPr id="22" name="TextBox 21">
            <a:extLst>
              <a:ext uri="{FF2B5EF4-FFF2-40B4-BE49-F238E27FC236}">
                <a16:creationId xmlns:a16="http://schemas.microsoft.com/office/drawing/2014/main" id="{E8C491C9-5C00-E5ED-11A7-2F15A51A09B2}"/>
              </a:ext>
            </a:extLst>
          </p:cNvPr>
          <p:cNvSpPr txBox="1"/>
          <p:nvPr/>
        </p:nvSpPr>
        <p:spPr>
          <a:xfrm>
            <a:off x="-2939" y="4811158"/>
            <a:ext cx="2543183" cy="523220"/>
          </a:xfrm>
          <a:prstGeom prst="rect">
            <a:avLst/>
          </a:prstGeom>
          <a:noFill/>
        </p:spPr>
        <p:txBody>
          <a:bodyPr wrap="square">
            <a:spAutoFit/>
          </a:bodyPr>
          <a:lstStyle/>
          <a:p>
            <a:pPr algn="ctr"/>
            <a:r>
              <a:rPr lang="en-US" sz="1400" b="1" u="sng" dirty="0">
                <a:solidFill>
                  <a:srgbClr val="002060"/>
                </a:solidFill>
                <a:latin typeface="PT Serif" panose="020A0603040505020204" pitchFamily="18" charset="-52"/>
                <a:cs typeface="Arial" pitchFamily="34" charset="0"/>
              </a:rPr>
              <a:t>Future plans/possibilities for Model’s upgrade</a:t>
            </a:r>
          </a:p>
        </p:txBody>
      </p:sp>
      <p:sp>
        <p:nvSpPr>
          <p:cNvPr id="24" name="TextBox 23">
            <a:extLst>
              <a:ext uri="{FF2B5EF4-FFF2-40B4-BE49-F238E27FC236}">
                <a16:creationId xmlns:a16="http://schemas.microsoft.com/office/drawing/2014/main" id="{9D106E38-4D40-8730-AF4D-38786000052C}"/>
              </a:ext>
            </a:extLst>
          </p:cNvPr>
          <p:cNvSpPr txBox="1"/>
          <p:nvPr/>
        </p:nvSpPr>
        <p:spPr>
          <a:xfrm>
            <a:off x="69425" y="5659314"/>
            <a:ext cx="2814543"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1800" dirty="0">
                <a:latin typeface="PT Serif" panose="020A0603040505020204" pitchFamily="18" charset="-52"/>
                <a:cs typeface="Arial" pitchFamily="34" charset="0"/>
              </a:rPr>
              <a:t>The correction of underlying surface (for topography and soil type)</a:t>
            </a:r>
          </a:p>
        </p:txBody>
      </p:sp>
      <p:cxnSp>
        <p:nvCxnSpPr>
          <p:cNvPr id="27" name="Прямая со стрелкой 26">
            <a:extLst>
              <a:ext uri="{FF2B5EF4-FFF2-40B4-BE49-F238E27FC236}">
                <a16:creationId xmlns:a16="http://schemas.microsoft.com/office/drawing/2014/main" id="{5AB17DFF-8B92-8665-B4B3-FF6E2C880A99}"/>
              </a:ext>
            </a:extLst>
          </p:cNvPr>
          <p:cNvCxnSpPr>
            <a:cxnSpLocks/>
            <a:endCxn id="20" idx="1"/>
          </p:cNvCxnSpPr>
          <p:nvPr/>
        </p:nvCxnSpPr>
        <p:spPr>
          <a:xfrm>
            <a:off x="2411760" y="5153331"/>
            <a:ext cx="491646" cy="0"/>
          </a:xfrm>
          <a:prstGeom prst="straightConnector1">
            <a:avLst/>
          </a:prstGeom>
          <a:ln>
            <a:solidFill>
              <a:srgbClr val="0000CC"/>
            </a:solidFill>
            <a:tailEnd type="triangle"/>
          </a:ln>
        </p:spPr>
        <p:style>
          <a:lnRef idx="3">
            <a:schemeClr val="accent1"/>
          </a:lnRef>
          <a:fillRef idx="0">
            <a:schemeClr val="accent1"/>
          </a:fillRef>
          <a:effectRef idx="2">
            <a:schemeClr val="accent1"/>
          </a:effectRef>
          <a:fontRef idx="minor">
            <a:schemeClr val="tx1"/>
          </a:fontRef>
        </p:style>
      </p:cxnSp>
      <p:cxnSp>
        <p:nvCxnSpPr>
          <p:cNvPr id="31" name="Прямая со стрелкой 30">
            <a:extLst>
              <a:ext uri="{FF2B5EF4-FFF2-40B4-BE49-F238E27FC236}">
                <a16:creationId xmlns:a16="http://schemas.microsoft.com/office/drawing/2014/main" id="{73C044DB-2490-8B6A-8664-0210934E6BBB}"/>
              </a:ext>
            </a:extLst>
          </p:cNvPr>
          <p:cNvCxnSpPr>
            <a:cxnSpLocks/>
            <a:stCxn id="22" idx="2"/>
            <a:endCxn id="24" idx="0"/>
          </p:cNvCxnSpPr>
          <p:nvPr/>
        </p:nvCxnSpPr>
        <p:spPr>
          <a:xfrm>
            <a:off x="1268653" y="5334378"/>
            <a:ext cx="208044" cy="324936"/>
          </a:xfrm>
          <a:prstGeom prst="straightConnector1">
            <a:avLst/>
          </a:prstGeom>
          <a:ln>
            <a:solidFill>
              <a:srgbClr val="0000CC"/>
            </a:solidFill>
            <a:tailEnd type="triangle"/>
          </a:ln>
        </p:spPr>
        <p:style>
          <a:lnRef idx="3">
            <a:schemeClr val="accent1"/>
          </a:lnRef>
          <a:fillRef idx="0">
            <a:schemeClr val="accent1"/>
          </a:fillRef>
          <a:effectRef idx="2">
            <a:schemeClr val="accent1"/>
          </a:effectRef>
          <a:fontRef idx="minor">
            <a:schemeClr val="tx1"/>
          </a:fontRef>
        </p:style>
      </p:cxnSp>
      <p:cxnSp>
        <p:nvCxnSpPr>
          <p:cNvPr id="37" name="Прямая со стрелкой 36">
            <a:extLst>
              <a:ext uri="{FF2B5EF4-FFF2-40B4-BE49-F238E27FC236}">
                <a16:creationId xmlns:a16="http://schemas.microsoft.com/office/drawing/2014/main" id="{A03C7DEF-C3A4-2E56-9AA0-EEB6977499D3}"/>
              </a:ext>
            </a:extLst>
          </p:cNvPr>
          <p:cNvCxnSpPr>
            <a:cxnSpLocks/>
          </p:cNvCxnSpPr>
          <p:nvPr/>
        </p:nvCxnSpPr>
        <p:spPr>
          <a:xfrm>
            <a:off x="5786527" y="5153331"/>
            <a:ext cx="585673" cy="0"/>
          </a:xfrm>
          <a:prstGeom prst="straightConnector1">
            <a:avLst/>
          </a:prstGeom>
          <a:ln>
            <a:solidFill>
              <a:srgbClr val="00B0F0"/>
            </a:solidFill>
            <a:tailEnd type="triangle"/>
          </a:ln>
        </p:spPr>
        <p:style>
          <a:lnRef idx="3">
            <a:schemeClr val="accent1"/>
          </a:lnRef>
          <a:fillRef idx="0">
            <a:schemeClr val="accent1"/>
          </a:fillRef>
          <a:effectRef idx="2">
            <a:schemeClr val="accent1"/>
          </a:effectRef>
          <a:fontRef idx="minor">
            <a:schemeClr val="tx1"/>
          </a:fontRef>
        </p:style>
      </p:cxnSp>
      <p:cxnSp>
        <p:nvCxnSpPr>
          <p:cNvPr id="39" name="Прямая со стрелкой 38">
            <a:extLst>
              <a:ext uri="{FF2B5EF4-FFF2-40B4-BE49-F238E27FC236}">
                <a16:creationId xmlns:a16="http://schemas.microsoft.com/office/drawing/2014/main" id="{3B5EB0C0-2188-D17B-46CF-317511CCD162}"/>
              </a:ext>
            </a:extLst>
          </p:cNvPr>
          <p:cNvCxnSpPr>
            <a:cxnSpLocks/>
          </p:cNvCxnSpPr>
          <p:nvPr/>
        </p:nvCxnSpPr>
        <p:spPr>
          <a:xfrm flipH="1">
            <a:off x="6010785" y="6206148"/>
            <a:ext cx="292837" cy="0"/>
          </a:xfrm>
          <a:prstGeom prst="straightConnector1">
            <a:avLst/>
          </a:prstGeom>
          <a:ln>
            <a:solidFill>
              <a:srgbClr val="00B0F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74537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59832" y="2142544"/>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14284" y="2358512"/>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Wind velocity and temperature</a:t>
            </a:r>
            <a:endParaRPr lang="ru-RU" sz="3200" dirty="0">
              <a:solidFill>
                <a:srgbClr val="0000CC"/>
              </a:solidFill>
              <a:latin typeface="PT Serif" panose="020A0603040505020204" pitchFamily="18" charset="-52"/>
              <a:cs typeface="Arial" pitchFamily="34" charset="0"/>
            </a:endParaRPr>
          </a:p>
        </p:txBody>
      </p:sp>
      <p:sp>
        <p:nvSpPr>
          <p:cNvPr id="14" name="Прямоугольник 13"/>
          <p:cNvSpPr/>
          <p:nvPr/>
        </p:nvSpPr>
        <p:spPr>
          <a:xfrm>
            <a:off x="287524" y="5033986"/>
            <a:ext cx="8568952" cy="1061829"/>
          </a:xfrm>
          <a:prstGeom prst="rect">
            <a:avLst/>
          </a:prstGeom>
        </p:spPr>
        <p:txBody>
          <a:bodyPr wrap="square">
            <a:spAutoFit/>
          </a:bodyPr>
          <a:lstStyle/>
          <a:p>
            <a:pPr algn="r"/>
            <a:endParaRPr lang="en-US" sz="2100" dirty="0">
              <a:latin typeface="PT Serif" panose="020A0603040505020204" pitchFamily="18" charset="-52"/>
              <a:ea typeface="PT Serif" panose="020A0603040505020204" pitchFamily="18" charset="-52"/>
            </a:endParaRPr>
          </a:p>
          <a:p>
            <a:endParaRPr lang="ru-RU" sz="2100" dirty="0">
              <a:latin typeface="PT Serif" panose="020A0603040505020204" pitchFamily="18" charset="-52"/>
              <a:ea typeface="PT Serif" panose="020A0603040505020204" pitchFamily="18" charset="-52"/>
            </a:endParaRPr>
          </a:p>
          <a:p>
            <a:pPr marL="342900" indent="-342900" algn="just">
              <a:buFont typeface="Arial" panose="020B0604020202020204" pitchFamily="34" charset="0"/>
              <a:buChar char="•"/>
            </a:pPr>
            <a:r>
              <a:rPr lang="en-US" sz="2100" dirty="0">
                <a:latin typeface="PT Serif" panose="020A0603040505020204" pitchFamily="18" charset="-52"/>
                <a:ea typeface="PT Serif" panose="020A0603040505020204" pitchFamily="18" charset="-52"/>
              </a:rPr>
              <a:t>expedition 2021</a:t>
            </a:r>
            <a:endParaRPr lang="ru-RU" sz="2100" dirty="0">
              <a:solidFill>
                <a:srgbClr val="FF6D3F"/>
              </a:solidFill>
              <a:latin typeface="PT Serif" panose="020A0603040505020204" pitchFamily="18" charset="-52"/>
              <a:ea typeface="PT Serif" panose="020A0603040505020204" pitchFamily="18" charset="-52"/>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524" y="932300"/>
            <a:ext cx="4278157" cy="4101686"/>
          </a:xfrm>
          <a:prstGeom prst="rect">
            <a:avLst/>
          </a:prstGeom>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t="3712"/>
          <a:stretch/>
        </p:blipFill>
        <p:spPr>
          <a:xfrm>
            <a:off x="4783135" y="1772816"/>
            <a:ext cx="3961531" cy="3856396"/>
          </a:xfrm>
          <a:prstGeom prst="rect">
            <a:avLst/>
          </a:prstGeom>
        </p:spPr>
      </p:pic>
    </p:spTree>
    <p:extLst>
      <p:ext uri="{BB962C8B-B14F-4D97-AF65-F5344CB8AC3E}">
        <p14:creationId xmlns:p14="http://schemas.microsoft.com/office/powerpoint/2010/main" val="3037616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_20210722_18525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712837"/>
            <a:ext cx="9144001" cy="5143500"/>
          </a:xfrm>
          <a:prstGeom prst="rect">
            <a:avLst/>
          </a:prstGeom>
        </p:spPr>
      </p:pic>
      <p:graphicFrame>
        <p:nvGraphicFramePr>
          <p:cNvPr id="4" name="Объект 3"/>
          <p:cNvGraphicFramePr>
            <a:graphicFrameLocks noGrp="1"/>
          </p:cNvGraphicFramePr>
          <p:nvPr>
            <p:ph idx="1"/>
            <p:extLst>
              <p:ext uri="{D42A27DB-BD31-4B8C-83A1-F6EECF244321}">
                <p14:modId xmlns:p14="http://schemas.microsoft.com/office/powerpoint/2010/main" val="1466305235"/>
              </p:ext>
            </p:extLst>
          </p:nvPr>
        </p:nvGraphicFramePr>
        <p:xfrm>
          <a:off x="460526" y="116632"/>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13188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315416"/>
            <a:ext cx="7543800" cy="5638800"/>
          </a:xfrm>
          <a:prstGeom prst="rect">
            <a:avLst/>
          </a:prstGeom>
        </p:spPr>
      </p:pic>
      <p:sp>
        <p:nvSpPr>
          <p:cNvPr id="2" name="Заголовок 2"/>
          <p:cNvSpPr txBox="1">
            <a:spLocks/>
          </p:cNvSpPr>
          <p:nvPr/>
        </p:nvSpPr>
        <p:spPr>
          <a:xfrm>
            <a:off x="457200" y="-90264"/>
            <a:ext cx="8229600" cy="1143000"/>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a:latin typeface="PT Serif" panose="020A0603040505020204" pitchFamily="18" charset="-52"/>
                <a:cs typeface="Arial" pitchFamily="34" charset="0"/>
              </a:rPr>
              <a:t>Dust cloud transport. Aerosol layers</a:t>
            </a:r>
            <a:r>
              <a:rPr lang="ru-RU" sz="2800">
                <a:latin typeface="PT Serif" panose="020A0603040505020204" pitchFamily="18" charset="-52"/>
                <a:cs typeface="Arial" pitchFamily="34" charset="0"/>
              </a:rPr>
              <a:t>.</a:t>
            </a:r>
            <a:r>
              <a:rPr lang="en-US" sz="2800">
                <a:latin typeface="PT Serif" panose="020A0603040505020204" pitchFamily="18" charset="-52"/>
                <a:cs typeface="Arial" pitchFamily="34" charset="0"/>
              </a:rPr>
              <a:t> </a:t>
            </a:r>
          </a:p>
          <a:p>
            <a:r>
              <a:rPr lang="en-US" sz="2400">
                <a:latin typeface="PT Serif" panose="020A0603040505020204" pitchFamily="18" charset="-52"/>
                <a:cs typeface="Arial" pitchFamily="34" charset="0"/>
              </a:rPr>
              <a:t>Kalmykia, July 28, 2007 Model WRF-Chem V.3.9.1.1</a:t>
            </a:r>
            <a:endParaRPr lang="ru-RU" sz="2400" dirty="0">
              <a:latin typeface="PT Serif" panose="020A0603040505020204" pitchFamily="18" charset="-52"/>
              <a:cs typeface="Arial" pitchFamily="34" charset="0"/>
            </a:endParaRPr>
          </a:p>
        </p:txBody>
      </p:sp>
      <p:sp>
        <p:nvSpPr>
          <p:cNvPr id="5" name="Объект 2"/>
          <p:cNvSpPr txBox="1">
            <a:spLocks/>
          </p:cNvSpPr>
          <p:nvPr/>
        </p:nvSpPr>
        <p:spPr>
          <a:xfrm>
            <a:off x="457200" y="908720"/>
            <a:ext cx="8229600" cy="5616624"/>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ru-RU" sz="2000" dirty="0">
              <a:latin typeface="PT Serif" panose="020A0603040505020204" pitchFamily="18" charset="-52"/>
              <a:cs typeface="Arial" pitchFamily="34" charset="0"/>
            </a:endParaRPr>
          </a:p>
        </p:txBody>
      </p:sp>
      <p:sp>
        <p:nvSpPr>
          <p:cNvPr id="3" name="Прямоугольник 2"/>
          <p:cNvSpPr/>
          <p:nvPr/>
        </p:nvSpPr>
        <p:spPr>
          <a:xfrm>
            <a:off x="243632" y="2859668"/>
            <a:ext cx="1188313" cy="1200329"/>
          </a:xfrm>
          <a:prstGeom prst="rect">
            <a:avLst/>
          </a:prstGeom>
        </p:spPr>
        <p:txBody>
          <a:bodyPr wrap="square">
            <a:spAutoFit/>
          </a:bodyPr>
          <a:lstStyle/>
          <a:p>
            <a:r>
              <a:rPr lang="en-US" dirty="0" err="1">
                <a:latin typeface="PT Serif" panose="020A0603040505020204" pitchFamily="18" charset="-52"/>
                <a:cs typeface="Arial" pitchFamily="34" charset="0"/>
              </a:rPr>
              <a:t>UoC</a:t>
            </a:r>
            <a:r>
              <a:rPr lang="en-US" dirty="0">
                <a:latin typeface="PT Serif" panose="020A0603040505020204" pitchFamily="18" charset="-52"/>
                <a:cs typeface="Arial" pitchFamily="34" charset="0"/>
              </a:rPr>
              <a:t> dust scheme (</a:t>
            </a:r>
            <a:r>
              <a:rPr lang="en-US" dirty="0" err="1">
                <a:latin typeface="PT Serif" panose="020A0603040505020204" pitchFamily="18" charset="-52"/>
                <a:cs typeface="Arial" pitchFamily="34" charset="0"/>
              </a:rPr>
              <a:t>dust_opt</a:t>
            </a:r>
            <a:r>
              <a:rPr lang="en-US" dirty="0">
                <a:latin typeface="PT Serif" panose="020A0603040505020204" pitchFamily="18" charset="-52"/>
                <a:cs typeface="Arial" pitchFamily="34" charset="0"/>
              </a:rPr>
              <a:t>=4) </a:t>
            </a:r>
            <a:endParaRPr lang="ru-RU" dirty="0">
              <a:latin typeface="PT Serif" panose="020A0603040505020204" pitchFamily="18" charset="-52"/>
            </a:endParaRPr>
          </a:p>
        </p:txBody>
      </p:sp>
      <p:sp>
        <p:nvSpPr>
          <p:cNvPr id="7" name="TextBox 6"/>
          <p:cNvSpPr txBox="1"/>
          <p:nvPr/>
        </p:nvSpPr>
        <p:spPr>
          <a:xfrm>
            <a:off x="204951" y="1183260"/>
            <a:ext cx="1396449" cy="769441"/>
          </a:xfrm>
          <a:prstGeom prst="rect">
            <a:avLst/>
          </a:prstGeom>
          <a:noFill/>
        </p:spPr>
        <p:txBody>
          <a:bodyPr wrap="square" rtlCol="0">
            <a:spAutoFit/>
          </a:bodyPr>
          <a:lstStyle/>
          <a:p>
            <a:r>
              <a:rPr lang="en-US" sz="2200" dirty="0">
                <a:solidFill>
                  <a:srgbClr val="0000CC"/>
                </a:solidFill>
                <a:latin typeface="PT Serif" panose="020A0603040505020204" pitchFamily="18" charset="-52"/>
                <a:cs typeface="Arial" panose="020B0604020202020204" pitchFamily="34" charset="0"/>
              </a:rPr>
              <a:t>7:30 – 11</a:t>
            </a:r>
            <a:r>
              <a:rPr lang="ru-RU" sz="2200" dirty="0">
                <a:solidFill>
                  <a:srgbClr val="0000CC"/>
                </a:solidFill>
                <a:latin typeface="PT Serif" panose="020A0603040505020204" pitchFamily="18" charset="-52"/>
                <a:cs typeface="Arial" panose="020B0604020202020204" pitchFamily="34" charset="0"/>
              </a:rPr>
              <a:t> </a:t>
            </a:r>
            <a:r>
              <a:rPr lang="en-US" sz="2200" dirty="0">
                <a:solidFill>
                  <a:srgbClr val="0000CC"/>
                </a:solidFill>
                <a:latin typeface="PT Serif" panose="020A0603040505020204" pitchFamily="18" charset="-52"/>
                <a:cs typeface="Arial" panose="020B0604020202020204" pitchFamily="34" charset="0"/>
              </a:rPr>
              <a:t>UTC</a:t>
            </a:r>
            <a:endParaRPr lang="ru-RU" sz="2200" dirty="0">
              <a:solidFill>
                <a:srgbClr val="0000CC"/>
              </a:solidFill>
              <a:latin typeface="PT Serif" panose="020A0603040505020204" pitchFamily="18" charset="-52"/>
              <a:cs typeface="Arial" panose="020B0604020202020204" pitchFamily="34" charset="0"/>
            </a:endParaRPr>
          </a:p>
        </p:txBody>
      </p:sp>
      <p:sp>
        <p:nvSpPr>
          <p:cNvPr id="13" name="TextBox 12"/>
          <p:cNvSpPr txBox="1"/>
          <p:nvPr/>
        </p:nvSpPr>
        <p:spPr>
          <a:xfrm>
            <a:off x="5255339" y="3152056"/>
            <a:ext cx="1520031" cy="307777"/>
          </a:xfrm>
          <a:prstGeom prst="rect">
            <a:avLst/>
          </a:prstGeom>
          <a:noFill/>
        </p:spPr>
        <p:txBody>
          <a:bodyPr wrap="none" rtlCol="0">
            <a:spAutoFit/>
          </a:bodyPr>
          <a:lstStyle/>
          <a:p>
            <a:r>
              <a:rPr lang="ru-RU" sz="1400" dirty="0">
                <a:solidFill>
                  <a:srgbClr val="C00000"/>
                </a:solidFill>
                <a:latin typeface="PT Serif" panose="020A0603040505020204" pitchFamily="18" charset="-52"/>
                <a:cs typeface="Arial" panose="020B0604020202020204" pitchFamily="34" charset="0"/>
              </a:rPr>
              <a:t>Комсомольский</a:t>
            </a:r>
          </a:p>
        </p:txBody>
      </p:sp>
      <p:sp>
        <p:nvSpPr>
          <p:cNvPr id="6" name="Полилиния 5"/>
          <p:cNvSpPr/>
          <p:nvPr/>
        </p:nvSpPr>
        <p:spPr>
          <a:xfrm>
            <a:off x="1218377" y="2236640"/>
            <a:ext cx="256786" cy="989484"/>
          </a:xfrm>
          <a:custGeom>
            <a:avLst/>
            <a:gdLst>
              <a:gd name="connsiteX0" fmla="*/ 9922 w 256786"/>
              <a:gd name="connsiteY0" fmla="*/ 42536 h 989484"/>
              <a:gd name="connsiteX1" fmla="*/ 228286 w 256786"/>
              <a:gd name="connsiteY1" fmla="*/ 42536 h 989484"/>
              <a:gd name="connsiteX2" fmla="*/ 255581 w 256786"/>
              <a:gd name="connsiteY2" fmla="*/ 97127 h 989484"/>
              <a:gd name="connsiteX3" fmla="*/ 241933 w 256786"/>
              <a:gd name="connsiteY3" fmla="*/ 206309 h 989484"/>
              <a:gd name="connsiteX4" fmla="*/ 241933 w 256786"/>
              <a:gd name="connsiteY4" fmla="*/ 397378 h 989484"/>
              <a:gd name="connsiteX5" fmla="*/ 241933 w 256786"/>
              <a:gd name="connsiteY5" fmla="*/ 506560 h 989484"/>
              <a:gd name="connsiteX6" fmla="*/ 241933 w 256786"/>
              <a:gd name="connsiteY6" fmla="*/ 752220 h 989484"/>
              <a:gd name="connsiteX7" fmla="*/ 228286 w 256786"/>
              <a:gd name="connsiteY7" fmla="*/ 956936 h 989484"/>
              <a:gd name="connsiteX8" fmla="*/ 132751 w 256786"/>
              <a:gd name="connsiteY8" fmla="*/ 984232 h 989484"/>
              <a:gd name="connsiteX9" fmla="*/ 50865 w 256786"/>
              <a:gd name="connsiteY9" fmla="*/ 984232 h 989484"/>
              <a:gd name="connsiteX10" fmla="*/ 50865 w 256786"/>
              <a:gd name="connsiteY10" fmla="*/ 929641 h 989484"/>
              <a:gd name="connsiteX11" fmla="*/ 23569 w 256786"/>
              <a:gd name="connsiteY11" fmla="*/ 820459 h 989484"/>
              <a:gd name="connsiteX12" fmla="*/ 37217 w 256786"/>
              <a:gd name="connsiteY12" fmla="*/ 588447 h 989484"/>
              <a:gd name="connsiteX13" fmla="*/ 9922 w 256786"/>
              <a:gd name="connsiteY13" fmla="*/ 42536 h 98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786" h="989484">
                <a:moveTo>
                  <a:pt x="9922" y="42536"/>
                </a:moveTo>
                <a:cubicBezTo>
                  <a:pt x="41767" y="-48449"/>
                  <a:pt x="187343" y="33438"/>
                  <a:pt x="228286" y="42536"/>
                </a:cubicBezTo>
                <a:cubicBezTo>
                  <a:pt x="269229" y="51634"/>
                  <a:pt x="253307" y="69832"/>
                  <a:pt x="255581" y="97127"/>
                </a:cubicBezTo>
                <a:cubicBezTo>
                  <a:pt x="257856" y="124423"/>
                  <a:pt x="244208" y="156267"/>
                  <a:pt x="241933" y="206309"/>
                </a:cubicBezTo>
                <a:cubicBezTo>
                  <a:pt x="239658" y="256351"/>
                  <a:pt x="241933" y="397378"/>
                  <a:pt x="241933" y="397378"/>
                </a:cubicBezTo>
                <a:lnTo>
                  <a:pt x="241933" y="506560"/>
                </a:lnTo>
                <a:cubicBezTo>
                  <a:pt x="241933" y="565700"/>
                  <a:pt x="244207" y="677157"/>
                  <a:pt x="241933" y="752220"/>
                </a:cubicBezTo>
                <a:cubicBezTo>
                  <a:pt x="239659" y="827283"/>
                  <a:pt x="246483" y="918267"/>
                  <a:pt x="228286" y="956936"/>
                </a:cubicBezTo>
                <a:cubicBezTo>
                  <a:pt x="210089" y="995605"/>
                  <a:pt x="162321" y="979683"/>
                  <a:pt x="132751" y="984232"/>
                </a:cubicBezTo>
                <a:cubicBezTo>
                  <a:pt x="103181" y="988781"/>
                  <a:pt x="64513" y="993330"/>
                  <a:pt x="50865" y="984232"/>
                </a:cubicBezTo>
                <a:cubicBezTo>
                  <a:pt x="37217" y="975134"/>
                  <a:pt x="55414" y="956936"/>
                  <a:pt x="50865" y="929641"/>
                </a:cubicBezTo>
                <a:cubicBezTo>
                  <a:pt x="46316" y="902346"/>
                  <a:pt x="25844" y="877324"/>
                  <a:pt x="23569" y="820459"/>
                </a:cubicBezTo>
                <a:cubicBezTo>
                  <a:pt x="21294" y="763594"/>
                  <a:pt x="41766" y="718101"/>
                  <a:pt x="37217" y="588447"/>
                </a:cubicBezTo>
                <a:cubicBezTo>
                  <a:pt x="32668" y="458793"/>
                  <a:pt x="-21923" y="133521"/>
                  <a:pt x="9922" y="4253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PT Serif" panose="020A0603040505020204" pitchFamily="18" charset="-52"/>
            </a:endParaRPr>
          </a:p>
        </p:txBody>
      </p:sp>
      <p:sp>
        <p:nvSpPr>
          <p:cNvPr id="17" name="Полилиния 16"/>
          <p:cNvSpPr/>
          <p:nvPr/>
        </p:nvSpPr>
        <p:spPr>
          <a:xfrm>
            <a:off x="1226653" y="3582330"/>
            <a:ext cx="256786" cy="989484"/>
          </a:xfrm>
          <a:custGeom>
            <a:avLst/>
            <a:gdLst>
              <a:gd name="connsiteX0" fmla="*/ 9922 w 256786"/>
              <a:gd name="connsiteY0" fmla="*/ 42536 h 989484"/>
              <a:gd name="connsiteX1" fmla="*/ 228286 w 256786"/>
              <a:gd name="connsiteY1" fmla="*/ 42536 h 989484"/>
              <a:gd name="connsiteX2" fmla="*/ 255581 w 256786"/>
              <a:gd name="connsiteY2" fmla="*/ 97127 h 989484"/>
              <a:gd name="connsiteX3" fmla="*/ 241933 w 256786"/>
              <a:gd name="connsiteY3" fmla="*/ 206309 h 989484"/>
              <a:gd name="connsiteX4" fmla="*/ 241933 w 256786"/>
              <a:gd name="connsiteY4" fmla="*/ 397378 h 989484"/>
              <a:gd name="connsiteX5" fmla="*/ 241933 w 256786"/>
              <a:gd name="connsiteY5" fmla="*/ 506560 h 989484"/>
              <a:gd name="connsiteX6" fmla="*/ 241933 w 256786"/>
              <a:gd name="connsiteY6" fmla="*/ 752220 h 989484"/>
              <a:gd name="connsiteX7" fmla="*/ 228286 w 256786"/>
              <a:gd name="connsiteY7" fmla="*/ 956936 h 989484"/>
              <a:gd name="connsiteX8" fmla="*/ 132751 w 256786"/>
              <a:gd name="connsiteY8" fmla="*/ 984232 h 989484"/>
              <a:gd name="connsiteX9" fmla="*/ 50865 w 256786"/>
              <a:gd name="connsiteY9" fmla="*/ 984232 h 989484"/>
              <a:gd name="connsiteX10" fmla="*/ 50865 w 256786"/>
              <a:gd name="connsiteY10" fmla="*/ 929641 h 989484"/>
              <a:gd name="connsiteX11" fmla="*/ 23569 w 256786"/>
              <a:gd name="connsiteY11" fmla="*/ 820459 h 989484"/>
              <a:gd name="connsiteX12" fmla="*/ 37217 w 256786"/>
              <a:gd name="connsiteY12" fmla="*/ 588447 h 989484"/>
              <a:gd name="connsiteX13" fmla="*/ 9922 w 256786"/>
              <a:gd name="connsiteY13" fmla="*/ 42536 h 98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786" h="989484">
                <a:moveTo>
                  <a:pt x="9922" y="42536"/>
                </a:moveTo>
                <a:cubicBezTo>
                  <a:pt x="41767" y="-48449"/>
                  <a:pt x="187343" y="33438"/>
                  <a:pt x="228286" y="42536"/>
                </a:cubicBezTo>
                <a:cubicBezTo>
                  <a:pt x="269229" y="51634"/>
                  <a:pt x="253307" y="69832"/>
                  <a:pt x="255581" y="97127"/>
                </a:cubicBezTo>
                <a:cubicBezTo>
                  <a:pt x="257856" y="124423"/>
                  <a:pt x="244208" y="156267"/>
                  <a:pt x="241933" y="206309"/>
                </a:cubicBezTo>
                <a:cubicBezTo>
                  <a:pt x="239658" y="256351"/>
                  <a:pt x="241933" y="397378"/>
                  <a:pt x="241933" y="397378"/>
                </a:cubicBezTo>
                <a:lnTo>
                  <a:pt x="241933" y="506560"/>
                </a:lnTo>
                <a:cubicBezTo>
                  <a:pt x="241933" y="565700"/>
                  <a:pt x="244207" y="677157"/>
                  <a:pt x="241933" y="752220"/>
                </a:cubicBezTo>
                <a:cubicBezTo>
                  <a:pt x="239659" y="827283"/>
                  <a:pt x="246483" y="918267"/>
                  <a:pt x="228286" y="956936"/>
                </a:cubicBezTo>
                <a:cubicBezTo>
                  <a:pt x="210089" y="995605"/>
                  <a:pt x="162321" y="979683"/>
                  <a:pt x="132751" y="984232"/>
                </a:cubicBezTo>
                <a:cubicBezTo>
                  <a:pt x="103181" y="988781"/>
                  <a:pt x="64513" y="993330"/>
                  <a:pt x="50865" y="984232"/>
                </a:cubicBezTo>
                <a:cubicBezTo>
                  <a:pt x="37217" y="975134"/>
                  <a:pt x="55414" y="956936"/>
                  <a:pt x="50865" y="929641"/>
                </a:cubicBezTo>
                <a:cubicBezTo>
                  <a:pt x="46316" y="902346"/>
                  <a:pt x="25844" y="877324"/>
                  <a:pt x="23569" y="820459"/>
                </a:cubicBezTo>
                <a:cubicBezTo>
                  <a:pt x="21294" y="763594"/>
                  <a:pt x="41766" y="718101"/>
                  <a:pt x="37217" y="588447"/>
                </a:cubicBezTo>
                <a:cubicBezTo>
                  <a:pt x="32668" y="458793"/>
                  <a:pt x="-21923" y="133521"/>
                  <a:pt x="9922" y="4253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PT Serif" panose="020A0603040505020204" pitchFamily="18" charset="-52"/>
            </a:endParaRPr>
          </a:p>
        </p:txBody>
      </p:sp>
      <p:sp>
        <p:nvSpPr>
          <p:cNvPr id="12" name="Полилиния 11"/>
          <p:cNvSpPr/>
          <p:nvPr/>
        </p:nvSpPr>
        <p:spPr>
          <a:xfrm>
            <a:off x="2182206" y="4984972"/>
            <a:ext cx="530554" cy="156695"/>
          </a:xfrm>
          <a:custGeom>
            <a:avLst/>
            <a:gdLst>
              <a:gd name="connsiteX0" fmla="*/ 15084 w 530554"/>
              <a:gd name="connsiteY0" fmla="*/ 146586 h 156695"/>
              <a:gd name="connsiteX1" fmla="*/ 274391 w 530554"/>
              <a:gd name="connsiteY1" fmla="*/ 146586 h 156695"/>
              <a:gd name="connsiteX2" fmla="*/ 506403 w 530554"/>
              <a:gd name="connsiteY2" fmla="*/ 146586 h 156695"/>
              <a:gd name="connsiteX3" fmla="*/ 506403 w 530554"/>
              <a:gd name="connsiteY3" fmla="*/ 10109 h 156695"/>
              <a:gd name="connsiteX4" fmla="*/ 356278 w 530554"/>
              <a:gd name="connsiteY4" fmla="*/ 10109 h 156695"/>
              <a:gd name="connsiteX5" fmla="*/ 247095 w 530554"/>
              <a:gd name="connsiteY5" fmla="*/ 10109 h 156695"/>
              <a:gd name="connsiteX6" fmla="*/ 124266 w 530554"/>
              <a:gd name="connsiteY6" fmla="*/ 10109 h 156695"/>
              <a:gd name="connsiteX7" fmla="*/ 42379 w 530554"/>
              <a:gd name="connsiteY7" fmla="*/ 10109 h 156695"/>
              <a:gd name="connsiteX8" fmla="*/ 15084 w 530554"/>
              <a:gd name="connsiteY8" fmla="*/ 146586 h 15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554" h="156695">
                <a:moveTo>
                  <a:pt x="15084" y="146586"/>
                </a:moveTo>
                <a:cubicBezTo>
                  <a:pt x="53753" y="169332"/>
                  <a:pt x="274391" y="146586"/>
                  <a:pt x="274391" y="146586"/>
                </a:cubicBezTo>
                <a:cubicBezTo>
                  <a:pt x="356277" y="146586"/>
                  <a:pt x="467734" y="169332"/>
                  <a:pt x="506403" y="146586"/>
                </a:cubicBezTo>
                <a:cubicBezTo>
                  <a:pt x="545072" y="123840"/>
                  <a:pt x="531424" y="32855"/>
                  <a:pt x="506403" y="10109"/>
                </a:cubicBezTo>
                <a:cubicBezTo>
                  <a:pt x="481382" y="-12637"/>
                  <a:pt x="356278" y="10109"/>
                  <a:pt x="356278" y="10109"/>
                </a:cubicBezTo>
                <a:lnTo>
                  <a:pt x="247095" y="10109"/>
                </a:lnTo>
                <a:lnTo>
                  <a:pt x="124266" y="10109"/>
                </a:lnTo>
                <a:cubicBezTo>
                  <a:pt x="90147" y="10109"/>
                  <a:pt x="62851" y="-5813"/>
                  <a:pt x="42379" y="10109"/>
                </a:cubicBezTo>
                <a:cubicBezTo>
                  <a:pt x="21907" y="26031"/>
                  <a:pt x="-23585" y="123840"/>
                  <a:pt x="15084" y="14658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PT Serif" panose="020A0603040505020204" pitchFamily="18" charset="-52"/>
            </a:endParaRPr>
          </a:p>
        </p:txBody>
      </p:sp>
      <p:sp>
        <p:nvSpPr>
          <p:cNvPr id="19" name="Полилиния 18"/>
          <p:cNvSpPr/>
          <p:nvPr/>
        </p:nvSpPr>
        <p:spPr>
          <a:xfrm>
            <a:off x="7020272" y="4984972"/>
            <a:ext cx="530554" cy="156695"/>
          </a:xfrm>
          <a:custGeom>
            <a:avLst/>
            <a:gdLst>
              <a:gd name="connsiteX0" fmla="*/ 15084 w 530554"/>
              <a:gd name="connsiteY0" fmla="*/ 146586 h 156695"/>
              <a:gd name="connsiteX1" fmla="*/ 274391 w 530554"/>
              <a:gd name="connsiteY1" fmla="*/ 146586 h 156695"/>
              <a:gd name="connsiteX2" fmla="*/ 506403 w 530554"/>
              <a:gd name="connsiteY2" fmla="*/ 146586 h 156695"/>
              <a:gd name="connsiteX3" fmla="*/ 506403 w 530554"/>
              <a:gd name="connsiteY3" fmla="*/ 10109 h 156695"/>
              <a:gd name="connsiteX4" fmla="*/ 356278 w 530554"/>
              <a:gd name="connsiteY4" fmla="*/ 10109 h 156695"/>
              <a:gd name="connsiteX5" fmla="*/ 247095 w 530554"/>
              <a:gd name="connsiteY5" fmla="*/ 10109 h 156695"/>
              <a:gd name="connsiteX6" fmla="*/ 124266 w 530554"/>
              <a:gd name="connsiteY6" fmla="*/ 10109 h 156695"/>
              <a:gd name="connsiteX7" fmla="*/ 42379 w 530554"/>
              <a:gd name="connsiteY7" fmla="*/ 10109 h 156695"/>
              <a:gd name="connsiteX8" fmla="*/ 15084 w 530554"/>
              <a:gd name="connsiteY8" fmla="*/ 146586 h 15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554" h="156695">
                <a:moveTo>
                  <a:pt x="15084" y="146586"/>
                </a:moveTo>
                <a:cubicBezTo>
                  <a:pt x="53753" y="169332"/>
                  <a:pt x="274391" y="146586"/>
                  <a:pt x="274391" y="146586"/>
                </a:cubicBezTo>
                <a:cubicBezTo>
                  <a:pt x="356277" y="146586"/>
                  <a:pt x="467734" y="169332"/>
                  <a:pt x="506403" y="146586"/>
                </a:cubicBezTo>
                <a:cubicBezTo>
                  <a:pt x="545072" y="123840"/>
                  <a:pt x="531424" y="32855"/>
                  <a:pt x="506403" y="10109"/>
                </a:cubicBezTo>
                <a:cubicBezTo>
                  <a:pt x="481382" y="-12637"/>
                  <a:pt x="356278" y="10109"/>
                  <a:pt x="356278" y="10109"/>
                </a:cubicBezTo>
                <a:lnTo>
                  <a:pt x="247095" y="10109"/>
                </a:lnTo>
                <a:lnTo>
                  <a:pt x="124266" y="10109"/>
                </a:lnTo>
                <a:cubicBezTo>
                  <a:pt x="90147" y="10109"/>
                  <a:pt x="62851" y="-5813"/>
                  <a:pt x="42379" y="10109"/>
                </a:cubicBezTo>
                <a:cubicBezTo>
                  <a:pt x="21907" y="26031"/>
                  <a:pt x="-23585" y="123840"/>
                  <a:pt x="15084" y="14658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PT Serif" panose="020A0603040505020204" pitchFamily="18" charset="-52"/>
            </a:endParaRPr>
          </a:p>
        </p:txBody>
      </p:sp>
      <p:sp>
        <p:nvSpPr>
          <p:cNvPr id="18" name="Полилиния 17"/>
          <p:cNvSpPr/>
          <p:nvPr/>
        </p:nvSpPr>
        <p:spPr>
          <a:xfrm>
            <a:off x="3799726" y="4966361"/>
            <a:ext cx="537719" cy="153866"/>
          </a:xfrm>
          <a:custGeom>
            <a:avLst/>
            <a:gdLst>
              <a:gd name="connsiteX0" fmla="*/ 21647 w 537719"/>
              <a:gd name="connsiteY0" fmla="*/ 15072 h 153866"/>
              <a:gd name="connsiteX1" fmla="*/ 7999 w 537719"/>
              <a:gd name="connsiteY1" fmla="*/ 83311 h 153866"/>
              <a:gd name="connsiteX2" fmla="*/ 89886 w 537719"/>
              <a:gd name="connsiteY2" fmla="*/ 151549 h 153866"/>
              <a:gd name="connsiteX3" fmla="*/ 280955 w 537719"/>
              <a:gd name="connsiteY3" fmla="*/ 137902 h 153866"/>
              <a:gd name="connsiteX4" fmla="*/ 349193 w 537719"/>
              <a:gd name="connsiteY4" fmla="*/ 137902 h 153866"/>
              <a:gd name="connsiteX5" fmla="*/ 431080 w 537719"/>
              <a:gd name="connsiteY5" fmla="*/ 124254 h 153866"/>
              <a:gd name="connsiteX6" fmla="*/ 526614 w 537719"/>
              <a:gd name="connsiteY6" fmla="*/ 110606 h 153866"/>
              <a:gd name="connsiteX7" fmla="*/ 526614 w 537719"/>
              <a:gd name="connsiteY7" fmla="*/ 69663 h 153866"/>
              <a:gd name="connsiteX8" fmla="*/ 444728 w 537719"/>
              <a:gd name="connsiteY8" fmla="*/ 15072 h 153866"/>
              <a:gd name="connsiteX9" fmla="*/ 349193 w 537719"/>
              <a:gd name="connsiteY9" fmla="*/ 1424 h 153866"/>
              <a:gd name="connsiteX10" fmla="*/ 294602 w 537719"/>
              <a:gd name="connsiteY10" fmla="*/ 42367 h 153866"/>
              <a:gd name="connsiteX11" fmla="*/ 267307 w 537719"/>
              <a:gd name="connsiteY11" fmla="*/ 15072 h 153866"/>
              <a:gd name="connsiteX12" fmla="*/ 171773 w 537719"/>
              <a:gd name="connsiteY12" fmla="*/ 1424 h 153866"/>
              <a:gd name="connsiteX13" fmla="*/ 21647 w 537719"/>
              <a:gd name="connsiteY13" fmla="*/ 15072 h 1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7719" h="153866">
                <a:moveTo>
                  <a:pt x="21647" y="15072"/>
                </a:moveTo>
                <a:cubicBezTo>
                  <a:pt x="-5649" y="28720"/>
                  <a:pt x="-3374" y="60565"/>
                  <a:pt x="7999" y="83311"/>
                </a:cubicBezTo>
                <a:cubicBezTo>
                  <a:pt x="19372" y="106057"/>
                  <a:pt x="44393" y="142451"/>
                  <a:pt x="89886" y="151549"/>
                </a:cubicBezTo>
                <a:cubicBezTo>
                  <a:pt x="135379" y="160647"/>
                  <a:pt x="237737" y="140176"/>
                  <a:pt x="280955" y="137902"/>
                </a:cubicBezTo>
                <a:cubicBezTo>
                  <a:pt x="324173" y="135628"/>
                  <a:pt x="324172" y="140177"/>
                  <a:pt x="349193" y="137902"/>
                </a:cubicBezTo>
                <a:cubicBezTo>
                  <a:pt x="374214" y="135627"/>
                  <a:pt x="401510" y="128803"/>
                  <a:pt x="431080" y="124254"/>
                </a:cubicBezTo>
                <a:cubicBezTo>
                  <a:pt x="460650" y="119705"/>
                  <a:pt x="510692" y="119705"/>
                  <a:pt x="526614" y="110606"/>
                </a:cubicBezTo>
                <a:cubicBezTo>
                  <a:pt x="542536" y="101508"/>
                  <a:pt x="540262" y="85585"/>
                  <a:pt x="526614" y="69663"/>
                </a:cubicBezTo>
                <a:cubicBezTo>
                  <a:pt x="512966" y="53741"/>
                  <a:pt x="474298" y="26445"/>
                  <a:pt x="444728" y="15072"/>
                </a:cubicBezTo>
                <a:cubicBezTo>
                  <a:pt x="415158" y="3699"/>
                  <a:pt x="374214" y="-3125"/>
                  <a:pt x="349193" y="1424"/>
                </a:cubicBezTo>
                <a:cubicBezTo>
                  <a:pt x="324172" y="5973"/>
                  <a:pt x="308250" y="40092"/>
                  <a:pt x="294602" y="42367"/>
                </a:cubicBezTo>
                <a:cubicBezTo>
                  <a:pt x="280954" y="44642"/>
                  <a:pt x="287778" y="21896"/>
                  <a:pt x="267307" y="15072"/>
                </a:cubicBezTo>
                <a:cubicBezTo>
                  <a:pt x="246836" y="8248"/>
                  <a:pt x="205892" y="1424"/>
                  <a:pt x="171773" y="1424"/>
                </a:cubicBezTo>
                <a:cubicBezTo>
                  <a:pt x="137654" y="1424"/>
                  <a:pt x="48943" y="1424"/>
                  <a:pt x="21647" y="1507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PT Serif" panose="020A0603040505020204" pitchFamily="18" charset="-52"/>
            </a:endParaRPr>
          </a:p>
        </p:txBody>
      </p:sp>
      <p:sp>
        <p:nvSpPr>
          <p:cNvPr id="20" name="Полилиния 19"/>
          <p:cNvSpPr/>
          <p:nvPr/>
        </p:nvSpPr>
        <p:spPr>
          <a:xfrm>
            <a:off x="5400754" y="4967531"/>
            <a:ext cx="557561" cy="136844"/>
          </a:xfrm>
          <a:custGeom>
            <a:avLst/>
            <a:gdLst>
              <a:gd name="connsiteX0" fmla="*/ 44703 w 557561"/>
              <a:gd name="connsiteY0" fmla="*/ 13902 h 136844"/>
              <a:gd name="connsiteX1" fmla="*/ 3759 w 557561"/>
              <a:gd name="connsiteY1" fmla="*/ 109436 h 136844"/>
              <a:gd name="connsiteX2" fmla="*/ 140237 w 557561"/>
              <a:gd name="connsiteY2" fmla="*/ 109436 h 136844"/>
              <a:gd name="connsiteX3" fmla="*/ 235771 w 557561"/>
              <a:gd name="connsiteY3" fmla="*/ 123084 h 136844"/>
              <a:gd name="connsiteX4" fmla="*/ 385897 w 557561"/>
              <a:gd name="connsiteY4" fmla="*/ 136732 h 136844"/>
              <a:gd name="connsiteX5" fmla="*/ 549670 w 557561"/>
              <a:gd name="connsiteY5" fmla="*/ 123084 h 136844"/>
              <a:gd name="connsiteX6" fmla="*/ 522374 w 557561"/>
              <a:gd name="connsiteY6" fmla="*/ 41197 h 136844"/>
              <a:gd name="connsiteX7" fmla="*/ 440488 w 557561"/>
              <a:gd name="connsiteY7" fmla="*/ 13902 h 136844"/>
              <a:gd name="connsiteX8" fmla="*/ 358601 w 557561"/>
              <a:gd name="connsiteY8" fmla="*/ 13902 h 136844"/>
              <a:gd name="connsiteX9" fmla="*/ 304010 w 557561"/>
              <a:gd name="connsiteY9" fmla="*/ 13902 h 136844"/>
              <a:gd name="connsiteX10" fmla="*/ 222124 w 557561"/>
              <a:gd name="connsiteY10" fmla="*/ 13902 h 136844"/>
              <a:gd name="connsiteX11" fmla="*/ 112942 w 557561"/>
              <a:gd name="connsiteY11" fmla="*/ 254 h 136844"/>
              <a:gd name="connsiteX12" fmla="*/ 44703 w 557561"/>
              <a:gd name="connsiteY12" fmla="*/ 13902 h 13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7561" h="136844">
                <a:moveTo>
                  <a:pt x="44703" y="13902"/>
                </a:moveTo>
                <a:cubicBezTo>
                  <a:pt x="26506" y="32099"/>
                  <a:pt x="-12163" y="93514"/>
                  <a:pt x="3759" y="109436"/>
                </a:cubicBezTo>
                <a:cubicBezTo>
                  <a:pt x="19681" y="125358"/>
                  <a:pt x="101568" y="107161"/>
                  <a:pt x="140237" y="109436"/>
                </a:cubicBezTo>
                <a:cubicBezTo>
                  <a:pt x="178906" y="111711"/>
                  <a:pt x="194828" y="118535"/>
                  <a:pt x="235771" y="123084"/>
                </a:cubicBezTo>
                <a:cubicBezTo>
                  <a:pt x="276714" y="127633"/>
                  <a:pt x="333581" y="136732"/>
                  <a:pt x="385897" y="136732"/>
                </a:cubicBezTo>
                <a:cubicBezTo>
                  <a:pt x="438213" y="136732"/>
                  <a:pt x="526924" y="139006"/>
                  <a:pt x="549670" y="123084"/>
                </a:cubicBezTo>
                <a:cubicBezTo>
                  <a:pt x="572416" y="107162"/>
                  <a:pt x="540571" y="59394"/>
                  <a:pt x="522374" y="41197"/>
                </a:cubicBezTo>
                <a:cubicBezTo>
                  <a:pt x="504177" y="23000"/>
                  <a:pt x="467783" y="18451"/>
                  <a:pt x="440488" y="13902"/>
                </a:cubicBezTo>
                <a:cubicBezTo>
                  <a:pt x="413193" y="9353"/>
                  <a:pt x="358601" y="13902"/>
                  <a:pt x="358601" y="13902"/>
                </a:cubicBezTo>
                <a:lnTo>
                  <a:pt x="304010" y="13902"/>
                </a:lnTo>
                <a:cubicBezTo>
                  <a:pt x="281264" y="13902"/>
                  <a:pt x="253969" y="16177"/>
                  <a:pt x="222124" y="13902"/>
                </a:cubicBezTo>
                <a:cubicBezTo>
                  <a:pt x="190279" y="11627"/>
                  <a:pt x="144787" y="-2021"/>
                  <a:pt x="112942" y="254"/>
                </a:cubicBezTo>
                <a:cubicBezTo>
                  <a:pt x="81097" y="2529"/>
                  <a:pt x="62900" y="-4295"/>
                  <a:pt x="44703" y="1390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PT Serif" panose="020A0603040505020204" pitchFamily="18" charset="-52"/>
            </a:endParaRPr>
          </a:p>
        </p:txBody>
      </p:sp>
      <p:sp>
        <p:nvSpPr>
          <p:cNvPr id="15" name="Номер слайда 1"/>
          <p:cNvSpPr>
            <a:spLocks noGrp="1"/>
          </p:cNvSpPr>
          <p:nvPr>
            <p:ph type="sldNum" sz="quarter" idx="12"/>
          </p:nvPr>
        </p:nvSpPr>
        <p:spPr>
          <a:xfrm>
            <a:off x="6974916" y="6525346"/>
            <a:ext cx="2133588" cy="360038"/>
          </a:xfrm>
        </p:spPr>
        <p:txBody>
          <a:bodyPr/>
          <a:lstStyle/>
          <a:p>
            <a:r>
              <a:rPr lang="en-US" sz="1200" b="1" dirty="0">
                <a:solidFill>
                  <a:schemeClr val="bg1"/>
                </a:solidFill>
                <a:latin typeface="PT Serif" panose="020A0603040505020204" pitchFamily="18" charset="-52"/>
                <a:cs typeface="Arial" panose="020B0604020202020204" pitchFamily="34" charset="0"/>
              </a:rPr>
              <a:t>4</a:t>
            </a:r>
            <a:r>
              <a:rPr lang="ru-RU" sz="1200" b="1" dirty="0">
                <a:solidFill>
                  <a:schemeClr val="bg1"/>
                </a:solidFill>
                <a:latin typeface="PT Serif" panose="020A0603040505020204" pitchFamily="18" charset="-52"/>
                <a:cs typeface="Arial" panose="020B0604020202020204" pitchFamily="34" charset="0"/>
              </a:rPr>
              <a:t>/</a:t>
            </a:r>
            <a:r>
              <a:rPr lang="en-US" sz="1200" b="1" dirty="0">
                <a:solidFill>
                  <a:schemeClr val="bg1"/>
                </a:solidFill>
                <a:latin typeface="PT Serif" panose="020A0603040505020204" pitchFamily="18" charset="-52"/>
                <a:cs typeface="Arial" panose="020B0604020202020204" pitchFamily="34" charset="0"/>
              </a:rPr>
              <a:t>48</a:t>
            </a:r>
            <a:endParaRPr lang="ru-RU" sz="1200" b="1" dirty="0">
              <a:solidFill>
                <a:schemeClr val="bg1"/>
              </a:solidFill>
              <a:latin typeface="PT Serif" panose="020A0603040505020204" pitchFamily="18" charset="-52"/>
              <a:cs typeface="Arial" panose="020B0604020202020204" pitchFamily="34" charset="0"/>
            </a:endParaRPr>
          </a:p>
        </p:txBody>
      </p:sp>
      <p:sp>
        <p:nvSpPr>
          <p:cNvPr id="21" name="Номер слайда 1"/>
          <p:cNvSpPr txBox="1">
            <a:spLocks/>
          </p:cNvSpPr>
          <p:nvPr/>
        </p:nvSpPr>
        <p:spPr>
          <a:xfrm>
            <a:off x="6974916" y="6525346"/>
            <a:ext cx="2133588" cy="360038"/>
          </a:xfrm>
          <a:prstGeom prst="rect">
            <a:avLst/>
          </a:prstGeom>
        </p:spPr>
        <p:txBody>
          <a:bodyPr vert="horz" lIns="91440" tIns="45720" rIns="91440" bIns="45720" rtlCol="0" anchor="ctr"/>
          <a:lstStyle>
            <a:defPPr>
              <a:defRPr lang="ru-RU"/>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PT Serif" panose="020A0603040505020204" pitchFamily="18" charset="-52"/>
                <a:cs typeface="Arial" panose="020B0604020202020204" pitchFamily="34" charset="0"/>
              </a:rPr>
              <a:t>24</a:t>
            </a:r>
            <a:r>
              <a:rPr lang="ru-RU" sz="1200" b="1" dirty="0">
                <a:solidFill>
                  <a:schemeClr val="bg1"/>
                </a:solidFill>
                <a:latin typeface="PT Serif" panose="020A0603040505020204" pitchFamily="18" charset="-52"/>
                <a:cs typeface="Arial" panose="020B0604020202020204" pitchFamily="34" charset="0"/>
              </a:rPr>
              <a:t>/</a:t>
            </a:r>
            <a:r>
              <a:rPr lang="en-US" sz="1200" b="1" dirty="0">
                <a:solidFill>
                  <a:schemeClr val="bg1"/>
                </a:solidFill>
                <a:latin typeface="PT Serif" panose="020A0603040505020204" pitchFamily="18" charset="-52"/>
                <a:cs typeface="Arial" panose="020B0604020202020204" pitchFamily="34" charset="0"/>
              </a:rPr>
              <a:t>43</a:t>
            </a:r>
            <a:endParaRPr lang="ru-RU" sz="1200" b="1" dirty="0">
              <a:solidFill>
                <a:schemeClr val="bg1"/>
              </a:solidFill>
              <a:latin typeface="PT Serif" panose="020A0603040505020204" pitchFamily="18" charset="-52"/>
              <a:cs typeface="Arial" panose="020B0604020202020204" pitchFamily="34" charset="0"/>
            </a:endParaRPr>
          </a:p>
        </p:txBody>
      </p:sp>
      <p:sp>
        <p:nvSpPr>
          <p:cNvPr id="8" name="Прямоугольник 7"/>
          <p:cNvSpPr/>
          <p:nvPr/>
        </p:nvSpPr>
        <p:spPr>
          <a:xfrm>
            <a:off x="233462" y="4797152"/>
            <a:ext cx="8515002" cy="1569660"/>
          </a:xfrm>
          <a:prstGeom prst="rect">
            <a:avLst/>
          </a:prstGeom>
        </p:spPr>
        <p:txBody>
          <a:bodyPr wrap="square">
            <a:spAutoFit/>
          </a:bodyPr>
          <a:lstStyle/>
          <a:p>
            <a:r>
              <a:rPr lang="en-US" sz="2400" dirty="0">
                <a:latin typeface="PT Serif" panose="020A0603040505020204" pitchFamily="18" charset="-52"/>
                <a:cs typeface="Arial" panose="020B0604020202020204" pitchFamily="34" charset="0"/>
              </a:rPr>
              <a:t>The intensification of the processes of emission and removal of submicron aerosol from the underlying surfaces of arid zones by coherent structures with further transfer and formation of aerosol layers</a:t>
            </a:r>
            <a:endParaRPr lang="ru-RU" sz="2400" dirty="0"/>
          </a:p>
        </p:txBody>
      </p:sp>
    </p:spTree>
    <p:extLst>
      <p:ext uri="{BB962C8B-B14F-4D97-AF65-F5344CB8AC3E}">
        <p14:creationId xmlns:p14="http://schemas.microsoft.com/office/powerpoint/2010/main" val="4111949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idx="1"/>
          </p:nvPr>
        </p:nvSpPr>
        <p:spPr>
          <a:xfrm>
            <a:off x="107504" y="188640"/>
            <a:ext cx="8856984" cy="5760640"/>
          </a:xfrm>
        </p:spPr>
        <p:txBody>
          <a:bodyPr>
            <a:noAutofit/>
          </a:bodyPr>
          <a:lstStyle/>
          <a:p>
            <a:pPr algn="r"/>
            <a:endParaRPr lang="en-US" sz="2800" dirty="0">
              <a:latin typeface="PT Serif" panose="020A0603040505020204" pitchFamily="18" charset="-52"/>
              <a:cs typeface="Arial" pitchFamily="34" charset="0"/>
            </a:endParaRPr>
          </a:p>
          <a:p>
            <a:pPr algn="r"/>
            <a:r>
              <a:rPr lang="en-US" sz="2800" dirty="0">
                <a:latin typeface="PT Serif" panose="020A0603040505020204" pitchFamily="18" charset="-52"/>
                <a:cs typeface="Arial" pitchFamily="34" charset="0"/>
              </a:rPr>
              <a:t>In the results of numerical simulation: </a:t>
            </a:r>
            <a:r>
              <a:rPr lang="en-US" sz="2800" dirty="0">
                <a:solidFill>
                  <a:srgbClr val="0000CC"/>
                </a:solidFill>
                <a:latin typeface="PT Serif" panose="020A0603040505020204" pitchFamily="18" charset="-52"/>
                <a:cs typeface="Arial" pitchFamily="34" charset="0"/>
              </a:rPr>
              <a:t>an increase in the mass concentration of dust particles </a:t>
            </a:r>
            <a:r>
              <a:rPr lang="en-US" sz="2800" dirty="0">
                <a:latin typeface="PT Serif" panose="020A0603040505020204" pitchFamily="18" charset="-52"/>
                <a:cs typeface="Arial" pitchFamily="34" charset="0"/>
              </a:rPr>
              <a:t>in the calculation area when modeling includes the action of </a:t>
            </a:r>
            <a:r>
              <a:rPr lang="en-US" sz="2800" dirty="0">
                <a:solidFill>
                  <a:srgbClr val="0000CC"/>
                </a:solidFill>
                <a:latin typeface="PT Serif" panose="020A0603040505020204" pitchFamily="18" charset="-52"/>
                <a:cs typeface="Arial" pitchFamily="34" charset="0"/>
              </a:rPr>
              <a:t>coherent vortex structures </a:t>
            </a:r>
            <a:r>
              <a:rPr lang="en-US" sz="2800" dirty="0">
                <a:latin typeface="PT Serif" panose="020A0603040505020204" pitchFamily="18" charset="-52"/>
                <a:cs typeface="Arial" pitchFamily="34" charset="0"/>
              </a:rPr>
              <a:t>–</a:t>
            </a:r>
          </a:p>
          <a:p>
            <a:pPr algn="r"/>
            <a:r>
              <a:rPr lang="en-US" sz="2800" dirty="0">
                <a:latin typeface="PT Serif" panose="020A0603040505020204" pitchFamily="18" charset="-52"/>
                <a:cs typeface="Arial" pitchFamily="34" charset="0"/>
              </a:rPr>
              <a:t> such structures must be taken into account in the ABL </a:t>
            </a:r>
            <a:r>
              <a:rPr lang="en-US" sz="2800" dirty="0">
                <a:solidFill>
                  <a:srgbClr val="00B050"/>
                </a:solidFill>
                <a:latin typeface="PT Serif" panose="020A0603040505020204" pitchFamily="18" charset="-52"/>
                <a:cs typeface="Arial" pitchFamily="34" charset="0"/>
              </a:rPr>
              <a:t>parameterization schemes</a:t>
            </a:r>
            <a:r>
              <a:rPr lang="en-US" sz="2800" dirty="0">
                <a:latin typeface="PT Serif" panose="020A0603040505020204" pitchFamily="18" charset="-52"/>
                <a:cs typeface="Arial" pitchFamily="34" charset="0"/>
              </a:rPr>
              <a:t>. Accordingly, data on their scales and dynamic characteristics are of great interest</a:t>
            </a:r>
            <a:r>
              <a:rPr lang="ru-RU" sz="2800" dirty="0">
                <a:latin typeface="PT Serif" panose="020A0603040505020204" pitchFamily="18" charset="-52"/>
                <a:cs typeface="Arial" pitchFamily="34" charset="0"/>
              </a:rPr>
              <a:t>.</a:t>
            </a:r>
            <a:endParaRPr lang="en-US" sz="2800" dirty="0">
              <a:latin typeface="PT Serif" panose="020A0603040505020204" pitchFamily="18" charset="-52"/>
              <a:cs typeface="Arial" pitchFamily="34" charset="0"/>
            </a:endParaRPr>
          </a:p>
          <a:p>
            <a:pPr algn="r"/>
            <a:r>
              <a:rPr lang="en-US" sz="2800" dirty="0">
                <a:latin typeface="PT Serif" panose="020A0603040505020204" pitchFamily="18" charset="-52"/>
                <a:cs typeface="Arial" pitchFamily="34" charset="0"/>
              </a:rPr>
              <a:t>The increase in dust removal is associated with an </a:t>
            </a:r>
            <a:r>
              <a:rPr lang="en-US" sz="2800" dirty="0">
                <a:solidFill>
                  <a:srgbClr val="FB7F19"/>
                </a:solidFill>
                <a:latin typeface="PT Serif" panose="020A0603040505020204" pitchFamily="18" charset="-52"/>
                <a:cs typeface="Arial" pitchFamily="34" charset="0"/>
              </a:rPr>
              <a:t>increase</a:t>
            </a:r>
            <a:r>
              <a:rPr lang="en-US" sz="2800" dirty="0">
                <a:latin typeface="PT Serif" panose="020A0603040505020204" pitchFamily="18" charset="-52"/>
                <a:cs typeface="Arial" pitchFamily="34" charset="0"/>
              </a:rPr>
              <a:t> in the vertical components of the velocity, as well as in the </a:t>
            </a:r>
            <a:r>
              <a:rPr lang="en-US" sz="2800" dirty="0">
                <a:solidFill>
                  <a:srgbClr val="FB7F19"/>
                </a:solidFill>
                <a:latin typeface="PT Serif" panose="020A0603040505020204" pitchFamily="18" charset="-52"/>
                <a:cs typeface="Arial" pitchFamily="34" charset="0"/>
              </a:rPr>
              <a:t>pressure gradient</a:t>
            </a:r>
            <a:r>
              <a:rPr lang="en-US" sz="2800" dirty="0">
                <a:latin typeface="PT Serif" panose="020A0603040505020204" pitchFamily="18" charset="-52"/>
                <a:cs typeface="Arial" pitchFamily="34" charset="0"/>
              </a:rPr>
              <a:t>, leading to the </a:t>
            </a:r>
            <a:r>
              <a:rPr lang="en-US" sz="2800" dirty="0">
                <a:solidFill>
                  <a:srgbClr val="FB7F19"/>
                </a:solidFill>
                <a:latin typeface="PT Serif" panose="020A0603040505020204" pitchFamily="18" charset="-52"/>
                <a:cs typeface="Arial" pitchFamily="34" charset="0"/>
              </a:rPr>
              <a:t>“loosening” of the particles of the upper layer </a:t>
            </a:r>
            <a:r>
              <a:rPr lang="en-US" sz="2800" dirty="0">
                <a:latin typeface="PT Serif" panose="020A0603040505020204" pitchFamily="18" charset="-52"/>
                <a:cs typeface="Arial" pitchFamily="34" charset="0"/>
              </a:rPr>
              <a:t>of the underlying surface, </a:t>
            </a:r>
            <a:r>
              <a:rPr lang="en-US" sz="2800" dirty="0">
                <a:solidFill>
                  <a:srgbClr val="FB7F19"/>
                </a:solidFill>
                <a:latin typeface="PT Serif" panose="020A0603040505020204" pitchFamily="18" charset="-52"/>
                <a:cs typeface="Arial" pitchFamily="34" charset="0"/>
              </a:rPr>
              <a:t>partial turbulence of the surface </a:t>
            </a:r>
            <a:r>
              <a:rPr lang="en-US" sz="2800" dirty="0">
                <a:latin typeface="PT Serif" panose="020A0603040505020204" pitchFamily="18" charset="-52"/>
                <a:cs typeface="Arial" pitchFamily="34" charset="0"/>
              </a:rPr>
              <a:t>layer, and </a:t>
            </a:r>
            <a:r>
              <a:rPr lang="en-US" sz="2800" dirty="0">
                <a:solidFill>
                  <a:srgbClr val="FB7F19"/>
                </a:solidFill>
                <a:latin typeface="PT Serif" panose="020A0603040505020204" pitchFamily="18" charset="-52"/>
                <a:cs typeface="Arial" pitchFamily="34" charset="0"/>
              </a:rPr>
              <a:t>detachment of a larger amount </a:t>
            </a:r>
            <a:r>
              <a:rPr lang="en-US" sz="2800" dirty="0">
                <a:latin typeface="PT Serif" panose="020A0603040505020204" pitchFamily="18" charset="-52"/>
                <a:cs typeface="Arial" pitchFamily="34" charset="0"/>
              </a:rPr>
              <a:t>of aerosol</a:t>
            </a:r>
          </a:p>
          <a:p>
            <a:pPr algn="r"/>
            <a:r>
              <a:rPr lang="ru-RU" sz="2800" dirty="0">
                <a:latin typeface="PT Serif" panose="020A0603040505020204" pitchFamily="18" charset="-52"/>
                <a:cs typeface="Arial" pitchFamily="34" charset="0"/>
              </a:rPr>
              <a:t> </a:t>
            </a:r>
            <a:endParaRPr lang="en-US" sz="2800" dirty="0">
              <a:latin typeface="PT Serif" panose="020A0603040505020204" pitchFamily="18" charset="-52"/>
              <a:cs typeface="Arial" pitchFamily="34" charset="0"/>
            </a:endParaRPr>
          </a:p>
        </p:txBody>
      </p:sp>
      <p:sp>
        <p:nvSpPr>
          <p:cNvPr id="2" name="Заголовок 2">
            <a:extLst>
              <a:ext uri="{FF2B5EF4-FFF2-40B4-BE49-F238E27FC236}">
                <a16:creationId xmlns:a16="http://schemas.microsoft.com/office/drawing/2014/main" id="{92E4CB51-D7DC-CF70-FD8D-82C01A331391}"/>
              </a:ext>
            </a:extLst>
          </p:cNvPr>
          <p:cNvSpPr txBox="1">
            <a:spLocks/>
          </p:cNvSpPr>
          <p:nvPr/>
        </p:nvSpPr>
        <p:spPr>
          <a:xfrm>
            <a:off x="457200" y="-243408"/>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Aims and Motivation</a:t>
            </a:r>
            <a:endParaRPr lang="ru-RU" sz="3200" dirty="0">
              <a:latin typeface="PT Serif" panose="020A0603040505020204" pitchFamily="18" charset="-52"/>
              <a:cs typeface="Arial" pitchFamily="34" charset="0"/>
            </a:endParaRPr>
          </a:p>
        </p:txBody>
      </p:sp>
    </p:spTree>
    <p:extLst>
      <p:ext uri="{BB962C8B-B14F-4D97-AF65-F5344CB8AC3E}">
        <p14:creationId xmlns:p14="http://schemas.microsoft.com/office/powerpoint/2010/main" val="1078096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txBox="1">
            <a:spLocks/>
          </p:cNvSpPr>
          <p:nvPr/>
        </p:nvSpPr>
        <p:spPr>
          <a:xfrm>
            <a:off x="457200" y="908720"/>
            <a:ext cx="8229600" cy="5616624"/>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ru-RU" sz="2000" dirty="0">
              <a:latin typeface="PT Serif" panose="020A0603040505020204" pitchFamily="18" charset="-52"/>
              <a:cs typeface="Arial" pitchFamily="34" charset="0"/>
            </a:endParaRPr>
          </a:p>
        </p:txBody>
      </p:sp>
      <p:sp>
        <p:nvSpPr>
          <p:cNvPr id="10" name="Заголовок 2"/>
          <p:cNvSpPr txBox="1">
            <a:spLocks/>
          </p:cNvSpPr>
          <p:nvPr/>
        </p:nvSpPr>
        <p:spPr>
          <a:xfrm>
            <a:off x="457200" y="-27385"/>
            <a:ext cx="8229600" cy="1811887"/>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a:latin typeface="PT Serif" panose="020A0603040505020204" pitchFamily="18" charset="-52"/>
                <a:cs typeface="Arial" pitchFamily="34" charset="0"/>
              </a:rPr>
              <a:t>Case study modeling</a:t>
            </a:r>
            <a:r>
              <a:rPr lang="ru-RU" sz="2400">
                <a:latin typeface="PT Serif" panose="020A0603040505020204" pitchFamily="18" charset="-52"/>
                <a:cs typeface="Arial" pitchFamily="34" charset="0"/>
              </a:rPr>
              <a:t>. </a:t>
            </a:r>
            <a:r>
              <a:rPr lang="en-US" sz="2400">
                <a:latin typeface="PT Serif" panose="020A0603040505020204" pitchFamily="18" charset="-52"/>
                <a:cs typeface="Arial" pitchFamily="34" charset="0"/>
              </a:rPr>
              <a:t>Aerosol mass concentration for particles with a median size of up to 0.5 µm in a cross section perpendicular to the axis of the rolls. Model WRF-ARW V.3.9.1 (WRF-LES, WRF-Chem), 8 UTC</a:t>
            </a:r>
            <a:endParaRPr lang="ru-RU" sz="2400" dirty="0">
              <a:latin typeface="PT Serif" panose="020A0603040505020204" pitchFamily="18" charset="-52"/>
              <a:cs typeface="Arial" pitchFamily="34" charset="0"/>
            </a:endParaRPr>
          </a:p>
        </p:txBody>
      </p:sp>
      <p:sp>
        <p:nvSpPr>
          <p:cNvPr id="6" name="Прямоугольник 5"/>
          <p:cNvSpPr/>
          <p:nvPr/>
        </p:nvSpPr>
        <p:spPr>
          <a:xfrm>
            <a:off x="598514" y="5373216"/>
            <a:ext cx="8229600" cy="923330"/>
          </a:xfrm>
          <a:prstGeom prst="rect">
            <a:avLst/>
          </a:prstGeom>
        </p:spPr>
        <p:txBody>
          <a:bodyPr wrap="square">
            <a:spAutoFit/>
          </a:bodyPr>
          <a:lstStyle/>
          <a:p>
            <a:pPr algn="just"/>
            <a:r>
              <a:rPr lang="en-US">
                <a:latin typeface="PT Serif" panose="020A0603040505020204" pitchFamily="18" charset="-52"/>
                <a:cs typeface="Arial" pitchFamily="34" charset="0"/>
              </a:rPr>
              <a:t>From </a:t>
            </a:r>
            <a:r>
              <a:rPr lang="en-US">
                <a:solidFill>
                  <a:srgbClr val="0070C0"/>
                </a:solidFill>
                <a:latin typeface="PT Serif" panose="020A0603040505020204" pitchFamily="18" charset="-52"/>
                <a:cs typeface="Arial" pitchFamily="34" charset="0"/>
              </a:rPr>
              <a:t>blue</a:t>
            </a:r>
            <a:r>
              <a:rPr lang="en-US">
                <a:latin typeface="PT Serif" panose="020A0603040505020204" pitchFamily="18" charset="-52"/>
                <a:cs typeface="Arial" pitchFamily="34" charset="0"/>
              </a:rPr>
              <a:t> to </a:t>
            </a:r>
            <a:r>
              <a:rPr lang="en-US">
                <a:solidFill>
                  <a:srgbClr val="FF0000"/>
                </a:solidFill>
                <a:latin typeface="PT Serif" panose="020A0603040505020204" pitchFamily="18" charset="-52"/>
                <a:cs typeface="Arial" pitchFamily="34" charset="0"/>
              </a:rPr>
              <a:t>red</a:t>
            </a:r>
            <a:r>
              <a:rPr lang="en-US">
                <a:latin typeface="PT Serif" panose="020A0603040505020204" pitchFamily="18" charset="-52"/>
                <a:cs typeface="Arial" pitchFamily="34" charset="0"/>
              </a:rPr>
              <a:t> - an increase in the mass content of aerosol in the layer from 10-12 to 0.5 µg/kg.</a:t>
            </a:r>
          </a:p>
          <a:p>
            <a:pPr algn="just"/>
            <a:r>
              <a:rPr lang="en-US">
                <a:latin typeface="PT Serif" panose="020A0603040505020204" pitchFamily="18" charset="-52"/>
                <a:cs typeface="Arial" pitchFamily="34" charset="0"/>
              </a:rPr>
              <a:t>Chem module: GOCART, the module uses dust modeling only</a:t>
            </a:r>
            <a:endParaRPr lang="ru-RU" dirty="0">
              <a:latin typeface="PT Serif" panose="020A0603040505020204" pitchFamily="18" charset="-52"/>
            </a:endParaRPr>
          </a:p>
        </p:txBody>
      </p:sp>
      <p:sp>
        <p:nvSpPr>
          <p:cNvPr id="22" name="Объект 2"/>
          <p:cNvSpPr txBox="1">
            <a:spLocks/>
          </p:cNvSpPr>
          <p:nvPr/>
        </p:nvSpPr>
        <p:spPr>
          <a:xfrm>
            <a:off x="4140236" y="4797152"/>
            <a:ext cx="1146156" cy="432048"/>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800" i="1" dirty="0">
                <a:latin typeface="PT Serif" panose="020A0603040505020204" pitchFamily="18" charset="-52"/>
                <a:cs typeface="Arial" pitchFamily="34" charset="0"/>
              </a:rPr>
              <a:t>L, </a:t>
            </a:r>
            <a:r>
              <a:rPr lang="ru-RU" sz="1800" dirty="0">
                <a:latin typeface="PT Serif" panose="020A0603040505020204" pitchFamily="18" charset="-52"/>
                <a:cs typeface="Arial" pitchFamily="34" charset="0"/>
              </a:rPr>
              <a:t>км</a:t>
            </a:r>
            <a:endParaRPr lang="en-US" sz="1800" i="1" dirty="0">
              <a:latin typeface="PT Serif" panose="020A0603040505020204" pitchFamily="18" charset="-52"/>
              <a:cs typeface="Arial" pitchFamily="34"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220" y="2057540"/>
            <a:ext cx="9956740" cy="2739612"/>
          </a:xfrm>
          <a:prstGeom prst="rect">
            <a:avLst/>
          </a:prstGeom>
        </p:spPr>
      </p:pic>
      <p:sp>
        <p:nvSpPr>
          <p:cNvPr id="7" name="Прямоугольник 6"/>
          <p:cNvSpPr/>
          <p:nvPr/>
        </p:nvSpPr>
        <p:spPr>
          <a:xfrm>
            <a:off x="0" y="2057540"/>
            <a:ext cx="9144000" cy="31716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PT Serif" panose="020A0603040505020204" pitchFamily="18" charset="-52"/>
            </a:endParaRPr>
          </a:p>
        </p:txBody>
      </p:sp>
    </p:spTree>
    <p:extLst>
      <p:ext uri="{BB962C8B-B14F-4D97-AF65-F5344CB8AC3E}">
        <p14:creationId xmlns:p14="http://schemas.microsoft.com/office/powerpoint/2010/main" val="739735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Model results. Summary for </a:t>
            </a:r>
            <a:r>
              <a:rPr lang="en-US" sz="2100" dirty="0">
                <a:solidFill>
                  <a:srgbClr val="0070C0"/>
                </a:solidFill>
                <a:latin typeface="PT Serif" panose="020A0603040505020204" pitchFamily="18" charset="-52"/>
                <a:cs typeface="Arial" pitchFamily="34" charset="0"/>
              </a:rPr>
              <a:t>23.07.2021</a:t>
            </a:r>
            <a:endParaRPr lang="ru-RU" sz="3200" dirty="0">
              <a:solidFill>
                <a:srgbClr val="0070C0"/>
              </a:solidFill>
              <a:latin typeface="PT Serif" panose="020A0603040505020204" pitchFamily="18" charset="-52"/>
              <a:cs typeface="Arial" pitchFamily="34" charset="0"/>
            </a:endParaRPr>
          </a:p>
        </p:txBody>
      </p:sp>
      <p:sp>
        <p:nvSpPr>
          <p:cNvPr id="6" name="Прямоугольник 5">
            <a:extLst>
              <a:ext uri="{FF2B5EF4-FFF2-40B4-BE49-F238E27FC236}">
                <a16:creationId xmlns:a16="http://schemas.microsoft.com/office/drawing/2014/main" id="{565524A7-A444-9B54-B959-BA691E98C31C}"/>
              </a:ext>
            </a:extLst>
          </p:cNvPr>
          <p:cNvSpPr/>
          <p:nvPr/>
        </p:nvSpPr>
        <p:spPr>
          <a:xfrm>
            <a:off x="287524" y="474951"/>
            <a:ext cx="8568952" cy="1323439"/>
          </a:xfrm>
          <a:prstGeom prst="rect">
            <a:avLst/>
          </a:prstGeom>
        </p:spPr>
        <p:txBody>
          <a:bodyPr wrap="square">
            <a:spAutoFit/>
          </a:bodyPr>
          <a:lstStyle/>
          <a:p>
            <a:pPr marL="457200" indent="-457200">
              <a:buFont typeface="Arial" panose="020B0604020202020204" pitchFamily="34" charset="0"/>
              <a:buChar char="•"/>
            </a:pPr>
            <a:endParaRPr lang="en-US" sz="2000" dirty="0">
              <a:latin typeface="PT Serif" panose="020A0603040505020204" pitchFamily="18" charset="-52"/>
            </a:endParaRPr>
          </a:p>
          <a:p>
            <a:pPr marL="457200" indent="-457200">
              <a:buFont typeface="Arial" panose="020B0604020202020204" pitchFamily="34" charset="0"/>
              <a:buChar char="•"/>
            </a:pPr>
            <a:r>
              <a:rPr lang="en-US" sz="2000" dirty="0">
                <a:latin typeface="PT Serif" panose="020A0603040505020204" pitchFamily="18" charset="-52"/>
              </a:rPr>
              <a:t>Results of calculation of the dust content, in which its sharp increase is observed at the time of the passage of a squall. (up to 800 µg/kg dry air) for 0,5 µm size bin, 100 times less than for October 2020</a:t>
            </a:r>
          </a:p>
        </p:txBody>
      </p:sp>
      <p:sp>
        <p:nvSpPr>
          <p:cNvPr id="2" name="TextBox 1">
            <a:extLst>
              <a:ext uri="{FF2B5EF4-FFF2-40B4-BE49-F238E27FC236}">
                <a16:creationId xmlns:a16="http://schemas.microsoft.com/office/drawing/2014/main" id="{E7945AF0-49EB-F009-9D57-26F5F301DE26}"/>
              </a:ext>
            </a:extLst>
          </p:cNvPr>
          <p:cNvSpPr txBox="1"/>
          <p:nvPr/>
        </p:nvSpPr>
        <p:spPr>
          <a:xfrm>
            <a:off x="611560" y="2636912"/>
            <a:ext cx="1421904" cy="369332"/>
          </a:xfrm>
          <a:prstGeom prst="rect">
            <a:avLst/>
          </a:prstGeom>
          <a:noFill/>
        </p:spPr>
        <p:txBody>
          <a:bodyPr wrap="square">
            <a:spAutoFit/>
          </a:bodyPr>
          <a:lstStyle/>
          <a:p>
            <a:r>
              <a:rPr lang="en-US" dirty="0">
                <a:latin typeface="PT Serif" panose="020A0603040505020204" pitchFamily="18" charset="-52"/>
              </a:rPr>
              <a:t>12:30 UTC</a:t>
            </a:r>
            <a:endParaRPr lang="ru-RU" dirty="0"/>
          </a:p>
        </p:txBody>
      </p:sp>
      <p:sp>
        <p:nvSpPr>
          <p:cNvPr id="3" name="TextBox 2">
            <a:extLst>
              <a:ext uri="{FF2B5EF4-FFF2-40B4-BE49-F238E27FC236}">
                <a16:creationId xmlns:a16="http://schemas.microsoft.com/office/drawing/2014/main" id="{29629BD2-DF2A-9EB0-EF09-7CFCD31D8A46}"/>
              </a:ext>
            </a:extLst>
          </p:cNvPr>
          <p:cNvSpPr txBox="1"/>
          <p:nvPr/>
        </p:nvSpPr>
        <p:spPr>
          <a:xfrm>
            <a:off x="4245027" y="2636912"/>
            <a:ext cx="1421904" cy="369332"/>
          </a:xfrm>
          <a:prstGeom prst="rect">
            <a:avLst/>
          </a:prstGeom>
          <a:noFill/>
        </p:spPr>
        <p:txBody>
          <a:bodyPr wrap="square">
            <a:spAutoFit/>
          </a:bodyPr>
          <a:lstStyle/>
          <a:p>
            <a:r>
              <a:rPr lang="en-US" dirty="0">
                <a:latin typeface="PT Serif" panose="020A0603040505020204" pitchFamily="18" charset="-52"/>
              </a:rPr>
              <a:t>13 UTC</a:t>
            </a:r>
            <a:endParaRPr lang="ru-RU" dirty="0"/>
          </a:p>
        </p:txBody>
      </p:sp>
      <p:sp>
        <p:nvSpPr>
          <p:cNvPr id="4" name="TextBox 3">
            <a:extLst>
              <a:ext uri="{FF2B5EF4-FFF2-40B4-BE49-F238E27FC236}">
                <a16:creationId xmlns:a16="http://schemas.microsoft.com/office/drawing/2014/main" id="{EA6F7676-7937-4E36-E6B1-02C95A4E50AE}"/>
              </a:ext>
            </a:extLst>
          </p:cNvPr>
          <p:cNvSpPr txBox="1"/>
          <p:nvPr/>
        </p:nvSpPr>
        <p:spPr>
          <a:xfrm>
            <a:off x="7236297" y="2636912"/>
            <a:ext cx="1285494" cy="369332"/>
          </a:xfrm>
          <a:prstGeom prst="rect">
            <a:avLst/>
          </a:prstGeom>
          <a:noFill/>
        </p:spPr>
        <p:txBody>
          <a:bodyPr wrap="square">
            <a:spAutoFit/>
          </a:bodyPr>
          <a:lstStyle/>
          <a:p>
            <a:r>
              <a:rPr lang="en-US" dirty="0">
                <a:latin typeface="PT Serif" panose="020A0603040505020204" pitchFamily="18" charset="-52"/>
              </a:rPr>
              <a:t>13:30 UTC</a:t>
            </a:r>
            <a:endParaRPr lang="ru-RU" dirty="0"/>
          </a:p>
        </p:txBody>
      </p:sp>
      <p:pic>
        <p:nvPicPr>
          <p:cNvPr id="7" name="Рисунок 6">
            <a:extLst>
              <a:ext uri="{FF2B5EF4-FFF2-40B4-BE49-F238E27FC236}">
                <a16:creationId xmlns:a16="http://schemas.microsoft.com/office/drawing/2014/main" id="{0EB9CFCC-5EE0-7F1E-908D-D19C4B7C5B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248" y="3218159"/>
            <a:ext cx="3639839" cy="3639839"/>
          </a:xfrm>
          <a:prstGeom prst="rect">
            <a:avLst/>
          </a:prstGeom>
          <a:noFill/>
          <a:ln>
            <a:noFill/>
          </a:ln>
        </p:spPr>
      </p:pic>
      <p:pic>
        <p:nvPicPr>
          <p:cNvPr id="8" name="Рисунок 7">
            <a:extLst>
              <a:ext uri="{FF2B5EF4-FFF2-40B4-BE49-F238E27FC236}">
                <a16:creationId xmlns:a16="http://schemas.microsoft.com/office/drawing/2014/main" id="{4C5911B5-C067-1C3E-7F96-623483C71A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2655" y="3218160"/>
            <a:ext cx="3639839" cy="3639839"/>
          </a:xfrm>
          <a:prstGeom prst="rect">
            <a:avLst/>
          </a:prstGeom>
          <a:noFill/>
          <a:ln>
            <a:noFill/>
          </a:ln>
        </p:spPr>
      </p:pic>
      <p:pic>
        <p:nvPicPr>
          <p:cNvPr id="9" name="Рисунок 8">
            <a:extLst>
              <a:ext uri="{FF2B5EF4-FFF2-40B4-BE49-F238E27FC236}">
                <a16:creationId xmlns:a16="http://schemas.microsoft.com/office/drawing/2014/main" id="{18DD4DE7-8B34-4FDD-2AA9-12038313BB9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5412" y="3218161"/>
            <a:ext cx="3639839" cy="3639839"/>
          </a:xfrm>
          <a:prstGeom prst="rect">
            <a:avLst/>
          </a:prstGeom>
          <a:noFill/>
          <a:ln>
            <a:noFill/>
          </a:ln>
        </p:spPr>
      </p:pic>
    </p:spTree>
    <p:extLst>
      <p:ext uri="{BB962C8B-B14F-4D97-AF65-F5344CB8AC3E}">
        <p14:creationId xmlns:p14="http://schemas.microsoft.com/office/powerpoint/2010/main" val="1280784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2"/>
          <p:cNvSpPr txBox="1">
            <a:spLocks/>
          </p:cNvSpPr>
          <p:nvPr/>
        </p:nvSpPr>
        <p:spPr>
          <a:xfrm>
            <a:off x="535911" y="339193"/>
            <a:ext cx="8229600" cy="677539"/>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i="1" dirty="0">
                <a:latin typeface="PT Serif" panose="020A0603040505020204" pitchFamily="18" charset="-52"/>
                <a:ea typeface="PT Serif" panose="020A0603040505020204" pitchFamily="18" charset="-52"/>
                <a:cs typeface="Arial" pitchFamily="34" charset="0"/>
              </a:rPr>
              <a:t>Расстояние между пунктами размещения и ЦАО</a:t>
            </a:r>
            <a:endParaRPr lang="ru-RU" sz="1800" dirty="0">
              <a:latin typeface="PT Serif" panose="020A0603040505020204" pitchFamily="18" charset="-52"/>
              <a:ea typeface="PT Serif" panose="020A0603040505020204" pitchFamily="18" charset="-52"/>
              <a:cs typeface="Arial" pitchFamily="34" charset="0"/>
            </a:endParaRPr>
          </a:p>
        </p:txBody>
      </p:sp>
      <p:pic>
        <p:nvPicPr>
          <p:cNvPr id="7" name="Рисунок 6" descr="C:\Users\CREX\Pictures\pic_10_nт.jpg"/>
          <p:cNvPicPr/>
          <p:nvPr/>
        </p:nvPicPr>
        <p:blipFill>
          <a:blip r:embed="rId2" cstate="print">
            <a:lum contrast="-10000"/>
          </a:blip>
          <a:srcRect/>
          <a:stretch>
            <a:fillRect/>
          </a:stretch>
        </p:blipFill>
        <p:spPr bwMode="auto">
          <a:xfrm>
            <a:off x="395536" y="1046199"/>
            <a:ext cx="8369975" cy="5472608"/>
          </a:xfrm>
          <a:prstGeom prst="rect">
            <a:avLst/>
          </a:prstGeom>
          <a:noFill/>
          <a:ln w="9525">
            <a:noFill/>
            <a:miter lim="800000"/>
            <a:headEnd/>
            <a:tailEnd/>
          </a:ln>
        </p:spPr>
      </p:pic>
      <p:cxnSp>
        <p:nvCxnSpPr>
          <p:cNvPr id="4" name="Прямая соединительная линия 3"/>
          <p:cNvCxnSpPr/>
          <p:nvPr/>
        </p:nvCxnSpPr>
        <p:spPr>
          <a:xfrm flipH="1">
            <a:off x="1619672" y="4221088"/>
            <a:ext cx="4462676" cy="0"/>
          </a:xfrm>
          <a:prstGeom prst="line">
            <a:avLst/>
          </a:prstGeom>
          <a:ln>
            <a:solidFill>
              <a:srgbClr val="00FFFF"/>
            </a:solidFill>
          </a:ln>
        </p:spPr>
        <p:style>
          <a:lnRef idx="2">
            <a:schemeClr val="dk1"/>
          </a:lnRef>
          <a:fillRef idx="0">
            <a:schemeClr val="dk1"/>
          </a:fillRef>
          <a:effectRef idx="1">
            <a:schemeClr val="dk1"/>
          </a:effectRef>
          <a:fontRef idx="minor">
            <a:schemeClr val="tx1"/>
          </a:fontRef>
        </p:style>
      </p:cxnSp>
      <p:cxnSp>
        <p:nvCxnSpPr>
          <p:cNvPr id="9" name="Прямая соединительная линия 8"/>
          <p:cNvCxnSpPr/>
          <p:nvPr/>
        </p:nvCxnSpPr>
        <p:spPr>
          <a:xfrm flipV="1">
            <a:off x="1619672" y="1844824"/>
            <a:ext cx="4392488" cy="2404237"/>
          </a:xfrm>
          <a:prstGeom prst="line">
            <a:avLst/>
          </a:prstGeom>
          <a:ln>
            <a:solidFill>
              <a:srgbClr val="00FF00"/>
            </a:solidFill>
          </a:ln>
        </p:spPr>
        <p:style>
          <a:lnRef idx="2">
            <a:schemeClr val="accent4"/>
          </a:lnRef>
          <a:fillRef idx="0">
            <a:schemeClr val="accent4"/>
          </a:fillRef>
          <a:effectRef idx="1">
            <a:schemeClr val="accent4"/>
          </a:effectRef>
          <a:fontRef idx="minor">
            <a:schemeClr val="tx1"/>
          </a:fontRef>
        </p:style>
      </p:cxnSp>
      <p:cxnSp>
        <p:nvCxnSpPr>
          <p:cNvPr id="11" name="Прямая соединительная линия 10"/>
          <p:cNvCxnSpPr/>
          <p:nvPr/>
        </p:nvCxnSpPr>
        <p:spPr>
          <a:xfrm>
            <a:off x="6012160" y="1844824"/>
            <a:ext cx="648072" cy="198022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3" name="Прямая соединительная линия 12"/>
          <p:cNvCxnSpPr/>
          <p:nvPr/>
        </p:nvCxnSpPr>
        <p:spPr>
          <a:xfrm flipH="1">
            <a:off x="6082348" y="3803774"/>
            <a:ext cx="577884" cy="41731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30" name="TextBox 29"/>
          <p:cNvSpPr txBox="1"/>
          <p:nvPr/>
        </p:nvSpPr>
        <p:spPr>
          <a:xfrm>
            <a:off x="3347864" y="4581128"/>
            <a:ext cx="1229824" cy="461665"/>
          </a:xfrm>
          <a:prstGeom prst="rect">
            <a:avLst/>
          </a:prstGeom>
          <a:noFill/>
        </p:spPr>
        <p:txBody>
          <a:bodyPr wrap="none" rtlCol="0">
            <a:spAutoFit/>
          </a:bodyPr>
          <a:lstStyle/>
          <a:p>
            <a:r>
              <a:rPr lang="en-US" sz="2400">
                <a:latin typeface="PT Serif" panose="020A0603040505020204" pitchFamily="18" charset="-52"/>
                <a:ea typeface="PT Serif" panose="020A0603040505020204" pitchFamily="18" charset="-52"/>
                <a:cs typeface="Arial" panose="020B0604020202020204" pitchFamily="34" charset="0"/>
              </a:rPr>
              <a:t>47,5 </a:t>
            </a:r>
            <a:r>
              <a:rPr lang="ru-RU" sz="2400">
                <a:latin typeface="PT Serif" panose="020A0603040505020204" pitchFamily="18" charset="-52"/>
                <a:ea typeface="PT Serif" panose="020A0603040505020204" pitchFamily="18" charset="-52"/>
                <a:cs typeface="Arial" panose="020B0604020202020204" pitchFamily="34" charset="0"/>
              </a:rPr>
              <a:t>км</a:t>
            </a:r>
            <a:endParaRPr lang="ru-RU" sz="2400" dirty="0">
              <a:latin typeface="PT Serif" panose="020A0603040505020204" pitchFamily="18" charset="-52"/>
              <a:ea typeface="PT Serif" panose="020A0603040505020204" pitchFamily="18" charset="-52"/>
              <a:cs typeface="Arial" panose="020B0604020202020204" pitchFamily="34" charset="0"/>
            </a:endParaRPr>
          </a:p>
        </p:txBody>
      </p:sp>
      <p:sp>
        <p:nvSpPr>
          <p:cNvPr id="31" name="TextBox 30"/>
          <p:cNvSpPr txBox="1"/>
          <p:nvPr/>
        </p:nvSpPr>
        <p:spPr>
          <a:xfrm>
            <a:off x="2708105" y="2283409"/>
            <a:ext cx="1229824" cy="461665"/>
          </a:xfrm>
          <a:prstGeom prst="rect">
            <a:avLst/>
          </a:prstGeom>
          <a:noFill/>
        </p:spPr>
        <p:txBody>
          <a:bodyPr wrap="none" rtlCol="0">
            <a:spAutoFit/>
          </a:bodyPr>
          <a:lstStyle/>
          <a:p>
            <a:r>
              <a:rPr lang="en-US" sz="2400" dirty="0">
                <a:latin typeface="PT Serif" panose="020A0603040505020204" pitchFamily="18" charset="-52"/>
                <a:ea typeface="PT Serif" panose="020A0603040505020204" pitchFamily="18" charset="-52"/>
                <a:cs typeface="Arial" panose="020B0604020202020204" pitchFamily="34" charset="0"/>
              </a:rPr>
              <a:t>53,1 </a:t>
            </a:r>
            <a:r>
              <a:rPr lang="ru-RU" sz="2400" dirty="0">
                <a:latin typeface="PT Serif" panose="020A0603040505020204" pitchFamily="18" charset="-52"/>
                <a:ea typeface="PT Serif" panose="020A0603040505020204" pitchFamily="18" charset="-52"/>
                <a:cs typeface="Arial" panose="020B0604020202020204" pitchFamily="34" charset="0"/>
              </a:rPr>
              <a:t>км</a:t>
            </a:r>
          </a:p>
        </p:txBody>
      </p:sp>
      <p:sp>
        <p:nvSpPr>
          <p:cNvPr id="32" name="TextBox 31"/>
          <p:cNvSpPr txBox="1"/>
          <p:nvPr/>
        </p:nvSpPr>
        <p:spPr>
          <a:xfrm>
            <a:off x="6455873" y="4119463"/>
            <a:ext cx="1066318" cy="461665"/>
          </a:xfrm>
          <a:prstGeom prst="rect">
            <a:avLst/>
          </a:prstGeom>
          <a:noFill/>
        </p:spPr>
        <p:txBody>
          <a:bodyPr wrap="none" rtlCol="0">
            <a:spAutoFit/>
          </a:bodyPr>
          <a:lstStyle/>
          <a:p>
            <a:r>
              <a:rPr lang="en-US" sz="2400">
                <a:latin typeface="PT Serif" panose="020A0603040505020204" pitchFamily="18" charset="-52"/>
                <a:ea typeface="PT Serif" panose="020A0603040505020204" pitchFamily="18" charset="-52"/>
                <a:cs typeface="Arial" panose="020B0604020202020204" pitchFamily="34" charset="0"/>
              </a:rPr>
              <a:t>7,2 </a:t>
            </a:r>
            <a:r>
              <a:rPr lang="ru-RU" sz="2400">
                <a:latin typeface="PT Serif" panose="020A0603040505020204" pitchFamily="18" charset="-52"/>
                <a:ea typeface="PT Serif" panose="020A0603040505020204" pitchFamily="18" charset="-52"/>
                <a:cs typeface="Arial" panose="020B0604020202020204" pitchFamily="34" charset="0"/>
              </a:rPr>
              <a:t>км</a:t>
            </a:r>
            <a:endParaRPr lang="ru-RU" sz="2400" dirty="0">
              <a:latin typeface="PT Serif" panose="020A0603040505020204" pitchFamily="18" charset="-52"/>
              <a:ea typeface="PT Serif" panose="020A0603040505020204" pitchFamily="18" charset="-52"/>
              <a:cs typeface="Arial" panose="020B0604020202020204" pitchFamily="34" charset="0"/>
            </a:endParaRPr>
          </a:p>
        </p:txBody>
      </p:sp>
      <p:sp>
        <p:nvSpPr>
          <p:cNvPr id="33" name="TextBox 32"/>
          <p:cNvSpPr txBox="1"/>
          <p:nvPr/>
        </p:nvSpPr>
        <p:spPr>
          <a:xfrm>
            <a:off x="6460834" y="2228862"/>
            <a:ext cx="1229824" cy="461665"/>
          </a:xfrm>
          <a:prstGeom prst="rect">
            <a:avLst/>
          </a:prstGeom>
          <a:noFill/>
        </p:spPr>
        <p:txBody>
          <a:bodyPr wrap="none" rtlCol="0">
            <a:spAutoFit/>
          </a:bodyPr>
          <a:lstStyle/>
          <a:p>
            <a:r>
              <a:rPr lang="en-US" sz="2400">
                <a:latin typeface="PT Serif" panose="020A0603040505020204" pitchFamily="18" charset="-52"/>
                <a:ea typeface="PT Serif" panose="020A0603040505020204" pitchFamily="18" charset="-52"/>
                <a:cs typeface="Arial" panose="020B0604020202020204" pitchFamily="34" charset="0"/>
              </a:rPr>
              <a:t>21,5 </a:t>
            </a:r>
            <a:r>
              <a:rPr lang="ru-RU" sz="2400">
                <a:latin typeface="PT Serif" panose="020A0603040505020204" pitchFamily="18" charset="-52"/>
                <a:ea typeface="PT Serif" panose="020A0603040505020204" pitchFamily="18" charset="-52"/>
                <a:cs typeface="Arial" panose="020B0604020202020204" pitchFamily="34" charset="0"/>
              </a:rPr>
              <a:t>км</a:t>
            </a:r>
            <a:endParaRPr lang="ru-RU" sz="2400" dirty="0">
              <a:latin typeface="PT Serif" panose="020A0603040505020204" pitchFamily="18" charset="-52"/>
              <a:ea typeface="PT Serif" panose="020A0603040505020204" pitchFamily="18" charset="-52"/>
              <a:cs typeface="Arial" panose="020B0604020202020204" pitchFamily="34" charset="0"/>
            </a:endParaRPr>
          </a:p>
        </p:txBody>
      </p:sp>
      <p:cxnSp>
        <p:nvCxnSpPr>
          <p:cNvPr id="35" name="Прямая соединительная линия 34"/>
          <p:cNvCxnSpPr/>
          <p:nvPr/>
        </p:nvCxnSpPr>
        <p:spPr>
          <a:xfrm flipV="1">
            <a:off x="1619672" y="3803773"/>
            <a:ext cx="5040560" cy="417315"/>
          </a:xfrm>
          <a:prstGeom prst="line">
            <a:avLst/>
          </a:prstGeom>
          <a:ln>
            <a:solidFill>
              <a:srgbClr val="006666"/>
            </a:solidFill>
          </a:ln>
        </p:spPr>
        <p:style>
          <a:lnRef idx="2">
            <a:schemeClr val="accent6"/>
          </a:lnRef>
          <a:fillRef idx="0">
            <a:schemeClr val="accent6"/>
          </a:fillRef>
          <a:effectRef idx="1">
            <a:schemeClr val="accent6"/>
          </a:effectRef>
          <a:fontRef idx="minor">
            <a:schemeClr val="tx1"/>
          </a:fontRef>
        </p:style>
      </p:cxnSp>
      <p:sp>
        <p:nvSpPr>
          <p:cNvPr id="37" name="TextBox 36"/>
          <p:cNvSpPr txBox="1"/>
          <p:nvPr/>
        </p:nvSpPr>
        <p:spPr>
          <a:xfrm>
            <a:off x="4416921" y="3414510"/>
            <a:ext cx="1229824" cy="461665"/>
          </a:xfrm>
          <a:prstGeom prst="rect">
            <a:avLst/>
          </a:prstGeom>
          <a:noFill/>
        </p:spPr>
        <p:txBody>
          <a:bodyPr wrap="none" rtlCol="0">
            <a:spAutoFit/>
          </a:bodyPr>
          <a:lstStyle/>
          <a:p>
            <a:r>
              <a:rPr lang="en-US" sz="2400">
                <a:latin typeface="PT Serif" panose="020A0603040505020204" pitchFamily="18" charset="-52"/>
                <a:ea typeface="PT Serif" panose="020A0603040505020204" pitchFamily="18" charset="-52"/>
                <a:cs typeface="Arial" panose="020B0604020202020204" pitchFamily="34" charset="0"/>
              </a:rPr>
              <a:t>53,5 </a:t>
            </a:r>
            <a:r>
              <a:rPr lang="ru-RU" sz="2400">
                <a:latin typeface="PT Serif" panose="020A0603040505020204" pitchFamily="18" charset="-52"/>
                <a:ea typeface="PT Serif" panose="020A0603040505020204" pitchFamily="18" charset="-52"/>
                <a:cs typeface="Arial" panose="020B0604020202020204" pitchFamily="34" charset="0"/>
              </a:rPr>
              <a:t>км</a:t>
            </a:r>
            <a:endParaRPr lang="ru-RU" sz="2400" dirty="0">
              <a:latin typeface="PT Serif" panose="020A0603040505020204" pitchFamily="18" charset="-52"/>
              <a:ea typeface="PT Serif" panose="020A0603040505020204" pitchFamily="18" charset="-52"/>
              <a:cs typeface="Arial" panose="020B0604020202020204" pitchFamily="34" charset="0"/>
            </a:endParaRPr>
          </a:p>
        </p:txBody>
      </p:sp>
      <p:sp>
        <p:nvSpPr>
          <p:cNvPr id="18" name="Скругленный прямоугольник 17"/>
          <p:cNvSpPr/>
          <p:nvPr/>
        </p:nvSpPr>
        <p:spPr>
          <a:xfrm>
            <a:off x="98765" y="5733255"/>
            <a:ext cx="8928992" cy="1092457"/>
          </a:xfrm>
          <a:prstGeom prst="roundRect">
            <a:avLst/>
          </a:prstGeom>
          <a:solidFill>
            <a:schemeClr val="bg1"/>
          </a:solidFill>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4" name="TextBox 13"/>
          <p:cNvSpPr txBox="1"/>
          <p:nvPr/>
        </p:nvSpPr>
        <p:spPr>
          <a:xfrm>
            <a:off x="251520" y="5733256"/>
            <a:ext cx="8640960" cy="1107996"/>
          </a:xfrm>
          <a:prstGeom prst="rect">
            <a:avLst/>
          </a:prstGeom>
          <a:noFill/>
        </p:spPr>
        <p:txBody>
          <a:bodyPr wrap="square" rtlCol="0">
            <a:spAutoFit/>
          </a:bodyPr>
          <a:lstStyle/>
          <a:p>
            <a:pPr algn="ctr"/>
            <a:r>
              <a:rPr lang="ru-RU" sz="2200" dirty="0">
                <a:latin typeface="PT Serif" panose="020A0603040505020204" pitchFamily="18" charset="-52"/>
                <a:ea typeface="PT Serif" panose="020A0603040505020204" pitchFamily="18" charset="-52"/>
                <a:cs typeface="Arial" panose="020B0604020202020204" pitchFamily="34" charset="0"/>
              </a:rPr>
              <a:t>Такое расположение позволяет рассмотреть и принять во внимание широкий диапазон метеорологических условий и параметров</a:t>
            </a:r>
          </a:p>
        </p:txBody>
      </p:sp>
      <p:sp>
        <p:nvSpPr>
          <p:cNvPr id="3" name="Заголовок 2">
            <a:extLst>
              <a:ext uri="{FF2B5EF4-FFF2-40B4-BE49-F238E27FC236}">
                <a16:creationId xmlns:a16="http://schemas.microsoft.com/office/drawing/2014/main" id="{FB91B35F-66E0-2631-28F2-09319B30FC38}"/>
              </a:ext>
            </a:extLst>
          </p:cNvPr>
          <p:cNvSpPr txBox="1">
            <a:spLocks/>
          </p:cNvSpPr>
          <p:nvPr/>
        </p:nvSpPr>
        <p:spPr>
          <a:xfrm>
            <a:off x="457200" y="-243408"/>
            <a:ext cx="8229600" cy="980728"/>
          </a:xfrm>
          <a:prstGeom prst="rect">
            <a:avLst/>
          </a:prstGeom>
        </p:spPr>
        <p:txBody>
          <a:bodyPr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600" dirty="0">
                <a:solidFill>
                  <a:srgbClr val="C00000"/>
                </a:solidFill>
                <a:latin typeface="PT Serif" panose="020A0603040505020204" pitchFamily="18" charset="-52"/>
                <a:cs typeface="Arial" pitchFamily="34" charset="0"/>
              </a:rPr>
              <a:t>Возможное совершенствование модели</a:t>
            </a:r>
          </a:p>
        </p:txBody>
      </p:sp>
    </p:spTree>
    <p:extLst>
      <p:ext uri="{BB962C8B-B14F-4D97-AF65-F5344CB8AC3E}">
        <p14:creationId xmlns:p14="http://schemas.microsoft.com/office/powerpoint/2010/main" val="2914395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3" cstate="print"/>
          <a:srcRect/>
          <a:stretch>
            <a:fillRect/>
          </a:stretch>
        </p:blipFill>
        <p:spPr bwMode="auto">
          <a:xfrm>
            <a:off x="457200" y="983382"/>
            <a:ext cx="5943600" cy="3009900"/>
          </a:xfrm>
          <a:prstGeom prst="rect">
            <a:avLst/>
          </a:prstGeom>
          <a:noFill/>
          <a:ln w="9525">
            <a:noFill/>
            <a:miter lim="800000"/>
            <a:headEnd/>
            <a:tailEnd/>
          </a:ln>
        </p:spPr>
      </p:pic>
      <p:pic>
        <p:nvPicPr>
          <p:cNvPr id="6" name="Рисунок 5"/>
          <p:cNvPicPr/>
          <p:nvPr/>
        </p:nvPicPr>
        <p:blipFill>
          <a:blip r:embed="rId4" cstate="print"/>
          <a:srcRect/>
          <a:stretch>
            <a:fillRect/>
          </a:stretch>
        </p:blipFill>
        <p:spPr bwMode="auto">
          <a:xfrm>
            <a:off x="2743200" y="3868509"/>
            <a:ext cx="5943600" cy="3009900"/>
          </a:xfrm>
          <a:prstGeom prst="rect">
            <a:avLst/>
          </a:prstGeom>
          <a:noFill/>
          <a:ln w="9525">
            <a:noFill/>
            <a:miter lim="800000"/>
            <a:headEnd/>
            <a:tailEnd/>
          </a:ln>
        </p:spPr>
      </p:pic>
      <p:sp>
        <p:nvSpPr>
          <p:cNvPr id="2" name="Заголовок 2"/>
          <p:cNvSpPr txBox="1">
            <a:spLocks/>
          </p:cNvSpPr>
          <p:nvPr/>
        </p:nvSpPr>
        <p:spPr>
          <a:xfrm>
            <a:off x="457200" y="-27384"/>
            <a:ext cx="8229600" cy="1143000"/>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PT Serif" panose="020A0603040505020204" pitchFamily="18" charset="-52"/>
                <a:ea typeface="PT Serif" panose="020A0603040505020204" pitchFamily="18" charset="-52"/>
                <a:cs typeface="Arial" pitchFamily="34" charset="0"/>
              </a:rPr>
              <a:t>a) </a:t>
            </a:r>
            <a:r>
              <a:rPr lang="ru-RU" sz="2800" dirty="0">
                <a:latin typeface="PT Serif" panose="020A0603040505020204" pitchFamily="18" charset="-52"/>
                <a:ea typeface="PT Serif" panose="020A0603040505020204" pitchFamily="18" charset="-52"/>
                <a:cs typeface="Arial" pitchFamily="34" charset="0"/>
              </a:rPr>
              <a:t>Относительная ошибка прогноза скорости</a:t>
            </a:r>
            <a:r>
              <a:rPr lang="en-US" sz="2800" dirty="0">
                <a:latin typeface="PT Serif" panose="020A0603040505020204" pitchFamily="18" charset="-52"/>
                <a:ea typeface="PT Serif" panose="020A0603040505020204" pitchFamily="18" charset="-52"/>
                <a:cs typeface="Arial" pitchFamily="34" charset="0"/>
              </a:rPr>
              <a:t>. </a:t>
            </a:r>
            <a:r>
              <a:rPr lang="ru-RU" sz="2800" dirty="0">
                <a:latin typeface="PT Serif" panose="020A0603040505020204" pitchFamily="18" charset="-52"/>
                <a:ea typeface="PT Serif" panose="020A0603040505020204" pitchFamily="18" charset="-52"/>
                <a:cs typeface="Arial" panose="020B0604020202020204" pitchFamily="34" charset="0"/>
              </a:rPr>
              <a:t>19 октября</a:t>
            </a:r>
            <a:r>
              <a:rPr lang="en-US" sz="2800" dirty="0">
                <a:latin typeface="PT Serif" panose="020A0603040505020204" pitchFamily="18" charset="-52"/>
                <a:ea typeface="PT Serif" panose="020A0603040505020204" pitchFamily="18" charset="-52"/>
                <a:cs typeface="Arial" panose="020B0604020202020204" pitchFamily="34" charset="0"/>
              </a:rPr>
              <a:t>,</a:t>
            </a:r>
            <a:r>
              <a:rPr lang="ru-RU" sz="2800" dirty="0">
                <a:latin typeface="PT Serif" panose="020A0603040505020204" pitchFamily="18" charset="-52"/>
                <a:ea typeface="PT Serif" panose="020A0603040505020204" pitchFamily="18" charset="-52"/>
                <a:cs typeface="Arial" panose="020B0604020202020204" pitchFamily="34" charset="0"/>
              </a:rPr>
              <a:t> 2011 0</a:t>
            </a:r>
            <a:r>
              <a:rPr lang="en-US" sz="2800" dirty="0">
                <a:latin typeface="PT Serif" panose="020A0603040505020204" pitchFamily="18" charset="-52"/>
                <a:ea typeface="PT Serif" panose="020A0603040505020204" pitchFamily="18" charset="-52"/>
                <a:cs typeface="Arial" panose="020B0604020202020204" pitchFamily="34" charset="0"/>
              </a:rPr>
              <a:t>0</a:t>
            </a:r>
            <a:r>
              <a:rPr lang="ru-RU" sz="2800" dirty="0">
                <a:latin typeface="PT Serif" panose="020A0603040505020204" pitchFamily="18" charset="-52"/>
                <a:ea typeface="PT Serif" panose="020A0603040505020204" pitchFamily="18" charset="-52"/>
                <a:cs typeface="Arial" panose="020B0604020202020204" pitchFamily="34" charset="0"/>
              </a:rPr>
              <a:t> UTC </a:t>
            </a:r>
          </a:p>
        </p:txBody>
      </p:sp>
      <p:sp>
        <p:nvSpPr>
          <p:cNvPr id="7" name="Объект 2"/>
          <p:cNvSpPr txBox="1">
            <a:spLocks/>
          </p:cNvSpPr>
          <p:nvPr/>
        </p:nvSpPr>
        <p:spPr>
          <a:xfrm>
            <a:off x="1259632" y="1229755"/>
            <a:ext cx="2454749" cy="502389"/>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ru-RU" sz="1600" dirty="0">
                <a:latin typeface="PT Serif" panose="020A0603040505020204" pitchFamily="18" charset="-52"/>
                <a:ea typeface="PT Serif" panose="020A0603040505020204" pitchFamily="18" charset="-52"/>
                <a:cs typeface="Arial" pitchFamily="34" charset="0"/>
              </a:rPr>
              <a:t>Без усвоения</a:t>
            </a:r>
          </a:p>
          <a:p>
            <a:pPr algn="just"/>
            <a:endParaRPr lang="ru-RU" sz="1600" dirty="0">
              <a:latin typeface="PT Serif" panose="020A0603040505020204" pitchFamily="18" charset="-52"/>
              <a:ea typeface="PT Serif" panose="020A0603040505020204" pitchFamily="18" charset="-52"/>
              <a:cs typeface="Arial" pitchFamily="34" charset="0"/>
            </a:endParaRPr>
          </a:p>
        </p:txBody>
      </p:sp>
      <p:sp>
        <p:nvSpPr>
          <p:cNvPr id="8" name="Объект 2"/>
          <p:cNvSpPr txBox="1">
            <a:spLocks/>
          </p:cNvSpPr>
          <p:nvPr/>
        </p:nvSpPr>
        <p:spPr>
          <a:xfrm>
            <a:off x="6377325" y="4069610"/>
            <a:ext cx="2498157" cy="439510"/>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ru-RU" sz="1600" dirty="0">
                <a:latin typeface="PT Serif" panose="020A0603040505020204" pitchFamily="18" charset="-52"/>
                <a:ea typeface="PT Serif" panose="020A0603040505020204" pitchFamily="18" charset="-52"/>
                <a:cs typeface="Arial" pitchFamily="34" charset="0"/>
              </a:rPr>
              <a:t>С усвоением</a:t>
            </a:r>
          </a:p>
          <a:p>
            <a:pPr algn="just"/>
            <a:endParaRPr lang="ru-RU" sz="1600" dirty="0">
              <a:latin typeface="PT Serif" panose="020A0603040505020204" pitchFamily="18" charset="-52"/>
              <a:ea typeface="PT Serif" panose="020A0603040505020204" pitchFamily="18" charset="-52"/>
              <a:cs typeface="Arial" pitchFamily="34" charset="0"/>
            </a:endParaRPr>
          </a:p>
        </p:txBody>
      </p:sp>
      <p:sp>
        <p:nvSpPr>
          <p:cNvPr id="9" name="Объект 2"/>
          <p:cNvSpPr txBox="1">
            <a:spLocks/>
          </p:cNvSpPr>
          <p:nvPr/>
        </p:nvSpPr>
        <p:spPr>
          <a:xfrm>
            <a:off x="6596047" y="1556792"/>
            <a:ext cx="2296433" cy="1728192"/>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ru-RU" sz="1600" dirty="0">
                <a:latin typeface="PT Serif" panose="020A0603040505020204" pitchFamily="18" charset="-52"/>
                <a:ea typeface="PT Serif" panose="020A0603040505020204" pitchFamily="18" charset="-52"/>
                <a:cs typeface="Arial" pitchFamily="34" charset="0"/>
              </a:rPr>
              <a:t>Сравнение прогноза с данными аэрологического зондирования в ЦАО для 3х нижних уровней аэрологии </a:t>
            </a:r>
            <a:endParaRPr lang="ru-RU" sz="1400" dirty="0">
              <a:latin typeface="PT Serif" panose="020A0603040505020204" pitchFamily="18" charset="-52"/>
              <a:ea typeface="PT Serif" panose="020A0603040505020204" pitchFamily="18" charset="-52"/>
              <a:cs typeface="Arial" pitchFamily="34" charset="0"/>
            </a:endParaRPr>
          </a:p>
        </p:txBody>
      </p:sp>
      <p:sp>
        <p:nvSpPr>
          <p:cNvPr id="10" name="Объект 2"/>
          <p:cNvSpPr txBox="1">
            <a:spLocks/>
          </p:cNvSpPr>
          <p:nvPr/>
        </p:nvSpPr>
        <p:spPr>
          <a:xfrm>
            <a:off x="251520" y="4221088"/>
            <a:ext cx="2296433" cy="2592288"/>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ru-RU" sz="1600">
                <a:latin typeface="PT Serif" panose="020A0603040505020204" pitchFamily="18" charset="-52"/>
                <a:ea typeface="PT Serif" panose="020A0603040505020204" pitchFamily="18" charset="-52"/>
                <a:cs typeface="Arial" panose="020B0604020202020204" pitchFamily="34" charset="0"/>
              </a:rPr>
              <a:t>Относительная ошибка прогноза скорости</a:t>
            </a:r>
            <a:r>
              <a:rPr lang="ru-RU" sz="1600" b="1" i="1">
                <a:latin typeface="PT Serif" panose="020A0603040505020204" pitchFamily="18" charset="-52"/>
                <a:ea typeface="PT Serif" panose="020A0603040505020204" pitchFamily="18" charset="-52"/>
                <a:cs typeface="Arial" panose="020B0604020202020204" pitchFamily="34" charset="0"/>
              </a:rPr>
              <a:t> </a:t>
            </a:r>
            <a:r>
              <a:rPr lang="ru-RU" sz="1600">
                <a:latin typeface="PT Serif" panose="020A0603040505020204" pitchFamily="18" charset="-52"/>
                <a:ea typeface="PT Serif" panose="020A0603040505020204" pitchFamily="18" charset="-52"/>
                <a:cs typeface="Arial" panose="020B0604020202020204" pitchFamily="34" charset="0"/>
              </a:rPr>
              <a:t>стремится к минимуму при более краткосрочных прогнозах: 6 и 3 часа; особенно в случае с усвоением данных содаров</a:t>
            </a:r>
            <a:endParaRPr lang="ru-RU" sz="1600" dirty="0">
              <a:latin typeface="PT Serif" panose="020A0603040505020204" pitchFamily="18" charset="-52"/>
              <a:ea typeface="PT Serif" panose="020A0603040505020204" pitchFamily="18" charset="-52"/>
              <a:cs typeface="Arial" pitchFamily="34" charset="0"/>
            </a:endParaRPr>
          </a:p>
        </p:txBody>
      </p:sp>
    </p:spTree>
    <p:extLst>
      <p:ext uri="{BB962C8B-B14F-4D97-AF65-F5344CB8AC3E}">
        <p14:creationId xmlns:p14="http://schemas.microsoft.com/office/powerpoint/2010/main" val="1752047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628800"/>
            <a:ext cx="6577483" cy="4444649"/>
          </a:xfrm>
          <a:prstGeom prst="rect">
            <a:avLst/>
          </a:prstGeom>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l="1562" t="3406" r="20259" b="891"/>
          <a:stretch/>
        </p:blipFill>
        <p:spPr>
          <a:xfrm>
            <a:off x="6156176" y="4509120"/>
            <a:ext cx="2651875" cy="2376264"/>
          </a:xfrm>
          <a:prstGeom prst="rect">
            <a:avLst/>
          </a:prstGeom>
        </p:spPr>
      </p:pic>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l="1259" t="4079" r="19165" b="2043"/>
          <a:stretch/>
        </p:blipFill>
        <p:spPr>
          <a:xfrm>
            <a:off x="6055206" y="824976"/>
            <a:ext cx="2765266" cy="2388000"/>
          </a:xfrm>
          <a:prstGeom prst="rect">
            <a:avLst/>
          </a:prstGeom>
        </p:spPr>
      </p:pic>
      <p:sp>
        <p:nvSpPr>
          <p:cNvPr id="2" name="Заголовок 2"/>
          <p:cNvSpPr txBox="1">
            <a:spLocks/>
          </p:cNvSpPr>
          <p:nvPr/>
        </p:nvSpPr>
        <p:spPr>
          <a:xfrm>
            <a:off x="179512" y="-99392"/>
            <a:ext cx="8784976" cy="1143000"/>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PT Serif" panose="020A0603040505020204" pitchFamily="18" charset="-52"/>
                <a:ea typeface="PT Serif" panose="020A0603040505020204" pitchFamily="18" charset="-52"/>
                <a:cs typeface="Arial" pitchFamily="34" charset="0"/>
              </a:rPr>
              <a:t>b) </a:t>
            </a:r>
            <a:r>
              <a:rPr lang="ru-RU" sz="2800" dirty="0" err="1">
                <a:latin typeface="PT Serif" panose="020A0603040505020204" pitchFamily="18" charset="-52"/>
                <a:ea typeface="PT Serif" panose="020A0603040505020204" pitchFamily="18" charset="-52"/>
                <a:cs typeface="Arial" pitchFamily="34" charset="0"/>
              </a:rPr>
              <a:t>Рассчетные</a:t>
            </a:r>
            <a:r>
              <a:rPr lang="ru-RU" sz="2800" dirty="0">
                <a:latin typeface="PT Serif" panose="020A0603040505020204" pitchFamily="18" charset="-52"/>
                <a:ea typeface="PT Serif" panose="020A0603040505020204" pitchFamily="18" charset="-52"/>
                <a:cs typeface="Arial" pitchFamily="34" charset="0"/>
              </a:rPr>
              <a:t> профили скорости с усвоением и без усвоения данных</a:t>
            </a:r>
            <a:r>
              <a:rPr lang="en-US" sz="2800" dirty="0">
                <a:latin typeface="PT Serif" panose="020A0603040505020204" pitchFamily="18" charset="-52"/>
                <a:ea typeface="PT Serif" panose="020A0603040505020204" pitchFamily="18" charset="-52"/>
                <a:cs typeface="Arial" pitchFamily="34" charset="0"/>
              </a:rPr>
              <a:t>.</a:t>
            </a:r>
            <a:r>
              <a:rPr lang="ru-RU" sz="2800" dirty="0">
                <a:latin typeface="PT Serif" panose="020A0603040505020204" pitchFamily="18" charset="-52"/>
                <a:ea typeface="PT Serif" panose="020A0603040505020204" pitchFamily="18" charset="-52"/>
                <a:cs typeface="Arial" panose="020B0604020202020204" pitchFamily="34" charset="0"/>
              </a:rPr>
              <a:t> Сравнение с </a:t>
            </a:r>
            <a:r>
              <a:rPr lang="ru-RU" sz="2800" dirty="0" err="1">
                <a:latin typeface="PT Serif" panose="020A0603040505020204" pitchFamily="18" charset="-52"/>
                <a:ea typeface="PT Serif" panose="020A0603040505020204" pitchFamily="18" charset="-52"/>
                <a:cs typeface="Arial" panose="020B0604020202020204" pitchFamily="34" charset="0"/>
              </a:rPr>
              <a:t>содаром</a:t>
            </a:r>
            <a:r>
              <a:rPr lang="ru-RU" sz="2800" dirty="0">
                <a:latin typeface="PT Serif" panose="020A0603040505020204" pitchFamily="18" charset="-52"/>
                <a:ea typeface="PT Serif" panose="020A0603040505020204" pitchFamily="18" charset="-52"/>
                <a:cs typeface="Arial" pitchFamily="34" charset="0"/>
              </a:rPr>
              <a:t> ИФА</a:t>
            </a:r>
          </a:p>
        </p:txBody>
      </p:sp>
      <p:sp>
        <p:nvSpPr>
          <p:cNvPr id="6" name="Объект 2"/>
          <p:cNvSpPr txBox="1">
            <a:spLocks/>
          </p:cNvSpPr>
          <p:nvPr/>
        </p:nvSpPr>
        <p:spPr>
          <a:xfrm>
            <a:off x="1212410" y="1953147"/>
            <a:ext cx="5525998" cy="502389"/>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ru-RU" sz="1600" dirty="0">
                <a:latin typeface="PT Serif" panose="020A0603040505020204" pitchFamily="18" charset="-52"/>
                <a:ea typeface="PT Serif" panose="020A0603040505020204" pitchFamily="18" charset="-52"/>
                <a:cs typeface="Arial" pitchFamily="34" charset="0"/>
              </a:rPr>
              <a:t>Усвоение данных с 30 мин усреднением</a:t>
            </a:r>
            <a:r>
              <a:rPr lang="en-US" sz="1600" dirty="0">
                <a:latin typeface="PT Serif" panose="020A0603040505020204" pitchFamily="18" charset="-52"/>
                <a:ea typeface="PT Serif" panose="020A0603040505020204" pitchFamily="18" charset="-52"/>
                <a:cs typeface="Arial" pitchFamily="34" charset="0"/>
              </a:rPr>
              <a:t>.</a:t>
            </a:r>
            <a:endParaRPr lang="ru-RU" sz="1600" dirty="0">
              <a:latin typeface="PT Serif" panose="020A0603040505020204" pitchFamily="18" charset="-52"/>
              <a:ea typeface="PT Serif" panose="020A0603040505020204" pitchFamily="18" charset="-52"/>
              <a:cs typeface="Arial" pitchFamily="34" charset="0"/>
            </a:endParaRPr>
          </a:p>
          <a:p>
            <a:pPr algn="just"/>
            <a:endParaRPr lang="ru-RU" sz="1600" dirty="0">
              <a:latin typeface="PT Serif" panose="020A0603040505020204" pitchFamily="18" charset="-52"/>
              <a:ea typeface="PT Serif" panose="020A0603040505020204" pitchFamily="18" charset="-52"/>
              <a:cs typeface="Arial" pitchFamily="34" charset="0"/>
            </a:endParaRPr>
          </a:p>
        </p:txBody>
      </p:sp>
      <p:sp>
        <p:nvSpPr>
          <p:cNvPr id="7" name="Объект 2"/>
          <p:cNvSpPr txBox="1">
            <a:spLocks/>
          </p:cNvSpPr>
          <p:nvPr/>
        </p:nvSpPr>
        <p:spPr>
          <a:xfrm>
            <a:off x="6761098" y="3066203"/>
            <a:ext cx="2170828" cy="576064"/>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ru-RU" sz="1600" dirty="0">
                <a:latin typeface="PT Serif" panose="020A0603040505020204" pitchFamily="18" charset="-52"/>
                <a:ea typeface="PT Serif" panose="020A0603040505020204" pitchFamily="18" charset="-52"/>
                <a:cs typeface="Arial" pitchFamily="34" charset="0"/>
              </a:rPr>
              <a:t>Профиль скорости в ИФА</a:t>
            </a:r>
            <a:r>
              <a:rPr lang="en-US" sz="1600" dirty="0">
                <a:latin typeface="PT Serif" panose="020A0603040505020204" pitchFamily="18" charset="-52"/>
                <a:ea typeface="PT Serif" panose="020A0603040505020204" pitchFamily="18" charset="-52"/>
                <a:cs typeface="Arial" pitchFamily="34" charset="0"/>
              </a:rPr>
              <a:t>. 19.10.2011. 00 UTC</a:t>
            </a:r>
            <a:endParaRPr lang="ru-RU" sz="1600" dirty="0">
              <a:latin typeface="PT Serif" panose="020A0603040505020204" pitchFamily="18" charset="-52"/>
              <a:ea typeface="PT Serif" panose="020A0603040505020204" pitchFamily="18" charset="-52"/>
              <a:cs typeface="Arial" pitchFamily="34" charset="0"/>
            </a:endParaRPr>
          </a:p>
        </p:txBody>
      </p:sp>
      <p:sp>
        <p:nvSpPr>
          <p:cNvPr id="11" name="Объект 2"/>
          <p:cNvSpPr txBox="1">
            <a:spLocks/>
          </p:cNvSpPr>
          <p:nvPr/>
        </p:nvSpPr>
        <p:spPr>
          <a:xfrm>
            <a:off x="683568" y="6165304"/>
            <a:ext cx="5237966" cy="502389"/>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ru-RU" sz="2000">
                <a:latin typeface="Arial" pitchFamily="34" charset="0"/>
                <a:cs typeface="Arial" pitchFamily="34" charset="0"/>
              </a:rPr>
              <a:t>Профиль скорости в ИФА</a:t>
            </a:r>
            <a:r>
              <a:rPr lang="en-US" sz="2000">
                <a:latin typeface="Arial" pitchFamily="34" charset="0"/>
                <a:cs typeface="Arial" pitchFamily="34" charset="0"/>
              </a:rPr>
              <a:t>. </a:t>
            </a:r>
            <a:r>
              <a:rPr lang="en-US" sz="2000" dirty="0">
                <a:latin typeface="Arial" pitchFamily="34" charset="0"/>
                <a:cs typeface="Arial" pitchFamily="34" charset="0"/>
              </a:rPr>
              <a:t>25.05.2011. 00 UTC</a:t>
            </a:r>
            <a:endParaRPr lang="ru-RU" sz="2000" dirty="0">
              <a:latin typeface="Arial" pitchFamily="34" charset="0"/>
              <a:cs typeface="Arial" pitchFamily="34" charset="0"/>
            </a:endParaRPr>
          </a:p>
        </p:txBody>
      </p:sp>
      <p:sp>
        <p:nvSpPr>
          <p:cNvPr id="12" name="Объект 2"/>
          <p:cNvSpPr txBox="1">
            <a:spLocks/>
          </p:cNvSpPr>
          <p:nvPr/>
        </p:nvSpPr>
        <p:spPr>
          <a:xfrm>
            <a:off x="6793660" y="4044986"/>
            <a:ext cx="2170828" cy="576064"/>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ru-RU" sz="1600" dirty="0">
                <a:latin typeface="PT Serif" panose="020A0603040505020204" pitchFamily="18" charset="-52"/>
                <a:ea typeface="PT Serif" panose="020A0603040505020204" pitchFamily="18" charset="-52"/>
                <a:cs typeface="Arial" pitchFamily="34" charset="0"/>
              </a:rPr>
              <a:t>Профиль скорости в ИФА</a:t>
            </a:r>
            <a:r>
              <a:rPr lang="en-US" sz="1600" dirty="0">
                <a:latin typeface="PT Serif" panose="020A0603040505020204" pitchFamily="18" charset="-52"/>
                <a:ea typeface="PT Serif" panose="020A0603040505020204" pitchFamily="18" charset="-52"/>
                <a:cs typeface="Arial" pitchFamily="34" charset="0"/>
              </a:rPr>
              <a:t>. 19.10.2011. 12 UTC</a:t>
            </a:r>
            <a:endParaRPr lang="ru-RU" sz="1600" dirty="0">
              <a:latin typeface="PT Serif" panose="020A0603040505020204" pitchFamily="18" charset="-52"/>
              <a:ea typeface="PT Serif" panose="020A0603040505020204" pitchFamily="18" charset="-52"/>
              <a:cs typeface="Arial" pitchFamily="34" charset="0"/>
            </a:endParaRPr>
          </a:p>
        </p:txBody>
      </p:sp>
      <p:sp>
        <p:nvSpPr>
          <p:cNvPr id="13" name="Скругленный прямоугольник 12"/>
          <p:cNvSpPr/>
          <p:nvPr/>
        </p:nvSpPr>
        <p:spPr>
          <a:xfrm>
            <a:off x="193958" y="894805"/>
            <a:ext cx="5914924" cy="806003"/>
          </a:xfrm>
          <a:prstGeom prst="roundRect">
            <a:avLst/>
          </a:prstGeom>
          <a:solidFill>
            <a:schemeClr val="bg1"/>
          </a:solidFill>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4" name="TextBox 13"/>
          <p:cNvSpPr txBox="1"/>
          <p:nvPr/>
        </p:nvSpPr>
        <p:spPr>
          <a:xfrm>
            <a:off x="179512" y="836712"/>
            <a:ext cx="5911037" cy="923330"/>
          </a:xfrm>
          <a:prstGeom prst="rect">
            <a:avLst/>
          </a:prstGeom>
          <a:noFill/>
        </p:spPr>
        <p:txBody>
          <a:bodyPr wrap="square" rtlCol="0">
            <a:spAutoFit/>
          </a:bodyPr>
          <a:lstStyle/>
          <a:p>
            <a:pPr algn="just"/>
            <a:r>
              <a:rPr lang="ru-RU" dirty="0">
                <a:latin typeface="PT Serif" panose="020A0603040505020204" pitchFamily="18" charset="-52"/>
                <a:ea typeface="PT Serif" panose="020A0603040505020204" pitchFamily="18" charset="-52"/>
                <a:cs typeface="Arial" panose="020B0604020202020204" pitchFamily="34" charset="0"/>
              </a:rPr>
              <a:t>Результаты показывают корреляцию рассчитанных и наблюдаемых профилей. Наилучшее согласие – для краткосрочных прогнозов </a:t>
            </a:r>
            <a:r>
              <a:rPr lang="en-US" dirty="0">
                <a:latin typeface="PT Serif" panose="020A0603040505020204" pitchFamily="18" charset="-52"/>
                <a:ea typeface="PT Serif" panose="020A0603040505020204" pitchFamily="18" charset="-52"/>
                <a:cs typeface="Arial" panose="020B0604020202020204" pitchFamily="34" charset="0"/>
              </a:rPr>
              <a:t>– </a:t>
            </a:r>
            <a:r>
              <a:rPr lang="ru-RU" dirty="0">
                <a:latin typeface="PT Serif" panose="020A0603040505020204" pitchFamily="18" charset="-52"/>
                <a:ea typeface="PT Serif" panose="020A0603040505020204" pitchFamily="18" charset="-52"/>
                <a:cs typeface="Arial" panose="020B0604020202020204" pitchFamily="34" charset="0"/>
              </a:rPr>
              <a:t>до</a:t>
            </a:r>
            <a:r>
              <a:rPr lang="en-US" dirty="0">
                <a:latin typeface="PT Serif" panose="020A0603040505020204" pitchFamily="18" charset="-52"/>
                <a:ea typeface="PT Serif" panose="020A0603040505020204" pitchFamily="18" charset="-52"/>
                <a:cs typeface="Arial" panose="020B0604020202020204" pitchFamily="34" charset="0"/>
              </a:rPr>
              <a:t> 3 </a:t>
            </a:r>
            <a:r>
              <a:rPr lang="ru-RU" dirty="0">
                <a:latin typeface="PT Serif" panose="020A0603040505020204" pitchFamily="18" charset="-52"/>
                <a:ea typeface="PT Serif" panose="020A0603040505020204" pitchFamily="18" charset="-52"/>
                <a:cs typeface="Arial" panose="020B0604020202020204" pitchFamily="34" charset="0"/>
              </a:rPr>
              <a:t>часов</a:t>
            </a:r>
            <a:r>
              <a:rPr lang="en-US" dirty="0">
                <a:latin typeface="PT Serif" panose="020A0603040505020204" pitchFamily="18" charset="-52"/>
                <a:ea typeface="PT Serif" panose="020A0603040505020204" pitchFamily="18" charset="-52"/>
                <a:cs typeface="Arial" panose="020B0604020202020204" pitchFamily="34" charset="0"/>
              </a:rPr>
              <a:t>.</a:t>
            </a:r>
          </a:p>
        </p:txBody>
      </p:sp>
      <p:sp>
        <p:nvSpPr>
          <p:cNvPr id="17" name="Скругленный прямоугольник 16"/>
          <p:cNvSpPr/>
          <p:nvPr/>
        </p:nvSpPr>
        <p:spPr>
          <a:xfrm>
            <a:off x="103617" y="5569937"/>
            <a:ext cx="6012007" cy="1190733"/>
          </a:xfrm>
          <a:prstGeom prst="roundRect">
            <a:avLst/>
          </a:prstGeom>
          <a:solidFill>
            <a:schemeClr val="bg1"/>
          </a:solidFill>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8" name="TextBox 17"/>
          <p:cNvSpPr txBox="1"/>
          <p:nvPr/>
        </p:nvSpPr>
        <p:spPr>
          <a:xfrm>
            <a:off x="103617" y="5673000"/>
            <a:ext cx="5947702" cy="923330"/>
          </a:xfrm>
          <a:prstGeom prst="rect">
            <a:avLst/>
          </a:prstGeom>
          <a:noFill/>
        </p:spPr>
        <p:txBody>
          <a:bodyPr wrap="square" rtlCol="0">
            <a:spAutoFit/>
          </a:bodyPr>
          <a:lstStyle/>
          <a:p>
            <a:pPr algn="just"/>
            <a:r>
              <a:rPr lang="ru-RU" dirty="0">
                <a:latin typeface="PT Serif" panose="020A0603040505020204" pitchFamily="18" charset="-52"/>
                <a:ea typeface="PT Serif" panose="020A0603040505020204" pitchFamily="18" charset="-52"/>
                <a:cs typeface="Arial" panose="020B0604020202020204" pitchFamily="34" charset="0"/>
              </a:rPr>
              <a:t>Больше того</a:t>
            </a:r>
            <a:r>
              <a:rPr lang="en-US" dirty="0">
                <a:latin typeface="PT Serif" panose="020A0603040505020204" pitchFamily="18" charset="-52"/>
                <a:ea typeface="PT Serif" panose="020A0603040505020204" pitchFamily="18" charset="-52"/>
                <a:cs typeface="Arial" panose="020B0604020202020204" pitchFamily="34" charset="0"/>
              </a:rPr>
              <a:t>, </a:t>
            </a:r>
            <a:r>
              <a:rPr lang="ru-RU" dirty="0">
                <a:latin typeface="PT Serif" panose="020A0603040505020204" pitchFamily="18" charset="-52"/>
                <a:ea typeface="PT Serif" panose="020A0603040505020204" pitchFamily="18" charset="-52"/>
                <a:cs typeface="Arial" panose="020B0604020202020204" pitchFamily="34" charset="0"/>
              </a:rPr>
              <a:t>в ряде случаев даже</a:t>
            </a:r>
            <a:r>
              <a:rPr lang="en-US" dirty="0">
                <a:latin typeface="PT Serif" panose="020A0603040505020204" pitchFamily="18" charset="-52"/>
                <a:ea typeface="PT Serif" panose="020A0603040505020204" pitchFamily="18" charset="-52"/>
                <a:cs typeface="Arial" panose="020B0604020202020204" pitchFamily="34" charset="0"/>
              </a:rPr>
              <a:t> 24-</a:t>
            </a:r>
            <a:r>
              <a:rPr lang="ru-RU" dirty="0">
                <a:latin typeface="PT Serif" panose="020A0603040505020204" pitchFamily="18" charset="-52"/>
                <a:ea typeface="PT Serif" panose="020A0603040505020204" pitchFamily="18" charset="-52"/>
                <a:cs typeface="Arial" panose="020B0604020202020204" pitchFamily="34" charset="0"/>
              </a:rPr>
              <a:t>часовой</a:t>
            </a:r>
            <a:r>
              <a:rPr lang="en-US" dirty="0">
                <a:latin typeface="PT Serif" panose="020A0603040505020204" pitchFamily="18" charset="-52"/>
                <a:ea typeface="PT Serif" panose="020A0603040505020204" pitchFamily="18" charset="-52"/>
                <a:cs typeface="Arial" panose="020B0604020202020204" pitchFamily="34" charset="0"/>
              </a:rPr>
              <a:t> </a:t>
            </a:r>
            <a:r>
              <a:rPr lang="ru-RU" dirty="0">
                <a:latin typeface="PT Serif" panose="020A0603040505020204" pitchFamily="18" charset="-52"/>
                <a:ea typeface="PT Serif" panose="020A0603040505020204" pitchFamily="18" charset="-52"/>
                <a:cs typeface="Arial" panose="020B0604020202020204" pitchFamily="34" charset="0"/>
              </a:rPr>
              <a:t>прогноз профилей показывает достаточно хорошую корреляцию с наблюдаемыми профилями</a:t>
            </a:r>
            <a:endParaRPr lang="en-US" dirty="0">
              <a:latin typeface="PT Serif" panose="020A0603040505020204" pitchFamily="18" charset="-52"/>
              <a:ea typeface="PT Serif" panose="020A0603040505020204" pitchFamily="18" charset="-52"/>
              <a:cs typeface="Arial" panose="020B0604020202020204" pitchFamily="34" charset="0"/>
            </a:endParaRPr>
          </a:p>
        </p:txBody>
      </p:sp>
    </p:spTree>
    <p:extLst>
      <p:ext uri="{BB962C8B-B14F-4D97-AF65-F5344CB8AC3E}">
        <p14:creationId xmlns:p14="http://schemas.microsoft.com/office/powerpoint/2010/main" val="21133283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7" grpId="0" animBg="1"/>
      <p:bldP spid="1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2"/>
          <p:cNvSpPr txBox="1">
            <a:spLocks/>
          </p:cNvSpPr>
          <p:nvPr/>
        </p:nvSpPr>
        <p:spPr>
          <a:xfrm>
            <a:off x="457200" y="-27384"/>
            <a:ext cx="8229600" cy="1143000"/>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PT Serif" panose="020A0603040505020204" pitchFamily="18" charset="-52"/>
                <a:ea typeface="PT Serif" panose="020A0603040505020204" pitchFamily="18" charset="-52"/>
                <a:cs typeface="Arial" pitchFamily="34" charset="0"/>
              </a:rPr>
              <a:t>b) </a:t>
            </a:r>
            <a:r>
              <a:rPr lang="ru-RU" sz="2800" dirty="0">
                <a:latin typeface="PT Serif" panose="020A0603040505020204" pitchFamily="18" charset="-52"/>
                <a:ea typeface="PT Serif" panose="020A0603040505020204" pitchFamily="18" charset="-52"/>
                <a:cs typeface="Arial" pitchFamily="34" charset="0"/>
              </a:rPr>
              <a:t>Временной ход скорости</a:t>
            </a:r>
            <a:r>
              <a:rPr lang="en-US" sz="2800" dirty="0">
                <a:latin typeface="PT Serif" panose="020A0603040505020204" pitchFamily="18" charset="-52"/>
                <a:ea typeface="PT Serif" panose="020A0603040505020204" pitchFamily="18" charset="-52"/>
                <a:cs typeface="Arial" pitchFamily="34" charset="0"/>
              </a:rPr>
              <a:t>. </a:t>
            </a:r>
            <a:r>
              <a:rPr lang="ru-RU" sz="2800" dirty="0">
                <a:latin typeface="PT Serif" panose="020A0603040505020204" pitchFamily="18" charset="-52"/>
                <a:ea typeface="PT Serif" panose="020A0603040505020204" pitchFamily="18" charset="-52"/>
                <a:cs typeface="Arial" pitchFamily="34" charset="0"/>
              </a:rPr>
              <a:t>ИФА</a:t>
            </a:r>
            <a:r>
              <a:rPr lang="en-US" sz="2800" dirty="0">
                <a:latin typeface="PT Serif" panose="020A0603040505020204" pitchFamily="18" charset="-52"/>
                <a:ea typeface="PT Serif" panose="020A0603040505020204" pitchFamily="18" charset="-52"/>
                <a:cs typeface="Arial" pitchFamily="34" charset="0"/>
              </a:rPr>
              <a:t>. </a:t>
            </a:r>
          </a:p>
          <a:p>
            <a:r>
              <a:rPr lang="en-US" sz="2800" dirty="0">
                <a:latin typeface="PT Serif" panose="020A0603040505020204" pitchFamily="18" charset="-52"/>
                <a:ea typeface="PT Serif" panose="020A0603040505020204" pitchFamily="18" charset="-52"/>
                <a:cs typeface="Arial" pitchFamily="34" charset="0"/>
              </a:rPr>
              <a:t>18-19 </a:t>
            </a:r>
            <a:r>
              <a:rPr lang="ru-RU" sz="2800" dirty="0">
                <a:latin typeface="PT Serif" panose="020A0603040505020204" pitchFamily="18" charset="-52"/>
                <a:ea typeface="PT Serif" panose="020A0603040505020204" pitchFamily="18" charset="-52"/>
                <a:cs typeface="Arial" pitchFamily="34" charset="0"/>
              </a:rPr>
              <a:t>октября</a:t>
            </a:r>
            <a:r>
              <a:rPr lang="en-US" sz="2800" dirty="0">
                <a:latin typeface="PT Serif" panose="020A0603040505020204" pitchFamily="18" charset="-52"/>
                <a:ea typeface="PT Serif" panose="020A0603040505020204" pitchFamily="18" charset="-52"/>
                <a:cs typeface="Arial" pitchFamily="34" charset="0"/>
              </a:rPr>
              <a:t> 2011</a:t>
            </a:r>
            <a:endParaRPr lang="ru-RU" sz="2800" dirty="0">
              <a:latin typeface="PT Serif" panose="020A0603040505020204" pitchFamily="18" charset="-52"/>
              <a:ea typeface="PT Serif" panose="020A0603040505020204" pitchFamily="18" charset="-52"/>
              <a:cs typeface="Arial"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31" y="1772816"/>
            <a:ext cx="8101138" cy="5032021"/>
          </a:xfrm>
          <a:prstGeom prst="rect">
            <a:avLst/>
          </a:prstGeom>
        </p:spPr>
      </p:pic>
      <p:sp>
        <p:nvSpPr>
          <p:cNvPr id="4" name="Объект 2"/>
          <p:cNvSpPr txBox="1">
            <a:spLocks/>
          </p:cNvSpPr>
          <p:nvPr/>
        </p:nvSpPr>
        <p:spPr>
          <a:xfrm>
            <a:off x="251520" y="980728"/>
            <a:ext cx="8640960" cy="864096"/>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ru-RU" sz="1800" dirty="0">
                <a:latin typeface="PT Serif" panose="020A0603040505020204" pitchFamily="18" charset="-52"/>
                <a:ea typeface="PT Serif" panose="020A0603040505020204" pitchFamily="18" charset="-52"/>
                <a:cs typeface="Arial" pitchFamily="34" charset="0"/>
              </a:rPr>
              <a:t>Расчёты с усвоением, обновляемые каждые 30 минут, в целом лучше показывают ход скорости ветра по амплитуде и по характеру временного хода и его колебаниям</a:t>
            </a:r>
            <a:endParaRPr lang="ru-RU" sz="1820" dirty="0">
              <a:latin typeface="PT Serif" panose="020A0603040505020204" pitchFamily="18" charset="-52"/>
              <a:ea typeface="PT Serif" panose="020A0603040505020204" pitchFamily="18" charset="-52"/>
              <a:cs typeface="Arial" pitchFamily="34" charset="0"/>
            </a:endParaRPr>
          </a:p>
        </p:txBody>
      </p:sp>
    </p:spTree>
    <p:extLst>
      <p:ext uri="{BB962C8B-B14F-4D97-AF65-F5344CB8AC3E}">
        <p14:creationId xmlns:p14="http://schemas.microsoft.com/office/powerpoint/2010/main" val="3176980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2"/>
          <p:cNvSpPr txBox="1">
            <a:spLocks/>
          </p:cNvSpPr>
          <p:nvPr/>
        </p:nvSpPr>
        <p:spPr>
          <a:xfrm>
            <a:off x="0" y="-27384"/>
            <a:ext cx="9144000" cy="1143000"/>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700">
                <a:latin typeface="PT Serif" panose="020A0603040505020204" pitchFamily="18" charset="-52"/>
                <a:ea typeface="PT Serif" panose="020A0603040505020204" pitchFamily="18" charset="-52"/>
                <a:cs typeface="Arial" panose="020B0604020202020204" pitchFamily="34" charset="0"/>
              </a:rPr>
              <a:t>Профили скорости в ЦАО, данные зонда и результаты расчета с и без усвоения. </a:t>
            </a:r>
            <a:r>
              <a:rPr lang="en-US" sz="2700">
                <a:latin typeface="PT Serif" panose="020A0603040505020204" pitchFamily="18" charset="-52"/>
                <a:ea typeface="PT Serif" panose="020A0603040505020204" pitchFamily="18" charset="-52"/>
                <a:cs typeface="Arial" panose="020B0604020202020204" pitchFamily="34" charset="0"/>
              </a:rPr>
              <a:t>14.07.2014</a:t>
            </a:r>
            <a:r>
              <a:rPr lang="en-US" sz="2700" dirty="0">
                <a:latin typeface="PT Serif" panose="020A0603040505020204" pitchFamily="18" charset="-52"/>
                <a:ea typeface="PT Serif" panose="020A0603040505020204" pitchFamily="18" charset="-52"/>
                <a:cs typeface="Arial" panose="020B0604020202020204" pitchFamily="34" charset="0"/>
              </a:rPr>
              <a:t>. 00 UTC</a:t>
            </a:r>
            <a:endParaRPr lang="ru-RU" sz="2700" dirty="0">
              <a:latin typeface="PT Serif" panose="020A0603040505020204" pitchFamily="18" charset="-52"/>
              <a:ea typeface="PT Serif" panose="020A0603040505020204" pitchFamily="18" charset="-52"/>
              <a:cs typeface="Arial" pitchFamily="34" charset="0"/>
            </a:endParaRPr>
          </a:p>
        </p:txBody>
      </p:sp>
      <p:graphicFrame>
        <p:nvGraphicFramePr>
          <p:cNvPr id="13" name="Объект 825"/>
          <p:cNvGraphicFramePr>
            <a:graphicFrameLocks noChangeAspect="1"/>
          </p:cNvGraphicFramePr>
          <p:nvPr/>
        </p:nvGraphicFramePr>
        <p:xfrm>
          <a:off x="971600" y="2239258"/>
          <a:ext cx="7344816" cy="4536134"/>
        </p:xfrm>
        <a:graphic>
          <a:graphicData uri="http://schemas.openxmlformats.org/drawingml/2006/chart">
            <c:chart xmlns:c="http://schemas.openxmlformats.org/drawingml/2006/chart" xmlns:r="http://schemas.openxmlformats.org/officeDocument/2006/relationships" r:id="rId2"/>
          </a:graphicData>
        </a:graphic>
      </p:graphicFrame>
      <p:sp>
        <p:nvSpPr>
          <p:cNvPr id="4" name="Объект 2"/>
          <p:cNvSpPr txBox="1">
            <a:spLocks/>
          </p:cNvSpPr>
          <p:nvPr/>
        </p:nvSpPr>
        <p:spPr>
          <a:xfrm>
            <a:off x="251520" y="980728"/>
            <a:ext cx="8640960" cy="1152128"/>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ru-RU" sz="1800" dirty="0">
                <a:latin typeface="PT Serif" panose="020A0603040505020204" pitchFamily="18" charset="-52"/>
                <a:ea typeface="PT Serif" panose="020A0603040505020204" pitchFamily="18" charset="-52"/>
                <a:cs typeface="Arial" pitchFamily="34" charset="0"/>
              </a:rPr>
              <a:t>Усвоения данных профилемера в дополнение к усвоению скорости и направления ветра приводит к заметному улучшению точности прогноза поля ветра в нижней части атмосферного пограничного слоя, особенно для краткосрочного прогноза</a:t>
            </a:r>
            <a:r>
              <a:rPr lang="en-US" sz="1800" dirty="0">
                <a:latin typeface="PT Serif" panose="020A0603040505020204" pitchFamily="18" charset="-52"/>
                <a:ea typeface="PT Serif" panose="020A0603040505020204" pitchFamily="18" charset="-52"/>
                <a:cs typeface="Arial" pitchFamily="34" charset="0"/>
              </a:rPr>
              <a:t>. </a:t>
            </a:r>
            <a:r>
              <a:rPr lang="ru-RU" sz="1800" dirty="0">
                <a:latin typeface="PT Serif" panose="020A0603040505020204" pitchFamily="18" charset="-52"/>
                <a:ea typeface="PT Serif" panose="020A0603040505020204" pitchFamily="18" charset="-52"/>
                <a:cs typeface="Arial" pitchFamily="34" charset="0"/>
              </a:rPr>
              <a:t>В дальнейшем рекомендуется располагать профилемеры в каждой точке, где функционирует </a:t>
            </a:r>
            <a:r>
              <a:rPr lang="ru-RU" sz="1800" dirty="0" err="1">
                <a:latin typeface="PT Serif" panose="020A0603040505020204" pitchFamily="18" charset="-52"/>
                <a:ea typeface="PT Serif" panose="020A0603040505020204" pitchFamily="18" charset="-52"/>
                <a:cs typeface="Arial" pitchFamily="34" charset="0"/>
              </a:rPr>
              <a:t>содар</a:t>
            </a:r>
            <a:r>
              <a:rPr lang="ru-RU" sz="1800" dirty="0">
                <a:latin typeface="PT Serif" panose="020A0603040505020204" pitchFamily="18" charset="-52"/>
                <a:ea typeface="PT Serif" panose="020A0603040505020204" pitchFamily="18" charset="-52"/>
                <a:cs typeface="Arial" pitchFamily="34" charset="0"/>
              </a:rPr>
              <a:t>.</a:t>
            </a:r>
            <a:r>
              <a:rPr lang="en-US" sz="1800" dirty="0">
                <a:latin typeface="PT Serif" panose="020A0603040505020204" pitchFamily="18" charset="-52"/>
                <a:ea typeface="PT Serif" panose="020A0603040505020204" pitchFamily="18" charset="-52"/>
                <a:cs typeface="Arial" pitchFamily="34" charset="0"/>
              </a:rPr>
              <a:t>. </a:t>
            </a:r>
          </a:p>
        </p:txBody>
      </p:sp>
      <p:sp>
        <p:nvSpPr>
          <p:cNvPr id="5" name="Скругленный прямоугольник 4"/>
          <p:cNvSpPr/>
          <p:nvPr/>
        </p:nvSpPr>
        <p:spPr>
          <a:xfrm>
            <a:off x="107504" y="2309972"/>
            <a:ext cx="8928992" cy="830996"/>
          </a:xfrm>
          <a:prstGeom prst="roundRect">
            <a:avLst/>
          </a:prstGeom>
          <a:solidFill>
            <a:schemeClr val="bg1"/>
          </a:solidFill>
          <a:ln w="76200" cmpd="tri">
            <a:solidFill>
              <a:schemeClr val="accent1"/>
            </a:solidFill>
            <a:prstDash val="sysDot"/>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6" name="TextBox 5"/>
          <p:cNvSpPr txBox="1"/>
          <p:nvPr/>
        </p:nvSpPr>
        <p:spPr>
          <a:xfrm>
            <a:off x="251520" y="2309971"/>
            <a:ext cx="8640960" cy="769441"/>
          </a:xfrm>
          <a:prstGeom prst="rect">
            <a:avLst/>
          </a:prstGeom>
          <a:noFill/>
        </p:spPr>
        <p:txBody>
          <a:bodyPr wrap="square" rtlCol="0">
            <a:spAutoFit/>
          </a:bodyPr>
          <a:lstStyle/>
          <a:p>
            <a:pPr algn="ctr"/>
            <a:r>
              <a:rPr lang="ru-RU" sz="2200" dirty="0">
                <a:latin typeface="PT Serif" panose="020A0603040505020204" pitchFamily="18" charset="-52"/>
                <a:ea typeface="PT Serif" panose="020A0603040505020204" pitchFamily="18" charset="-52"/>
                <a:cs typeface="Arial" panose="020B0604020202020204" pitchFamily="34" charset="0"/>
              </a:rPr>
              <a:t>Модель с усвоением данных </a:t>
            </a:r>
            <a:r>
              <a:rPr lang="ru-RU" sz="2200" dirty="0" err="1">
                <a:latin typeface="PT Serif" panose="020A0603040505020204" pitchFamily="18" charset="-52"/>
                <a:ea typeface="PT Serif" panose="020A0603040505020204" pitchFamily="18" charset="-52"/>
                <a:cs typeface="Arial" panose="020B0604020202020204" pitchFamily="34" charset="0"/>
              </a:rPr>
              <a:t>содаров</a:t>
            </a:r>
            <a:r>
              <a:rPr lang="ru-RU" sz="2200" dirty="0">
                <a:latin typeface="PT Serif" panose="020A0603040505020204" pitchFamily="18" charset="-52"/>
                <a:ea typeface="PT Serif" panose="020A0603040505020204" pitchFamily="18" charset="-52"/>
                <a:cs typeface="Arial" panose="020B0604020202020204" pitchFamily="34" charset="0"/>
              </a:rPr>
              <a:t> и температурного профилемера обеспечивают нас наилучшими результатами</a:t>
            </a:r>
            <a:r>
              <a:rPr lang="en-US" sz="2200" dirty="0">
                <a:latin typeface="PT Serif" panose="020A0603040505020204" pitchFamily="18" charset="-52"/>
                <a:ea typeface="PT Serif" panose="020A0603040505020204" pitchFamily="18" charset="-52"/>
                <a:cs typeface="Arial" panose="020B0604020202020204" pitchFamily="34" charset="0"/>
              </a:rPr>
              <a:t>.</a:t>
            </a:r>
          </a:p>
        </p:txBody>
      </p:sp>
    </p:spTree>
    <p:extLst>
      <p:ext uri="{BB962C8B-B14F-4D97-AF65-F5344CB8AC3E}">
        <p14:creationId xmlns:p14="http://schemas.microsoft.com/office/powerpoint/2010/main" val="3558105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2"/>
          <p:cNvSpPr txBox="1">
            <a:spLocks/>
          </p:cNvSpPr>
          <p:nvPr/>
        </p:nvSpPr>
        <p:spPr>
          <a:xfrm>
            <a:off x="107504" y="-27384"/>
            <a:ext cx="8928992" cy="1143000"/>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dirty="0">
                <a:latin typeface="PT Serif" panose="020A0603040505020204" pitchFamily="18" charset="-52"/>
                <a:ea typeface="PT Serif" panose="020A0603040505020204" pitchFamily="18" charset="-52"/>
                <a:cs typeface="Arial" pitchFamily="34" charset="0"/>
              </a:rPr>
              <a:t>Результаты прогноза и измеренные вертикальные профили скорости ветра и температуры </a:t>
            </a:r>
          </a:p>
        </p:txBody>
      </p:sp>
      <mc:AlternateContent xmlns:mc="http://schemas.openxmlformats.org/markup-compatibility/2006" xmlns:a14="http://schemas.microsoft.com/office/drawing/2010/main">
        <mc:Choice Requires="a14">
          <p:sp>
            <p:nvSpPr>
              <p:cNvPr id="5" name="Объект 2"/>
              <p:cNvSpPr txBox="1">
                <a:spLocks/>
              </p:cNvSpPr>
              <p:nvPr/>
            </p:nvSpPr>
            <p:spPr>
              <a:xfrm>
                <a:off x="457200" y="1196752"/>
                <a:ext cx="8229600" cy="5400600"/>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ru-RU" sz="2000" dirty="0">
                    <a:latin typeface="PT Serif" panose="020A0603040505020204" pitchFamily="18" charset="-52"/>
                    <a:ea typeface="PT Serif" panose="020A0603040505020204" pitchFamily="18" charset="-52"/>
                    <a:cs typeface="Arial" pitchFamily="34" charset="0"/>
                  </a:rPr>
                  <a:t>В качестве упрощенного критерия сравнения выбрана относительная ошибка прогноза скорости и температуры на разных уровнях, определяемая как разность между вычисленными и наблюдаемыми значениями величины, деленная на наблюдаемую величину:</a:t>
                </a:r>
                <a:endParaRPr lang="en-US" sz="2000" dirty="0">
                  <a:latin typeface="PT Serif" panose="020A0603040505020204" pitchFamily="18" charset="-52"/>
                  <a:ea typeface="PT Serif" panose="020A0603040505020204" pitchFamily="18" charset="-52"/>
                  <a:cs typeface="Arial" pitchFamily="34" charset="0"/>
                </a:endParaRPr>
              </a:p>
              <a:p>
                <a:pPr marL="0" indent="0" algn="ctr">
                  <a:buNone/>
                </a:pPr>
                <a14:m>
                  <m:oMath xmlns:m="http://schemas.openxmlformats.org/officeDocument/2006/math">
                    <m:r>
                      <a:rPr lang="ru-RU" i="1">
                        <a:latin typeface="Cambria Math" panose="02040503050406030204" pitchFamily="18" charset="0"/>
                      </a:rPr>
                      <m:t>𝑑𝑉</m:t>
                    </m:r>
                    <m:r>
                      <a:rPr lang="ru-RU" i="1">
                        <a:latin typeface="Cambria Math" panose="02040503050406030204" pitchFamily="18" charset="0"/>
                      </a:rPr>
                      <m:t>=</m:t>
                    </m:r>
                    <m:f>
                      <m:fPr>
                        <m:ctrlPr>
                          <a:rPr lang="ru-RU" i="1">
                            <a:latin typeface="Cambria Math" panose="02040503050406030204" pitchFamily="18" charset="0"/>
                          </a:rPr>
                        </m:ctrlPr>
                      </m:fPr>
                      <m:num>
                        <m:sSub>
                          <m:sSubPr>
                            <m:ctrlPr>
                              <a:rPr lang="ru-RU" i="1">
                                <a:latin typeface="Cambria Math" panose="02040503050406030204" pitchFamily="18" charset="0"/>
                              </a:rPr>
                            </m:ctrlPr>
                          </m:sSubPr>
                          <m:e>
                            <m:r>
                              <a:rPr lang="ru-RU" i="1">
                                <a:latin typeface="Cambria Math" panose="02040503050406030204" pitchFamily="18" charset="0"/>
                              </a:rPr>
                              <m:t>𝑉</m:t>
                            </m:r>
                          </m:e>
                          <m:sub>
                            <m:r>
                              <a:rPr lang="ru-RU" b="0" i="1" smtClean="0">
                                <a:latin typeface="Cambria Math" panose="02040503050406030204" pitchFamily="18" charset="0"/>
                              </a:rPr>
                              <m:t>выч</m:t>
                            </m:r>
                          </m:sub>
                        </m:sSub>
                        <m:r>
                          <a:rPr lang="ru-RU" i="1">
                            <a:latin typeface="Cambria Math" panose="02040503050406030204" pitchFamily="18" charset="0"/>
                          </a:rPr>
                          <m:t>−</m:t>
                        </m:r>
                        <m:sSub>
                          <m:sSubPr>
                            <m:ctrlPr>
                              <a:rPr lang="ru-RU" i="1">
                                <a:latin typeface="Cambria Math" panose="02040503050406030204" pitchFamily="18" charset="0"/>
                              </a:rPr>
                            </m:ctrlPr>
                          </m:sSubPr>
                          <m:e>
                            <m:r>
                              <a:rPr lang="en-US" i="1">
                                <a:latin typeface="Cambria Math" panose="02040503050406030204" pitchFamily="18" charset="0"/>
                              </a:rPr>
                              <m:t>𝑉</m:t>
                            </m:r>
                          </m:e>
                          <m:sub>
                            <m:r>
                              <a:rPr lang="ru-RU" b="0" i="1" smtClean="0">
                                <a:latin typeface="Cambria Math" panose="02040503050406030204" pitchFamily="18" charset="0"/>
                              </a:rPr>
                              <m:t>набл</m:t>
                            </m:r>
                          </m:sub>
                        </m:sSub>
                      </m:num>
                      <m:den>
                        <m:sSub>
                          <m:sSubPr>
                            <m:ctrlPr>
                              <a:rPr lang="ru-RU" i="1">
                                <a:latin typeface="Cambria Math" panose="02040503050406030204" pitchFamily="18" charset="0"/>
                              </a:rPr>
                            </m:ctrlPr>
                          </m:sSubPr>
                          <m:e>
                            <m:r>
                              <a:rPr lang="en-US" i="1">
                                <a:latin typeface="Cambria Math" panose="02040503050406030204" pitchFamily="18" charset="0"/>
                              </a:rPr>
                              <m:t>𝑉</m:t>
                            </m:r>
                          </m:e>
                          <m:sub>
                            <m:r>
                              <a:rPr lang="ru-RU" b="0" i="1" smtClean="0">
                                <a:latin typeface="Cambria Math" panose="02040503050406030204" pitchFamily="18" charset="0"/>
                              </a:rPr>
                              <m:t>набл</m:t>
                            </m:r>
                          </m:sub>
                        </m:sSub>
                      </m:den>
                    </m:f>
                  </m:oMath>
                </a14:m>
                <a:r>
                  <a:rPr lang="ru-RU" dirty="0"/>
                  <a:t>, </a:t>
                </a:r>
                <a14:m>
                  <m:oMath xmlns:m="http://schemas.openxmlformats.org/officeDocument/2006/math">
                    <m:r>
                      <a:rPr lang="ru-RU" i="1">
                        <a:latin typeface="Cambria Math" panose="02040503050406030204" pitchFamily="18" charset="0"/>
                      </a:rPr>
                      <m:t>𝑑</m:t>
                    </m:r>
                    <m:r>
                      <a:rPr lang="en-US" i="1">
                        <a:latin typeface="Cambria Math" panose="02040503050406030204" pitchFamily="18" charset="0"/>
                      </a:rPr>
                      <m:t>𝑇</m:t>
                    </m:r>
                    <m:r>
                      <a:rPr lang="ru-RU" i="1">
                        <a:latin typeface="Cambria Math" panose="02040503050406030204" pitchFamily="18" charset="0"/>
                      </a:rPr>
                      <m:t>=</m:t>
                    </m:r>
                    <m:f>
                      <m:fPr>
                        <m:ctrlPr>
                          <a:rPr lang="ru-RU" i="1">
                            <a:latin typeface="Cambria Math" panose="02040503050406030204" pitchFamily="18" charset="0"/>
                          </a:rPr>
                        </m:ctrlPr>
                      </m:fPr>
                      <m:num>
                        <m:sSub>
                          <m:sSubPr>
                            <m:ctrlPr>
                              <a:rPr lang="ru-RU" i="1">
                                <a:latin typeface="Cambria Math" panose="02040503050406030204" pitchFamily="18" charset="0"/>
                              </a:rPr>
                            </m:ctrlPr>
                          </m:sSubPr>
                          <m:e>
                            <m:r>
                              <a:rPr lang="ru-RU" i="1">
                                <a:latin typeface="Cambria Math" panose="02040503050406030204" pitchFamily="18" charset="0"/>
                              </a:rPr>
                              <m:t>𝑇</m:t>
                            </m:r>
                          </m:e>
                          <m:sub>
                            <m:r>
                              <a:rPr lang="ru-RU" b="0" i="1" smtClean="0">
                                <a:latin typeface="Cambria Math" panose="02040503050406030204" pitchFamily="18" charset="0"/>
                              </a:rPr>
                              <m:t>выч</m:t>
                            </m:r>
                          </m:sub>
                        </m:sSub>
                        <m:r>
                          <a:rPr lang="ru-RU" i="1">
                            <a:latin typeface="Cambria Math" panose="02040503050406030204" pitchFamily="18" charset="0"/>
                          </a:rPr>
                          <m:t>−</m:t>
                        </m:r>
                        <m:sSub>
                          <m:sSubPr>
                            <m:ctrlPr>
                              <a:rPr lang="ru-RU" i="1">
                                <a:latin typeface="Cambria Math" panose="02040503050406030204" pitchFamily="18" charset="0"/>
                              </a:rPr>
                            </m:ctrlPr>
                          </m:sSubPr>
                          <m:e>
                            <m:r>
                              <a:rPr lang="en-US" i="1">
                                <a:latin typeface="Cambria Math" panose="02040503050406030204" pitchFamily="18" charset="0"/>
                              </a:rPr>
                              <m:t>𝑇</m:t>
                            </m:r>
                          </m:e>
                          <m:sub>
                            <m:r>
                              <a:rPr lang="ru-RU" b="0" i="1" smtClean="0">
                                <a:latin typeface="Cambria Math" panose="02040503050406030204" pitchFamily="18" charset="0"/>
                              </a:rPr>
                              <m:t>набл</m:t>
                            </m:r>
                          </m:sub>
                        </m:sSub>
                      </m:num>
                      <m:den>
                        <m:sSub>
                          <m:sSubPr>
                            <m:ctrlPr>
                              <a:rPr lang="ru-RU" i="1">
                                <a:latin typeface="Cambria Math" panose="02040503050406030204" pitchFamily="18" charset="0"/>
                              </a:rPr>
                            </m:ctrlPr>
                          </m:sSubPr>
                          <m:e>
                            <m:r>
                              <a:rPr lang="en-US" i="1">
                                <a:latin typeface="Cambria Math" panose="02040503050406030204" pitchFamily="18" charset="0"/>
                              </a:rPr>
                              <m:t>𝑇</m:t>
                            </m:r>
                          </m:e>
                          <m:sub>
                            <m:r>
                              <a:rPr lang="ru-RU" b="0" i="1" smtClean="0">
                                <a:latin typeface="Cambria Math" panose="02040503050406030204" pitchFamily="18" charset="0"/>
                              </a:rPr>
                              <m:t>набл</m:t>
                            </m:r>
                          </m:sub>
                        </m:sSub>
                      </m:den>
                    </m:f>
                  </m:oMath>
                </a14:m>
                <a:r>
                  <a:rPr lang="ru-RU" dirty="0"/>
                  <a:t>.</a:t>
                </a:r>
                <a:endParaRPr lang="en-US" dirty="0"/>
              </a:p>
              <a:p>
                <a:pPr marL="0" indent="0" algn="just">
                  <a:buNone/>
                </a:pPr>
                <a:endParaRPr lang="ru-RU" sz="1100" i="1" dirty="0">
                  <a:latin typeface="Arial" pitchFamily="34" charset="0"/>
                  <a:cs typeface="Arial" pitchFamily="34" charset="0"/>
                </a:endParaRPr>
              </a:p>
              <a:p>
                <a:pPr marL="0" indent="0" algn="just">
                  <a:buNone/>
                </a:pPr>
                <a:r>
                  <a:rPr lang="ru-RU" sz="2200" i="1" dirty="0">
                    <a:latin typeface="PT Serif" panose="020A0603040505020204" pitchFamily="18" charset="-52"/>
                    <a:ea typeface="PT Serif" panose="020A0603040505020204" pitchFamily="18" charset="-52"/>
                    <a:cs typeface="Arial" pitchFamily="34" charset="0"/>
                  </a:rPr>
                  <a:t>Проведено 2 серии экспериментов</a:t>
                </a:r>
                <a:r>
                  <a:rPr lang="en-US" sz="2200" i="1" dirty="0">
                    <a:latin typeface="PT Serif" panose="020A0603040505020204" pitchFamily="18" charset="-52"/>
                    <a:ea typeface="PT Serif" panose="020A0603040505020204" pitchFamily="18" charset="-52"/>
                    <a:cs typeface="Arial" pitchFamily="34" charset="0"/>
                  </a:rPr>
                  <a:t>:</a:t>
                </a:r>
                <a:endParaRPr lang="ru-RU" sz="2200" i="1" dirty="0">
                  <a:latin typeface="PT Serif" panose="020A0603040505020204" pitchFamily="18" charset="-52"/>
                  <a:ea typeface="PT Serif" panose="020A0603040505020204" pitchFamily="18" charset="-52"/>
                  <a:cs typeface="Arial" pitchFamily="34" charset="0"/>
                </a:endParaRPr>
              </a:p>
              <a:p>
                <a:pPr algn="just">
                  <a:buClr>
                    <a:schemeClr val="accent1"/>
                  </a:buClr>
                </a:pPr>
                <a:r>
                  <a:rPr lang="en-US" sz="1800" dirty="0">
                    <a:latin typeface="PT Serif" panose="020A0603040505020204" pitchFamily="18" charset="-52"/>
                    <a:ea typeface="PT Serif" panose="020A0603040505020204" pitchFamily="18" charset="-52"/>
                    <a:cs typeface="Arial" pitchFamily="34" charset="0"/>
                  </a:rPr>
                  <a:t>a) </a:t>
                </a:r>
                <a:r>
                  <a:rPr lang="ru-RU" sz="1800" dirty="0">
                    <a:latin typeface="PT Serif" panose="020A0603040505020204" pitchFamily="18" charset="-52"/>
                    <a:ea typeface="PT Serif" panose="020A0603040505020204" pitchFamily="18" charset="-52"/>
                    <a:cs typeface="Arial" pitchFamily="34" charset="0"/>
                  </a:rPr>
                  <a:t>в качестве сравниваемых данных  использовались данные аэрологического зондирования в ЦАО. Усваивались данные акустического зондирования от всех трех пунктов. В данных испытаниях не проводилось усвоение данных по температуре. </a:t>
                </a:r>
              </a:p>
              <a:p>
                <a:pPr algn="just">
                  <a:buClr>
                    <a:schemeClr val="accent1"/>
                  </a:buClr>
                </a:pPr>
                <a:r>
                  <a:rPr lang="en-US" sz="1800" dirty="0">
                    <a:latin typeface="PT Serif" panose="020A0603040505020204" pitchFamily="18" charset="-52"/>
                    <a:ea typeface="PT Serif" panose="020A0603040505020204" pitchFamily="18" charset="-52"/>
                    <a:cs typeface="Arial" pitchFamily="34" charset="0"/>
                  </a:rPr>
                  <a:t>b) </a:t>
                </a:r>
                <a:r>
                  <a:rPr lang="ru-RU" sz="1800" dirty="0">
                    <a:latin typeface="PT Serif" panose="020A0603040505020204" pitchFamily="18" charset="-52"/>
                    <a:ea typeface="PT Serif" panose="020A0603040505020204" pitchFamily="18" charset="-52"/>
                    <a:cs typeface="Arial" panose="020B0604020202020204" pitchFamily="34" charset="0"/>
                  </a:rPr>
                  <a:t>в качестве наблюдаемого профиля скорости ветра использовались данные акустического зондирования в ИФА. Проводилось усвоение данных 2-х </a:t>
                </a:r>
                <a:r>
                  <a:rPr lang="ru-RU" sz="1800" dirty="0" err="1">
                    <a:latin typeface="PT Serif" panose="020A0603040505020204" pitchFamily="18" charset="-52"/>
                    <a:ea typeface="PT Serif" panose="020A0603040505020204" pitchFamily="18" charset="-52"/>
                    <a:cs typeface="Arial" panose="020B0604020202020204" pitchFamily="34" charset="0"/>
                  </a:rPr>
                  <a:t>содаров</a:t>
                </a:r>
                <a:r>
                  <a:rPr lang="ru-RU" sz="1800" dirty="0">
                    <a:latin typeface="PT Serif" panose="020A0603040505020204" pitchFamily="18" charset="-52"/>
                    <a:ea typeface="PT Serif" panose="020A0603040505020204" pitchFamily="18" charset="-52"/>
                    <a:cs typeface="Arial" panose="020B0604020202020204" pitchFamily="34" charset="0"/>
                  </a:rPr>
                  <a:t>: на ЗНС и в МГУ. </a:t>
                </a:r>
              </a:p>
              <a:p>
                <a:pPr algn="just">
                  <a:buClr>
                    <a:schemeClr val="accent1"/>
                  </a:buClr>
                </a:pPr>
                <a:r>
                  <a:rPr lang="ru-RU" sz="1800" dirty="0">
                    <a:latin typeface="PT Serif" panose="020A0603040505020204" pitchFamily="18" charset="-52"/>
                    <a:ea typeface="PT Serif" panose="020A0603040505020204" pitchFamily="18" charset="-52"/>
                    <a:cs typeface="Arial" panose="020B0604020202020204" pitchFamily="34" charset="0"/>
                  </a:rPr>
                  <a:t>Результаты усвоения данных по температуре показаны отдельно.</a:t>
                </a:r>
              </a:p>
            </p:txBody>
          </p:sp>
        </mc:Choice>
        <mc:Fallback xmlns="">
          <p:sp>
            <p:nvSpPr>
              <p:cNvPr id="5" name="Объект 2"/>
              <p:cNvSpPr txBox="1">
                <a:spLocks noRot="1" noChangeAspect="1" noMove="1" noResize="1" noEditPoints="1" noAdjustHandles="1" noChangeArrowheads="1" noChangeShapeType="1" noTextEdit="1"/>
              </p:cNvSpPr>
              <p:nvPr/>
            </p:nvSpPr>
            <p:spPr>
              <a:xfrm>
                <a:off x="457200" y="1196752"/>
                <a:ext cx="8229600" cy="5400600"/>
              </a:xfrm>
              <a:prstGeom prst="rect">
                <a:avLst/>
              </a:prstGeom>
              <a:blipFill>
                <a:blip r:embed="rId2"/>
                <a:stretch>
                  <a:fillRect l="-963" t="-564" r="-741" b="-3273"/>
                </a:stretch>
              </a:blipFill>
            </p:spPr>
            <p:txBody>
              <a:bodyPr/>
              <a:lstStyle/>
              <a:p>
                <a:r>
                  <a:rPr lang="ru-RU">
                    <a:noFill/>
                  </a:rPr>
                  <a:t> </a:t>
                </a:r>
              </a:p>
            </p:txBody>
          </p:sp>
        </mc:Fallback>
      </mc:AlternateContent>
    </p:spTree>
    <p:extLst>
      <p:ext uri="{BB962C8B-B14F-4D97-AF65-F5344CB8AC3E}">
        <p14:creationId xmlns:p14="http://schemas.microsoft.com/office/powerpoint/2010/main" val="17679287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338138" y="6175375"/>
            <a:ext cx="85788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Bitstream Vera Sans" charset="0"/>
                <a:cs typeface="Bitstream Vera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Bitstream Vera Sans" charset="0"/>
                <a:cs typeface="Bitstream Vera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Bitstream Vera Sans" charset="0"/>
                <a:cs typeface="Bitstream Vera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Bitstream Vera Sans" charset="0"/>
                <a:cs typeface="Bitstream Vera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Bitstream Vera Sans" charset="0"/>
                <a:cs typeface="Bitstream Vera Sans"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Bitstream Vera Sans" charset="0"/>
                <a:cs typeface="Bitstream Vera Sans"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Bitstream Vera Sans" charset="0"/>
                <a:cs typeface="Bitstream Vera Sans"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Bitstream Vera Sans" charset="0"/>
                <a:cs typeface="Bitstream Vera Sans"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Bitstream Vera Sans" charset="0"/>
                <a:cs typeface="Bitstream Vera Sans" charset="0"/>
              </a:defRPr>
            </a:lvl9pPr>
          </a:lstStyle>
          <a:p>
            <a:pPr>
              <a:buClrTx/>
              <a:buFontTx/>
              <a:buNone/>
            </a:pPr>
            <a:r>
              <a:rPr lang="ru-RU" altLang="ru-RU" sz="1600"/>
              <a:t>ЗНС, 17.04.2012. Инверсия, вертикальная скорость случайна, струйное течение &gt;16м/с</a:t>
            </a:r>
          </a:p>
        </p:txBody>
      </p:sp>
      <p:graphicFrame>
        <p:nvGraphicFramePr>
          <p:cNvPr id="16389" name="Object 5"/>
          <p:cNvGraphicFramePr>
            <a:graphicFrameLocks noChangeAspect="1"/>
          </p:cNvGraphicFramePr>
          <p:nvPr/>
        </p:nvGraphicFramePr>
        <p:xfrm>
          <a:off x="855663" y="8051800"/>
          <a:ext cx="2994025" cy="1127125"/>
        </p:xfrm>
        <a:graphic>
          <a:graphicData uri="http://schemas.openxmlformats.org/presentationml/2006/ole">
            <mc:AlternateContent xmlns:mc="http://schemas.openxmlformats.org/markup-compatibility/2006">
              <mc:Choice xmlns:v="urn:schemas-microsoft-com:vml" Requires="v">
                <p:oleObj r:id="rId3" imgW="2980080" imgH="1209600" progId="">
                  <p:embed/>
                </p:oleObj>
              </mc:Choice>
              <mc:Fallback>
                <p:oleObj r:id="rId3" imgW="2980080" imgH="1209600" progId="">
                  <p:embed/>
                  <p:pic>
                    <p:nvPicPr>
                      <p:cNvPr id="16389"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663" y="8051800"/>
                        <a:ext cx="2994025" cy="112712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3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711200"/>
            <a:ext cx="8918575" cy="5400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Заголовок 2"/>
          <p:cNvSpPr txBox="1">
            <a:spLocks/>
          </p:cNvSpPr>
          <p:nvPr/>
        </p:nvSpPr>
        <p:spPr>
          <a:xfrm>
            <a:off x="251520" y="-171400"/>
            <a:ext cx="8665468" cy="1143000"/>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200" dirty="0" err="1">
                <a:latin typeface="Arial" pitchFamily="34" charset="0"/>
                <a:cs typeface="Arial" pitchFamily="34" charset="0"/>
              </a:rPr>
              <a:t>Содарные</a:t>
            </a:r>
            <a:r>
              <a:rPr lang="ru-RU" sz="3200" dirty="0">
                <a:latin typeface="Arial" pitchFamily="34" charset="0"/>
                <a:cs typeface="Arial" pitchFamily="34" charset="0"/>
              </a:rPr>
              <a:t> эхограммы и профили скорости </a:t>
            </a:r>
          </a:p>
        </p:txBody>
      </p:sp>
    </p:spTree>
    <p:extLst>
      <p:ext uri="{BB962C8B-B14F-4D97-AF65-F5344CB8AC3E}">
        <p14:creationId xmlns:p14="http://schemas.microsoft.com/office/powerpoint/2010/main" val="3839567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646363" y="1184275"/>
            <a:ext cx="4057650"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Bitstream Vera Sans" charset="0"/>
                <a:cs typeface="Bitstream Vera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Bitstream Vera Sans" charset="0"/>
                <a:cs typeface="Bitstream Vera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Bitstream Vera Sans" charset="0"/>
                <a:cs typeface="Bitstream Vera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Bitstream Vera Sans" charset="0"/>
                <a:cs typeface="Bitstream Vera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Bitstream Vera Sans" charset="0"/>
                <a:cs typeface="Bitstream Vera Sans"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Bitstream Vera Sans" charset="0"/>
                <a:cs typeface="Bitstream Vera Sans"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Bitstream Vera Sans" charset="0"/>
                <a:cs typeface="Bitstream Vera Sans"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Bitstream Vera Sans" charset="0"/>
                <a:cs typeface="Bitstream Vera Sans"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Bitstream Vera Sans" charset="0"/>
                <a:cs typeface="Bitstream Vera Sans" charset="0"/>
              </a:defRPr>
            </a:lvl9pPr>
          </a:lstStyle>
          <a:p>
            <a:pPr>
              <a:buClrTx/>
              <a:buFontTx/>
              <a:buNone/>
            </a:pPr>
            <a:r>
              <a:rPr lang="ru-RU" altLang="ru-RU" dirty="0"/>
              <a:t>Частота - 60 ГГц (</a:t>
            </a:r>
            <a:r>
              <a:rPr lang="ru-RU" altLang="ru-RU" b="1" dirty="0">
                <a:latin typeface="Standard Symbols L" charset="2"/>
              </a:rPr>
              <a:t></a:t>
            </a:r>
            <a:r>
              <a:rPr lang="ru-RU" altLang="ru-RU" dirty="0"/>
              <a:t> = 5 мм)</a:t>
            </a:r>
          </a:p>
          <a:p>
            <a:pPr>
              <a:buClrTx/>
              <a:buFontTx/>
              <a:buNone/>
            </a:pPr>
            <a:r>
              <a:rPr lang="ru-RU" altLang="ru-RU" dirty="0"/>
              <a:t>Высотный диапазон - от 0 до 600 м </a:t>
            </a:r>
          </a:p>
          <a:p>
            <a:pPr>
              <a:buClrTx/>
              <a:buFontTx/>
              <a:buNone/>
            </a:pPr>
            <a:r>
              <a:rPr lang="ru-RU" altLang="ru-RU" dirty="0"/>
              <a:t>Разрешение по вертикали  - 50 м	Разрешение по времени - 120 сек	  </a:t>
            </a:r>
          </a:p>
        </p:txBody>
      </p:sp>
      <p:graphicFrame>
        <p:nvGraphicFramePr>
          <p:cNvPr id="17413" name="Object 5"/>
          <p:cNvGraphicFramePr>
            <a:graphicFrameLocks noChangeAspect="1"/>
          </p:cNvGraphicFramePr>
          <p:nvPr/>
        </p:nvGraphicFramePr>
        <p:xfrm>
          <a:off x="855663" y="8051800"/>
          <a:ext cx="2994025" cy="1127125"/>
        </p:xfrm>
        <a:graphic>
          <a:graphicData uri="http://schemas.openxmlformats.org/presentationml/2006/ole">
            <mc:AlternateContent xmlns:mc="http://schemas.openxmlformats.org/markup-compatibility/2006">
              <mc:Choice xmlns:v="urn:schemas-microsoft-com:vml" Requires="v">
                <p:oleObj r:id="rId3" imgW="2980080" imgH="1209600" progId="">
                  <p:embed/>
                </p:oleObj>
              </mc:Choice>
              <mc:Fallback>
                <p:oleObj r:id="rId3" imgW="2980080" imgH="1209600" progId="">
                  <p:embed/>
                  <p:pic>
                    <p:nvPicPr>
                      <p:cNvPr id="17413"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663" y="8051800"/>
                        <a:ext cx="2994025" cy="112712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741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638" y="850900"/>
            <a:ext cx="1887537" cy="2667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0713" y="835025"/>
            <a:ext cx="1774825" cy="1735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638" y="3776663"/>
            <a:ext cx="2214562" cy="2751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749550"/>
            <a:ext cx="6038850" cy="3844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Заголовок 2"/>
          <p:cNvSpPr txBox="1">
            <a:spLocks/>
          </p:cNvSpPr>
          <p:nvPr/>
        </p:nvSpPr>
        <p:spPr>
          <a:xfrm>
            <a:off x="251520" y="-171400"/>
            <a:ext cx="8665468" cy="1143000"/>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200" dirty="0">
                <a:latin typeface="Arial" pitchFamily="34" charset="0"/>
                <a:cs typeface="Arial" pitchFamily="34" charset="0"/>
              </a:rPr>
              <a:t>Температурный </a:t>
            </a:r>
            <a:r>
              <a:rPr lang="ru-RU" sz="3200" dirty="0" err="1">
                <a:latin typeface="Arial" pitchFamily="34" charset="0"/>
                <a:cs typeface="Arial" pitchFamily="34" charset="0"/>
              </a:rPr>
              <a:t>профилемер</a:t>
            </a:r>
            <a:r>
              <a:rPr lang="ru-RU" sz="3200" dirty="0">
                <a:latin typeface="Arial" pitchFamily="34" charset="0"/>
                <a:cs typeface="Arial" pitchFamily="34" charset="0"/>
              </a:rPr>
              <a:t> МТ-5</a:t>
            </a:r>
          </a:p>
        </p:txBody>
      </p:sp>
    </p:spTree>
    <p:extLst>
      <p:ext uri="{BB962C8B-B14F-4D97-AF65-F5344CB8AC3E}">
        <p14:creationId xmlns:p14="http://schemas.microsoft.com/office/powerpoint/2010/main" val="1944865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5" name="Заголовок 2"/>
          <p:cNvSpPr txBox="1">
            <a:spLocks/>
          </p:cNvSpPr>
          <p:nvPr/>
        </p:nvSpPr>
        <p:spPr>
          <a:xfrm>
            <a:off x="457200" y="144016"/>
            <a:ext cx="8229600" cy="548680"/>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PT Serif" panose="020A0603040505020204" pitchFamily="18" charset="-52"/>
                <a:cs typeface="Arial" pitchFamily="34" charset="0"/>
              </a:rPr>
              <a:t>OBNINSK’S HIGH-ALTITUDE INSTRUMENTAL TOWER ("TYPHOON“). </a:t>
            </a:r>
            <a:endParaRPr lang="ru-RU" sz="2800" dirty="0">
              <a:latin typeface="PT Serif" panose="020A0603040505020204" pitchFamily="18" charset="-52"/>
              <a:cs typeface="Arial" pitchFamily="34" charset="0"/>
            </a:endParaRPr>
          </a:p>
        </p:txBody>
      </p:sp>
      <p:sp>
        <p:nvSpPr>
          <p:cNvPr id="7" name="Объект 2">
            <a:extLst>
              <a:ext uri="{FF2B5EF4-FFF2-40B4-BE49-F238E27FC236}">
                <a16:creationId xmlns:a16="http://schemas.microsoft.com/office/drawing/2014/main" id="{5B4AE562-ADB1-7181-4EB5-989B6945CD0B}"/>
              </a:ext>
            </a:extLst>
          </p:cNvPr>
          <p:cNvSpPr>
            <a:spLocks noGrp="1"/>
          </p:cNvSpPr>
          <p:nvPr>
            <p:ph idx="1"/>
          </p:nvPr>
        </p:nvSpPr>
        <p:spPr>
          <a:xfrm>
            <a:off x="179512" y="692696"/>
            <a:ext cx="8856984" cy="5616624"/>
          </a:xfrm>
        </p:spPr>
        <p:txBody>
          <a:bodyPr>
            <a:noAutofit/>
          </a:bodyPr>
          <a:lstStyle/>
          <a:p>
            <a:endParaRPr lang="en-US" sz="1700" dirty="0">
              <a:latin typeface="PT Serif" panose="020A0603040505020204" pitchFamily="18" charset="-52"/>
              <a:cs typeface="Arial" pitchFamily="34" charset="0"/>
            </a:endParaRPr>
          </a:p>
          <a:p>
            <a:r>
              <a:rPr lang="en-US" sz="1700" dirty="0">
                <a:effectLst/>
                <a:latin typeface="PT Serif" panose="020A0603040505020204" pitchFamily="18" charset="-52"/>
                <a:ea typeface="Calibri" panose="020F0502020204030204" pitchFamily="34" charset="0"/>
              </a:rPr>
              <a:t>The source of obtaining primary information on the characteristics of squalls for 2014-2023 is the processing of a </a:t>
            </a:r>
            <a:r>
              <a:rPr lang="en-US" sz="1700" dirty="0">
                <a:solidFill>
                  <a:srgbClr val="7030A0"/>
                </a:solidFill>
                <a:effectLst/>
                <a:latin typeface="PT Serif" panose="020A0603040505020204" pitchFamily="18" charset="-52"/>
                <a:ea typeface="Calibri" panose="020F0502020204030204" pitchFamily="34" charset="0"/>
              </a:rPr>
              <a:t>large array of observational data from a high-altitude meteorological mast (HMM) </a:t>
            </a:r>
            <a:r>
              <a:rPr lang="en-US" sz="1700" dirty="0">
                <a:effectLst/>
                <a:latin typeface="PT Serif" panose="020A0603040505020204" pitchFamily="18" charset="-52"/>
                <a:ea typeface="Calibri" panose="020F0502020204030204" pitchFamily="34" charset="0"/>
              </a:rPr>
              <a:t>of the Institute of Experimental Meteorology of the Federal State Budgetary Institution NPO Typhoon.</a:t>
            </a:r>
          </a:p>
          <a:p>
            <a:r>
              <a:rPr lang="ru-RU" sz="1700" dirty="0">
                <a:solidFill>
                  <a:srgbClr val="0070C0"/>
                </a:solidFill>
                <a:highlight>
                  <a:srgbClr val="FFFF00"/>
                </a:highlight>
                <a:latin typeface="PT Serif" panose="020A0603040505020204" pitchFamily="18" charset="-52"/>
                <a:cs typeface="Arial" pitchFamily="34" charset="0"/>
              </a:rPr>
              <a:t>25, 73, 121, 217 </a:t>
            </a:r>
            <a:r>
              <a:rPr lang="en-US" sz="1700" dirty="0">
                <a:solidFill>
                  <a:srgbClr val="0070C0"/>
                </a:solidFill>
                <a:highlight>
                  <a:srgbClr val="FFFF00"/>
                </a:highlight>
                <a:latin typeface="PT Serif" panose="020A0603040505020204" pitchFamily="18" charset="-52"/>
                <a:cs typeface="Arial" pitchFamily="34" charset="0"/>
              </a:rPr>
              <a:t>&amp;</a:t>
            </a:r>
            <a:r>
              <a:rPr lang="ru-RU" sz="1700" dirty="0">
                <a:solidFill>
                  <a:srgbClr val="0070C0"/>
                </a:solidFill>
                <a:highlight>
                  <a:srgbClr val="FFFF00"/>
                </a:highlight>
                <a:latin typeface="PT Serif" panose="020A0603040505020204" pitchFamily="18" charset="-52"/>
                <a:cs typeface="Arial" pitchFamily="34" charset="0"/>
              </a:rPr>
              <a:t> 301</a:t>
            </a:r>
            <a:r>
              <a:rPr lang="ru-RU" sz="1700" dirty="0">
                <a:highlight>
                  <a:srgbClr val="FFFF00"/>
                </a:highlight>
                <a:latin typeface="PT Serif" panose="020A0603040505020204" pitchFamily="18" charset="-52"/>
                <a:cs typeface="Arial" pitchFamily="34" charset="0"/>
              </a:rPr>
              <a:t> </a:t>
            </a:r>
            <a:r>
              <a:rPr lang="en-US" sz="1700" dirty="0">
                <a:latin typeface="PT Serif" panose="020A0603040505020204" pitchFamily="18" charset="-52"/>
                <a:cs typeface="Arial" pitchFamily="34" charset="0"/>
              </a:rPr>
              <a:t>m</a:t>
            </a:r>
          </a:p>
          <a:p>
            <a:r>
              <a:rPr lang="en-US" sz="1700" dirty="0">
                <a:solidFill>
                  <a:srgbClr val="FF0000"/>
                </a:solidFill>
                <a:highlight>
                  <a:srgbClr val="FFFF00"/>
                </a:highlight>
                <a:latin typeface="PT Serif" panose="020A0603040505020204" pitchFamily="18" charset="-52"/>
                <a:cs typeface="Arial" pitchFamily="34" charset="0"/>
              </a:rPr>
              <a:t>1 Hz </a:t>
            </a:r>
            <a:r>
              <a:rPr lang="en-US" sz="1700" dirty="0">
                <a:latin typeface="PT Serif" panose="020A0603040505020204" pitchFamily="18" charset="-52"/>
                <a:cs typeface="Arial" pitchFamily="34" charset="0"/>
              </a:rPr>
              <a:t>– running average </a:t>
            </a:r>
            <a:r>
              <a:rPr lang="en-US" sz="1700" dirty="0">
                <a:solidFill>
                  <a:srgbClr val="FF0000"/>
                </a:solidFill>
                <a:highlight>
                  <a:srgbClr val="FFFF00"/>
                </a:highlight>
                <a:latin typeface="PT Serif" panose="020A0603040505020204" pitchFamily="18" charset="-52"/>
                <a:cs typeface="Arial" pitchFamily="34" charset="0"/>
              </a:rPr>
              <a:t>10 min</a:t>
            </a:r>
          </a:p>
          <a:p>
            <a:endParaRPr lang="en-US" sz="1700" dirty="0">
              <a:effectLst/>
              <a:latin typeface="PT Serif" panose="020A0603040505020204" pitchFamily="18" charset="-52"/>
              <a:ea typeface="Calibri" panose="020F0502020204030204" pitchFamily="34" charset="0"/>
            </a:endParaRPr>
          </a:p>
          <a:p>
            <a:endParaRPr lang="en-US" sz="1700" dirty="0">
              <a:latin typeface="PT Serif" panose="020A0603040505020204" pitchFamily="18" charset="-52"/>
              <a:ea typeface="Calibri" panose="020F0502020204030204" pitchFamily="34" charset="0"/>
            </a:endParaRPr>
          </a:p>
          <a:p>
            <a:endParaRPr lang="en-US" sz="1700" dirty="0">
              <a:effectLst/>
              <a:latin typeface="PT Serif" panose="020A0603040505020204" pitchFamily="18" charset="-52"/>
              <a:ea typeface="Calibri" panose="020F0502020204030204" pitchFamily="34" charset="0"/>
            </a:endParaRPr>
          </a:p>
          <a:p>
            <a:r>
              <a:rPr lang="en-US" sz="1700" dirty="0">
                <a:effectLst/>
                <a:latin typeface="PT Serif" panose="020A0603040505020204" pitchFamily="18" charset="-52"/>
                <a:ea typeface="Calibri" panose="020F0502020204030204" pitchFamily="34" charset="0"/>
              </a:rPr>
              <a:t>In addition to </a:t>
            </a:r>
            <a:r>
              <a:rPr lang="en-US" sz="1700" dirty="0">
                <a:effectLst/>
                <a:highlight>
                  <a:srgbClr val="FFFF00"/>
                </a:highlight>
                <a:latin typeface="PT Serif" panose="020A0603040505020204" pitchFamily="18" charset="-52"/>
                <a:ea typeface="Calibri" panose="020F0502020204030204" pitchFamily="34" charset="0"/>
              </a:rPr>
              <a:t>propeller </a:t>
            </a:r>
            <a:r>
              <a:rPr lang="en-US" sz="1700" dirty="0">
                <a:solidFill>
                  <a:srgbClr val="250AC6"/>
                </a:solidFill>
                <a:effectLst/>
                <a:highlight>
                  <a:srgbClr val="FFFF00"/>
                </a:highlight>
                <a:latin typeface="PT Serif" panose="020A0603040505020204" pitchFamily="18" charset="-52"/>
                <a:ea typeface="Calibri" panose="020F0502020204030204" pitchFamily="34" charset="0"/>
              </a:rPr>
              <a:t>wind sensors</a:t>
            </a:r>
            <a:r>
              <a:rPr lang="en-US" sz="1700" dirty="0">
                <a:effectLst/>
                <a:latin typeface="PT Serif" panose="020A0603040505020204" pitchFamily="18" charset="-52"/>
                <a:ea typeface="Calibri" panose="020F0502020204030204" pitchFamily="34" charset="0"/>
              </a:rPr>
              <a:t>, </a:t>
            </a:r>
            <a:r>
              <a:rPr lang="en-US" sz="1700" dirty="0">
                <a:solidFill>
                  <a:srgbClr val="C00000"/>
                </a:solidFill>
                <a:effectLst/>
                <a:latin typeface="PT Serif" panose="020A0603040505020204" pitchFamily="18" charset="-52"/>
                <a:ea typeface="Calibri" panose="020F0502020204030204" pitchFamily="34" charset="0"/>
              </a:rPr>
              <a:t>acoustic anemometers</a:t>
            </a:r>
            <a:r>
              <a:rPr lang="en-US" sz="1700" dirty="0">
                <a:effectLst/>
                <a:latin typeface="PT Serif" panose="020A0603040505020204" pitchFamily="18" charset="-52"/>
                <a:ea typeface="Calibri" panose="020F0502020204030204" pitchFamily="34" charset="0"/>
              </a:rPr>
              <a:t> were also installed at a number of heights of the VMM, measuring three components of wind speed, including the vertical component of speed. Such instruments were </a:t>
            </a:r>
            <a:r>
              <a:rPr lang="en-US" sz="1700" dirty="0">
                <a:solidFill>
                  <a:srgbClr val="250AC6"/>
                </a:solidFill>
                <a:effectLst/>
                <a:highlight>
                  <a:srgbClr val="FFFF00"/>
                </a:highlight>
                <a:latin typeface="PT Serif" panose="020A0603040505020204" pitchFamily="18" charset="-52"/>
                <a:ea typeface="Calibri" panose="020F0502020204030204" pitchFamily="34" charset="0"/>
              </a:rPr>
              <a:t>the meteorological complex MK-15 </a:t>
            </a:r>
            <a:r>
              <a:rPr lang="en-US" sz="1700" dirty="0">
                <a:effectLst/>
                <a:latin typeface="PT Serif" panose="020A0603040505020204" pitchFamily="18" charset="-52"/>
                <a:ea typeface="Calibri" panose="020F0502020204030204" pitchFamily="34" charset="0"/>
              </a:rPr>
              <a:t>developed by FGBU “NPO Typhoon” and </a:t>
            </a:r>
            <a:r>
              <a:rPr lang="en-US" sz="1700" dirty="0">
                <a:solidFill>
                  <a:srgbClr val="C00000"/>
                </a:solidFill>
                <a:effectLst/>
                <a:highlight>
                  <a:srgbClr val="FFFF00"/>
                </a:highlight>
                <a:latin typeface="PT Serif" panose="020A0603040505020204" pitchFamily="18" charset="-52"/>
                <a:ea typeface="Calibri" panose="020F0502020204030204" pitchFamily="34" charset="0"/>
              </a:rPr>
              <a:t>acoustic anemometer “Model 81000V” </a:t>
            </a:r>
            <a:r>
              <a:rPr lang="en-US" sz="1700" dirty="0">
                <a:effectLst/>
                <a:highlight>
                  <a:srgbClr val="FFFF00"/>
                </a:highlight>
                <a:latin typeface="PT Serif" panose="020A0603040505020204" pitchFamily="18" charset="-52"/>
                <a:ea typeface="Calibri" panose="020F0502020204030204" pitchFamily="34" charset="0"/>
              </a:rPr>
              <a:t>by R. M. YOUNG COMPANY, USA.</a:t>
            </a:r>
          </a:p>
          <a:p>
            <a:endParaRPr lang="en-US" sz="1700" i="1" dirty="0">
              <a:effectLst/>
              <a:latin typeface="PT Serif" panose="020A0603040505020204" pitchFamily="18" charset="-52"/>
              <a:ea typeface="Calibri" panose="020F0502020204030204" pitchFamily="34" charset="0"/>
            </a:endParaRPr>
          </a:p>
          <a:p>
            <a:endParaRPr lang="en-US" sz="1700" i="1" dirty="0">
              <a:latin typeface="PT Serif" panose="020A0603040505020204" pitchFamily="18" charset="-52"/>
              <a:ea typeface="Calibri" panose="020F0502020204030204" pitchFamily="34" charset="0"/>
            </a:endParaRPr>
          </a:p>
          <a:p>
            <a:r>
              <a:rPr lang="en-US" sz="1700" i="1" dirty="0">
                <a:effectLst/>
                <a:latin typeface="PT Serif" panose="020A0603040505020204" pitchFamily="18" charset="-52"/>
                <a:ea typeface="Calibri" panose="020F0502020204030204" pitchFamily="34" charset="0"/>
              </a:rPr>
              <a:t>Such experimental data on a number of long-term observations on the VMM made it possible, after processing and analyzing the velocity fields, to fix intense squalls passing through the polygon. </a:t>
            </a:r>
          </a:p>
        </p:txBody>
      </p:sp>
    </p:spTree>
    <p:extLst>
      <p:ext uri="{BB962C8B-B14F-4D97-AF65-F5344CB8AC3E}">
        <p14:creationId xmlns:p14="http://schemas.microsoft.com/office/powerpoint/2010/main" val="23932509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2"/>
          <p:cNvSpPr txBox="1">
            <a:spLocks/>
          </p:cNvSpPr>
          <p:nvPr/>
        </p:nvSpPr>
        <p:spPr>
          <a:xfrm>
            <a:off x="457200" y="-99392"/>
            <a:ext cx="8229600" cy="1143000"/>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200" dirty="0">
                <a:latin typeface="Arial" pitchFamily="34" charset="0"/>
                <a:cs typeface="Arial" pitchFamily="34" charset="0"/>
              </a:rPr>
              <a:t>Эксперименты в Москве. </a:t>
            </a:r>
          </a:p>
          <a:p>
            <a:r>
              <a:rPr lang="ru-RU" sz="3200" dirty="0">
                <a:latin typeface="Arial" pitchFamily="34" charset="0"/>
                <a:cs typeface="Arial" pitchFamily="34" charset="0"/>
              </a:rPr>
              <a:t>Частные случаи: </a:t>
            </a:r>
          </a:p>
        </p:txBody>
      </p:sp>
      <p:sp>
        <p:nvSpPr>
          <p:cNvPr id="5" name="Объект 2"/>
          <p:cNvSpPr txBox="1">
            <a:spLocks/>
          </p:cNvSpPr>
          <p:nvPr/>
        </p:nvSpPr>
        <p:spPr>
          <a:xfrm>
            <a:off x="457200" y="1052736"/>
            <a:ext cx="8229600" cy="5544616"/>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Clr>
                <a:schemeClr val="accent1"/>
              </a:buClr>
            </a:pPr>
            <a:r>
              <a:rPr lang="ru-RU" sz="2000" dirty="0">
                <a:latin typeface="Arial" pitchFamily="34" charset="0"/>
                <a:cs typeface="Arial" pitchFamily="34" charset="0"/>
              </a:rPr>
              <a:t>18-19 Октября</a:t>
            </a:r>
            <a:r>
              <a:rPr lang="en-US" sz="2000" dirty="0">
                <a:latin typeface="Arial" pitchFamily="34" charset="0"/>
                <a:cs typeface="Arial" pitchFamily="34" charset="0"/>
              </a:rPr>
              <a:t>,</a:t>
            </a:r>
            <a:r>
              <a:rPr lang="ru-RU" sz="2000" dirty="0">
                <a:latin typeface="Arial" pitchFamily="34" charset="0"/>
                <a:cs typeface="Arial" pitchFamily="34" charset="0"/>
              </a:rPr>
              <a:t> 201</a:t>
            </a:r>
            <a:r>
              <a:rPr lang="en-US" sz="2000" dirty="0">
                <a:latin typeface="Arial" pitchFamily="34" charset="0"/>
                <a:cs typeface="Arial" pitchFamily="34" charset="0"/>
              </a:rPr>
              <a:t>1</a:t>
            </a:r>
            <a:r>
              <a:rPr lang="ru-RU" sz="2000" dirty="0">
                <a:latin typeface="Arial" pitchFamily="34" charset="0"/>
                <a:cs typeface="Arial" pitchFamily="34" charset="0"/>
              </a:rPr>
              <a:t> </a:t>
            </a:r>
          </a:p>
          <a:p>
            <a:pPr algn="ctr">
              <a:buClr>
                <a:schemeClr val="accent1"/>
              </a:buClr>
            </a:pPr>
            <a:r>
              <a:rPr lang="ru-RU" sz="2000" dirty="0">
                <a:latin typeface="Arial" pitchFamily="34" charset="0"/>
                <a:cs typeface="Arial" pitchFamily="34" charset="0"/>
              </a:rPr>
              <a:t>25-26 Мая</a:t>
            </a:r>
            <a:r>
              <a:rPr lang="en-US" sz="2000" dirty="0">
                <a:latin typeface="Arial" pitchFamily="34" charset="0"/>
                <a:cs typeface="Arial" pitchFamily="34" charset="0"/>
              </a:rPr>
              <a:t>,</a:t>
            </a:r>
            <a:r>
              <a:rPr lang="ru-RU" sz="2000" dirty="0">
                <a:latin typeface="Arial" pitchFamily="34" charset="0"/>
                <a:cs typeface="Arial" pitchFamily="34" charset="0"/>
              </a:rPr>
              <a:t> 2012 </a:t>
            </a:r>
            <a:endParaRPr lang="en-US" sz="2000" dirty="0">
              <a:latin typeface="Arial" pitchFamily="34" charset="0"/>
              <a:cs typeface="Arial" pitchFamily="34" charset="0"/>
            </a:endParaRPr>
          </a:p>
          <a:p>
            <a:pPr algn="ctr">
              <a:buClr>
                <a:schemeClr val="accent1"/>
              </a:buClr>
            </a:pPr>
            <a:r>
              <a:rPr lang="en-US" sz="2000" dirty="0">
                <a:latin typeface="Arial" pitchFamily="34" charset="0"/>
                <a:cs typeface="Arial" pitchFamily="34" charset="0"/>
              </a:rPr>
              <a:t>14-16 </a:t>
            </a:r>
            <a:r>
              <a:rPr lang="ru-RU" sz="2000" dirty="0">
                <a:latin typeface="Arial" pitchFamily="34" charset="0"/>
                <a:cs typeface="Arial" pitchFamily="34" charset="0"/>
              </a:rPr>
              <a:t>Июля</a:t>
            </a:r>
            <a:r>
              <a:rPr lang="en-US" sz="2000" dirty="0">
                <a:latin typeface="Arial" pitchFamily="34" charset="0"/>
                <a:cs typeface="Arial" pitchFamily="34" charset="0"/>
              </a:rPr>
              <a:t>, 2014</a:t>
            </a:r>
            <a:endParaRPr lang="ru-RU" sz="2000" dirty="0">
              <a:latin typeface="Arial" pitchFamily="34" charset="0"/>
              <a:cs typeface="Arial" pitchFamily="34" charset="0"/>
            </a:endParaRPr>
          </a:p>
          <a:p>
            <a:pPr algn="just">
              <a:buClr>
                <a:schemeClr val="accent1"/>
              </a:buClr>
            </a:pPr>
            <a:r>
              <a:rPr lang="ru-RU" sz="1600" dirty="0">
                <a:latin typeface="Arial" pitchFamily="34" charset="0"/>
                <a:cs typeface="Arial" pitchFamily="34" charset="0"/>
              </a:rPr>
              <a:t>1 – ИФА РАН. Акустический локатор (</a:t>
            </a:r>
            <a:r>
              <a:rPr lang="ru-RU" sz="1600" dirty="0" err="1">
                <a:latin typeface="Arial" pitchFamily="34" charset="0"/>
                <a:cs typeface="Arial" pitchFamily="34" charset="0"/>
              </a:rPr>
              <a:t>содар</a:t>
            </a:r>
            <a:r>
              <a:rPr lang="ru-RU" sz="1600" dirty="0">
                <a:latin typeface="Arial" pitchFamily="34" charset="0"/>
                <a:cs typeface="Arial" pitchFamily="34" charset="0"/>
              </a:rPr>
              <a:t>) расположен на крыше Института физики атмосферы им. А.М. Обухова РАН в центральном административном округе Москвы. Координаты: 55.7391° </a:t>
            </a:r>
            <a:r>
              <a:rPr lang="ru-RU" sz="1600" dirty="0" err="1">
                <a:latin typeface="Arial" pitchFamily="34" charset="0"/>
                <a:cs typeface="Arial" pitchFamily="34" charset="0"/>
              </a:rPr>
              <a:t>с.ш</a:t>
            </a:r>
            <a:r>
              <a:rPr lang="ru-RU" sz="1600" dirty="0">
                <a:latin typeface="Arial" pitchFamily="34" charset="0"/>
                <a:cs typeface="Arial" pitchFamily="34" charset="0"/>
              </a:rPr>
              <a:t>., 37.6232° в.д.</a:t>
            </a:r>
          </a:p>
          <a:p>
            <a:pPr algn="just">
              <a:buClr>
                <a:schemeClr val="accent1"/>
              </a:buClr>
            </a:pPr>
            <a:r>
              <a:rPr lang="ru-RU" sz="1600" dirty="0">
                <a:latin typeface="Arial" pitchFamily="34" charset="0"/>
                <a:cs typeface="Arial" pitchFamily="34" charset="0"/>
              </a:rPr>
              <a:t>2 – МГУ. </a:t>
            </a:r>
            <a:r>
              <a:rPr lang="ru-RU" sz="1600" dirty="0" err="1">
                <a:latin typeface="Arial" pitchFamily="34" charset="0"/>
                <a:cs typeface="Arial" pitchFamily="34" charset="0"/>
              </a:rPr>
              <a:t>Содар</a:t>
            </a:r>
            <a:r>
              <a:rPr lang="ru-RU" sz="1600" dirty="0">
                <a:latin typeface="Arial" pitchFamily="34" charset="0"/>
                <a:cs typeface="Arial" pitchFamily="34" charset="0"/>
              </a:rPr>
              <a:t> расположен на крыше физического факультета Московского Государственного Университета, в западном административном округе Москвы. Координаты: 55.701° </a:t>
            </a:r>
            <a:r>
              <a:rPr lang="ru-RU" sz="1600" dirty="0" err="1">
                <a:latin typeface="Arial" pitchFamily="34" charset="0"/>
                <a:cs typeface="Arial" pitchFamily="34" charset="0"/>
              </a:rPr>
              <a:t>с.ш</a:t>
            </a:r>
            <a:r>
              <a:rPr lang="ru-RU" sz="1600" dirty="0">
                <a:latin typeface="Arial" pitchFamily="34" charset="0"/>
                <a:cs typeface="Arial" pitchFamily="34" charset="0"/>
              </a:rPr>
              <a:t>., 37.531° в.д.</a:t>
            </a:r>
          </a:p>
          <a:p>
            <a:pPr algn="just">
              <a:buClr>
                <a:schemeClr val="accent1"/>
              </a:buClr>
            </a:pPr>
            <a:r>
              <a:rPr lang="ru-RU" sz="1600" dirty="0">
                <a:latin typeface="Arial" pitchFamily="34" charset="0"/>
                <a:cs typeface="Arial" pitchFamily="34" charset="0"/>
              </a:rPr>
              <a:t>3 –  Пункт ЗНС (</a:t>
            </a:r>
            <a:r>
              <a:rPr lang="ru-RU" sz="1600" dirty="0" err="1">
                <a:latin typeface="Arial" pitchFamily="34" charset="0"/>
                <a:cs typeface="Arial" pitchFamily="34" charset="0"/>
              </a:rPr>
              <a:t>Звенигородская</a:t>
            </a:r>
            <a:r>
              <a:rPr lang="ru-RU" sz="1600" dirty="0">
                <a:latin typeface="Arial" pitchFamily="34" charset="0"/>
                <a:cs typeface="Arial" pitchFamily="34" charset="0"/>
              </a:rPr>
              <a:t> научная станция). </a:t>
            </a:r>
            <a:r>
              <a:rPr lang="ru-RU" sz="1600" dirty="0" err="1">
                <a:latin typeface="Arial" pitchFamily="34" charset="0"/>
                <a:cs typeface="Arial" pitchFamily="34" charset="0"/>
              </a:rPr>
              <a:t>Содар</a:t>
            </a:r>
            <a:r>
              <a:rPr lang="ru-RU" sz="1600" dirty="0">
                <a:latin typeface="Arial" pitchFamily="34" charset="0"/>
                <a:cs typeface="Arial" pitchFamily="34" charset="0"/>
              </a:rPr>
              <a:t> и температурный </a:t>
            </a:r>
            <a:r>
              <a:rPr lang="ru-RU" sz="1600" dirty="0" err="1">
                <a:latin typeface="Arial" pitchFamily="34" charset="0"/>
                <a:cs typeface="Arial" pitchFamily="34" charset="0"/>
              </a:rPr>
              <a:t>профилемер</a:t>
            </a:r>
            <a:r>
              <a:rPr lang="ru-RU" sz="1600" dirty="0">
                <a:latin typeface="Arial" pitchFamily="34" charset="0"/>
                <a:cs typeface="Arial" pitchFamily="34" charset="0"/>
              </a:rPr>
              <a:t> расположен на </a:t>
            </a:r>
            <a:r>
              <a:rPr lang="ru-RU" sz="1600" dirty="0" err="1">
                <a:latin typeface="Arial" pitchFamily="34" charset="0"/>
                <a:cs typeface="Arial" pitchFamily="34" charset="0"/>
              </a:rPr>
              <a:t>Звенигородской</a:t>
            </a:r>
            <a:r>
              <a:rPr lang="ru-RU" sz="1600" dirty="0">
                <a:latin typeface="Arial" pitchFamily="34" charset="0"/>
                <a:cs typeface="Arial" pitchFamily="34" charset="0"/>
              </a:rPr>
              <a:t> научной станции ИФА им. А.М. Обухова в 40 километрах к западу от Москвы в сельской местности. Координаты: 55.6969° </a:t>
            </a:r>
            <a:r>
              <a:rPr lang="ru-RU" sz="1600" dirty="0" err="1">
                <a:latin typeface="Arial" pitchFamily="34" charset="0"/>
                <a:cs typeface="Arial" pitchFamily="34" charset="0"/>
              </a:rPr>
              <a:t>с.ш</a:t>
            </a:r>
            <a:r>
              <a:rPr lang="ru-RU" sz="1600" dirty="0">
                <a:latin typeface="Arial" pitchFamily="34" charset="0"/>
                <a:cs typeface="Arial" pitchFamily="34" charset="0"/>
              </a:rPr>
              <a:t>., 36.775° в.д.</a:t>
            </a:r>
          </a:p>
          <a:p>
            <a:pPr algn="just">
              <a:buClr>
                <a:schemeClr val="accent1"/>
              </a:buClr>
            </a:pPr>
            <a:r>
              <a:rPr lang="ru-RU" sz="1800" i="1" dirty="0">
                <a:latin typeface="Arial" pitchFamily="34" charset="0"/>
                <a:cs typeface="Arial" pitchFamily="34" charset="0"/>
              </a:rPr>
              <a:t>Расстояние между пунктами размещения и ЦАО:</a:t>
            </a:r>
          </a:p>
          <a:p>
            <a:pPr algn="just">
              <a:buClr>
                <a:schemeClr val="accent1"/>
              </a:buClr>
            </a:pPr>
            <a:endParaRPr lang="ru-RU" sz="1800" i="1" dirty="0">
              <a:latin typeface="Arial" pitchFamily="34" charset="0"/>
              <a:cs typeface="Arial" pitchFamily="34" charset="0"/>
            </a:endParaRPr>
          </a:p>
          <a:p>
            <a:pPr algn="just">
              <a:buClr>
                <a:schemeClr val="accent1"/>
              </a:buClr>
            </a:pPr>
            <a:endParaRPr lang="ru-RU" sz="1800" i="1" dirty="0">
              <a:latin typeface="Arial" pitchFamily="34" charset="0"/>
              <a:cs typeface="Arial" pitchFamily="34" charset="0"/>
            </a:endParaRPr>
          </a:p>
          <a:p>
            <a:pPr algn="just">
              <a:buClr>
                <a:schemeClr val="accent1"/>
              </a:buClr>
            </a:pPr>
            <a:endParaRPr lang="ru-RU" sz="1800" i="1" dirty="0">
              <a:latin typeface="Arial" pitchFamily="34" charset="0"/>
              <a:cs typeface="Arial" pitchFamily="34" charset="0"/>
            </a:endParaRPr>
          </a:p>
          <a:p>
            <a:pPr algn="just">
              <a:buClr>
                <a:schemeClr val="accent1"/>
              </a:buClr>
            </a:pPr>
            <a:r>
              <a:rPr lang="ru-RU" sz="1600" i="1" dirty="0">
                <a:latin typeface="Arial" pitchFamily="34" charset="0"/>
                <a:cs typeface="Arial" pitchFamily="34" charset="0"/>
              </a:rPr>
              <a:t>Мы благодарны Каллистратовой М.А., Кузнецову Р.Д., </a:t>
            </a:r>
            <a:r>
              <a:rPr lang="ru-RU" sz="1600" i="1" dirty="0" err="1">
                <a:latin typeface="Arial" pitchFamily="34" charset="0"/>
                <a:cs typeface="Arial" pitchFamily="34" charset="0"/>
              </a:rPr>
              <a:t>Люлюкину</a:t>
            </a:r>
            <a:r>
              <a:rPr lang="ru-RU" sz="1600" i="1" dirty="0">
                <a:latin typeface="Arial" pitchFamily="34" charset="0"/>
                <a:cs typeface="Arial" pitchFamily="34" charset="0"/>
              </a:rPr>
              <a:t> В.С., Крамару В.Ф., Зайцевой Д.А., Кузнецову Д.Д. за существенный вклад в </a:t>
            </a:r>
            <a:r>
              <a:rPr lang="ru-RU" sz="1600" i="1" dirty="0" err="1">
                <a:latin typeface="Arial" pitchFamily="34" charset="0"/>
                <a:cs typeface="Arial" pitchFamily="34" charset="0"/>
              </a:rPr>
              <a:t>полготовке</a:t>
            </a:r>
            <a:r>
              <a:rPr lang="ru-RU" sz="1600" i="1" dirty="0">
                <a:latin typeface="Arial" pitchFamily="34" charset="0"/>
                <a:cs typeface="Arial" pitchFamily="34" charset="0"/>
              </a:rPr>
              <a:t> и проведении экспериментов</a:t>
            </a:r>
            <a:endParaRPr lang="ru-RU" sz="1600" dirty="0">
              <a:latin typeface="Arial" pitchFamily="34" charset="0"/>
              <a:cs typeface="Arial" pitchFamily="34" charset="0"/>
            </a:endParaRPr>
          </a:p>
          <a:p>
            <a:pPr algn="just"/>
            <a:endParaRPr lang="ru-RU" sz="1800" i="1" dirty="0">
              <a:latin typeface="Arial" pitchFamily="34" charset="0"/>
              <a:cs typeface="Arial" pitchFamily="34" charset="0"/>
            </a:endParaRPr>
          </a:p>
        </p:txBody>
      </p:sp>
      <p:graphicFrame>
        <p:nvGraphicFramePr>
          <p:cNvPr id="6" name="Таблица 5"/>
          <p:cNvGraphicFramePr>
            <a:graphicFrameLocks noGrp="1"/>
          </p:cNvGraphicFramePr>
          <p:nvPr/>
        </p:nvGraphicFramePr>
        <p:xfrm>
          <a:off x="1907704" y="5085184"/>
          <a:ext cx="6083300" cy="850900"/>
        </p:xfrm>
        <a:graphic>
          <a:graphicData uri="http://schemas.openxmlformats.org/drawingml/2006/table">
            <a:tbl>
              <a:tblPr firstRow="1" firstCol="1" bandRow="1">
                <a:tableStyleId>{5C22544A-7EE6-4342-B048-85BDC9FD1C3A}</a:tableStyleId>
              </a:tblPr>
              <a:tblGrid>
                <a:gridCol w="1215390">
                  <a:extLst>
                    <a:ext uri="{9D8B030D-6E8A-4147-A177-3AD203B41FA5}">
                      <a16:colId xmlns:a16="http://schemas.microsoft.com/office/drawing/2014/main" val="20000"/>
                    </a:ext>
                  </a:extLst>
                </a:gridCol>
                <a:gridCol w="1215390">
                  <a:extLst>
                    <a:ext uri="{9D8B030D-6E8A-4147-A177-3AD203B41FA5}">
                      <a16:colId xmlns:a16="http://schemas.microsoft.com/office/drawing/2014/main" val="20001"/>
                    </a:ext>
                  </a:extLst>
                </a:gridCol>
                <a:gridCol w="1215390">
                  <a:extLst>
                    <a:ext uri="{9D8B030D-6E8A-4147-A177-3AD203B41FA5}">
                      <a16:colId xmlns:a16="http://schemas.microsoft.com/office/drawing/2014/main" val="20002"/>
                    </a:ext>
                  </a:extLst>
                </a:gridCol>
                <a:gridCol w="1215390">
                  <a:extLst>
                    <a:ext uri="{9D8B030D-6E8A-4147-A177-3AD203B41FA5}">
                      <a16:colId xmlns:a16="http://schemas.microsoft.com/office/drawing/2014/main" val="20003"/>
                    </a:ext>
                  </a:extLst>
                </a:gridCol>
                <a:gridCol w="1221740">
                  <a:extLst>
                    <a:ext uri="{9D8B030D-6E8A-4147-A177-3AD203B41FA5}">
                      <a16:colId xmlns:a16="http://schemas.microsoft.com/office/drawing/2014/main" val="20004"/>
                    </a:ext>
                  </a:extLst>
                </a:gridCol>
              </a:tblGrid>
              <a:tr h="0">
                <a:tc>
                  <a:txBody>
                    <a:bodyPr/>
                    <a:lstStyle/>
                    <a:p>
                      <a:pPr algn="just">
                        <a:lnSpc>
                          <a:spcPct val="106000"/>
                        </a:lnSpc>
                        <a:spcAft>
                          <a:spcPts val="0"/>
                        </a:spcAft>
                      </a:pPr>
                      <a:r>
                        <a:rPr lang="ru-RU" sz="11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6666"/>
                    </a:solidFill>
                  </a:tcPr>
                </a:tc>
                <a:tc>
                  <a:txBody>
                    <a:bodyPr/>
                    <a:lstStyle/>
                    <a:p>
                      <a:pPr algn="just">
                        <a:lnSpc>
                          <a:spcPct val="106000"/>
                        </a:lnSpc>
                        <a:spcAft>
                          <a:spcPts val="0"/>
                        </a:spcAft>
                      </a:pPr>
                      <a:r>
                        <a:rPr lang="ru-RU" sz="1100" dirty="0">
                          <a:effectLst/>
                        </a:rPr>
                        <a:t>ЗНС</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6666"/>
                    </a:solidFill>
                  </a:tcPr>
                </a:tc>
                <a:tc>
                  <a:txBody>
                    <a:bodyPr/>
                    <a:lstStyle/>
                    <a:p>
                      <a:pPr algn="just">
                        <a:lnSpc>
                          <a:spcPct val="106000"/>
                        </a:lnSpc>
                        <a:spcAft>
                          <a:spcPts val="0"/>
                        </a:spcAft>
                      </a:pPr>
                      <a:r>
                        <a:rPr lang="ru-RU" sz="1100" dirty="0">
                          <a:effectLst/>
                        </a:rPr>
                        <a:t>МГУ</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6666"/>
                    </a:solidFill>
                  </a:tcPr>
                </a:tc>
                <a:tc>
                  <a:txBody>
                    <a:bodyPr/>
                    <a:lstStyle/>
                    <a:p>
                      <a:pPr algn="just">
                        <a:lnSpc>
                          <a:spcPct val="106000"/>
                        </a:lnSpc>
                        <a:spcAft>
                          <a:spcPts val="0"/>
                        </a:spcAft>
                      </a:pPr>
                      <a:r>
                        <a:rPr lang="ru-RU" sz="1100" dirty="0">
                          <a:effectLst/>
                        </a:rPr>
                        <a:t>ИФА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6666"/>
                    </a:solidFill>
                  </a:tcPr>
                </a:tc>
                <a:tc>
                  <a:txBody>
                    <a:bodyPr/>
                    <a:lstStyle/>
                    <a:p>
                      <a:pPr algn="just">
                        <a:lnSpc>
                          <a:spcPct val="106000"/>
                        </a:lnSpc>
                        <a:spcAft>
                          <a:spcPts val="0"/>
                        </a:spcAft>
                      </a:pPr>
                      <a:r>
                        <a:rPr lang="ru-RU" sz="1100" dirty="0">
                          <a:effectLst/>
                        </a:rPr>
                        <a:t>ЦАО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6666"/>
                    </a:solidFill>
                  </a:tcPr>
                </a:tc>
                <a:extLst>
                  <a:ext uri="{0D108BD9-81ED-4DB2-BD59-A6C34878D82A}">
                    <a16:rowId xmlns:a16="http://schemas.microsoft.com/office/drawing/2014/main" val="10000"/>
                  </a:ext>
                </a:extLst>
              </a:tr>
              <a:tr h="0">
                <a:tc>
                  <a:txBody>
                    <a:bodyPr/>
                    <a:lstStyle/>
                    <a:p>
                      <a:pPr algn="just">
                        <a:lnSpc>
                          <a:spcPct val="106000"/>
                        </a:lnSpc>
                        <a:spcAft>
                          <a:spcPts val="0"/>
                        </a:spcAft>
                      </a:pPr>
                      <a:r>
                        <a:rPr lang="ru-RU" sz="1100">
                          <a:effectLst/>
                        </a:rPr>
                        <a:t>ЗНС</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6666"/>
                    </a:solidFill>
                  </a:tcPr>
                </a:tc>
                <a:tc>
                  <a:txBody>
                    <a:bodyPr/>
                    <a:lstStyle/>
                    <a:p>
                      <a:pPr algn="just">
                        <a:lnSpc>
                          <a:spcPct val="106000"/>
                        </a:lnSpc>
                        <a:spcAft>
                          <a:spcPts val="0"/>
                        </a:spcAft>
                      </a:pPr>
                      <a:r>
                        <a:rPr lang="ru-RU" sz="11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8080">
                        <a:alpha val="25098"/>
                      </a:srgbClr>
                    </a:solidFill>
                  </a:tcPr>
                </a:tc>
                <a:tc>
                  <a:txBody>
                    <a:bodyPr/>
                    <a:lstStyle/>
                    <a:p>
                      <a:pPr algn="just">
                        <a:lnSpc>
                          <a:spcPct val="106000"/>
                        </a:lnSpc>
                        <a:spcAft>
                          <a:spcPts val="0"/>
                        </a:spcAft>
                      </a:pPr>
                      <a:r>
                        <a:rPr lang="ru-RU" sz="1100" dirty="0">
                          <a:effectLst/>
                        </a:rPr>
                        <a:t>47.5 км</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8080">
                        <a:alpha val="25098"/>
                      </a:srgbClr>
                    </a:solidFill>
                  </a:tcPr>
                </a:tc>
                <a:tc>
                  <a:txBody>
                    <a:bodyPr/>
                    <a:lstStyle/>
                    <a:p>
                      <a:pPr algn="just">
                        <a:lnSpc>
                          <a:spcPct val="106000"/>
                        </a:lnSpc>
                        <a:spcAft>
                          <a:spcPts val="0"/>
                        </a:spcAft>
                      </a:pPr>
                      <a:r>
                        <a:rPr lang="ru-RU" sz="1100" dirty="0">
                          <a:effectLst/>
                        </a:rPr>
                        <a:t>53.5 км</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8080">
                        <a:alpha val="25098"/>
                      </a:srgbClr>
                    </a:solidFill>
                  </a:tcPr>
                </a:tc>
                <a:tc>
                  <a:txBody>
                    <a:bodyPr/>
                    <a:lstStyle/>
                    <a:p>
                      <a:pPr algn="just">
                        <a:lnSpc>
                          <a:spcPct val="106000"/>
                        </a:lnSpc>
                        <a:spcAft>
                          <a:spcPts val="0"/>
                        </a:spcAft>
                      </a:pPr>
                      <a:r>
                        <a:rPr lang="ru-RU" sz="1100" dirty="0">
                          <a:effectLst/>
                        </a:rPr>
                        <a:t>53.1 км</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8080">
                        <a:alpha val="25098"/>
                      </a:srgbClr>
                    </a:solidFill>
                  </a:tcPr>
                </a:tc>
                <a:extLst>
                  <a:ext uri="{0D108BD9-81ED-4DB2-BD59-A6C34878D82A}">
                    <a16:rowId xmlns:a16="http://schemas.microsoft.com/office/drawing/2014/main" val="10001"/>
                  </a:ext>
                </a:extLst>
              </a:tr>
              <a:tr h="0">
                <a:tc>
                  <a:txBody>
                    <a:bodyPr/>
                    <a:lstStyle/>
                    <a:p>
                      <a:pPr algn="just">
                        <a:lnSpc>
                          <a:spcPct val="106000"/>
                        </a:lnSpc>
                        <a:spcAft>
                          <a:spcPts val="0"/>
                        </a:spcAft>
                      </a:pPr>
                      <a:r>
                        <a:rPr lang="ru-RU" sz="1100">
                          <a:effectLst/>
                        </a:rPr>
                        <a:t>МГУ</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6666"/>
                    </a:solidFill>
                  </a:tcPr>
                </a:tc>
                <a:tc>
                  <a:txBody>
                    <a:bodyPr/>
                    <a:lstStyle/>
                    <a:p>
                      <a:pPr algn="just">
                        <a:lnSpc>
                          <a:spcPct val="106000"/>
                        </a:lnSpc>
                        <a:spcAft>
                          <a:spcPts val="0"/>
                        </a:spcAft>
                      </a:pPr>
                      <a:r>
                        <a:rPr lang="ru-RU" sz="1100" dirty="0">
                          <a:effectLst/>
                        </a:rPr>
                        <a:t>47.5 км</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6666">
                        <a:alpha val="10196"/>
                      </a:srgbClr>
                    </a:solidFill>
                  </a:tcPr>
                </a:tc>
                <a:tc>
                  <a:txBody>
                    <a:bodyPr/>
                    <a:lstStyle/>
                    <a:p>
                      <a:pPr algn="just">
                        <a:lnSpc>
                          <a:spcPct val="106000"/>
                        </a:lnSpc>
                        <a:spcAft>
                          <a:spcPts val="0"/>
                        </a:spcAft>
                      </a:pPr>
                      <a:r>
                        <a:rPr lang="ru-RU" sz="11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6666">
                        <a:alpha val="10196"/>
                      </a:srgbClr>
                    </a:solidFill>
                  </a:tcPr>
                </a:tc>
                <a:tc>
                  <a:txBody>
                    <a:bodyPr/>
                    <a:lstStyle/>
                    <a:p>
                      <a:pPr algn="just">
                        <a:lnSpc>
                          <a:spcPct val="106000"/>
                        </a:lnSpc>
                        <a:spcAft>
                          <a:spcPts val="0"/>
                        </a:spcAft>
                      </a:pPr>
                      <a:r>
                        <a:rPr lang="ru-RU" sz="1100" dirty="0">
                          <a:effectLst/>
                        </a:rPr>
                        <a:t>7.2 км</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6666">
                        <a:alpha val="10196"/>
                      </a:srgbClr>
                    </a:solidFill>
                  </a:tcPr>
                </a:tc>
                <a:tc>
                  <a:txBody>
                    <a:bodyPr/>
                    <a:lstStyle/>
                    <a:p>
                      <a:pPr algn="just">
                        <a:lnSpc>
                          <a:spcPct val="106000"/>
                        </a:lnSpc>
                        <a:spcAft>
                          <a:spcPts val="0"/>
                        </a:spcAft>
                      </a:pPr>
                      <a:r>
                        <a:rPr lang="ru-RU" sz="1100" dirty="0">
                          <a:effectLst/>
                        </a:rPr>
                        <a:t>24.9 км</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6666">
                        <a:alpha val="10196"/>
                      </a:srgbClr>
                    </a:solidFill>
                  </a:tcPr>
                </a:tc>
                <a:extLst>
                  <a:ext uri="{0D108BD9-81ED-4DB2-BD59-A6C34878D82A}">
                    <a16:rowId xmlns:a16="http://schemas.microsoft.com/office/drawing/2014/main" val="10002"/>
                  </a:ext>
                </a:extLst>
              </a:tr>
              <a:tr h="0">
                <a:tc>
                  <a:txBody>
                    <a:bodyPr/>
                    <a:lstStyle/>
                    <a:p>
                      <a:pPr algn="just">
                        <a:lnSpc>
                          <a:spcPct val="106000"/>
                        </a:lnSpc>
                        <a:spcAft>
                          <a:spcPts val="0"/>
                        </a:spcAft>
                      </a:pPr>
                      <a:r>
                        <a:rPr lang="ru-RU" sz="1100" dirty="0">
                          <a:effectLst/>
                        </a:rPr>
                        <a:t>ИФА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6666"/>
                    </a:solidFill>
                  </a:tcPr>
                </a:tc>
                <a:tc>
                  <a:txBody>
                    <a:bodyPr/>
                    <a:lstStyle/>
                    <a:p>
                      <a:pPr algn="just">
                        <a:lnSpc>
                          <a:spcPct val="106000"/>
                        </a:lnSpc>
                        <a:spcAft>
                          <a:spcPts val="0"/>
                        </a:spcAft>
                      </a:pPr>
                      <a:r>
                        <a:rPr lang="ru-RU" sz="1100" dirty="0">
                          <a:effectLst/>
                        </a:rPr>
                        <a:t>53.5 км</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6666">
                        <a:alpha val="25098"/>
                      </a:srgbClr>
                    </a:solidFill>
                  </a:tcPr>
                </a:tc>
                <a:tc>
                  <a:txBody>
                    <a:bodyPr/>
                    <a:lstStyle/>
                    <a:p>
                      <a:pPr algn="just">
                        <a:lnSpc>
                          <a:spcPct val="106000"/>
                        </a:lnSpc>
                        <a:spcAft>
                          <a:spcPts val="0"/>
                        </a:spcAft>
                      </a:pPr>
                      <a:r>
                        <a:rPr lang="ru-RU" sz="1100" dirty="0">
                          <a:effectLst/>
                        </a:rPr>
                        <a:t>7.2 км</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6666">
                        <a:alpha val="25098"/>
                      </a:srgbClr>
                    </a:solidFill>
                  </a:tcPr>
                </a:tc>
                <a:tc>
                  <a:txBody>
                    <a:bodyPr/>
                    <a:lstStyle/>
                    <a:p>
                      <a:pPr algn="just">
                        <a:lnSpc>
                          <a:spcPct val="106000"/>
                        </a:lnSpc>
                        <a:spcAft>
                          <a:spcPts val="0"/>
                        </a:spcAft>
                      </a:pPr>
                      <a:r>
                        <a:rPr lang="ru-RU" sz="1100">
                          <a:effectLst/>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6666">
                        <a:alpha val="25098"/>
                      </a:srgbClr>
                    </a:solidFill>
                  </a:tcPr>
                </a:tc>
                <a:tc>
                  <a:txBody>
                    <a:bodyPr/>
                    <a:lstStyle/>
                    <a:p>
                      <a:pPr algn="just">
                        <a:lnSpc>
                          <a:spcPct val="106000"/>
                        </a:lnSpc>
                        <a:spcAft>
                          <a:spcPts val="0"/>
                        </a:spcAft>
                      </a:pPr>
                      <a:r>
                        <a:rPr lang="ru-RU" sz="1100" dirty="0">
                          <a:effectLst/>
                        </a:rPr>
                        <a:t>21.5 км</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6666">
                        <a:alpha val="25098"/>
                      </a:srgbClr>
                    </a:solidFill>
                  </a:tcPr>
                </a:tc>
                <a:extLst>
                  <a:ext uri="{0D108BD9-81ED-4DB2-BD59-A6C34878D82A}">
                    <a16:rowId xmlns:a16="http://schemas.microsoft.com/office/drawing/2014/main" val="10003"/>
                  </a:ext>
                </a:extLst>
              </a:tr>
              <a:tr h="0">
                <a:tc>
                  <a:txBody>
                    <a:bodyPr/>
                    <a:lstStyle/>
                    <a:p>
                      <a:pPr algn="just">
                        <a:lnSpc>
                          <a:spcPct val="106000"/>
                        </a:lnSpc>
                        <a:spcAft>
                          <a:spcPts val="0"/>
                        </a:spcAft>
                      </a:pPr>
                      <a:r>
                        <a:rPr lang="ru-RU" sz="1100" dirty="0">
                          <a:effectLst/>
                        </a:rPr>
                        <a:t>ЦАО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6666"/>
                    </a:solidFill>
                  </a:tcPr>
                </a:tc>
                <a:tc>
                  <a:txBody>
                    <a:bodyPr/>
                    <a:lstStyle/>
                    <a:p>
                      <a:pPr algn="just">
                        <a:lnSpc>
                          <a:spcPct val="106000"/>
                        </a:lnSpc>
                        <a:spcAft>
                          <a:spcPts val="0"/>
                        </a:spcAft>
                      </a:pPr>
                      <a:r>
                        <a:rPr lang="ru-RU" sz="1100" dirty="0">
                          <a:effectLst/>
                        </a:rPr>
                        <a:t>53.1 км</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6666">
                        <a:alpha val="10196"/>
                      </a:srgbClr>
                    </a:solidFill>
                  </a:tcPr>
                </a:tc>
                <a:tc>
                  <a:txBody>
                    <a:bodyPr/>
                    <a:lstStyle/>
                    <a:p>
                      <a:pPr algn="just">
                        <a:lnSpc>
                          <a:spcPct val="106000"/>
                        </a:lnSpc>
                        <a:spcAft>
                          <a:spcPts val="0"/>
                        </a:spcAft>
                      </a:pPr>
                      <a:r>
                        <a:rPr lang="ru-RU" sz="1100" dirty="0">
                          <a:effectLst/>
                        </a:rPr>
                        <a:t>24.9 км</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6666">
                        <a:alpha val="10196"/>
                      </a:srgbClr>
                    </a:solidFill>
                  </a:tcPr>
                </a:tc>
                <a:tc>
                  <a:txBody>
                    <a:bodyPr/>
                    <a:lstStyle/>
                    <a:p>
                      <a:pPr algn="just">
                        <a:lnSpc>
                          <a:spcPct val="106000"/>
                        </a:lnSpc>
                        <a:spcAft>
                          <a:spcPts val="0"/>
                        </a:spcAft>
                      </a:pPr>
                      <a:r>
                        <a:rPr lang="ru-RU" sz="1100" dirty="0">
                          <a:effectLst/>
                        </a:rPr>
                        <a:t>21.5 км</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6666">
                        <a:alpha val="10196"/>
                      </a:srgbClr>
                    </a:solidFill>
                  </a:tcPr>
                </a:tc>
                <a:tc>
                  <a:txBody>
                    <a:bodyPr/>
                    <a:lstStyle/>
                    <a:p>
                      <a:pPr algn="just">
                        <a:lnSpc>
                          <a:spcPct val="106000"/>
                        </a:lnSpc>
                        <a:spcAft>
                          <a:spcPts val="0"/>
                        </a:spcAft>
                      </a:pPr>
                      <a:r>
                        <a:rPr lang="ru-RU" sz="11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8580" marT="0" marB="0" anchor="ctr">
                    <a:solidFill>
                      <a:srgbClr val="006666">
                        <a:alpha val="10196"/>
                      </a:srgb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63524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p:nvPr/>
        </p:nvPicPr>
        <p:blipFill>
          <a:blip r:embed="rId2" cstate="print"/>
          <a:srcRect/>
          <a:stretch>
            <a:fillRect/>
          </a:stretch>
        </p:blipFill>
        <p:spPr bwMode="auto">
          <a:xfrm>
            <a:off x="457200" y="1115616"/>
            <a:ext cx="5943600" cy="3009900"/>
          </a:xfrm>
          <a:prstGeom prst="rect">
            <a:avLst/>
          </a:prstGeom>
          <a:noFill/>
          <a:ln w="9525">
            <a:noFill/>
            <a:miter lim="800000"/>
            <a:headEnd/>
            <a:tailEnd/>
          </a:ln>
        </p:spPr>
      </p:pic>
      <p:pic>
        <p:nvPicPr>
          <p:cNvPr id="8" name="Рисунок 7"/>
          <p:cNvPicPr/>
          <p:nvPr/>
        </p:nvPicPr>
        <p:blipFill>
          <a:blip r:embed="rId3" cstate="print"/>
          <a:srcRect/>
          <a:stretch>
            <a:fillRect/>
          </a:stretch>
        </p:blipFill>
        <p:spPr bwMode="auto">
          <a:xfrm>
            <a:off x="2743200" y="3856484"/>
            <a:ext cx="5943600" cy="3009900"/>
          </a:xfrm>
          <a:prstGeom prst="rect">
            <a:avLst/>
          </a:prstGeom>
          <a:noFill/>
          <a:ln w="9525">
            <a:noFill/>
            <a:miter lim="800000"/>
            <a:headEnd/>
            <a:tailEnd/>
          </a:ln>
        </p:spPr>
      </p:pic>
      <p:sp>
        <p:nvSpPr>
          <p:cNvPr id="2" name="Заголовок 2"/>
          <p:cNvSpPr txBox="1">
            <a:spLocks/>
          </p:cNvSpPr>
          <p:nvPr/>
        </p:nvSpPr>
        <p:spPr>
          <a:xfrm>
            <a:off x="457200" y="-27384"/>
            <a:ext cx="8229600" cy="1143000"/>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Arial" pitchFamily="34" charset="0"/>
                <a:cs typeface="Arial" pitchFamily="34" charset="0"/>
              </a:rPr>
              <a:t>a</a:t>
            </a:r>
            <a:r>
              <a:rPr lang="en-US" sz="2800">
                <a:latin typeface="Arial" pitchFamily="34" charset="0"/>
                <a:cs typeface="Arial" pitchFamily="34" charset="0"/>
              </a:rPr>
              <a:t>) </a:t>
            </a:r>
            <a:r>
              <a:rPr lang="ru-RU" sz="2800">
                <a:latin typeface="Arial" pitchFamily="34" charset="0"/>
                <a:cs typeface="Arial" pitchFamily="34" charset="0"/>
              </a:rPr>
              <a:t>Относительная ошибка прогноза температуры</a:t>
            </a:r>
            <a:r>
              <a:rPr lang="en-US" sz="2800">
                <a:latin typeface="Arial" pitchFamily="34" charset="0"/>
                <a:cs typeface="Arial" pitchFamily="34" charset="0"/>
              </a:rPr>
              <a:t>. </a:t>
            </a:r>
            <a:r>
              <a:rPr lang="ru-RU" sz="2800">
                <a:latin typeface="Arial" panose="020B0604020202020204" pitchFamily="34" charset="0"/>
                <a:cs typeface="Arial" panose="020B0604020202020204" pitchFamily="34" charset="0"/>
              </a:rPr>
              <a:t>19 октября</a:t>
            </a:r>
            <a:r>
              <a:rPr lang="en-US" sz="2800">
                <a:latin typeface="Arial" panose="020B0604020202020204" pitchFamily="34" charset="0"/>
                <a:cs typeface="Arial" panose="020B0604020202020204" pitchFamily="34" charset="0"/>
              </a:rPr>
              <a:t>,</a:t>
            </a:r>
            <a:r>
              <a:rPr lang="ru-RU" sz="2800">
                <a:latin typeface="Arial" panose="020B0604020202020204" pitchFamily="34" charset="0"/>
                <a:cs typeface="Arial" panose="020B0604020202020204" pitchFamily="34" charset="0"/>
              </a:rPr>
              <a:t> 2011 0</a:t>
            </a:r>
            <a:r>
              <a:rPr lang="en-US" sz="2800">
                <a:latin typeface="Arial" pitchFamily="34" charset="0"/>
                <a:cs typeface="Arial" pitchFamily="34" charset="0"/>
              </a:rPr>
              <a:t>0</a:t>
            </a:r>
            <a:r>
              <a:rPr lang="ru-RU" sz="2800">
                <a:latin typeface="Arial" panose="020B0604020202020204" pitchFamily="34" charset="0"/>
                <a:cs typeface="Arial" panose="020B0604020202020204" pitchFamily="34" charset="0"/>
              </a:rPr>
              <a:t> UTC</a:t>
            </a:r>
            <a:endParaRPr lang="ru-RU" sz="2800" dirty="0">
              <a:latin typeface="Arial" pitchFamily="34" charset="0"/>
              <a:cs typeface="Arial" pitchFamily="34" charset="0"/>
            </a:endParaRPr>
          </a:p>
        </p:txBody>
      </p:sp>
      <p:sp>
        <p:nvSpPr>
          <p:cNvPr id="10" name="Объект 2"/>
          <p:cNvSpPr txBox="1">
            <a:spLocks/>
          </p:cNvSpPr>
          <p:nvPr/>
        </p:nvSpPr>
        <p:spPr>
          <a:xfrm>
            <a:off x="6444208" y="982395"/>
            <a:ext cx="2454749" cy="502389"/>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ru-RU" sz="1820">
                <a:latin typeface="Arial" pitchFamily="34" charset="0"/>
                <a:cs typeface="Arial" pitchFamily="34" charset="0"/>
              </a:rPr>
              <a:t>Без усвоения</a:t>
            </a:r>
            <a:endParaRPr lang="ru-RU" sz="1820" dirty="0">
              <a:latin typeface="Arial" pitchFamily="34" charset="0"/>
              <a:cs typeface="Arial" pitchFamily="34" charset="0"/>
            </a:endParaRPr>
          </a:p>
          <a:p>
            <a:pPr algn="just"/>
            <a:endParaRPr lang="ru-RU" sz="1820" dirty="0">
              <a:latin typeface="Arial" pitchFamily="34" charset="0"/>
              <a:cs typeface="Arial" pitchFamily="34" charset="0"/>
            </a:endParaRPr>
          </a:p>
        </p:txBody>
      </p:sp>
      <p:sp>
        <p:nvSpPr>
          <p:cNvPr id="11" name="Объект 2"/>
          <p:cNvSpPr txBox="1">
            <a:spLocks/>
          </p:cNvSpPr>
          <p:nvPr/>
        </p:nvSpPr>
        <p:spPr>
          <a:xfrm>
            <a:off x="6400799" y="3565554"/>
            <a:ext cx="2498157" cy="439510"/>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ru-RU" sz="1820">
                <a:latin typeface="Arial" pitchFamily="34" charset="0"/>
                <a:cs typeface="Arial" pitchFamily="34" charset="0"/>
              </a:rPr>
              <a:t>С усвоением</a:t>
            </a:r>
            <a:endParaRPr lang="ru-RU" sz="1820" dirty="0">
              <a:latin typeface="Arial" pitchFamily="34" charset="0"/>
              <a:cs typeface="Arial" pitchFamily="34" charset="0"/>
            </a:endParaRPr>
          </a:p>
          <a:p>
            <a:pPr algn="just"/>
            <a:endParaRPr lang="ru-RU" sz="1820" dirty="0">
              <a:latin typeface="Arial" pitchFamily="34" charset="0"/>
              <a:cs typeface="Arial" pitchFamily="34" charset="0"/>
            </a:endParaRPr>
          </a:p>
        </p:txBody>
      </p:sp>
      <p:sp>
        <p:nvSpPr>
          <p:cNvPr id="12" name="Объект 2"/>
          <p:cNvSpPr txBox="1">
            <a:spLocks/>
          </p:cNvSpPr>
          <p:nvPr/>
        </p:nvSpPr>
        <p:spPr>
          <a:xfrm>
            <a:off x="6300192" y="1556792"/>
            <a:ext cx="2843808" cy="2016224"/>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None/>
            </a:pPr>
            <a:r>
              <a:rPr lang="ru-RU" sz="1500">
                <a:latin typeface="Arial" pitchFamily="34" charset="0"/>
                <a:cs typeface="Arial" pitchFamily="34" charset="0"/>
              </a:rPr>
              <a:t>Относительная ошибка прогноза температуры стремится к минимуму также при более краткосрочном прогнозе в случае с усвоением данных, особенно это заметно для 3х-часового прогноза</a:t>
            </a:r>
            <a:endParaRPr lang="ru-RU" sz="1500" dirty="0">
              <a:latin typeface="Arial" pitchFamily="34" charset="0"/>
              <a:cs typeface="Arial" pitchFamily="34" charset="0"/>
            </a:endParaRPr>
          </a:p>
        </p:txBody>
      </p:sp>
      <p:sp>
        <p:nvSpPr>
          <p:cNvPr id="13" name="Объект 2"/>
          <p:cNvSpPr txBox="1">
            <a:spLocks/>
          </p:cNvSpPr>
          <p:nvPr/>
        </p:nvSpPr>
        <p:spPr>
          <a:xfrm>
            <a:off x="0" y="4941168"/>
            <a:ext cx="2743200" cy="1512168"/>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ru-RU" sz="1800">
                <a:latin typeface="Arial" panose="020B0604020202020204" pitchFamily="34" charset="0"/>
                <a:cs typeface="Arial" panose="020B0604020202020204" pitchFamily="34" charset="0"/>
              </a:rPr>
              <a:t>Расчет без усвоения в большей степени увеличивает прогноз амплитуды скорости ветра в АПС.</a:t>
            </a:r>
            <a:r>
              <a:rPr lang="en-US" sz="1800">
                <a:latin typeface="Arial" panose="020B0604020202020204" pitchFamily="34" charset="0"/>
                <a:cs typeface="Arial" panose="020B0604020202020204" pitchFamily="34" charset="0"/>
              </a:rPr>
              <a:t> </a:t>
            </a:r>
            <a:endParaRPr lang="ru-RU" sz="1800" dirty="0">
              <a:latin typeface="Arial" pitchFamily="34" charset="0"/>
              <a:cs typeface="Arial" pitchFamily="34" charset="0"/>
            </a:endParaRPr>
          </a:p>
        </p:txBody>
      </p:sp>
      <p:sp>
        <p:nvSpPr>
          <p:cNvPr id="16" name="Скругленный прямоугольник 15"/>
          <p:cNvSpPr/>
          <p:nvPr/>
        </p:nvSpPr>
        <p:spPr>
          <a:xfrm>
            <a:off x="107504" y="3933057"/>
            <a:ext cx="8928992" cy="705644"/>
          </a:xfrm>
          <a:prstGeom prst="roundRect">
            <a:avLst/>
          </a:prstGeom>
          <a:solidFill>
            <a:schemeClr val="bg1"/>
          </a:solidFill>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7" name="TextBox 16"/>
          <p:cNvSpPr txBox="1"/>
          <p:nvPr/>
        </p:nvSpPr>
        <p:spPr>
          <a:xfrm>
            <a:off x="251520" y="3933056"/>
            <a:ext cx="8640960" cy="707886"/>
          </a:xfrm>
          <a:prstGeom prst="rect">
            <a:avLst/>
          </a:prstGeom>
          <a:noFill/>
        </p:spPr>
        <p:txBody>
          <a:bodyPr wrap="square" rtlCol="0">
            <a:spAutoFit/>
          </a:bodyPr>
          <a:lstStyle/>
          <a:p>
            <a:pPr algn="just"/>
            <a:r>
              <a:rPr lang="ru-RU" sz="2000">
                <a:latin typeface="Arial" panose="020B0604020202020204" pitchFamily="34" charset="0"/>
                <a:cs typeface="Arial" panose="020B0604020202020204" pitchFamily="34" charset="0"/>
              </a:rPr>
              <a:t>Процесс расчета в модели непрерывный и </a:t>
            </a:r>
            <a:r>
              <a:rPr lang="en-US" sz="2000">
                <a:latin typeface="Arial" panose="020B0604020202020204" pitchFamily="34" charset="0"/>
                <a:cs typeface="Arial" panose="020B0604020202020204" pitchFamily="34" charset="0"/>
              </a:rPr>
              <a:t>3-</a:t>
            </a:r>
            <a:r>
              <a:rPr lang="ru-RU" sz="2000">
                <a:latin typeface="Arial" panose="020B0604020202020204" pitchFamily="34" charset="0"/>
                <a:cs typeface="Arial" panose="020B0604020202020204" pitchFamily="34" charset="0"/>
              </a:rPr>
              <a:t>часовой</a:t>
            </a:r>
            <a:r>
              <a:rPr lang="en-US" sz="2000">
                <a:latin typeface="Arial" panose="020B0604020202020204" pitchFamily="34" charset="0"/>
                <a:cs typeface="Arial" panose="020B0604020202020204" pitchFamily="34" charset="0"/>
              </a:rPr>
              <a:t> </a:t>
            </a:r>
            <a:r>
              <a:rPr lang="ru-RU" sz="2000">
                <a:latin typeface="Arial" panose="020B0604020202020204" pitchFamily="34" charset="0"/>
                <a:cs typeface="Arial" panose="020B0604020202020204" pitchFamily="34" charset="0"/>
              </a:rPr>
              <a:t>прогноз есть следствие</a:t>
            </a:r>
            <a:r>
              <a:rPr lang="en-US" sz="2000">
                <a:latin typeface="Arial" panose="020B0604020202020204" pitchFamily="34" charset="0"/>
                <a:cs typeface="Arial" panose="020B0604020202020204" pitchFamily="34" charset="0"/>
              </a:rPr>
              <a:t> </a:t>
            </a:r>
            <a:r>
              <a:rPr lang="ru-RU" sz="2000">
                <a:latin typeface="Arial" panose="020B0604020202020204" pitchFamily="34" charset="0"/>
                <a:cs typeface="Arial" panose="020B0604020202020204" pitchFamily="34" charset="0"/>
              </a:rPr>
              <a:t>предшествующей работы модели</a:t>
            </a:r>
            <a:r>
              <a:rPr lang="en-US" sz="2000">
                <a:latin typeface="Arial" panose="020B0604020202020204" pitchFamily="34" charset="0"/>
                <a:cs typeface="Arial" panose="020B0604020202020204" pitchFamily="34" charset="0"/>
              </a:rPr>
              <a:t>, </a:t>
            </a:r>
            <a:r>
              <a:rPr lang="ru-RU" sz="2000">
                <a:latin typeface="Arial" panose="020B0604020202020204" pitchFamily="34" charset="0"/>
                <a:cs typeface="Arial" panose="020B0604020202020204" pitchFamily="34" charset="0"/>
              </a:rPr>
              <a:t>который начался за </a:t>
            </a:r>
            <a:r>
              <a:rPr lang="en-US" sz="2000">
                <a:latin typeface="Arial" panose="020B0604020202020204" pitchFamily="34" charset="0"/>
                <a:cs typeface="Arial" panose="020B0604020202020204" pitchFamily="34" charset="0"/>
              </a:rPr>
              <a:t>24</a:t>
            </a:r>
            <a:r>
              <a:rPr lang="ru-RU" sz="2000">
                <a:latin typeface="Arial" panose="020B0604020202020204" pitchFamily="34" charset="0"/>
                <a:cs typeface="Arial" panose="020B0604020202020204" pitchFamily="34" charset="0"/>
              </a:rPr>
              <a:t> ч</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171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2"/>
          <p:cNvSpPr txBox="1">
            <a:spLocks/>
          </p:cNvSpPr>
          <p:nvPr/>
        </p:nvSpPr>
        <p:spPr>
          <a:xfrm>
            <a:off x="457200" y="-27384"/>
            <a:ext cx="8229600" cy="1143000"/>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a:latin typeface="Arial" panose="020B0604020202020204" pitchFamily="34" charset="0"/>
                <a:cs typeface="Arial" panose="020B0604020202020204" pitchFamily="34" charset="0"/>
              </a:rPr>
              <a:t>Усвоение данных содара и температурного профилемера</a:t>
            </a:r>
            <a:r>
              <a:rPr lang="en-US" sz="2800">
                <a:latin typeface="Arial" panose="020B0604020202020204" pitchFamily="34" charset="0"/>
                <a:cs typeface="Arial" panose="020B0604020202020204" pitchFamily="34" charset="0"/>
              </a:rPr>
              <a:t>. </a:t>
            </a:r>
            <a:r>
              <a:rPr lang="ru-RU" sz="2800" dirty="0">
                <a:latin typeface="Arial" panose="020B0604020202020204" pitchFamily="34" charset="0"/>
                <a:cs typeface="Arial" panose="020B0604020202020204" pitchFamily="34" charset="0"/>
              </a:rPr>
              <a:t>14.07.2014. 00 </a:t>
            </a:r>
            <a:r>
              <a:rPr lang="en-US" sz="2800" dirty="0">
                <a:latin typeface="Arial" panose="020B0604020202020204" pitchFamily="34" charset="0"/>
                <a:cs typeface="Arial" panose="020B0604020202020204" pitchFamily="34" charset="0"/>
              </a:rPr>
              <a:t>UTC</a:t>
            </a:r>
            <a:endParaRPr lang="ru-RU" sz="2800" dirty="0">
              <a:latin typeface="Arial" pitchFamily="34" charset="0"/>
              <a:cs typeface="Arial" pitchFamily="34" charset="0"/>
            </a:endParaRPr>
          </a:p>
        </p:txBody>
      </p:sp>
      <p:pic>
        <p:nvPicPr>
          <p:cNvPr id="10" name="Рисунок 9"/>
          <p:cNvPicPr/>
          <p:nvPr/>
        </p:nvPicPr>
        <p:blipFill>
          <a:blip r:embed="rId2" cstate="print"/>
          <a:srcRect/>
          <a:stretch>
            <a:fillRect/>
          </a:stretch>
        </p:blipFill>
        <p:spPr bwMode="auto">
          <a:xfrm>
            <a:off x="251520" y="980728"/>
            <a:ext cx="5943600" cy="3009900"/>
          </a:xfrm>
          <a:prstGeom prst="rect">
            <a:avLst/>
          </a:prstGeom>
          <a:noFill/>
          <a:ln w="9525">
            <a:noFill/>
            <a:miter lim="800000"/>
            <a:headEnd/>
            <a:tailEnd/>
          </a:ln>
        </p:spPr>
      </p:pic>
      <p:pic>
        <p:nvPicPr>
          <p:cNvPr id="11" name="Рисунок 10"/>
          <p:cNvPicPr/>
          <p:nvPr/>
        </p:nvPicPr>
        <p:blipFill>
          <a:blip r:embed="rId3" cstate="print"/>
          <a:srcRect/>
          <a:stretch>
            <a:fillRect/>
          </a:stretch>
        </p:blipFill>
        <p:spPr bwMode="auto">
          <a:xfrm>
            <a:off x="3020888" y="3864164"/>
            <a:ext cx="5943600" cy="3009900"/>
          </a:xfrm>
          <a:prstGeom prst="rect">
            <a:avLst/>
          </a:prstGeom>
          <a:noFill/>
          <a:ln w="9525">
            <a:noFill/>
            <a:miter lim="800000"/>
            <a:headEnd/>
            <a:tailEnd/>
          </a:ln>
        </p:spPr>
      </p:pic>
      <p:sp>
        <p:nvSpPr>
          <p:cNvPr id="8" name="Объект 2"/>
          <p:cNvSpPr txBox="1">
            <a:spLocks/>
          </p:cNvSpPr>
          <p:nvPr/>
        </p:nvSpPr>
        <p:spPr>
          <a:xfrm>
            <a:off x="6732240" y="1052736"/>
            <a:ext cx="1944216" cy="2520280"/>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1600">
                <a:latin typeface="Arial" pitchFamily="34" charset="0"/>
                <a:cs typeface="Arial" pitchFamily="34" charset="0"/>
              </a:rPr>
              <a:t>Относительная ошибка прогноза скорости </a:t>
            </a:r>
            <a:r>
              <a:rPr lang="en-US" sz="1600">
                <a:latin typeface="Arial" pitchFamily="34" charset="0"/>
                <a:cs typeface="Arial" pitchFamily="34" charset="0"/>
              </a:rPr>
              <a:t>vs </a:t>
            </a:r>
            <a:r>
              <a:rPr lang="ru-RU" sz="1600">
                <a:latin typeface="Arial" pitchFamily="34" charset="0"/>
                <a:cs typeface="Arial" pitchFamily="34" charset="0"/>
              </a:rPr>
              <a:t>время прогноза </a:t>
            </a:r>
          </a:p>
          <a:p>
            <a:pPr marL="0" indent="0">
              <a:buNone/>
            </a:pPr>
            <a:endParaRPr lang="ru-RU" sz="1600">
              <a:latin typeface="Arial" pitchFamily="34" charset="0"/>
              <a:cs typeface="Arial" pitchFamily="34" charset="0"/>
            </a:endParaRPr>
          </a:p>
          <a:p>
            <a:pPr marL="0" indent="0">
              <a:buNone/>
            </a:pPr>
            <a:r>
              <a:rPr lang="ru-RU" sz="1600">
                <a:latin typeface="Arial" pitchFamily="34" charset="0"/>
                <a:cs typeface="Arial" pitchFamily="34" charset="0"/>
              </a:rPr>
              <a:t>без усвоения</a:t>
            </a:r>
            <a:endParaRPr lang="ru-RU" sz="1600" dirty="0">
              <a:latin typeface="Arial" pitchFamily="34" charset="0"/>
              <a:cs typeface="Arial" pitchFamily="34" charset="0"/>
            </a:endParaRPr>
          </a:p>
          <a:p>
            <a:pPr algn="just"/>
            <a:endParaRPr lang="ru-RU" sz="1800" dirty="0">
              <a:latin typeface="Arial" pitchFamily="34" charset="0"/>
              <a:cs typeface="Arial" pitchFamily="34" charset="0"/>
            </a:endParaRPr>
          </a:p>
        </p:txBody>
      </p:sp>
      <p:sp>
        <p:nvSpPr>
          <p:cNvPr id="7" name="Объект 2"/>
          <p:cNvSpPr txBox="1">
            <a:spLocks/>
          </p:cNvSpPr>
          <p:nvPr/>
        </p:nvSpPr>
        <p:spPr>
          <a:xfrm>
            <a:off x="601216" y="4062636"/>
            <a:ext cx="1954560" cy="2520280"/>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ru-RU" sz="1800">
              <a:latin typeface="Arial" pitchFamily="34" charset="0"/>
              <a:cs typeface="Arial" pitchFamily="34" charset="0"/>
            </a:endParaRPr>
          </a:p>
          <a:p>
            <a:pPr marL="0" indent="0" algn="just">
              <a:buNone/>
            </a:pPr>
            <a:endParaRPr lang="ru-RU" sz="1800">
              <a:latin typeface="Arial" pitchFamily="34" charset="0"/>
              <a:cs typeface="Arial" pitchFamily="34" charset="0"/>
            </a:endParaRPr>
          </a:p>
          <a:p>
            <a:pPr marL="0" indent="0" algn="just">
              <a:buNone/>
            </a:pPr>
            <a:endParaRPr lang="en-US" sz="1800" dirty="0">
              <a:latin typeface="Arial" pitchFamily="34" charset="0"/>
              <a:cs typeface="Arial" pitchFamily="34" charset="0"/>
            </a:endParaRPr>
          </a:p>
          <a:p>
            <a:pPr marL="0" indent="0">
              <a:buNone/>
            </a:pPr>
            <a:r>
              <a:rPr lang="ru-RU" sz="1600">
                <a:latin typeface="Arial" pitchFamily="34" charset="0"/>
                <a:cs typeface="Arial" pitchFamily="34" charset="0"/>
              </a:rPr>
              <a:t>Относительная ошибка прогноза температуры </a:t>
            </a:r>
            <a:r>
              <a:rPr lang="en-US" sz="1600">
                <a:latin typeface="Arial" pitchFamily="34" charset="0"/>
                <a:cs typeface="Arial" pitchFamily="34" charset="0"/>
              </a:rPr>
              <a:t>vs </a:t>
            </a:r>
            <a:r>
              <a:rPr lang="ru-RU" sz="1600">
                <a:latin typeface="Arial" pitchFamily="34" charset="0"/>
                <a:cs typeface="Arial" pitchFamily="34" charset="0"/>
              </a:rPr>
              <a:t>время прогноза </a:t>
            </a:r>
          </a:p>
          <a:p>
            <a:pPr marL="0" indent="0">
              <a:buNone/>
            </a:pPr>
            <a:endParaRPr lang="ru-RU" sz="1600">
              <a:latin typeface="Arial" pitchFamily="34" charset="0"/>
              <a:cs typeface="Arial" pitchFamily="34" charset="0"/>
            </a:endParaRPr>
          </a:p>
          <a:p>
            <a:pPr marL="0" indent="0">
              <a:buNone/>
            </a:pPr>
            <a:r>
              <a:rPr lang="ru-RU" sz="1600">
                <a:latin typeface="Arial" pitchFamily="34" charset="0"/>
                <a:cs typeface="Arial" pitchFamily="34" charset="0"/>
              </a:rPr>
              <a:t>без усвоения</a:t>
            </a:r>
          </a:p>
          <a:p>
            <a:pPr algn="just"/>
            <a:endParaRPr lang="ru-RU" sz="1800" dirty="0">
              <a:latin typeface="Arial" pitchFamily="34" charset="0"/>
              <a:cs typeface="Arial" pitchFamily="34" charset="0"/>
            </a:endParaRPr>
          </a:p>
        </p:txBody>
      </p:sp>
    </p:spTree>
    <p:extLst>
      <p:ext uri="{BB962C8B-B14F-4D97-AF65-F5344CB8AC3E}">
        <p14:creationId xmlns:p14="http://schemas.microsoft.com/office/powerpoint/2010/main" val="2085072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2"/>
          <p:cNvSpPr txBox="1">
            <a:spLocks/>
          </p:cNvSpPr>
          <p:nvPr/>
        </p:nvSpPr>
        <p:spPr>
          <a:xfrm>
            <a:off x="457200" y="-27384"/>
            <a:ext cx="8229600" cy="1143000"/>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a:latin typeface="Arial" panose="020B0604020202020204" pitchFamily="34" charset="0"/>
                <a:cs typeface="Arial" panose="020B0604020202020204" pitchFamily="34" charset="0"/>
              </a:rPr>
              <a:t>Усвоение данных содара и температурного профилемера</a:t>
            </a:r>
            <a:r>
              <a:rPr lang="en-US" sz="2800">
                <a:latin typeface="Arial" panose="020B0604020202020204" pitchFamily="34" charset="0"/>
                <a:cs typeface="Arial" panose="020B0604020202020204" pitchFamily="34" charset="0"/>
              </a:rPr>
              <a:t>. </a:t>
            </a:r>
            <a:r>
              <a:rPr lang="ru-RU" sz="2800" dirty="0">
                <a:latin typeface="Arial" panose="020B0604020202020204" pitchFamily="34" charset="0"/>
                <a:cs typeface="Arial" panose="020B0604020202020204" pitchFamily="34" charset="0"/>
              </a:rPr>
              <a:t>14.07.2014. 00 </a:t>
            </a:r>
            <a:r>
              <a:rPr lang="en-US" sz="2800" dirty="0">
                <a:latin typeface="Arial" panose="020B0604020202020204" pitchFamily="34" charset="0"/>
                <a:cs typeface="Arial" panose="020B0604020202020204" pitchFamily="34" charset="0"/>
              </a:rPr>
              <a:t>UTC</a:t>
            </a:r>
            <a:endParaRPr lang="ru-RU" sz="2800" dirty="0">
              <a:latin typeface="Arial" pitchFamily="34" charset="0"/>
              <a:cs typeface="Arial" pitchFamily="34" charset="0"/>
            </a:endParaRPr>
          </a:p>
        </p:txBody>
      </p:sp>
      <p:pic>
        <p:nvPicPr>
          <p:cNvPr id="8" name="Рисунок 7"/>
          <p:cNvPicPr/>
          <p:nvPr/>
        </p:nvPicPr>
        <p:blipFill>
          <a:blip r:embed="rId2" cstate="print"/>
          <a:srcRect/>
          <a:stretch>
            <a:fillRect/>
          </a:stretch>
        </p:blipFill>
        <p:spPr bwMode="auto">
          <a:xfrm>
            <a:off x="251520" y="995164"/>
            <a:ext cx="5943600" cy="3009900"/>
          </a:xfrm>
          <a:prstGeom prst="rect">
            <a:avLst/>
          </a:prstGeom>
          <a:noFill/>
          <a:ln w="9525">
            <a:noFill/>
            <a:miter lim="800000"/>
            <a:headEnd/>
            <a:tailEnd/>
          </a:ln>
        </p:spPr>
      </p:pic>
      <p:pic>
        <p:nvPicPr>
          <p:cNvPr id="9" name="Рисунок 8"/>
          <p:cNvPicPr/>
          <p:nvPr/>
        </p:nvPicPr>
        <p:blipFill>
          <a:blip r:embed="rId3" cstate="print"/>
          <a:srcRect/>
          <a:stretch>
            <a:fillRect/>
          </a:stretch>
        </p:blipFill>
        <p:spPr bwMode="auto">
          <a:xfrm>
            <a:off x="3020888" y="3857228"/>
            <a:ext cx="5943600" cy="3009900"/>
          </a:xfrm>
          <a:prstGeom prst="rect">
            <a:avLst/>
          </a:prstGeom>
          <a:noFill/>
          <a:ln w="9525">
            <a:noFill/>
            <a:miter lim="800000"/>
            <a:headEnd/>
            <a:tailEnd/>
          </a:ln>
        </p:spPr>
      </p:pic>
      <p:sp>
        <p:nvSpPr>
          <p:cNvPr id="11" name="Объект 2"/>
          <p:cNvSpPr txBox="1">
            <a:spLocks/>
          </p:cNvSpPr>
          <p:nvPr/>
        </p:nvSpPr>
        <p:spPr>
          <a:xfrm>
            <a:off x="6732240" y="1052736"/>
            <a:ext cx="1944216" cy="2520280"/>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1600">
                <a:latin typeface="Arial" pitchFamily="34" charset="0"/>
                <a:cs typeface="Arial" pitchFamily="34" charset="0"/>
              </a:rPr>
              <a:t>Относительная ошибка прогноза скорости </a:t>
            </a:r>
            <a:r>
              <a:rPr lang="en-US" sz="1600">
                <a:latin typeface="Arial" pitchFamily="34" charset="0"/>
                <a:cs typeface="Arial" pitchFamily="34" charset="0"/>
              </a:rPr>
              <a:t>vs </a:t>
            </a:r>
            <a:r>
              <a:rPr lang="ru-RU" sz="1600">
                <a:latin typeface="Arial" pitchFamily="34" charset="0"/>
                <a:cs typeface="Arial" pitchFamily="34" charset="0"/>
              </a:rPr>
              <a:t>время прогноза </a:t>
            </a:r>
          </a:p>
          <a:p>
            <a:pPr marL="0" indent="0">
              <a:buNone/>
            </a:pPr>
            <a:endParaRPr lang="ru-RU" sz="1600">
              <a:latin typeface="Arial" pitchFamily="34" charset="0"/>
              <a:cs typeface="Arial" pitchFamily="34" charset="0"/>
            </a:endParaRPr>
          </a:p>
          <a:p>
            <a:pPr marL="0" indent="0">
              <a:buNone/>
            </a:pPr>
            <a:r>
              <a:rPr lang="ru-RU" sz="1600">
                <a:latin typeface="Arial" pitchFamily="34" charset="0"/>
                <a:cs typeface="Arial" pitchFamily="34" charset="0"/>
              </a:rPr>
              <a:t>с усвоением</a:t>
            </a:r>
            <a:endParaRPr lang="ru-RU" sz="1600" dirty="0">
              <a:latin typeface="Arial" pitchFamily="34" charset="0"/>
              <a:cs typeface="Arial" pitchFamily="34" charset="0"/>
            </a:endParaRPr>
          </a:p>
          <a:p>
            <a:pPr algn="just"/>
            <a:endParaRPr lang="ru-RU" sz="1800" dirty="0">
              <a:latin typeface="Arial" pitchFamily="34" charset="0"/>
              <a:cs typeface="Arial" pitchFamily="34" charset="0"/>
            </a:endParaRPr>
          </a:p>
        </p:txBody>
      </p:sp>
      <p:sp>
        <p:nvSpPr>
          <p:cNvPr id="12" name="Объект 2"/>
          <p:cNvSpPr txBox="1">
            <a:spLocks/>
          </p:cNvSpPr>
          <p:nvPr/>
        </p:nvSpPr>
        <p:spPr>
          <a:xfrm>
            <a:off x="601216" y="4062636"/>
            <a:ext cx="1954560" cy="2520280"/>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ru-RU" sz="1800">
              <a:latin typeface="Arial" pitchFamily="34" charset="0"/>
              <a:cs typeface="Arial" pitchFamily="34" charset="0"/>
            </a:endParaRPr>
          </a:p>
          <a:p>
            <a:pPr marL="0" indent="0" algn="just">
              <a:buNone/>
            </a:pPr>
            <a:endParaRPr lang="ru-RU" sz="1800">
              <a:latin typeface="Arial" pitchFamily="34" charset="0"/>
              <a:cs typeface="Arial" pitchFamily="34" charset="0"/>
            </a:endParaRPr>
          </a:p>
          <a:p>
            <a:pPr marL="0" indent="0" algn="just">
              <a:buNone/>
            </a:pPr>
            <a:endParaRPr lang="en-US" sz="1800" dirty="0">
              <a:latin typeface="Arial" pitchFamily="34" charset="0"/>
              <a:cs typeface="Arial" pitchFamily="34" charset="0"/>
            </a:endParaRPr>
          </a:p>
          <a:p>
            <a:pPr marL="0" indent="0">
              <a:buNone/>
            </a:pPr>
            <a:r>
              <a:rPr lang="ru-RU" sz="1600">
                <a:latin typeface="Arial" pitchFamily="34" charset="0"/>
                <a:cs typeface="Arial" pitchFamily="34" charset="0"/>
              </a:rPr>
              <a:t>Относительная ошибка прогноза температуры </a:t>
            </a:r>
            <a:r>
              <a:rPr lang="en-US" sz="1600">
                <a:latin typeface="Arial" pitchFamily="34" charset="0"/>
                <a:cs typeface="Arial" pitchFamily="34" charset="0"/>
              </a:rPr>
              <a:t>vs </a:t>
            </a:r>
            <a:r>
              <a:rPr lang="ru-RU" sz="1600">
                <a:latin typeface="Arial" pitchFamily="34" charset="0"/>
                <a:cs typeface="Arial" pitchFamily="34" charset="0"/>
              </a:rPr>
              <a:t>время прогноза </a:t>
            </a:r>
          </a:p>
          <a:p>
            <a:pPr marL="0" indent="0">
              <a:buNone/>
            </a:pPr>
            <a:endParaRPr lang="ru-RU" sz="1600">
              <a:latin typeface="Arial" pitchFamily="34" charset="0"/>
              <a:cs typeface="Arial" pitchFamily="34" charset="0"/>
            </a:endParaRPr>
          </a:p>
          <a:p>
            <a:pPr marL="0" indent="0">
              <a:buNone/>
            </a:pPr>
            <a:r>
              <a:rPr lang="ru-RU" sz="1600">
                <a:latin typeface="Arial" pitchFamily="34" charset="0"/>
                <a:cs typeface="Arial" pitchFamily="34" charset="0"/>
              </a:rPr>
              <a:t>с усвоением</a:t>
            </a:r>
          </a:p>
          <a:p>
            <a:pPr algn="just"/>
            <a:endParaRPr lang="ru-RU" sz="1800" dirty="0">
              <a:latin typeface="Arial" pitchFamily="34" charset="0"/>
              <a:cs typeface="Arial" pitchFamily="34" charset="0"/>
            </a:endParaRPr>
          </a:p>
        </p:txBody>
      </p:sp>
    </p:spTree>
    <p:extLst>
      <p:ext uri="{BB962C8B-B14F-4D97-AF65-F5344CB8AC3E}">
        <p14:creationId xmlns:p14="http://schemas.microsoft.com/office/powerpoint/2010/main" val="2911506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Заголовок 2"/>
          <p:cNvSpPr txBox="1">
            <a:spLocks/>
          </p:cNvSpPr>
          <p:nvPr/>
        </p:nvSpPr>
        <p:spPr>
          <a:xfrm>
            <a:off x="457200" y="144016"/>
            <a:ext cx="8229600" cy="548680"/>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PT Serif" panose="020A0603040505020204" pitchFamily="18" charset="-52"/>
                <a:cs typeface="Arial" pitchFamily="34" charset="0"/>
              </a:rPr>
              <a:t>OBNINSK’S HIGH-ALTITUDE INSTRUMENTAL TOWER ("TYPHOON“). </a:t>
            </a:r>
            <a:endParaRPr lang="ru-RU" sz="2800" dirty="0">
              <a:latin typeface="PT Serif" panose="020A0603040505020204" pitchFamily="18" charset="-52"/>
              <a:cs typeface="Arial" pitchFamily="34" charset="0"/>
            </a:endParaRPr>
          </a:p>
        </p:txBody>
      </p:sp>
      <p:sp>
        <p:nvSpPr>
          <p:cNvPr id="3" name="Прямоугольник 7">
            <a:extLst>
              <a:ext uri="{FF2B5EF4-FFF2-40B4-BE49-F238E27FC236}">
                <a16:creationId xmlns:a16="http://schemas.microsoft.com/office/drawing/2014/main" id="{B378CA3D-B7D0-5BCC-9C45-46E1DAF4BDE9}"/>
              </a:ext>
            </a:extLst>
          </p:cNvPr>
          <p:cNvSpPr/>
          <p:nvPr/>
        </p:nvSpPr>
        <p:spPr>
          <a:xfrm>
            <a:off x="457200" y="6344652"/>
            <a:ext cx="4762872" cy="369332"/>
          </a:xfrm>
          <a:prstGeom prst="rect">
            <a:avLst/>
          </a:prstGeom>
        </p:spPr>
        <p:txBody>
          <a:bodyPr wrap="square">
            <a:spAutoFit/>
          </a:bodyPr>
          <a:lstStyle/>
          <a:p>
            <a:pPr algn="ctr"/>
            <a:r>
              <a:rPr lang="en-US" dirty="0">
                <a:solidFill>
                  <a:srgbClr val="0000CC"/>
                </a:solidFill>
                <a:highlight>
                  <a:srgbClr val="FFFF00"/>
                </a:highlight>
                <a:latin typeface="PT Serif" panose="020A0603040505020204" pitchFamily="18" charset="-52"/>
                <a:cs typeface="Arial" pitchFamily="34" charset="0"/>
              </a:rPr>
              <a:t>Meteorological characteristics of MK-15</a:t>
            </a:r>
            <a:endParaRPr lang="ru-RU" dirty="0">
              <a:solidFill>
                <a:srgbClr val="0000CC"/>
              </a:solidFill>
              <a:highlight>
                <a:srgbClr val="FFFF00"/>
              </a:highlight>
              <a:latin typeface="PT Serif" panose="020A0603040505020204" pitchFamily="18" charset="-52"/>
              <a:ea typeface="PT Serif" panose="020A0603040505020204" pitchFamily="18" charset="-52"/>
            </a:endParaRPr>
          </a:p>
        </p:txBody>
      </p:sp>
      <p:graphicFrame>
        <p:nvGraphicFramePr>
          <p:cNvPr id="7" name="Таблица 5">
            <a:extLst>
              <a:ext uri="{FF2B5EF4-FFF2-40B4-BE49-F238E27FC236}">
                <a16:creationId xmlns:a16="http://schemas.microsoft.com/office/drawing/2014/main" id="{DD48DBEB-6DC1-C5EC-E38F-31ECD5A5CE7C}"/>
              </a:ext>
            </a:extLst>
          </p:cNvPr>
          <p:cNvGraphicFramePr>
            <a:graphicFrameLocks noGrp="1"/>
          </p:cNvGraphicFramePr>
          <p:nvPr>
            <p:extLst>
              <p:ext uri="{D42A27DB-BD31-4B8C-83A1-F6EECF244321}">
                <p14:modId xmlns:p14="http://schemas.microsoft.com/office/powerpoint/2010/main" val="1670339970"/>
              </p:ext>
            </p:extLst>
          </p:nvPr>
        </p:nvGraphicFramePr>
        <p:xfrm>
          <a:off x="1809395" y="908720"/>
          <a:ext cx="4346781" cy="5172208"/>
        </p:xfrm>
        <a:graphic>
          <a:graphicData uri="http://schemas.openxmlformats.org/drawingml/2006/table">
            <a:tbl>
              <a:tblPr>
                <a:tableStyleId>{FABFCF23-3B69-468F-B69F-88F6DE6A72F2}</a:tableStyleId>
              </a:tblPr>
              <a:tblGrid>
                <a:gridCol w="1883002">
                  <a:extLst>
                    <a:ext uri="{9D8B030D-6E8A-4147-A177-3AD203B41FA5}">
                      <a16:colId xmlns:a16="http://schemas.microsoft.com/office/drawing/2014/main" val="2107422781"/>
                    </a:ext>
                  </a:extLst>
                </a:gridCol>
                <a:gridCol w="941267">
                  <a:extLst>
                    <a:ext uri="{9D8B030D-6E8A-4147-A177-3AD203B41FA5}">
                      <a16:colId xmlns:a16="http://schemas.microsoft.com/office/drawing/2014/main" val="1735199798"/>
                    </a:ext>
                  </a:extLst>
                </a:gridCol>
                <a:gridCol w="1474661">
                  <a:extLst>
                    <a:ext uri="{9D8B030D-6E8A-4147-A177-3AD203B41FA5}">
                      <a16:colId xmlns:a16="http://schemas.microsoft.com/office/drawing/2014/main" val="3918154597"/>
                    </a:ext>
                  </a:extLst>
                </a:gridCol>
                <a:gridCol w="47851">
                  <a:extLst>
                    <a:ext uri="{9D8B030D-6E8A-4147-A177-3AD203B41FA5}">
                      <a16:colId xmlns:a16="http://schemas.microsoft.com/office/drawing/2014/main" val="3418854728"/>
                    </a:ext>
                  </a:extLst>
                </a:gridCol>
              </a:tblGrid>
              <a:tr h="531440">
                <a:tc>
                  <a:txBody>
                    <a:bodyPr/>
                    <a:lstStyle/>
                    <a:p>
                      <a:pPr algn="l">
                        <a:lnSpc>
                          <a:spcPct val="100000"/>
                        </a:lnSpc>
                        <a:spcAft>
                          <a:spcPts val="1000"/>
                        </a:spcAft>
                        <a:tabLst>
                          <a:tab pos="457200" algn="l"/>
                        </a:tabLst>
                      </a:pPr>
                      <a:r>
                        <a:rPr lang="en-US" sz="1200" dirty="0">
                          <a:effectLst/>
                        </a:rPr>
                        <a:t>Measured meteorological parameters</a:t>
                      </a:r>
                      <a:endParaRPr lang="ru-RU" sz="1100" dirty="0">
                        <a:effectLst/>
                        <a:latin typeface="PT Serif" panose="020A0603040505020204" pitchFamily="18" charset="-52"/>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00000"/>
                        </a:lnSpc>
                        <a:spcAft>
                          <a:spcPts val="1000"/>
                        </a:spcAft>
                        <a:tabLst>
                          <a:tab pos="457200" algn="l"/>
                        </a:tabLst>
                      </a:pPr>
                      <a:r>
                        <a:rPr lang="en-US" sz="1200" dirty="0">
                          <a:effectLst/>
                        </a:rPr>
                        <a:t>Measurement range</a:t>
                      </a:r>
                      <a:endParaRPr lang="ru-RU" sz="1100" dirty="0">
                        <a:effectLst/>
                        <a:latin typeface="PT Serif" panose="020A0603040505020204" pitchFamily="18" charset="-52"/>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00000"/>
                        </a:lnSpc>
                        <a:spcAft>
                          <a:spcPts val="1000"/>
                        </a:spcAft>
                        <a:tabLst>
                          <a:tab pos="457200" algn="l"/>
                        </a:tabLst>
                      </a:pPr>
                      <a:r>
                        <a:rPr lang="en-US" sz="1200" dirty="0"/>
                        <a:t>Limits of permissible measurement error</a:t>
                      </a:r>
                      <a:endParaRPr lang="ru-RU" sz="1100" dirty="0">
                        <a:effectLst/>
                        <a:latin typeface="PT Serif" panose="020A0603040505020204" pitchFamily="18" charset="-52"/>
                        <a:ea typeface="Calibri" panose="020F0502020204030204" pitchFamily="34" charset="0"/>
                        <a:cs typeface="Times New Roman" panose="02020603050405020304" pitchFamily="18" charset="0"/>
                      </a:endParaRPr>
                    </a:p>
                  </a:txBody>
                  <a:tcPr marL="17780" marR="17780" marT="0" marB="0" anchor="ctr"/>
                </a:tc>
                <a:tc>
                  <a:txBody>
                    <a:bodyPr/>
                    <a:lstStyle/>
                    <a:p>
                      <a:pPr>
                        <a:lnSpc>
                          <a:spcPct val="100000"/>
                        </a:lnSpc>
                        <a:spcAft>
                          <a:spcPts val="1000"/>
                        </a:spcAft>
                      </a:pPr>
                      <a:r>
                        <a:rPr lang="ru-RU" sz="1100">
                          <a:effectLst/>
                        </a:rPr>
                        <a:t> </a:t>
                      </a:r>
                      <a:endParaRPr lang="ru-RU" sz="1100">
                        <a:effectLst/>
                        <a:latin typeface="PT Serif" panose="020A0603040505020204" pitchFamily="18" charset="-52"/>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15926387"/>
                  </a:ext>
                </a:extLst>
              </a:tr>
              <a:tr h="720080">
                <a:tc>
                  <a:txBody>
                    <a:bodyPr/>
                    <a:lstStyle/>
                    <a:p>
                      <a:pPr algn="just">
                        <a:lnSpc>
                          <a:spcPct val="100000"/>
                        </a:lnSpc>
                        <a:spcAft>
                          <a:spcPts val="1000"/>
                        </a:spcAft>
                        <a:tabLst>
                          <a:tab pos="457200" algn="l"/>
                        </a:tabLst>
                      </a:pPr>
                      <a:r>
                        <a:rPr lang="en-US" sz="1200" dirty="0"/>
                        <a:t>Atmospheric pressure with variable origin in the range </a:t>
                      </a:r>
                      <a:r>
                        <a:rPr lang="en-US" sz="1200" dirty="0">
                          <a:effectLst/>
                        </a:rPr>
                        <a:t>from</a:t>
                      </a:r>
                      <a:r>
                        <a:rPr lang="ru-RU" sz="1200" dirty="0">
                          <a:effectLst/>
                        </a:rPr>
                        <a:t> 600 </a:t>
                      </a:r>
                      <a:r>
                        <a:rPr lang="en-US" sz="1200" dirty="0">
                          <a:effectLst/>
                        </a:rPr>
                        <a:t>to</a:t>
                      </a:r>
                      <a:r>
                        <a:rPr lang="ru-RU" sz="1200" dirty="0">
                          <a:effectLst/>
                        </a:rPr>
                        <a:t> 917, </a:t>
                      </a:r>
                      <a:r>
                        <a:rPr lang="en-US" sz="1200" dirty="0" err="1">
                          <a:effectLst/>
                        </a:rPr>
                        <a:t>hPa</a:t>
                      </a:r>
                      <a:endParaRPr lang="ru-RU" sz="1100" dirty="0">
                        <a:effectLst/>
                        <a:latin typeface="PT Serif" panose="020A0603040505020204" pitchFamily="18" charset="-52"/>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00000"/>
                        </a:lnSpc>
                        <a:spcAft>
                          <a:spcPts val="1000"/>
                        </a:spcAft>
                        <a:tabLst>
                          <a:tab pos="457200" algn="l"/>
                        </a:tabLst>
                      </a:pPr>
                      <a:r>
                        <a:rPr lang="ru-RU" sz="1200" dirty="0">
                          <a:effectLst/>
                        </a:rPr>
                        <a:t>150</a:t>
                      </a:r>
                      <a:endParaRPr lang="ru-RU" sz="1100" dirty="0">
                        <a:effectLst/>
                        <a:latin typeface="PT Serif" panose="020A0603040505020204" pitchFamily="18" charset="-52"/>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00000"/>
                        </a:lnSpc>
                        <a:spcAft>
                          <a:spcPts val="1000"/>
                        </a:spcAft>
                        <a:tabLst>
                          <a:tab pos="457200" algn="l"/>
                        </a:tabLst>
                      </a:pPr>
                      <a:r>
                        <a:rPr lang="ru-RU" sz="1200" dirty="0">
                          <a:effectLst/>
                        </a:rPr>
                        <a:t>±0,3</a:t>
                      </a:r>
                      <a:endParaRPr lang="ru-RU" sz="1100" dirty="0">
                        <a:effectLst/>
                        <a:latin typeface="PT Serif" panose="020A0603040505020204" pitchFamily="18" charset="-52"/>
                        <a:ea typeface="Calibri" panose="020F0502020204030204" pitchFamily="34" charset="0"/>
                        <a:cs typeface="Times New Roman" panose="02020603050405020304" pitchFamily="18" charset="0"/>
                      </a:endParaRPr>
                    </a:p>
                  </a:txBody>
                  <a:tcPr marL="17780" marR="17780" marT="0" marB="0" anchor="ctr"/>
                </a:tc>
                <a:tc>
                  <a:txBody>
                    <a:bodyPr/>
                    <a:lstStyle/>
                    <a:p>
                      <a:pPr>
                        <a:lnSpc>
                          <a:spcPct val="100000"/>
                        </a:lnSpc>
                        <a:spcAft>
                          <a:spcPts val="1000"/>
                        </a:spcAft>
                      </a:pPr>
                      <a:r>
                        <a:rPr lang="ru-RU" sz="1100">
                          <a:effectLst/>
                        </a:rPr>
                        <a:t> </a:t>
                      </a:r>
                      <a:endParaRPr lang="ru-RU" sz="1100">
                        <a:effectLst/>
                        <a:latin typeface="PT Serif" panose="020A0603040505020204" pitchFamily="18" charset="-52"/>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57268496"/>
                  </a:ext>
                </a:extLst>
              </a:tr>
              <a:tr h="971183">
                <a:tc>
                  <a:txBody>
                    <a:bodyPr/>
                    <a:lstStyle/>
                    <a:p>
                      <a:pPr algn="just">
                        <a:lnSpc>
                          <a:spcPct val="100000"/>
                        </a:lnSpc>
                        <a:spcAft>
                          <a:spcPts val="1000"/>
                        </a:spcAft>
                        <a:tabLst>
                          <a:tab pos="457200" algn="l"/>
                        </a:tabLst>
                      </a:pPr>
                      <a:r>
                        <a:rPr lang="ru-RU" sz="1200" dirty="0">
                          <a:effectLst/>
                        </a:rPr>
                        <a:t> </a:t>
                      </a:r>
                      <a:r>
                        <a:rPr lang="en-US" sz="1200" dirty="0">
                          <a:effectLst/>
                        </a:rPr>
                        <a:t>Wind velocity</a:t>
                      </a:r>
                      <a:r>
                        <a:rPr lang="ru-RU" sz="1200" dirty="0">
                          <a:effectLst/>
                        </a:rPr>
                        <a:t>, </a:t>
                      </a:r>
                      <a:r>
                        <a:rPr lang="en-US" sz="1200" dirty="0">
                          <a:effectLst/>
                        </a:rPr>
                        <a:t>m</a:t>
                      </a:r>
                      <a:r>
                        <a:rPr lang="ru-RU" sz="1200" dirty="0">
                          <a:effectLst/>
                        </a:rPr>
                        <a:t>/</a:t>
                      </a:r>
                      <a:r>
                        <a:rPr lang="en-US" sz="1200" dirty="0">
                          <a:effectLst/>
                        </a:rPr>
                        <a:t>s</a:t>
                      </a:r>
                      <a:r>
                        <a:rPr lang="ru-RU" sz="1200" dirty="0">
                          <a:effectLst/>
                        </a:rPr>
                        <a:t>:</a:t>
                      </a:r>
                      <a:endParaRPr lang="ru-RU" sz="1100" dirty="0">
                        <a:effectLst/>
                      </a:endParaRPr>
                    </a:p>
                    <a:p>
                      <a:pPr algn="l">
                        <a:lnSpc>
                          <a:spcPct val="100000"/>
                        </a:lnSpc>
                        <a:spcAft>
                          <a:spcPts val="1000"/>
                        </a:spcAft>
                        <a:tabLst>
                          <a:tab pos="457200" algn="l"/>
                        </a:tabLst>
                      </a:pPr>
                      <a:r>
                        <a:rPr lang="ru-RU" sz="1200" dirty="0">
                          <a:effectLst/>
                        </a:rPr>
                        <a:t>- </a:t>
                      </a:r>
                      <a:r>
                        <a:rPr lang="en-US" sz="1200" dirty="0">
                          <a:effectLst/>
                        </a:rPr>
                        <a:t>Horizontal component </a:t>
                      </a:r>
                      <a:r>
                        <a:rPr lang="en-US" sz="1200" dirty="0" err="1">
                          <a:effectLst/>
                        </a:rPr>
                        <a:t>V</a:t>
                      </a:r>
                      <a:r>
                        <a:rPr lang="en-US" sz="1200" baseline="-25000" dirty="0" err="1">
                          <a:effectLst/>
                        </a:rPr>
                        <a:t>r</a:t>
                      </a:r>
                      <a:r>
                        <a:rPr lang="ru-RU" sz="1200" dirty="0">
                          <a:effectLst/>
                        </a:rPr>
                        <a:t>,</a:t>
                      </a:r>
                      <a:endParaRPr lang="ru-RU" sz="1100" dirty="0">
                        <a:effectLst/>
                      </a:endParaRPr>
                    </a:p>
                    <a:p>
                      <a:pPr algn="l">
                        <a:lnSpc>
                          <a:spcPct val="100000"/>
                        </a:lnSpc>
                        <a:spcAft>
                          <a:spcPts val="1000"/>
                        </a:spcAft>
                        <a:tabLst>
                          <a:tab pos="457200" algn="l"/>
                        </a:tabLst>
                      </a:pPr>
                      <a:r>
                        <a:rPr lang="ru-RU" sz="1200" dirty="0">
                          <a:effectLst/>
                        </a:rPr>
                        <a:t>- </a:t>
                      </a:r>
                      <a:r>
                        <a:rPr lang="en-US" sz="1200" dirty="0">
                          <a:effectLst/>
                        </a:rPr>
                        <a:t>Vertical component V</a:t>
                      </a:r>
                      <a:r>
                        <a:rPr lang="en-US" sz="1200" baseline="-25000" dirty="0">
                          <a:effectLst/>
                        </a:rPr>
                        <a:t>B</a:t>
                      </a:r>
                      <a:r>
                        <a:rPr lang="en-US" sz="1200" dirty="0">
                          <a:effectLst/>
                        </a:rPr>
                        <a:t>,</a:t>
                      </a:r>
                      <a:endParaRPr lang="ru-RU" sz="1100" dirty="0">
                        <a:effectLst/>
                        <a:latin typeface="PT Serif" panose="020A0603040505020204" pitchFamily="18" charset="-52"/>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00000"/>
                        </a:lnSpc>
                        <a:spcAft>
                          <a:spcPts val="1000"/>
                        </a:spcAft>
                        <a:tabLst>
                          <a:tab pos="457200" algn="l"/>
                        </a:tabLst>
                      </a:pPr>
                      <a:r>
                        <a:rPr lang="en-US" sz="1200" dirty="0">
                          <a:effectLst/>
                        </a:rPr>
                        <a:t>From</a:t>
                      </a:r>
                      <a:r>
                        <a:rPr lang="ru-RU" sz="1200" dirty="0">
                          <a:effectLst/>
                        </a:rPr>
                        <a:t> 0,2 </a:t>
                      </a:r>
                      <a:r>
                        <a:rPr lang="en-US" sz="1200" dirty="0">
                          <a:effectLst/>
                        </a:rPr>
                        <a:t>to</a:t>
                      </a:r>
                      <a:r>
                        <a:rPr lang="ru-RU" sz="1200" dirty="0">
                          <a:effectLst/>
                        </a:rPr>
                        <a:t> 60 </a:t>
                      </a:r>
                      <a:endParaRPr lang="ru-RU" sz="1100" dirty="0">
                        <a:effectLst/>
                      </a:endParaRPr>
                    </a:p>
                    <a:p>
                      <a:pPr algn="ctr">
                        <a:lnSpc>
                          <a:spcPct val="100000"/>
                        </a:lnSpc>
                        <a:spcAft>
                          <a:spcPts val="1000"/>
                        </a:spcAft>
                        <a:tabLst>
                          <a:tab pos="457200" algn="l"/>
                        </a:tabLst>
                      </a:pPr>
                      <a:r>
                        <a:rPr lang="en-US" sz="1200" dirty="0">
                          <a:effectLst/>
                        </a:rPr>
                        <a:t>From</a:t>
                      </a:r>
                      <a:r>
                        <a:rPr lang="ru-RU" sz="1200" dirty="0">
                          <a:effectLst/>
                        </a:rPr>
                        <a:t> </a:t>
                      </a:r>
                      <a:r>
                        <a:rPr lang="en-US" sz="1200" dirty="0">
                          <a:effectLst/>
                        </a:rPr>
                        <a:t>-</a:t>
                      </a:r>
                      <a:r>
                        <a:rPr lang="ru-RU" sz="1200" dirty="0">
                          <a:effectLst/>
                        </a:rPr>
                        <a:t>10</a:t>
                      </a:r>
                      <a:br>
                        <a:rPr lang="ru-RU" sz="1200" dirty="0">
                          <a:effectLst/>
                        </a:rPr>
                      </a:br>
                      <a:r>
                        <a:rPr lang="en-US" sz="1200" dirty="0">
                          <a:effectLst/>
                        </a:rPr>
                        <a:t>to</a:t>
                      </a:r>
                      <a:r>
                        <a:rPr lang="ru-RU" sz="1200" dirty="0">
                          <a:effectLst/>
                        </a:rPr>
                        <a:t> +10</a:t>
                      </a:r>
                      <a:endParaRPr lang="ru-RU" sz="1100" dirty="0">
                        <a:effectLst/>
                        <a:latin typeface="PT Serif" panose="020A0603040505020204" pitchFamily="18" charset="-52"/>
                        <a:ea typeface="Calibri" panose="020F0502020204030204" pitchFamily="34" charset="0"/>
                        <a:cs typeface="Times New Roman" panose="02020603050405020304" pitchFamily="18" charset="0"/>
                      </a:endParaRPr>
                    </a:p>
                  </a:txBody>
                  <a:tcPr marL="17780" marR="17780" marT="0" marB="0" anchor="ctr"/>
                </a:tc>
                <a:tc gridSpan="2">
                  <a:txBody>
                    <a:bodyPr/>
                    <a:lstStyle/>
                    <a:p>
                      <a:pPr algn="ctr">
                        <a:lnSpc>
                          <a:spcPct val="100000"/>
                        </a:lnSpc>
                        <a:spcAft>
                          <a:spcPts val="1000"/>
                        </a:spcAft>
                        <a:tabLst>
                          <a:tab pos="457200" algn="l"/>
                        </a:tabLst>
                      </a:pPr>
                      <a:r>
                        <a:rPr lang="ru-RU" sz="1200" dirty="0">
                          <a:effectLst/>
                        </a:rPr>
                        <a:t>± (0,2+0,03</a:t>
                      </a:r>
                      <a:r>
                        <a:rPr lang="en-US" sz="1200" dirty="0" err="1">
                          <a:effectLst/>
                        </a:rPr>
                        <a:t>V</a:t>
                      </a:r>
                      <a:r>
                        <a:rPr lang="en-US" sz="1200" baseline="-25000" dirty="0" err="1">
                          <a:effectLst/>
                        </a:rPr>
                        <a:t>r</a:t>
                      </a:r>
                      <a:r>
                        <a:rPr lang="ru-RU" sz="1200" dirty="0">
                          <a:effectLst/>
                        </a:rPr>
                        <a:t>)</a:t>
                      </a:r>
                      <a:endParaRPr lang="ru-RU" sz="1100" dirty="0">
                        <a:effectLst/>
                      </a:endParaRPr>
                    </a:p>
                    <a:p>
                      <a:pPr algn="ctr">
                        <a:lnSpc>
                          <a:spcPct val="100000"/>
                        </a:lnSpc>
                        <a:spcAft>
                          <a:spcPts val="1000"/>
                        </a:spcAft>
                        <a:tabLst>
                          <a:tab pos="457200" algn="l"/>
                        </a:tabLst>
                      </a:pPr>
                      <a:r>
                        <a:rPr lang="ru-RU" sz="1200" dirty="0">
                          <a:effectLst/>
                        </a:rPr>
                        <a:t> ± (0,2+0,03</a:t>
                      </a:r>
                      <a:r>
                        <a:rPr lang="en-US" sz="1200" dirty="0">
                          <a:effectLst/>
                        </a:rPr>
                        <a:t>V</a:t>
                      </a:r>
                      <a:r>
                        <a:rPr lang="en-US" sz="1200" baseline="-25000" dirty="0">
                          <a:effectLst/>
                        </a:rPr>
                        <a:t>B</a:t>
                      </a:r>
                      <a:r>
                        <a:rPr lang="ru-RU" sz="1200" dirty="0">
                          <a:effectLst/>
                        </a:rPr>
                        <a:t>)</a:t>
                      </a:r>
                      <a:endParaRPr lang="ru-RU" sz="1100" dirty="0">
                        <a:effectLst/>
                        <a:latin typeface="PT Serif" panose="020A0603040505020204" pitchFamily="18" charset="-52"/>
                        <a:ea typeface="Calibri" panose="020F0502020204030204" pitchFamily="34" charset="0"/>
                        <a:cs typeface="Times New Roman" panose="02020603050405020304" pitchFamily="18" charset="0"/>
                      </a:endParaRPr>
                    </a:p>
                  </a:txBody>
                  <a:tcPr marL="17780" marR="17780" marT="0" marB="0" anchor="ctr"/>
                </a:tc>
                <a:tc hMerge="1">
                  <a:txBody>
                    <a:bodyPr/>
                    <a:lstStyle/>
                    <a:p>
                      <a:endParaRPr lang="ru-RU"/>
                    </a:p>
                  </a:txBody>
                  <a:tcPr/>
                </a:tc>
                <a:extLst>
                  <a:ext uri="{0D108BD9-81ED-4DB2-BD59-A6C34878D82A}">
                    <a16:rowId xmlns:a16="http://schemas.microsoft.com/office/drawing/2014/main" val="3341595335"/>
                  </a:ext>
                </a:extLst>
              </a:tr>
              <a:tr h="372880">
                <a:tc>
                  <a:txBody>
                    <a:bodyPr/>
                    <a:lstStyle/>
                    <a:p>
                      <a:pPr algn="l">
                        <a:lnSpc>
                          <a:spcPct val="100000"/>
                        </a:lnSpc>
                        <a:spcAft>
                          <a:spcPts val="1000"/>
                        </a:spcAft>
                        <a:tabLst>
                          <a:tab pos="457200" algn="l"/>
                        </a:tabLst>
                      </a:pPr>
                      <a:r>
                        <a:rPr lang="en-US" sz="1200" dirty="0"/>
                        <a:t>Wind direction, degrees</a:t>
                      </a:r>
                      <a:endParaRPr lang="ru-RU" sz="1100" dirty="0">
                        <a:effectLst/>
                        <a:latin typeface="PT Serif" panose="020A0603040505020204" pitchFamily="18" charset="-52"/>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00000"/>
                        </a:lnSpc>
                        <a:spcAft>
                          <a:spcPts val="1000"/>
                        </a:spcAft>
                        <a:tabLst>
                          <a:tab pos="457200" algn="l"/>
                        </a:tabLst>
                      </a:pPr>
                      <a:r>
                        <a:rPr lang="en-US" sz="1200" dirty="0">
                          <a:effectLst/>
                        </a:rPr>
                        <a:t>From</a:t>
                      </a:r>
                      <a:r>
                        <a:rPr lang="ru-RU" sz="1200" dirty="0">
                          <a:effectLst/>
                        </a:rPr>
                        <a:t> 0 </a:t>
                      </a:r>
                      <a:r>
                        <a:rPr lang="en-US" sz="1200" dirty="0">
                          <a:effectLst/>
                        </a:rPr>
                        <a:t>to</a:t>
                      </a:r>
                      <a:r>
                        <a:rPr lang="ru-RU" sz="1200" dirty="0">
                          <a:effectLst/>
                        </a:rPr>
                        <a:t> 360</a:t>
                      </a:r>
                      <a:endParaRPr lang="ru-RU" sz="1100" dirty="0">
                        <a:effectLst/>
                        <a:latin typeface="PT Serif" panose="020A0603040505020204" pitchFamily="18" charset="-52"/>
                        <a:ea typeface="Calibri" panose="020F0502020204030204" pitchFamily="34" charset="0"/>
                        <a:cs typeface="Times New Roman" panose="02020603050405020304" pitchFamily="18" charset="0"/>
                      </a:endParaRPr>
                    </a:p>
                  </a:txBody>
                  <a:tcPr marL="17780" marR="17780" marT="0" marB="0" anchor="ctr"/>
                </a:tc>
                <a:tc gridSpan="2">
                  <a:txBody>
                    <a:bodyPr/>
                    <a:lstStyle/>
                    <a:p>
                      <a:pPr algn="ctr">
                        <a:lnSpc>
                          <a:spcPct val="100000"/>
                        </a:lnSpc>
                        <a:spcAft>
                          <a:spcPts val="1000"/>
                        </a:spcAft>
                        <a:tabLst>
                          <a:tab pos="457200" algn="l"/>
                        </a:tabLst>
                      </a:pPr>
                      <a:r>
                        <a:rPr lang="ru-RU" sz="1200" dirty="0">
                          <a:effectLst/>
                        </a:rPr>
                        <a:t>±2</a:t>
                      </a:r>
                      <a:endParaRPr lang="ru-RU" sz="1100" dirty="0">
                        <a:effectLst/>
                        <a:latin typeface="PT Serif" panose="020A0603040505020204" pitchFamily="18" charset="-52"/>
                        <a:ea typeface="Calibri" panose="020F0502020204030204" pitchFamily="34" charset="0"/>
                        <a:cs typeface="Times New Roman" panose="02020603050405020304" pitchFamily="18" charset="0"/>
                      </a:endParaRPr>
                    </a:p>
                  </a:txBody>
                  <a:tcPr marL="17780" marR="17780" marT="0" marB="0" anchor="ctr"/>
                </a:tc>
                <a:tc hMerge="1">
                  <a:txBody>
                    <a:bodyPr/>
                    <a:lstStyle/>
                    <a:p>
                      <a:endParaRPr lang="ru-RU"/>
                    </a:p>
                  </a:txBody>
                  <a:tcPr/>
                </a:tc>
                <a:extLst>
                  <a:ext uri="{0D108BD9-81ED-4DB2-BD59-A6C34878D82A}">
                    <a16:rowId xmlns:a16="http://schemas.microsoft.com/office/drawing/2014/main" val="1201454663"/>
                  </a:ext>
                </a:extLst>
              </a:tr>
              <a:tr h="564945">
                <a:tc>
                  <a:txBody>
                    <a:bodyPr/>
                    <a:lstStyle/>
                    <a:p>
                      <a:pPr algn="just">
                        <a:lnSpc>
                          <a:spcPct val="100000"/>
                        </a:lnSpc>
                        <a:spcAft>
                          <a:spcPts val="1000"/>
                        </a:spcAft>
                        <a:tabLst>
                          <a:tab pos="457200" algn="l"/>
                        </a:tabLst>
                      </a:pPr>
                      <a:r>
                        <a:rPr lang="en-US" sz="1200" dirty="0">
                          <a:effectLst/>
                        </a:rPr>
                        <a:t>Air temperature</a:t>
                      </a:r>
                      <a:r>
                        <a:rPr lang="ru-RU" sz="1200" dirty="0">
                          <a:effectLst/>
                        </a:rPr>
                        <a:t>, </a:t>
                      </a:r>
                      <a:r>
                        <a:rPr lang="ru-RU" sz="1200" baseline="30000" dirty="0" err="1">
                          <a:effectLst/>
                        </a:rPr>
                        <a:t>о</a:t>
                      </a:r>
                      <a:r>
                        <a:rPr lang="ru-RU" sz="1200" dirty="0" err="1">
                          <a:effectLst/>
                        </a:rPr>
                        <a:t>С</a:t>
                      </a:r>
                      <a:endParaRPr lang="ru-RU" sz="1100" dirty="0">
                        <a:effectLst/>
                        <a:latin typeface="PT Serif" panose="020A0603040505020204" pitchFamily="18" charset="-52"/>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00000"/>
                        </a:lnSpc>
                        <a:spcAft>
                          <a:spcPts val="1000"/>
                        </a:spcAft>
                        <a:tabLst>
                          <a:tab pos="457200" algn="l"/>
                        </a:tabLst>
                      </a:pPr>
                      <a:r>
                        <a:rPr lang="en-US" sz="1200" dirty="0">
                          <a:effectLst/>
                        </a:rPr>
                        <a:t>From -</a:t>
                      </a:r>
                      <a:r>
                        <a:rPr lang="ru-RU" sz="1200" dirty="0">
                          <a:effectLst/>
                        </a:rPr>
                        <a:t>60</a:t>
                      </a:r>
                      <a:br>
                        <a:rPr lang="ru-RU" sz="1200" dirty="0">
                          <a:effectLst/>
                        </a:rPr>
                      </a:br>
                      <a:r>
                        <a:rPr lang="en-US" sz="1200" dirty="0">
                          <a:effectLst/>
                        </a:rPr>
                        <a:t>to</a:t>
                      </a:r>
                      <a:r>
                        <a:rPr lang="ru-RU" sz="1200" dirty="0">
                          <a:effectLst/>
                        </a:rPr>
                        <a:t> +50</a:t>
                      </a:r>
                      <a:endParaRPr lang="ru-RU" sz="1100" dirty="0">
                        <a:effectLst/>
                        <a:latin typeface="PT Serif" panose="020A0603040505020204" pitchFamily="18" charset="-52"/>
                        <a:ea typeface="Calibri" panose="020F0502020204030204" pitchFamily="34" charset="0"/>
                        <a:cs typeface="Times New Roman" panose="02020603050405020304" pitchFamily="18" charset="0"/>
                      </a:endParaRPr>
                    </a:p>
                  </a:txBody>
                  <a:tcPr marL="17780" marR="17780" marT="0" marB="0" anchor="ctr"/>
                </a:tc>
                <a:tc gridSpan="2">
                  <a:txBody>
                    <a:bodyPr/>
                    <a:lstStyle/>
                    <a:p>
                      <a:pPr algn="ctr">
                        <a:lnSpc>
                          <a:spcPct val="100000"/>
                        </a:lnSpc>
                        <a:spcAft>
                          <a:spcPts val="1000"/>
                        </a:spcAft>
                        <a:tabLst>
                          <a:tab pos="457200" algn="l"/>
                        </a:tabLst>
                      </a:pPr>
                      <a:r>
                        <a:rPr lang="ru-RU" sz="1200" dirty="0">
                          <a:effectLst/>
                        </a:rPr>
                        <a:t>±0,2</a:t>
                      </a:r>
                      <a:endParaRPr lang="ru-RU" sz="1100" dirty="0">
                        <a:effectLst/>
                        <a:latin typeface="PT Serif" panose="020A0603040505020204" pitchFamily="18" charset="-52"/>
                        <a:ea typeface="Calibri" panose="020F0502020204030204" pitchFamily="34" charset="0"/>
                        <a:cs typeface="Times New Roman" panose="02020603050405020304" pitchFamily="18" charset="0"/>
                      </a:endParaRPr>
                    </a:p>
                  </a:txBody>
                  <a:tcPr marL="17780" marR="17780" marT="0" marB="0" anchor="ctr"/>
                </a:tc>
                <a:tc hMerge="1">
                  <a:txBody>
                    <a:bodyPr/>
                    <a:lstStyle/>
                    <a:p>
                      <a:endParaRPr lang="ru-RU"/>
                    </a:p>
                  </a:txBody>
                  <a:tcPr/>
                </a:tc>
                <a:extLst>
                  <a:ext uri="{0D108BD9-81ED-4DB2-BD59-A6C34878D82A}">
                    <a16:rowId xmlns:a16="http://schemas.microsoft.com/office/drawing/2014/main" val="450167678"/>
                  </a:ext>
                </a:extLst>
              </a:tr>
              <a:tr h="1909400">
                <a:tc>
                  <a:txBody>
                    <a:bodyPr/>
                    <a:lstStyle/>
                    <a:p>
                      <a:pPr algn="just">
                        <a:lnSpc>
                          <a:spcPct val="100000"/>
                        </a:lnSpc>
                        <a:spcAft>
                          <a:spcPts val="1000"/>
                        </a:spcAft>
                        <a:tabLst>
                          <a:tab pos="457200" algn="l"/>
                        </a:tabLst>
                      </a:pPr>
                      <a:r>
                        <a:rPr lang="en-US" sz="1200" dirty="0">
                          <a:effectLst/>
                        </a:rPr>
                        <a:t>Air relative humidity</a:t>
                      </a:r>
                      <a:r>
                        <a:rPr lang="ru-RU" sz="1200" dirty="0">
                          <a:effectLst/>
                        </a:rPr>
                        <a:t>, %</a:t>
                      </a:r>
                      <a:endParaRPr lang="ru-RU" sz="1100" dirty="0">
                        <a:effectLst/>
                        <a:latin typeface="PT Serif" panose="020A0603040505020204" pitchFamily="18" charset="-52"/>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00000"/>
                        </a:lnSpc>
                        <a:spcAft>
                          <a:spcPts val="1000"/>
                        </a:spcAft>
                        <a:tabLst>
                          <a:tab pos="457200" algn="l"/>
                        </a:tabLst>
                      </a:pPr>
                      <a:r>
                        <a:rPr lang="en-US" sz="1200" dirty="0">
                          <a:effectLst/>
                        </a:rPr>
                        <a:t>From</a:t>
                      </a:r>
                      <a:r>
                        <a:rPr lang="ru-RU" sz="1200" dirty="0">
                          <a:effectLst/>
                        </a:rPr>
                        <a:t> 5 </a:t>
                      </a:r>
                      <a:r>
                        <a:rPr lang="en-US" sz="1200" dirty="0">
                          <a:effectLst/>
                        </a:rPr>
                        <a:t>to</a:t>
                      </a:r>
                      <a:r>
                        <a:rPr lang="ru-RU" sz="1200" dirty="0">
                          <a:effectLst/>
                        </a:rPr>
                        <a:t> 100</a:t>
                      </a:r>
                      <a:endParaRPr lang="ru-RU" sz="1100" dirty="0">
                        <a:effectLst/>
                        <a:latin typeface="PT Serif" panose="020A0603040505020204" pitchFamily="18" charset="-52"/>
                        <a:ea typeface="Calibri" panose="020F0502020204030204" pitchFamily="34" charset="0"/>
                        <a:cs typeface="Times New Roman" panose="02020603050405020304" pitchFamily="18" charset="0"/>
                      </a:endParaRPr>
                    </a:p>
                  </a:txBody>
                  <a:tcPr marL="17780" marR="17780" marT="0" marB="0" anchor="ctr"/>
                </a:tc>
                <a:tc gridSpan="2">
                  <a:txBody>
                    <a:bodyPr/>
                    <a:lstStyle/>
                    <a:p>
                      <a:pPr algn="ctr">
                        <a:lnSpc>
                          <a:spcPct val="100000"/>
                        </a:lnSpc>
                        <a:spcAft>
                          <a:spcPts val="1000"/>
                        </a:spcAft>
                        <a:tabLst>
                          <a:tab pos="457200" algn="l"/>
                        </a:tabLst>
                      </a:pPr>
                      <a:r>
                        <a:rPr lang="ru-RU" sz="1200" dirty="0">
                          <a:effectLst/>
                        </a:rPr>
                        <a:t>± 3 – </a:t>
                      </a:r>
                      <a:r>
                        <a:rPr lang="en-US" sz="1200" dirty="0"/>
                        <a:t>in the temperature range above </a:t>
                      </a:r>
                      <a:r>
                        <a:rPr lang="ru-RU" sz="1200" dirty="0">
                          <a:effectLst/>
                        </a:rPr>
                        <a:t>0 °С </a:t>
                      </a:r>
                      <a:r>
                        <a:rPr lang="en-US" sz="1200" dirty="0">
                          <a:effectLst/>
                        </a:rPr>
                        <a:t>to</a:t>
                      </a:r>
                      <a:r>
                        <a:rPr lang="ru-RU" sz="1200" dirty="0">
                          <a:effectLst/>
                        </a:rPr>
                        <a:t> +50 °С; </a:t>
                      </a:r>
                      <a:br>
                        <a:rPr lang="ru-RU" sz="1200" dirty="0">
                          <a:effectLst/>
                        </a:rPr>
                      </a:br>
                      <a:r>
                        <a:rPr lang="ru-RU" sz="1200" dirty="0">
                          <a:effectLst/>
                        </a:rPr>
                        <a:t>± 5 – </a:t>
                      </a:r>
                      <a:r>
                        <a:rPr lang="en-US" sz="1200" dirty="0"/>
                        <a:t>in the temperature range from minus </a:t>
                      </a:r>
                      <a:r>
                        <a:rPr lang="ru-RU" sz="1200" dirty="0">
                          <a:effectLst/>
                        </a:rPr>
                        <a:t>40 °С </a:t>
                      </a:r>
                      <a:r>
                        <a:rPr lang="en-US" sz="1200" dirty="0">
                          <a:effectLst/>
                        </a:rPr>
                        <a:t>to</a:t>
                      </a:r>
                      <a:r>
                        <a:rPr lang="ru-RU" sz="1200" dirty="0">
                          <a:effectLst/>
                        </a:rPr>
                        <a:t> 0 °С </a:t>
                      </a:r>
                      <a:r>
                        <a:rPr lang="en-US" sz="1200" dirty="0" err="1">
                          <a:effectLst/>
                        </a:rPr>
                        <a:t>inc</a:t>
                      </a:r>
                      <a:r>
                        <a:rPr lang="ru-RU" sz="1200" dirty="0">
                          <a:effectLst/>
                        </a:rPr>
                        <a:t>.; </a:t>
                      </a:r>
                      <a:br>
                        <a:rPr lang="ru-RU" sz="1200" dirty="0">
                          <a:effectLst/>
                        </a:rPr>
                      </a:br>
                      <a:r>
                        <a:rPr lang="en-US" sz="1200" dirty="0"/>
                        <a:t>in the temperature range from minus </a:t>
                      </a:r>
                      <a:r>
                        <a:rPr lang="ru-RU" sz="1200" dirty="0">
                          <a:effectLst/>
                        </a:rPr>
                        <a:t>40 °С измерения не проводятся</a:t>
                      </a:r>
                      <a:endParaRPr lang="ru-RU" sz="1100" dirty="0">
                        <a:effectLst/>
                        <a:latin typeface="PT Serif" panose="020A0603040505020204" pitchFamily="18" charset="-52"/>
                        <a:ea typeface="Calibri" panose="020F0502020204030204" pitchFamily="34" charset="0"/>
                        <a:cs typeface="Times New Roman" panose="02020603050405020304" pitchFamily="18" charset="0"/>
                      </a:endParaRPr>
                    </a:p>
                  </a:txBody>
                  <a:tcPr marL="17780" marR="17780" marT="0" marB="0" anchor="ctr"/>
                </a:tc>
                <a:tc hMerge="1">
                  <a:txBody>
                    <a:bodyPr/>
                    <a:lstStyle/>
                    <a:p>
                      <a:endParaRPr lang="ru-RU"/>
                    </a:p>
                  </a:txBody>
                  <a:tcPr/>
                </a:tc>
                <a:extLst>
                  <a:ext uri="{0D108BD9-81ED-4DB2-BD59-A6C34878D82A}">
                    <a16:rowId xmlns:a16="http://schemas.microsoft.com/office/drawing/2014/main" val="3678800253"/>
                  </a:ext>
                </a:extLst>
              </a:tr>
            </a:tbl>
          </a:graphicData>
        </a:graphic>
      </p:graphicFrame>
    </p:spTree>
    <p:extLst>
      <p:ext uri="{BB962C8B-B14F-4D97-AF65-F5344CB8AC3E}">
        <p14:creationId xmlns:p14="http://schemas.microsoft.com/office/powerpoint/2010/main" val="486352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59832" y="2142544"/>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3441993" y="2018504"/>
            <a:ext cx="4392488"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14284" y="2358512"/>
            <a:ext cx="288032" cy="4340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2"/>
          <p:cNvSpPr txBox="1">
            <a:spLocks/>
          </p:cNvSpPr>
          <p:nvPr/>
        </p:nvSpPr>
        <p:spPr>
          <a:xfrm>
            <a:off x="107504" y="-18256"/>
            <a:ext cx="8928992" cy="818094"/>
          </a:xfrm>
          <a:prstGeom prst="rect">
            <a:avLst/>
          </a:prstGeom>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PT Serif" panose="020A0603040505020204" pitchFamily="18" charset="-52"/>
                <a:cs typeface="Arial" pitchFamily="34" charset="0"/>
              </a:rPr>
              <a:t>MEASUREMENT RESULTS. GENERAL ANALYSIS AND CASE STUDIES</a:t>
            </a:r>
            <a:endParaRPr lang="ru-RU" sz="3200" dirty="0">
              <a:solidFill>
                <a:srgbClr val="0000CC"/>
              </a:solidFill>
              <a:latin typeface="PT Serif" panose="020A0603040505020204" pitchFamily="18" charset="-52"/>
              <a:cs typeface="Arial" pitchFamily="34" charset="0"/>
            </a:endParaRPr>
          </a:p>
        </p:txBody>
      </p:sp>
      <p:sp>
        <p:nvSpPr>
          <p:cNvPr id="14" name="Прямоугольник 13"/>
          <p:cNvSpPr/>
          <p:nvPr/>
        </p:nvSpPr>
        <p:spPr>
          <a:xfrm>
            <a:off x="287524" y="474951"/>
            <a:ext cx="8568952" cy="4601260"/>
          </a:xfrm>
          <a:prstGeom prst="rect">
            <a:avLst/>
          </a:prstGeom>
        </p:spPr>
        <p:txBody>
          <a:bodyPr wrap="square">
            <a:spAutoFit/>
          </a:bodyPr>
          <a:lstStyle/>
          <a:p>
            <a:pPr algn="r"/>
            <a:endParaRPr lang="en-US" sz="2100" dirty="0">
              <a:latin typeface="PT Serif" panose="020A0603040505020204" pitchFamily="18" charset="-52"/>
            </a:endParaRPr>
          </a:p>
          <a:p>
            <a:pPr marL="457200" indent="-457200">
              <a:buFont typeface="Arial" panose="020B0604020202020204" pitchFamily="34" charset="0"/>
              <a:buChar char="•"/>
            </a:pPr>
            <a:r>
              <a:rPr lang="en-US" sz="2400" dirty="0">
                <a:latin typeface="PT Serif" panose="020A0603040505020204" pitchFamily="18" charset="-52"/>
              </a:rPr>
              <a:t>In total, in 2014-2023, according to measurements at the VMM, </a:t>
            </a:r>
            <a:r>
              <a:rPr lang="en-US" sz="2400" dirty="0">
                <a:solidFill>
                  <a:srgbClr val="0070C0"/>
                </a:solidFill>
                <a:latin typeface="PT Serif" panose="020A0603040505020204" pitchFamily="18" charset="-52"/>
              </a:rPr>
              <a:t>64</a:t>
            </a:r>
            <a:r>
              <a:rPr lang="en-US" sz="2400" dirty="0">
                <a:latin typeface="PT Serif" panose="020A0603040505020204" pitchFamily="18" charset="-52"/>
              </a:rPr>
              <a:t> squally increases in wind speed were registered</a:t>
            </a:r>
          </a:p>
          <a:p>
            <a:endParaRPr lang="en-US" sz="2400" dirty="0">
              <a:latin typeface="PT Serif" panose="020A0603040505020204" pitchFamily="18" charset="-52"/>
            </a:endParaRPr>
          </a:p>
          <a:p>
            <a:pPr algn="ctr"/>
            <a:r>
              <a:rPr lang="en-US" sz="2400" dirty="0">
                <a:latin typeface="PT Serif" panose="020A0603040505020204" pitchFamily="18" charset="-52"/>
              </a:rPr>
              <a:t>Characteristics of squally increases in wind speed according to measurements on a high-rise mast for 2014-2023. Vmax is the maximum wind speed during a squall; ΔV is the increase in wind speed during a squall; </a:t>
            </a:r>
            <a:r>
              <a:rPr lang="en-US" sz="2400" dirty="0" err="1">
                <a:latin typeface="PT Serif" panose="020A0603040505020204" pitchFamily="18" charset="-52"/>
              </a:rPr>
              <a:t>Δt</a:t>
            </a:r>
            <a:r>
              <a:rPr lang="en-US" sz="2400" dirty="0">
                <a:latin typeface="PT Serif" panose="020A0603040505020204" pitchFamily="18" charset="-52"/>
              </a:rPr>
              <a:t> is the time during which the wind speed increased to its maximum value.</a:t>
            </a:r>
            <a:endParaRPr lang="ru-RU" sz="2400" dirty="0">
              <a:latin typeface="PT Serif" panose="020A0603040505020204" pitchFamily="18" charset="-52"/>
            </a:endParaRPr>
          </a:p>
          <a:p>
            <a:pPr marL="457200" indent="-457200">
              <a:buFont typeface="Arial" panose="020B0604020202020204" pitchFamily="34" charset="0"/>
              <a:buChar char="•"/>
            </a:pPr>
            <a:endParaRPr lang="ru-RU" sz="2400" dirty="0">
              <a:latin typeface="PT Serif" panose="020A0603040505020204" pitchFamily="18" charset="-52"/>
            </a:endParaRPr>
          </a:p>
          <a:p>
            <a:pPr marL="457200" indent="-457200">
              <a:buFont typeface="Arial" panose="020B0604020202020204" pitchFamily="34" charset="0"/>
              <a:buChar char="•"/>
            </a:pPr>
            <a:endParaRPr lang="ru-RU" sz="2800" dirty="0">
              <a:latin typeface="PT Serif" panose="020A0603040505020204" pitchFamily="18" charset="-52"/>
            </a:endParaRPr>
          </a:p>
          <a:p>
            <a:pPr marL="457200" indent="-457200">
              <a:buFont typeface="Arial" panose="020B0604020202020204" pitchFamily="34" charset="0"/>
              <a:buChar char="•"/>
            </a:pPr>
            <a:endParaRPr lang="ru-RU" sz="2800" dirty="0">
              <a:latin typeface="PT Serif" panose="020A0603040505020204" pitchFamily="18" charset="-52"/>
            </a:endParaRPr>
          </a:p>
        </p:txBody>
      </p:sp>
      <p:graphicFrame>
        <p:nvGraphicFramePr>
          <p:cNvPr id="2" name="Таблица 1">
            <a:extLst>
              <a:ext uri="{FF2B5EF4-FFF2-40B4-BE49-F238E27FC236}">
                <a16:creationId xmlns:a16="http://schemas.microsoft.com/office/drawing/2014/main" id="{BE7DA02C-1840-AFE1-4EBB-F1495A1871EB}"/>
              </a:ext>
            </a:extLst>
          </p:cNvPr>
          <p:cNvGraphicFramePr>
            <a:graphicFrameLocks noGrp="1"/>
          </p:cNvGraphicFramePr>
          <p:nvPr>
            <p:extLst>
              <p:ext uri="{D42A27DB-BD31-4B8C-83A1-F6EECF244321}">
                <p14:modId xmlns:p14="http://schemas.microsoft.com/office/powerpoint/2010/main" val="4045454821"/>
              </p:ext>
            </p:extLst>
          </p:nvPr>
        </p:nvGraphicFramePr>
        <p:xfrm>
          <a:off x="331011" y="3749268"/>
          <a:ext cx="8481978" cy="2956622"/>
        </p:xfrm>
        <a:graphic>
          <a:graphicData uri="http://schemas.openxmlformats.org/drawingml/2006/table">
            <a:tbl>
              <a:tblPr firstRow="1" firstCol="1" lastRow="1" lastCol="1" bandRow="1" bandCol="1">
                <a:tableStyleId>{5C22544A-7EE6-4342-B048-85BDC9FD1C3A}</a:tableStyleId>
              </a:tblPr>
              <a:tblGrid>
                <a:gridCol w="1318972">
                  <a:extLst>
                    <a:ext uri="{9D8B030D-6E8A-4147-A177-3AD203B41FA5}">
                      <a16:colId xmlns:a16="http://schemas.microsoft.com/office/drawing/2014/main" val="2486838288"/>
                    </a:ext>
                  </a:extLst>
                </a:gridCol>
                <a:gridCol w="791570">
                  <a:extLst>
                    <a:ext uri="{9D8B030D-6E8A-4147-A177-3AD203B41FA5}">
                      <a16:colId xmlns:a16="http://schemas.microsoft.com/office/drawing/2014/main" val="1331374037"/>
                    </a:ext>
                  </a:extLst>
                </a:gridCol>
                <a:gridCol w="791570">
                  <a:extLst>
                    <a:ext uri="{9D8B030D-6E8A-4147-A177-3AD203B41FA5}">
                      <a16:colId xmlns:a16="http://schemas.microsoft.com/office/drawing/2014/main" val="4054891917"/>
                    </a:ext>
                  </a:extLst>
                </a:gridCol>
                <a:gridCol w="1112475">
                  <a:extLst>
                    <a:ext uri="{9D8B030D-6E8A-4147-A177-3AD203B41FA5}">
                      <a16:colId xmlns:a16="http://schemas.microsoft.com/office/drawing/2014/main" val="1041859838"/>
                    </a:ext>
                  </a:extLst>
                </a:gridCol>
                <a:gridCol w="791570">
                  <a:extLst>
                    <a:ext uri="{9D8B030D-6E8A-4147-A177-3AD203B41FA5}">
                      <a16:colId xmlns:a16="http://schemas.microsoft.com/office/drawing/2014/main" val="619812045"/>
                    </a:ext>
                  </a:extLst>
                </a:gridCol>
                <a:gridCol w="791570">
                  <a:extLst>
                    <a:ext uri="{9D8B030D-6E8A-4147-A177-3AD203B41FA5}">
                      <a16:colId xmlns:a16="http://schemas.microsoft.com/office/drawing/2014/main" val="4123286689"/>
                    </a:ext>
                  </a:extLst>
                </a:gridCol>
                <a:gridCol w="1112475">
                  <a:extLst>
                    <a:ext uri="{9D8B030D-6E8A-4147-A177-3AD203B41FA5}">
                      <a16:colId xmlns:a16="http://schemas.microsoft.com/office/drawing/2014/main" val="3957638583"/>
                    </a:ext>
                  </a:extLst>
                </a:gridCol>
                <a:gridCol w="791570">
                  <a:extLst>
                    <a:ext uri="{9D8B030D-6E8A-4147-A177-3AD203B41FA5}">
                      <a16:colId xmlns:a16="http://schemas.microsoft.com/office/drawing/2014/main" val="2008445804"/>
                    </a:ext>
                  </a:extLst>
                </a:gridCol>
                <a:gridCol w="791570">
                  <a:extLst>
                    <a:ext uri="{9D8B030D-6E8A-4147-A177-3AD203B41FA5}">
                      <a16:colId xmlns:a16="http://schemas.microsoft.com/office/drawing/2014/main" val="1818247292"/>
                    </a:ext>
                  </a:extLst>
                </a:gridCol>
                <a:gridCol w="188636">
                  <a:extLst>
                    <a:ext uri="{9D8B030D-6E8A-4147-A177-3AD203B41FA5}">
                      <a16:colId xmlns:a16="http://schemas.microsoft.com/office/drawing/2014/main" val="2159953821"/>
                    </a:ext>
                  </a:extLst>
                </a:gridCol>
              </a:tblGrid>
              <a:tr h="414293">
                <a:tc rowSpan="2">
                  <a:txBody>
                    <a:bodyPr/>
                    <a:lstStyle/>
                    <a:p>
                      <a:pPr algn="ctr">
                        <a:lnSpc>
                          <a:spcPct val="115000"/>
                        </a:lnSpc>
                        <a:spcAft>
                          <a:spcPts val="1000"/>
                        </a:spcAft>
                      </a:pPr>
                      <a:r>
                        <a:rPr lang="en-US" sz="1700" dirty="0"/>
                        <a:t>Gradation</a:t>
                      </a:r>
                    </a:p>
                    <a:p>
                      <a:pPr algn="ctr">
                        <a:lnSpc>
                          <a:spcPct val="115000"/>
                        </a:lnSpc>
                        <a:spcAft>
                          <a:spcPts val="1000"/>
                        </a:spcAft>
                      </a:pPr>
                      <a:r>
                        <a:rPr lang="en-US" sz="1700" dirty="0">
                          <a:effectLst/>
                        </a:rPr>
                        <a:t>Vmax</a:t>
                      </a:r>
                      <a:r>
                        <a:rPr lang="ru-RU" sz="1700" dirty="0">
                          <a:effectLst/>
                        </a:rPr>
                        <a:t>, </a:t>
                      </a:r>
                      <a:r>
                        <a:rPr lang="en-US" sz="1700" dirty="0">
                          <a:effectLst/>
                        </a:rPr>
                        <a:t>m</a:t>
                      </a:r>
                      <a:r>
                        <a:rPr lang="ru-RU" sz="1700" dirty="0">
                          <a:effectLst/>
                        </a:rPr>
                        <a:t>/</a:t>
                      </a:r>
                      <a:r>
                        <a:rPr lang="en-US" sz="1700" dirty="0">
                          <a:effectLst/>
                        </a:rPr>
                        <a:t>s</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9491" marR="99491" marT="49745" marB="49745" anchor="ctr"/>
                </a:tc>
                <a:tc gridSpan="2">
                  <a:txBody>
                    <a:bodyPr/>
                    <a:lstStyle/>
                    <a:p>
                      <a:pPr algn="ctr">
                        <a:lnSpc>
                          <a:spcPct val="115000"/>
                        </a:lnSpc>
                        <a:spcAft>
                          <a:spcPts val="1000"/>
                        </a:spcAft>
                      </a:pPr>
                      <a:r>
                        <a:rPr lang="en-US" sz="1700" dirty="0">
                          <a:effectLst/>
                        </a:rPr>
                        <a:t>Hight</a:t>
                      </a:r>
                      <a:r>
                        <a:rPr lang="ru-RU" sz="1700" dirty="0">
                          <a:effectLst/>
                        </a:rPr>
                        <a:t>, </a:t>
                      </a:r>
                      <a:r>
                        <a:rPr lang="en-US" sz="1700" dirty="0">
                          <a:effectLst/>
                        </a:rPr>
                        <a:t>m</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9491" marR="99491" marT="49745" marB="49745" anchor="ctr"/>
                </a:tc>
                <a:tc hMerge="1">
                  <a:txBody>
                    <a:bodyPr/>
                    <a:lstStyle/>
                    <a:p>
                      <a:endParaRPr lang="ru-RU"/>
                    </a:p>
                  </a:txBody>
                  <a:tcPr/>
                </a:tc>
                <a:tc rowSpan="2">
                  <a:txBody>
                    <a:bodyPr/>
                    <a:lstStyle/>
                    <a:p>
                      <a:pPr algn="ctr">
                        <a:lnSpc>
                          <a:spcPct val="115000"/>
                        </a:lnSpc>
                        <a:spcAft>
                          <a:spcPts val="1000"/>
                        </a:spcAft>
                      </a:pPr>
                      <a:r>
                        <a:rPr lang="en-US" sz="1700" dirty="0"/>
                        <a:t>Gradation</a:t>
                      </a:r>
                    </a:p>
                    <a:p>
                      <a:pPr algn="ctr">
                        <a:lnSpc>
                          <a:spcPct val="115000"/>
                        </a:lnSpc>
                        <a:spcAft>
                          <a:spcPts val="1000"/>
                        </a:spcAft>
                      </a:pPr>
                      <a:r>
                        <a:rPr lang="en-GB" sz="1700" dirty="0">
                          <a:effectLst/>
                        </a:rPr>
                        <a:t>ΔV</a:t>
                      </a:r>
                      <a:r>
                        <a:rPr lang="ru-RU" sz="1700" dirty="0">
                          <a:effectLst/>
                        </a:rPr>
                        <a:t>,</a:t>
                      </a:r>
                      <a:r>
                        <a:rPr lang="en-US" sz="1700" dirty="0">
                          <a:effectLst/>
                        </a:rPr>
                        <a:t>m</a:t>
                      </a:r>
                      <a:r>
                        <a:rPr lang="ru-RU" sz="1700" dirty="0">
                          <a:effectLst/>
                        </a:rPr>
                        <a:t>/</a:t>
                      </a:r>
                      <a:r>
                        <a:rPr lang="en-US" sz="1700" dirty="0">
                          <a:effectLst/>
                        </a:rPr>
                        <a:t>s</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9491" marR="99491" marT="49745" marB="49745" anchor="ctr"/>
                </a:tc>
                <a:tc gridSpan="2">
                  <a:txBody>
                    <a:bodyPr/>
                    <a:lstStyle/>
                    <a:p>
                      <a:pPr algn="ctr">
                        <a:lnSpc>
                          <a:spcPct val="115000"/>
                        </a:lnSpc>
                        <a:spcAft>
                          <a:spcPts val="1000"/>
                        </a:spcAft>
                      </a:pPr>
                      <a:r>
                        <a:rPr lang="en-US" sz="1700" dirty="0">
                          <a:effectLst/>
                        </a:rPr>
                        <a:t>Hight</a:t>
                      </a:r>
                      <a:r>
                        <a:rPr lang="ru-RU" sz="1700" dirty="0">
                          <a:effectLst/>
                        </a:rPr>
                        <a:t>, </a:t>
                      </a:r>
                      <a:r>
                        <a:rPr lang="en-US" sz="1700" dirty="0">
                          <a:effectLst/>
                        </a:rPr>
                        <a:t>m</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9491" marR="99491" marT="49745" marB="49745" anchor="ctr"/>
                </a:tc>
                <a:tc hMerge="1">
                  <a:txBody>
                    <a:bodyPr/>
                    <a:lstStyle/>
                    <a:p>
                      <a:endParaRPr lang="ru-RU"/>
                    </a:p>
                  </a:txBody>
                  <a:tcPr/>
                </a:tc>
                <a:tc rowSpan="2">
                  <a:txBody>
                    <a:bodyPr/>
                    <a:lstStyle/>
                    <a:p>
                      <a:pPr algn="ctr">
                        <a:lnSpc>
                          <a:spcPct val="115000"/>
                        </a:lnSpc>
                        <a:spcAft>
                          <a:spcPts val="1000"/>
                        </a:spcAft>
                      </a:pPr>
                      <a:r>
                        <a:rPr lang="en-US" sz="1700" dirty="0"/>
                        <a:t>Gradation</a:t>
                      </a:r>
                    </a:p>
                    <a:p>
                      <a:pPr algn="ctr">
                        <a:lnSpc>
                          <a:spcPct val="115000"/>
                        </a:lnSpc>
                        <a:spcAft>
                          <a:spcPts val="1000"/>
                        </a:spcAft>
                      </a:pPr>
                      <a:r>
                        <a:rPr lang="en-GB" sz="1700" dirty="0">
                          <a:effectLst/>
                        </a:rPr>
                        <a:t>Δ</a:t>
                      </a:r>
                      <a:r>
                        <a:rPr lang="en-US" sz="1700" dirty="0">
                          <a:effectLst/>
                        </a:rPr>
                        <a:t>t, min</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9491" marR="99491" marT="49745" marB="49745" anchor="ctr"/>
                </a:tc>
                <a:tc gridSpan="3">
                  <a:txBody>
                    <a:bodyPr/>
                    <a:lstStyle/>
                    <a:p>
                      <a:pPr algn="ctr">
                        <a:lnSpc>
                          <a:spcPct val="115000"/>
                        </a:lnSpc>
                        <a:spcAft>
                          <a:spcPts val="1000"/>
                        </a:spcAft>
                      </a:pPr>
                      <a:r>
                        <a:rPr lang="en-US" sz="1700" dirty="0">
                          <a:effectLst/>
                        </a:rPr>
                        <a:t>Hight</a:t>
                      </a:r>
                      <a:r>
                        <a:rPr lang="ru-RU" sz="1700" dirty="0">
                          <a:effectLst/>
                        </a:rPr>
                        <a:t>, </a:t>
                      </a:r>
                      <a:r>
                        <a:rPr lang="en-US" sz="1700" dirty="0">
                          <a:effectLst/>
                        </a:rPr>
                        <a:t>m</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9491" marR="99491" marT="49745" marB="49745"/>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621212217"/>
                  </a:ext>
                </a:extLst>
              </a:tr>
              <a:tr h="802173">
                <a:tc vMerge="1">
                  <a:txBody>
                    <a:bodyPr/>
                    <a:lstStyle/>
                    <a:p>
                      <a:endParaRPr lang="ru-RU"/>
                    </a:p>
                  </a:txBody>
                  <a:tcPr/>
                </a:tc>
                <a:tc>
                  <a:txBody>
                    <a:bodyPr/>
                    <a:lstStyle/>
                    <a:p>
                      <a:pPr algn="ctr">
                        <a:lnSpc>
                          <a:spcPct val="115000"/>
                        </a:lnSpc>
                        <a:spcAft>
                          <a:spcPts val="1000"/>
                        </a:spcAft>
                      </a:pPr>
                      <a:r>
                        <a:rPr lang="ru-RU" sz="1700">
                          <a:effectLst/>
                        </a:rPr>
                        <a:t>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a:txBody>
                    <a:bodyPr/>
                    <a:lstStyle/>
                    <a:p>
                      <a:pPr algn="ctr">
                        <a:lnSpc>
                          <a:spcPct val="115000"/>
                        </a:lnSpc>
                        <a:spcAft>
                          <a:spcPts val="1000"/>
                        </a:spcAft>
                      </a:pPr>
                      <a:r>
                        <a:rPr lang="ru-RU" sz="1700">
                          <a:effectLst/>
                        </a:rPr>
                        <a:t>301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vMerge="1">
                  <a:txBody>
                    <a:bodyPr/>
                    <a:lstStyle/>
                    <a:p>
                      <a:endParaRPr lang="ru-RU"/>
                    </a:p>
                  </a:txBody>
                  <a:tcPr/>
                </a:tc>
                <a:tc>
                  <a:txBody>
                    <a:bodyPr/>
                    <a:lstStyle/>
                    <a:p>
                      <a:pPr algn="ctr">
                        <a:lnSpc>
                          <a:spcPct val="115000"/>
                        </a:lnSpc>
                        <a:spcAft>
                          <a:spcPts val="1000"/>
                        </a:spcAft>
                      </a:pPr>
                      <a:r>
                        <a:rPr lang="ru-RU" sz="1700">
                          <a:effectLst/>
                        </a:rPr>
                        <a:t>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a:txBody>
                    <a:bodyPr/>
                    <a:lstStyle/>
                    <a:p>
                      <a:pPr algn="ctr">
                        <a:lnSpc>
                          <a:spcPct val="115000"/>
                        </a:lnSpc>
                        <a:spcAft>
                          <a:spcPts val="1000"/>
                        </a:spcAft>
                      </a:pPr>
                      <a:r>
                        <a:rPr lang="ru-RU" sz="1700">
                          <a:effectLst/>
                        </a:rPr>
                        <a:t>301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vMerge="1">
                  <a:txBody>
                    <a:bodyPr/>
                    <a:lstStyle/>
                    <a:p>
                      <a:endParaRPr lang="ru-RU"/>
                    </a:p>
                  </a:txBody>
                  <a:tcPr/>
                </a:tc>
                <a:tc>
                  <a:txBody>
                    <a:bodyPr/>
                    <a:lstStyle/>
                    <a:p>
                      <a:pPr algn="ctr">
                        <a:lnSpc>
                          <a:spcPct val="115000"/>
                        </a:lnSpc>
                        <a:spcAft>
                          <a:spcPts val="1000"/>
                        </a:spcAft>
                      </a:pPr>
                      <a:r>
                        <a:rPr lang="ru-RU" sz="1700">
                          <a:effectLst/>
                        </a:rPr>
                        <a:t>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a:txBody>
                    <a:bodyPr/>
                    <a:lstStyle/>
                    <a:p>
                      <a:pPr algn="ctr">
                        <a:lnSpc>
                          <a:spcPct val="115000"/>
                        </a:lnSpc>
                        <a:spcAft>
                          <a:spcPts val="1000"/>
                        </a:spcAft>
                      </a:pPr>
                      <a:r>
                        <a:rPr lang="ru-RU" sz="1700">
                          <a:effectLst/>
                        </a:rPr>
                        <a:t>301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a:txBody>
                    <a:bodyPr/>
                    <a:lstStyle/>
                    <a:p>
                      <a:pPr>
                        <a:lnSpc>
                          <a:spcPct val="115000"/>
                        </a:lnSpc>
                        <a:spcAft>
                          <a:spcPts val="1000"/>
                        </a:spcAft>
                      </a:pPr>
                      <a:r>
                        <a:rPr lang="ru-RU" sz="1600">
                          <a:effectLst/>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50988326"/>
                  </a:ext>
                </a:extLst>
              </a:tr>
              <a:tr h="290026">
                <a:tc>
                  <a:txBody>
                    <a:bodyPr/>
                    <a:lstStyle/>
                    <a:p>
                      <a:pPr algn="ctr">
                        <a:lnSpc>
                          <a:spcPct val="115000"/>
                        </a:lnSpc>
                        <a:spcAft>
                          <a:spcPts val="1000"/>
                        </a:spcAft>
                      </a:pPr>
                      <a:r>
                        <a:rPr lang="en-US" sz="1700">
                          <a:effectLst/>
                          <a:sym typeface="Symbol" panose="05050102010706020507" pitchFamily="18" charset="2"/>
                        </a:rPr>
                        <a:t></a:t>
                      </a:r>
                      <a:r>
                        <a:rPr lang="en-US" sz="1700">
                          <a:effectLst/>
                        </a:rPr>
                        <a:t> 5</a:t>
                      </a:r>
                      <a:r>
                        <a:rPr lang="ru-RU" sz="1700">
                          <a:effectLst/>
                        </a:rPr>
                        <a:t>.</a:t>
                      </a:r>
                      <a:r>
                        <a:rPr lang="en-US" sz="1700">
                          <a:effectLst/>
                        </a:rPr>
                        <a:t>0-9</a:t>
                      </a:r>
                      <a:r>
                        <a:rPr lang="ru-RU" sz="1700">
                          <a:effectLst/>
                        </a:rPr>
                        <a:t>.</a:t>
                      </a:r>
                      <a:r>
                        <a:rPr lang="en-US" sz="1700">
                          <a:effectLst/>
                        </a:rPr>
                        <a:t>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a:txBody>
                    <a:bodyPr/>
                    <a:lstStyle/>
                    <a:p>
                      <a:pPr algn="ctr">
                        <a:lnSpc>
                          <a:spcPct val="115000"/>
                        </a:lnSpc>
                        <a:spcAft>
                          <a:spcPts val="1000"/>
                        </a:spcAft>
                      </a:pPr>
                      <a:r>
                        <a:rPr lang="ru-RU" sz="1700">
                          <a:effectLst/>
                        </a:rPr>
                        <a:t>32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a:txBody>
                    <a:bodyPr/>
                    <a:lstStyle/>
                    <a:p>
                      <a:pPr algn="ctr">
                        <a:lnSpc>
                          <a:spcPct val="115000"/>
                        </a:lnSpc>
                        <a:spcAft>
                          <a:spcPts val="1000"/>
                        </a:spcAft>
                      </a:pPr>
                      <a:r>
                        <a:rPr lang="ru-RU" sz="1700">
                          <a:effectLst/>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a:txBody>
                    <a:bodyPr/>
                    <a:lstStyle/>
                    <a:p>
                      <a:pPr algn="ctr">
                        <a:lnSpc>
                          <a:spcPct val="115000"/>
                        </a:lnSpc>
                        <a:spcAft>
                          <a:spcPts val="1000"/>
                        </a:spcAft>
                      </a:pPr>
                      <a:r>
                        <a:rPr lang="ru-RU" sz="1700">
                          <a:effectLst/>
                        </a:rPr>
                        <a:t>2.0÷4.9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sym typeface="Symbol" panose="05050102010706020507" pitchFamily="18" charset="2"/>
                        </a:rPr>
                        <a:t></a:t>
                      </a:r>
                      <a:r>
                        <a:rPr lang="ru-RU" sz="1700">
                          <a:effectLst/>
                        </a:rPr>
                        <a:t> 0.9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17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11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nSpc>
                          <a:spcPct val="115000"/>
                        </a:lnSpc>
                        <a:spcAft>
                          <a:spcPts val="1000"/>
                        </a:spcAft>
                      </a:pPr>
                      <a:r>
                        <a:rPr lang="ru-RU" sz="1600">
                          <a:effectLst/>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55133052"/>
                  </a:ext>
                </a:extLst>
              </a:tr>
              <a:tr h="290026">
                <a:tc>
                  <a:txBody>
                    <a:bodyPr/>
                    <a:lstStyle/>
                    <a:p>
                      <a:pPr algn="ctr">
                        <a:lnSpc>
                          <a:spcPct val="115000"/>
                        </a:lnSpc>
                        <a:spcAft>
                          <a:spcPts val="1000"/>
                        </a:spcAft>
                      </a:pPr>
                      <a:r>
                        <a:rPr lang="en-US" sz="1700">
                          <a:effectLst/>
                        </a:rPr>
                        <a:t>10</a:t>
                      </a:r>
                      <a:r>
                        <a:rPr lang="ru-RU" sz="1700">
                          <a:effectLst/>
                        </a:rPr>
                        <a:t>.</a:t>
                      </a:r>
                      <a:r>
                        <a:rPr lang="en-US" sz="1700">
                          <a:effectLst/>
                        </a:rPr>
                        <a:t>0-14</a:t>
                      </a:r>
                      <a:r>
                        <a:rPr lang="ru-RU" sz="1700">
                          <a:effectLst/>
                        </a:rPr>
                        <a:t>.</a:t>
                      </a:r>
                      <a:r>
                        <a:rPr lang="en-US" sz="1700">
                          <a:effectLst/>
                        </a:rPr>
                        <a:t>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a:txBody>
                    <a:bodyPr/>
                    <a:lstStyle/>
                    <a:p>
                      <a:pPr algn="ctr">
                        <a:lnSpc>
                          <a:spcPct val="115000"/>
                        </a:lnSpc>
                        <a:spcAft>
                          <a:spcPts val="1000"/>
                        </a:spcAft>
                      </a:pPr>
                      <a:r>
                        <a:rPr lang="ru-RU" sz="1700">
                          <a:effectLst/>
                        </a:rPr>
                        <a:t>27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a:txBody>
                    <a:bodyPr/>
                    <a:lstStyle/>
                    <a:p>
                      <a:pPr algn="ctr">
                        <a:lnSpc>
                          <a:spcPct val="115000"/>
                        </a:lnSpc>
                        <a:spcAft>
                          <a:spcPts val="1000"/>
                        </a:spcAft>
                      </a:pPr>
                      <a:r>
                        <a:rPr lang="ru-RU" sz="1700">
                          <a:effectLst/>
                        </a:rPr>
                        <a:t>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a:txBody>
                    <a:bodyPr/>
                    <a:lstStyle/>
                    <a:p>
                      <a:pPr algn="ctr">
                        <a:lnSpc>
                          <a:spcPct val="115000"/>
                        </a:lnSpc>
                        <a:spcAft>
                          <a:spcPts val="1000"/>
                        </a:spcAft>
                      </a:pPr>
                      <a:r>
                        <a:rPr lang="ru-RU" sz="1700">
                          <a:effectLst/>
                        </a:rPr>
                        <a:t>5.0÷7.9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26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en-US" sz="1700">
                          <a:effectLst/>
                        </a:rPr>
                        <a:t>1</a:t>
                      </a:r>
                      <a:r>
                        <a:rPr lang="ru-RU" sz="1700">
                          <a:effectLst/>
                        </a:rPr>
                        <a:t>.</a:t>
                      </a:r>
                      <a:r>
                        <a:rPr lang="en-US" sz="1700">
                          <a:effectLst/>
                        </a:rPr>
                        <a:t>0</a:t>
                      </a:r>
                      <a:r>
                        <a:rPr lang="ru-RU" sz="1700">
                          <a:effectLst/>
                        </a:rPr>
                        <a:t>÷1.9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nSpc>
                          <a:spcPct val="115000"/>
                        </a:lnSpc>
                        <a:spcAft>
                          <a:spcPts val="1000"/>
                        </a:spcAft>
                      </a:pPr>
                      <a:r>
                        <a:rPr lang="ru-RU" sz="1600">
                          <a:effectLst/>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30859857"/>
                  </a:ext>
                </a:extLst>
              </a:tr>
              <a:tr h="290026">
                <a:tc>
                  <a:txBody>
                    <a:bodyPr/>
                    <a:lstStyle/>
                    <a:p>
                      <a:pPr algn="ctr">
                        <a:lnSpc>
                          <a:spcPct val="115000"/>
                        </a:lnSpc>
                        <a:spcAft>
                          <a:spcPts val="1000"/>
                        </a:spcAft>
                      </a:pPr>
                      <a:r>
                        <a:rPr lang="en-US" sz="1700">
                          <a:effectLst/>
                        </a:rPr>
                        <a:t>15</a:t>
                      </a:r>
                      <a:r>
                        <a:rPr lang="ru-RU" sz="1700">
                          <a:effectLst/>
                        </a:rPr>
                        <a:t>.</a:t>
                      </a:r>
                      <a:r>
                        <a:rPr lang="en-US" sz="1700">
                          <a:effectLst/>
                        </a:rPr>
                        <a:t>0-19</a:t>
                      </a:r>
                      <a:r>
                        <a:rPr lang="ru-RU" sz="1700">
                          <a:effectLst/>
                        </a:rPr>
                        <a:t>.</a:t>
                      </a:r>
                      <a:r>
                        <a:rPr lang="en-US" sz="1700">
                          <a:effectLst/>
                        </a:rPr>
                        <a:t>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a:txBody>
                    <a:bodyPr/>
                    <a:lstStyle/>
                    <a:p>
                      <a:pPr algn="ctr">
                        <a:lnSpc>
                          <a:spcPct val="115000"/>
                        </a:lnSpc>
                        <a:spcAft>
                          <a:spcPts val="1000"/>
                        </a:spcAft>
                      </a:pPr>
                      <a:r>
                        <a:rPr lang="ru-RU" sz="1700">
                          <a:effectLst/>
                        </a:rPr>
                        <a:t>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a:txBody>
                    <a:bodyPr/>
                    <a:lstStyle/>
                    <a:p>
                      <a:pPr algn="ctr">
                        <a:lnSpc>
                          <a:spcPct val="115000"/>
                        </a:lnSpc>
                        <a:spcAft>
                          <a:spcPts val="1000"/>
                        </a:spcAft>
                      </a:pPr>
                      <a:r>
                        <a:rPr lang="ru-RU" sz="1700">
                          <a:effectLst/>
                        </a:rPr>
                        <a:t>27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a:txBody>
                    <a:bodyPr/>
                    <a:lstStyle/>
                    <a:p>
                      <a:pPr algn="ctr">
                        <a:lnSpc>
                          <a:spcPct val="115000"/>
                        </a:lnSpc>
                        <a:spcAft>
                          <a:spcPts val="1000"/>
                        </a:spcAft>
                      </a:pPr>
                      <a:r>
                        <a:rPr lang="ru-RU" sz="1700">
                          <a:effectLst/>
                        </a:rPr>
                        <a:t>8.0÷9.9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19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12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2.</a:t>
                      </a:r>
                      <a:r>
                        <a:rPr lang="en-US" sz="1700">
                          <a:effectLst/>
                        </a:rPr>
                        <a:t>0</a:t>
                      </a:r>
                      <a:r>
                        <a:rPr lang="ru-RU" sz="1700">
                          <a:effectLst/>
                        </a:rPr>
                        <a:t>÷2.9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nSpc>
                          <a:spcPct val="115000"/>
                        </a:lnSpc>
                        <a:spcAft>
                          <a:spcPts val="1000"/>
                        </a:spcAft>
                      </a:pPr>
                      <a:r>
                        <a:rPr lang="ru-RU" sz="1600">
                          <a:effectLst/>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32934262"/>
                  </a:ext>
                </a:extLst>
              </a:tr>
              <a:tr h="290026">
                <a:tc>
                  <a:txBody>
                    <a:bodyPr/>
                    <a:lstStyle/>
                    <a:p>
                      <a:pPr algn="ctr">
                        <a:lnSpc>
                          <a:spcPct val="115000"/>
                        </a:lnSpc>
                        <a:spcAft>
                          <a:spcPts val="1000"/>
                        </a:spcAft>
                      </a:pPr>
                      <a:r>
                        <a:rPr lang="en-US" sz="1700">
                          <a:effectLst/>
                        </a:rPr>
                        <a:t>20</a:t>
                      </a:r>
                      <a:r>
                        <a:rPr lang="ru-RU" sz="1700">
                          <a:effectLst/>
                        </a:rPr>
                        <a:t>.</a:t>
                      </a:r>
                      <a:r>
                        <a:rPr lang="en-US" sz="1700">
                          <a:effectLst/>
                        </a:rPr>
                        <a:t>0-24</a:t>
                      </a:r>
                      <a:r>
                        <a:rPr lang="ru-RU" sz="1700">
                          <a:effectLst/>
                        </a:rPr>
                        <a:t>.</a:t>
                      </a:r>
                      <a:r>
                        <a:rPr lang="en-US" sz="1700">
                          <a:effectLst/>
                        </a:rPr>
                        <a:t>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a:txBody>
                    <a:bodyPr/>
                    <a:lstStyle/>
                    <a:p>
                      <a:pPr algn="ctr">
                        <a:lnSpc>
                          <a:spcPct val="115000"/>
                        </a:lnSpc>
                        <a:spcAft>
                          <a:spcPts val="1000"/>
                        </a:spcAft>
                      </a:pPr>
                      <a:r>
                        <a:rPr lang="ru-RU" sz="1700">
                          <a:effectLst/>
                        </a:rPr>
                        <a:t>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a:txBody>
                    <a:bodyPr/>
                    <a:lstStyle/>
                    <a:p>
                      <a:pPr algn="ctr">
                        <a:lnSpc>
                          <a:spcPct val="115000"/>
                        </a:lnSpc>
                        <a:spcAft>
                          <a:spcPts val="1000"/>
                        </a:spcAft>
                      </a:pPr>
                      <a:r>
                        <a:rPr lang="ru-RU" sz="1700">
                          <a:effectLst/>
                        </a:rPr>
                        <a:t>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a:txBody>
                    <a:bodyPr/>
                    <a:lstStyle/>
                    <a:p>
                      <a:pPr algn="ctr">
                        <a:lnSpc>
                          <a:spcPct val="115000"/>
                        </a:lnSpc>
                        <a:spcAft>
                          <a:spcPts val="1000"/>
                        </a:spcAft>
                      </a:pPr>
                      <a:r>
                        <a:rPr lang="ru-RU" sz="1700">
                          <a:effectLst/>
                        </a:rPr>
                        <a:t>10.0÷14.9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26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3.</a:t>
                      </a:r>
                      <a:r>
                        <a:rPr lang="en-US" sz="1700">
                          <a:effectLst/>
                        </a:rPr>
                        <a:t>0</a:t>
                      </a:r>
                      <a:r>
                        <a:rPr lang="ru-RU" sz="1700">
                          <a:effectLst/>
                        </a:rPr>
                        <a:t>÷3.9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nSpc>
                          <a:spcPct val="115000"/>
                        </a:lnSpc>
                        <a:spcAft>
                          <a:spcPts val="1000"/>
                        </a:spcAft>
                      </a:pPr>
                      <a:r>
                        <a:rPr lang="ru-RU" sz="1600">
                          <a:effectLst/>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29836603"/>
                  </a:ext>
                </a:extLst>
              </a:tr>
              <a:tr h="290026">
                <a:tc>
                  <a:txBody>
                    <a:bodyPr/>
                    <a:lstStyle/>
                    <a:p>
                      <a:pPr algn="ctr">
                        <a:lnSpc>
                          <a:spcPct val="115000"/>
                        </a:lnSpc>
                        <a:spcAft>
                          <a:spcPts val="1000"/>
                        </a:spcAft>
                      </a:pPr>
                      <a:r>
                        <a:rPr lang="en-US" sz="1700">
                          <a:effectLst/>
                        </a:rPr>
                        <a:t>25</a:t>
                      </a:r>
                      <a:r>
                        <a:rPr lang="ru-RU" sz="1700">
                          <a:effectLst/>
                        </a:rPr>
                        <a:t>.</a:t>
                      </a:r>
                      <a:r>
                        <a:rPr lang="en-US" sz="1700">
                          <a:effectLst/>
                        </a:rPr>
                        <a:t>0-29</a:t>
                      </a:r>
                      <a:r>
                        <a:rPr lang="ru-RU" sz="1700">
                          <a:effectLst/>
                        </a:rPr>
                        <a:t>.</a:t>
                      </a:r>
                      <a:r>
                        <a:rPr lang="en-US" sz="1700">
                          <a:effectLst/>
                        </a:rPr>
                        <a:t>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a:txBody>
                    <a:bodyPr/>
                    <a:lstStyle/>
                    <a:p>
                      <a:pPr algn="ctr">
                        <a:lnSpc>
                          <a:spcPct val="115000"/>
                        </a:lnSpc>
                        <a:spcAft>
                          <a:spcPts val="1000"/>
                        </a:spcAft>
                      </a:pPr>
                      <a:r>
                        <a:rPr lang="ru-RU" sz="1700">
                          <a:effectLst/>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a:txBody>
                    <a:bodyPr/>
                    <a:lstStyle/>
                    <a:p>
                      <a:pPr algn="ctr">
                        <a:lnSpc>
                          <a:spcPct val="115000"/>
                        </a:lnSpc>
                        <a:spcAft>
                          <a:spcPts val="1000"/>
                        </a:spcAft>
                      </a:pPr>
                      <a:r>
                        <a:rPr lang="ru-RU" sz="1700">
                          <a:effectLst/>
                        </a:rPr>
                        <a:t>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a:txBody>
                    <a:bodyPr/>
                    <a:lstStyle/>
                    <a:p>
                      <a:pPr algn="ctr">
                        <a:lnSpc>
                          <a:spcPct val="115000"/>
                        </a:lnSpc>
                        <a:spcAft>
                          <a:spcPts val="1000"/>
                        </a:spcAft>
                      </a:pPr>
                      <a:r>
                        <a:rPr lang="ru-RU" sz="1700">
                          <a:effectLst/>
                        </a:rPr>
                        <a:t>15.0÷19.9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4.</a:t>
                      </a:r>
                      <a:r>
                        <a:rPr lang="en-US" sz="1700">
                          <a:effectLst/>
                        </a:rPr>
                        <a:t>0</a:t>
                      </a:r>
                      <a:r>
                        <a:rPr lang="ru-RU" sz="1700">
                          <a:effectLst/>
                        </a:rPr>
                        <a:t>÷4.9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nSpc>
                          <a:spcPct val="115000"/>
                        </a:lnSpc>
                        <a:spcAft>
                          <a:spcPts val="1000"/>
                        </a:spcAft>
                      </a:pPr>
                      <a:r>
                        <a:rPr lang="ru-RU" sz="1600">
                          <a:effectLst/>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11965066"/>
                  </a:ext>
                </a:extLst>
              </a:tr>
              <a:tr h="290026">
                <a:tc>
                  <a:txBody>
                    <a:bodyPr/>
                    <a:lstStyle/>
                    <a:p>
                      <a:pPr algn="ctr">
                        <a:lnSpc>
                          <a:spcPct val="115000"/>
                        </a:lnSpc>
                        <a:spcAft>
                          <a:spcPts val="1000"/>
                        </a:spcAft>
                      </a:pPr>
                      <a:r>
                        <a:rPr lang="en-US" sz="1700">
                          <a:effectLst/>
                          <a:sym typeface="Symbol" panose="05050102010706020507" pitchFamily="18" charset="2"/>
                        </a:rPr>
                        <a:t></a:t>
                      </a:r>
                      <a:r>
                        <a:rPr lang="en-US" sz="1700">
                          <a:effectLst/>
                        </a:rPr>
                        <a:t> 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a:txBody>
                    <a:bodyPr/>
                    <a:lstStyle/>
                    <a:p>
                      <a:pPr algn="ctr">
                        <a:lnSpc>
                          <a:spcPct val="115000"/>
                        </a:lnSpc>
                        <a:spcAft>
                          <a:spcPts val="1000"/>
                        </a:spcAft>
                      </a:pPr>
                      <a:r>
                        <a:rPr lang="ru-RU" sz="1700">
                          <a:effectLst/>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a:txBody>
                    <a:bodyPr/>
                    <a:lstStyle/>
                    <a:p>
                      <a:pPr algn="ctr">
                        <a:lnSpc>
                          <a:spcPct val="115000"/>
                        </a:lnSpc>
                        <a:spcAft>
                          <a:spcPts val="1000"/>
                        </a:spcAft>
                      </a:pPr>
                      <a:r>
                        <a:rPr lang="ru-RU" sz="1700">
                          <a:effectLst/>
                        </a:rPr>
                        <a:t>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nchor="ctr"/>
                </a:tc>
                <a:tc>
                  <a:txBody>
                    <a:bodyPr/>
                    <a:lstStyle/>
                    <a:p>
                      <a:pPr algn="ctr">
                        <a:lnSpc>
                          <a:spcPct val="115000"/>
                        </a:lnSpc>
                        <a:spcAft>
                          <a:spcPts val="1000"/>
                        </a:spcAft>
                      </a:pPr>
                      <a:r>
                        <a:rPr lang="en-US" sz="1700">
                          <a:effectLst/>
                        </a:rPr>
                        <a:t>&gt; </a:t>
                      </a:r>
                      <a:r>
                        <a:rPr lang="ru-RU" sz="1700">
                          <a:effectLst/>
                        </a:rPr>
                        <a:t>20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sym typeface="Symbol" panose="05050102010706020507" pitchFamily="18" charset="2"/>
                        </a:rPr>
                        <a:t></a:t>
                      </a:r>
                      <a:r>
                        <a:rPr lang="ru-RU" sz="1700">
                          <a:effectLst/>
                        </a:rPr>
                        <a:t> 5,0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gn="ctr">
                        <a:lnSpc>
                          <a:spcPct val="115000"/>
                        </a:lnSpc>
                        <a:spcAft>
                          <a:spcPts val="1000"/>
                        </a:spcAft>
                      </a:pPr>
                      <a:r>
                        <a:rPr lang="ru-RU" sz="1700">
                          <a:effectLst/>
                        </a:rPr>
                        <a:t>18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100457" marR="100457" marT="0" marB="0"/>
                </a:tc>
                <a:tc>
                  <a:txBody>
                    <a:bodyPr/>
                    <a:lstStyle/>
                    <a:p>
                      <a:pPr>
                        <a:lnSpc>
                          <a:spcPct val="115000"/>
                        </a:lnSpc>
                        <a:spcAft>
                          <a:spcPts val="1000"/>
                        </a:spcAft>
                      </a:pPr>
                      <a:r>
                        <a:rPr lang="ru-RU" sz="1600" dirty="0">
                          <a:effectLst/>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30563102"/>
                  </a:ext>
                </a:extLst>
              </a:tr>
            </a:tbl>
          </a:graphicData>
        </a:graphic>
      </p:graphicFrame>
    </p:spTree>
    <p:extLst>
      <p:ext uri="{BB962C8B-B14F-4D97-AF65-F5344CB8AC3E}">
        <p14:creationId xmlns:p14="http://schemas.microsoft.com/office/powerpoint/2010/main" val="33293185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60692</TotalTime>
  <Words>7438</Words>
  <Application>Microsoft Office PowerPoint</Application>
  <PresentationFormat>On-screen Show (4:3)</PresentationFormat>
  <Paragraphs>674</Paragraphs>
  <Slides>73</Slides>
  <Notes>42</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4" baseType="lpstr">
      <vt:lpstr>Arial</vt:lpstr>
      <vt:lpstr>Calibri</vt:lpstr>
      <vt:lpstr>Calibri Light</vt:lpstr>
      <vt:lpstr>Cambria Math</vt:lpstr>
      <vt:lpstr>PT Serif</vt:lpstr>
      <vt:lpstr>Standard Symbols L</vt:lpstr>
      <vt:lpstr>Symbol</vt:lpstr>
      <vt:lpstr>Times</vt:lpstr>
      <vt:lpstr>Times New Roman</vt:lpstr>
      <vt:lpstr>Тема Office</vt:lpstr>
      <vt:lpstr>Документ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Natalie</cp:lastModifiedBy>
  <cp:revision>775</cp:revision>
  <dcterms:created xsi:type="dcterms:W3CDTF">2014-09-27T20:15:47Z</dcterms:created>
  <dcterms:modified xsi:type="dcterms:W3CDTF">2024-09-02T07:14:08Z</dcterms:modified>
</cp:coreProperties>
</file>