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8"/>
  </p:notesMasterIdLst>
  <p:sldIdLst>
    <p:sldId id="270" r:id="rId2"/>
    <p:sldId id="257" r:id="rId3"/>
    <p:sldId id="258" r:id="rId4"/>
    <p:sldId id="259" r:id="rId5"/>
    <p:sldId id="261" r:id="rId6"/>
    <p:sldId id="260" r:id="rId7"/>
    <p:sldId id="267" r:id="rId8"/>
    <p:sldId id="269" r:id="rId9"/>
    <p:sldId id="262" r:id="rId10"/>
    <p:sldId id="268" r:id="rId11"/>
    <p:sldId id="271" r:id="rId12"/>
    <p:sldId id="272" r:id="rId13"/>
    <p:sldId id="264" r:id="rId14"/>
    <p:sldId id="263" r:id="rId15"/>
    <p:sldId id="265" r:id="rId16"/>
    <p:sldId id="266"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954B"/>
    <a:srgbClr val="FFDC9C"/>
    <a:srgbClr val="FFDBC5"/>
    <a:srgbClr val="AFABAB"/>
    <a:srgbClr val="453371"/>
    <a:srgbClr val="027EFF"/>
    <a:srgbClr val="FF6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92" autoAdjust="0"/>
  </p:normalViewPr>
  <p:slideViewPr>
    <p:cSldViewPr snapToGrid="0">
      <p:cViewPr varScale="1">
        <p:scale>
          <a:sx n="77" d="100"/>
          <a:sy n="77" d="100"/>
        </p:scale>
        <p:origin x="80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B5B3B0-D050-45F3-A5FF-E5F6481381C5}" type="datetimeFigureOut">
              <a:rPr lang="ru-RU" smtClean="0"/>
              <a:t>02.09.2024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40ADAA-0366-40BF-A91C-13D45DF1C1C9}" type="slidenum">
              <a:rPr lang="ru-RU" smtClean="0"/>
              <a:t>‹#›</a:t>
            </a:fld>
            <a:endParaRPr lang="ru-RU"/>
          </a:p>
        </p:txBody>
      </p:sp>
    </p:spTree>
    <p:extLst>
      <p:ext uri="{BB962C8B-B14F-4D97-AF65-F5344CB8AC3E}">
        <p14:creationId xmlns:p14="http://schemas.microsoft.com/office/powerpoint/2010/main" val="3080653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340ADAA-0366-40BF-A91C-13D45DF1C1C9}" type="slidenum">
              <a:rPr lang="ru-RU" smtClean="0"/>
              <a:t>1</a:t>
            </a:fld>
            <a:endParaRPr lang="ru-RU"/>
          </a:p>
        </p:txBody>
      </p:sp>
    </p:spTree>
    <p:extLst>
      <p:ext uri="{BB962C8B-B14F-4D97-AF65-F5344CB8AC3E}">
        <p14:creationId xmlns:p14="http://schemas.microsoft.com/office/powerpoint/2010/main" val="1926468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340ADAA-0366-40BF-A91C-13D45DF1C1C9}" type="slidenum">
              <a:rPr lang="ru-RU" smtClean="0"/>
              <a:t>4</a:t>
            </a:fld>
            <a:endParaRPr lang="ru-RU"/>
          </a:p>
        </p:txBody>
      </p:sp>
    </p:spTree>
    <p:extLst>
      <p:ext uri="{BB962C8B-B14F-4D97-AF65-F5344CB8AC3E}">
        <p14:creationId xmlns:p14="http://schemas.microsoft.com/office/powerpoint/2010/main" val="1625679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F465D13-F7C5-4EEB-AC16-DB02C6B5539E}" type="datetimeFigureOut">
              <a:rPr lang="ru-RU" smtClean="0"/>
              <a:t>02.09.2024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E4AF90A-DB53-40DD-87AB-3BBDED2986C1}" type="slidenum">
              <a:rPr lang="ru-RU" smtClean="0"/>
              <a:t>‹#›</a:t>
            </a:fld>
            <a:endParaRPr lang="ru-RU"/>
          </a:p>
        </p:txBody>
      </p:sp>
    </p:spTree>
    <p:extLst>
      <p:ext uri="{BB962C8B-B14F-4D97-AF65-F5344CB8AC3E}">
        <p14:creationId xmlns:p14="http://schemas.microsoft.com/office/powerpoint/2010/main" val="90161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F465D13-F7C5-4EEB-AC16-DB02C6B5539E}" type="datetimeFigureOut">
              <a:rPr lang="ru-RU" smtClean="0"/>
              <a:t>02.09.2024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E4AF90A-DB53-40DD-87AB-3BBDED2986C1}" type="slidenum">
              <a:rPr lang="ru-RU" smtClean="0"/>
              <a:t>‹#›</a:t>
            </a:fld>
            <a:endParaRPr lang="ru-RU"/>
          </a:p>
        </p:txBody>
      </p:sp>
    </p:spTree>
    <p:extLst>
      <p:ext uri="{BB962C8B-B14F-4D97-AF65-F5344CB8AC3E}">
        <p14:creationId xmlns:p14="http://schemas.microsoft.com/office/powerpoint/2010/main" val="921942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F465D13-F7C5-4EEB-AC16-DB02C6B5539E}" type="datetimeFigureOut">
              <a:rPr lang="ru-RU" smtClean="0"/>
              <a:t>02.09.2024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E4AF90A-DB53-40DD-87AB-3BBDED2986C1}" type="slidenum">
              <a:rPr lang="ru-RU" smtClean="0"/>
              <a:t>‹#›</a:t>
            </a:fld>
            <a:endParaRPr lang="ru-RU"/>
          </a:p>
        </p:txBody>
      </p:sp>
    </p:spTree>
    <p:extLst>
      <p:ext uri="{BB962C8B-B14F-4D97-AF65-F5344CB8AC3E}">
        <p14:creationId xmlns:p14="http://schemas.microsoft.com/office/powerpoint/2010/main" val="2110351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F465D13-F7C5-4EEB-AC16-DB02C6B5539E}" type="datetimeFigureOut">
              <a:rPr lang="ru-RU" smtClean="0"/>
              <a:t>02.09.2024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E4AF90A-DB53-40DD-87AB-3BBDED2986C1}" type="slidenum">
              <a:rPr lang="ru-RU" smtClean="0"/>
              <a:t>‹#›</a:t>
            </a:fld>
            <a:endParaRPr lang="ru-RU"/>
          </a:p>
        </p:txBody>
      </p:sp>
    </p:spTree>
    <p:extLst>
      <p:ext uri="{BB962C8B-B14F-4D97-AF65-F5344CB8AC3E}">
        <p14:creationId xmlns:p14="http://schemas.microsoft.com/office/powerpoint/2010/main" val="1099526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F465D13-F7C5-4EEB-AC16-DB02C6B5539E}" type="datetimeFigureOut">
              <a:rPr lang="ru-RU" smtClean="0"/>
              <a:t>02.09.2024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E4AF90A-DB53-40DD-87AB-3BBDED2986C1}" type="slidenum">
              <a:rPr lang="ru-RU" smtClean="0"/>
              <a:t>‹#›</a:t>
            </a:fld>
            <a:endParaRPr lang="ru-RU"/>
          </a:p>
        </p:txBody>
      </p:sp>
    </p:spTree>
    <p:extLst>
      <p:ext uri="{BB962C8B-B14F-4D97-AF65-F5344CB8AC3E}">
        <p14:creationId xmlns:p14="http://schemas.microsoft.com/office/powerpoint/2010/main" val="3839887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F465D13-F7C5-4EEB-AC16-DB02C6B5539E}" type="datetimeFigureOut">
              <a:rPr lang="ru-RU" smtClean="0"/>
              <a:t>02.09.2024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E4AF90A-DB53-40DD-87AB-3BBDED2986C1}" type="slidenum">
              <a:rPr lang="ru-RU" smtClean="0"/>
              <a:t>‹#›</a:t>
            </a:fld>
            <a:endParaRPr lang="ru-RU"/>
          </a:p>
        </p:txBody>
      </p:sp>
    </p:spTree>
    <p:extLst>
      <p:ext uri="{BB962C8B-B14F-4D97-AF65-F5344CB8AC3E}">
        <p14:creationId xmlns:p14="http://schemas.microsoft.com/office/powerpoint/2010/main" val="911225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F465D13-F7C5-4EEB-AC16-DB02C6B5539E}" type="datetimeFigureOut">
              <a:rPr lang="ru-RU" smtClean="0"/>
              <a:t>02.09.2024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E4AF90A-DB53-40DD-87AB-3BBDED2986C1}" type="slidenum">
              <a:rPr lang="ru-RU" smtClean="0"/>
              <a:t>‹#›</a:t>
            </a:fld>
            <a:endParaRPr lang="ru-RU"/>
          </a:p>
        </p:txBody>
      </p:sp>
    </p:spTree>
    <p:extLst>
      <p:ext uri="{BB962C8B-B14F-4D97-AF65-F5344CB8AC3E}">
        <p14:creationId xmlns:p14="http://schemas.microsoft.com/office/powerpoint/2010/main" val="1828065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F465D13-F7C5-4EEB-AC16-DB02C6B5539E}" type="datetimeFigureOut">
              <a:rPr lang="ru-RU" smtClean="0"/>
              <a:t>02.09.2024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E4AF90A-DB53-40DD-87AB-3BBDED2986C1}" type="slidenum">
              <a:rPr lang="ru-RU" smtClean="0"/>
              <a:t>‹#›</a:t>
            </a:fld>
            <a:endParaRPr lang="ru-RU"/>
          </a:p>
        </p:txBody>
      </p:sp>
    </p:spTree>
    <p:extLst>
      <p:ext uri="{BB962C8B-B14F-4D97-AF65-F5344CB8AC3E}">
        <p14:creationId xmlns:p14="http://schemas.microsoft.com/office/powerpoint/2010/main" val="3452424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F465D13-F7C5-4EEB-AC16-DB02C6B5539E}" type="datetimeFigureOut">
              <a:rPr lang="ru-RU" smtClean="0"/>
              <a:t>02.09.2024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E4AF90A-DB53-40DD-87AB-3BBDED2986C1}" type="slidenum">
              <a:rPr lang="ru-RU" smtClean="0"/>
              <a:t>‹#›</a:t>
            </a:fld>
            <a:endParaRPr lang="ru-RU"/>
          </a:p>
        </p:txBody>
      </p:sp>
    </p:spTree>
    <p:extLst>
      <p:ext uri="{BB962C8B-B14F-4D97-AF65-F5344CB8AC3E}">
        <p14:creationId xmlns:p14="http://schemas.microsoft.com/office/powerpoint/2010/main" val="3612380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F465D13-F7C5-4EEB-AC16-DB02C6B5539E}" type="datetimeFigureOut">
              <a:rPr lang="ru-RU" smtClean="0"/>
              <a:t>02.09.2024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E4AF90A-DB53-40DD-87AB-3BBDED2986C1}" type="slidenum">
              <a:rPr lang="ru-RU" smtClean="0"/>
              <a:t>‹#›</a:t>
            </a:fld>
            <a:endParaRPr lang="ru-RU"/>
          </a:p>
        </p:txBody>
      </p:sp>
    </p:spTree>
    <p:extLst>
      <p:ext uri="{BB962C8B-B14F-4D97-AF65-F5344CB8AC3E}">
        <p14:creationId xmlns:p14="http://schemas.microsoft.com/office/powerpoint/2010/main" val="568400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F465D13-F7C5-4EEB-AC16-DB02C6B5539E}" type="datetimeFigureOut">
              <a:rPr lang="ru-RU" smtClean="0"/>
              <a:t>02.09.2024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E4AF90A-DB53-40DD-87AB-3BBDED2986C1}" type="slidenum">
              <a:rPr lang="ru-RU" smtClean="0"/>
              <a:t>‹#›</a:t>
            </a:fld>
            <a:endParaRPr lang="ru-RU"/>
          </a:p>
        </p:txBody>
      </p:sp>
    </p:spTree>
    <p:extLst>
      <p:ext uri="{BB962C8B-B14F-4D97-AF65-F5344CB8AC3E}">
        <p14:creationId xmlns:p14="http://schemas.microsoft.com/office/powerpoint/2010/main" val="3785119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465D13-F7C5-4EEB-AC16-DB02C6B5539E}" type="datetimeFigureOut">
              <a:rPr lang="ru-RU" smtClean="0"/>
              <a:t>02.09.2024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4AF90A-DB53-40DD-87AB-3BBDED2986C1}" type="slidenum">
              <a:rPr lang="ru-RU" smtClean="0"/>
              <a:t>‹#›</a:t>
            </a:fld>
            <a:endParaRPr lang="ru-RU"/>
          </a:p>
        </p:txBody>
      </p:sp>
    </p:spTree>
    <p:extLst>
      <p:ext uri="{BB962C8B-B14F-4D97-AF65-F5344CB8AC3E}">
        <p14:creationId xmlns:p14="http://schemas.microsoft.com/office/powerpoint/2010/main" val="38780206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2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1.png"/><Relationship Id="rId5" Type="http://schemas.openxmlformats.org/officeDocument/2006/relationships/slideLayout" Target="../slideLayouts/slideLayout2.xml"/><Relationship Id="rId4" Type="http://schemas.openxmlformats.org/officeDocument/2006/relationships/video" Target="../media/media5.mp4"/></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earth.nullschool.net/" TargetMode="External"/><Relationship Id="rId2" Type="http://schemas.openxmlformats.org/officeDocument/2006/relationships/hyperlink" Target="https://www.aari.ru/data/realtime"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hyperlink" Target="https://earth.nullschool.net/" TargetMode="External"/><Relationship Id="rId2" Type="http://schemas.openxmlformats.org/officeDocument/2006/relationships/hyperlink" Target="https://www.aari.ru/data/realtime"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nofmu.ru/" TargetMode="Externa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BC5"/>
        </a:solidFill>
        <a:effectLst/>
      </p:bgPr>
    </p:bg>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t="30205" b="28628"/>
          <a:stretch/>
        </p:blipFill>
        <p:spPr>
          <a:xfrm>
            <a:off x="-1" y="4777274"/>
            <a:ext cx="12192000" cy="2080726"/>
          </a:xfrm>
          <a:prstGeom prst="rect">
            <a:avLst/>
          </a:prstGeom>
        </p:spPr>
      </p:pic>
      <p:sp>
        <p:nvSpPr>
          <p:cNvPr id="4" name="TextBox 3"/>
          <p:cNvSpPr txBox="1"/>
          <p:nvPr/>
        </p:nvSpPr>
        <p:spPr>
          <a:xfrm>
            <a:off x="0" y="187695"/>
            <a:ext cx="12191999" cy="1631216"/>
          </a:xfrm>
          <a:prstGeom prst="rect">
            <a:avLst/>
          </a:prstGeom>
          <a:noFill/>
        </p:spPr>
        <p:txBody>
          <a:bodyPr wrap="square" rtlCol="0">
            <a:spAutoFit/>
          </a:bodyPr>
          <a:lstStyle/>
          <a:p>
            <a:pPr algn="ctr"/>
            <a:r>
              <a:rPr lang="en-US" sz="2000" b="1" dirty="0">
                <a:solidFill>
                  <a:srgbClr val="453371"/>
                </a:solidFill>
                <a:cs typeface="Times New Roman" panose="02020603050405020304" pitchFamily="18" charset="0"/>
              </a:rPr>
              <a:t>BAIKAL YOUNG SCIENTISTS’ INTERNATIONAL SCHOOL ON FUNDAMENTAL PHYSICS</a:t>
            </a:r>
          </a:p>
          <a:p>
            <a:pPr algn="ctr"/>
            <a:r>
              <a:rPr lang="en-US" sz="2000" b="1" dirty="0">
                <a:solidFill>
                  <a:srgbClr val="453371"/>
                </a:solidFill>
                <a:cs typeface="Times New Roman" panose="02020603050405020304" pitchFamily="18" charset="0"/>
              </a:rPr>
              <a:t>“PHYSICAL PROCESSES IN OUTER AND NEAR-EARTH SPACE</a:t>
            </a:r>
            <a:r>
              <a:rPr lang="en-US" sz="2000" b="1" dirty="0" smtClean="0">
                <a:solidFill>
                  <a:srgbClr val="453371"/>
                </a:solidFill>
                <a:cs typeface="Times New Roman" panose="02020603050405020304" pitchFamily="18" charset="0"/>
              </a:rPr>
              <a:t>”</a:t>
            </a:r>
            <a:endParaRPr lang="en-US" sz="2000" b="1" dirty="0">
              <a:solidFill>
                <a:srgbClr val="453371"/>
              </a:solidFill>
              <a:cs typeface="Times New Roman" panose="02020603050405020304" pitchFamily="18" charset="0"/>
            </a:endParaRPr>
          </a:p>
          <a:p>
            <a:pPr algn="ctr"/>
            <a:r>
              <a:rPr lang="en-US" sz="2000" b="1" dirty="0">
                <a:solidFill>
                  <a:srgbClr val="027EFF"/>
                </a:solidFill>
                <a:cs typeface="Times New Roman" panose="02020603050405020304" pitchFamily="18" charset="0"/>
              </a:rPr>
              <a:t>XVIII Young Scientists’ Conference</a:t>
            </a:r>
          </a:p>
          <a:p>
            <a:pPr algn="ctr"/>
            <a:r>
              <a:rPr lang="en-US" sz="2000" b="1" dirty="0">
                <a:solidFill>
                  <a:srgbClr val="027EFF"/>
                </a:solidFill>
                <a:cs typeface="Times New Roman" panose="02020603050405020304" pitchFamily="18" charset="0"/>
              </a:rPr>
              <a:t>“Interaction of fields and radiation with </a:t>
            </a:r>
            <a:r>
              <a:rPr lang="en-US" sz="2000" b="1" dirty="0" smtClean="0">
                <a:solidFill>
                  <a:srgbClr val="027EFF"/>
                </a:solidFill>
                <a:cs typeface="Times New Roman" panose="02020603050405020304" pitchFamily="18" charset="0"/>
              </a:rPr>
              <a:t>matter</a:t>
            </a:r>
            <a:r>
              <a:rPr lang="ru-RU" sz="2000" b="1" dirty="0" smtClean="0">
                <a:solidFill>
                  <a:srgbClr val="027EFF"/>
                </a:solidFill>
                <a:cs typeface="Times New Roman" panose="02020603050405020304" pitchFamily="18" charset="0"/>
              </a:rPr>
              <a:t>"</a:t>
            </a:r>
            <a:endParaRPr lang="en-US" sz="2000" b="1" dirty="0">
              <a:solidFill>
                <a:srgbClr val="027EFF"/>
              </a:solidFill>
              <a:cs typeface="Times New Roman" panose="02020603050405020304" pitchFamily="18" charset="0"/>
            </a:endParaRPr>
          </a:p>
          <a:p>
            <a:pPr algn="ctr"/>
            <a:r>
              <a:rPr lang="en-US" sz="2000" dirty="0">
                <a:solidFill>
                  <a:srgbClr val="027EFF"/>
                </a:solidFill>
                <a:cs typeface="Times New Roman" panose="02020603050405020304" pitchFamily="18" charset="0"/>
              </a:rPr>
              <a:t>Irkutsk, September 1-7, 2024</a:t>
            </a:r>
            <a:endParaRPr lang="ru-RU" sz="2000" dirty="0">
              <a:solidFill>
                <a:srgbClr val="027EFF"/>
              </a:solidFill>
              <a:cs typeface="Times New Roman" panose="02020603050405020304" pitchFamily="18" charset="0"/>
            </a:endParaRPr>
          </a:p>
        </p:txBody>
      </p:sp>
      <p:sp>
        <p:nvSpPr>
          <p:cNvPr id="2" name="Заголовок 1"/>
          <p:cNvSpPr>
            <a:spLocks noGrp="1"/>
          </p:cNvSpPr>
          <p:nvPr>
            <p:ph type="ctrTitle"/>
          </p:nvPr>
        </p:nvSpPr>
        <p:spPr>
          <a:xfrm>
            <a:off x="1362975" y="2092148"/>
            <a:ext cx="9466047" cy="1408924"/>
          </a:xfrm>
        </p:spPr>
        <p:txBody>
          <a:bodyPr>
            <a:noAutofit/>
          </a:bodyPr>
          <a:lstStyle/>
          <a:p>
            <a:r>
              <a:rPr lang="en-US" sz="4800" b="1" dirty="0" smtClean="0">
                <a:latin typeface="+mn-lt"/>
                <a:cs typeface="Times New Roman" panose="02020603050405020304" pitchFamily="18" charset="0"/>
              </a:rPr>
              <a:t>Detection of two mesospheric bores in the nightglow over </a:t>
            </a:r>
            <a:r>
              <a:rPr lang="en-US" sz="4800" b="1" dirty="0">
                <a:latin typeface="+mn-lt"/>
                <a:cs typeface="Times New Roman" panose="02020603050405020304" pitchFamily="18" charset="0"/>
              </a:rPr>
              <a:t>Y</a:t>
            </a:r>
            <a:r>
              <a:rPr lang="en-US" sz="4800" b="1" dirty="0" smtClean="0">
                <a:latin typeface="+mn-lt"/>
                <a:cs typeface="Times New Roman" panose="02020603050405020304" pitchFamily="18" charset="0"/>
              </a:rPr>
              <a:t>akutia</a:t>
            </a:r>
            <a:endParaRPr lang="ru-RU" sz="4800" b="1" dirty="0">
              <a:latin typeface="+mn-lt"/>
              <a:cs typeface="Times New Roman" panose="02020603050405020304" pitchFamily="18" charset="0"/>
            </a:endParaRPr>
          </a:p>
        </p:txBody>
      </p:sp>
      <p:sp>
        <p:nvSpPr>
          <p:cNvPr id="5" name="TextBox 4"/>
          <p:cNvSpPr txBox="1"/>
          <p:nvPr/>
        </p:nvSpPr>
        <p:spPr>
          <a:xfrm>
            <a:off x="5906278" y="3633794"/>
            <a:ext cx="5875572" cy="1754326"/>
          </a:xfrm>
          <a:prstGeom prst="rect">
            <a:avLst/>
          </a:prstGeom>
          <a:noFill/>
        </p:spPr>
        <p:txBody>
          <a:bodyPr wrap="square" rtlCol="0">
            <a:spAutoFit/>
          </a:bodyPr>
          <a:lstStyle/>
          <a:p>
            <a:pPr algn="r"/>
            <a:r>
              <a:rPr lang="en-US" sz="2400" b="1" dirty="0" smtClean="0">
                <a:cs typeface="Times New Roman" panose="02020603050405020304" pitchFamily="18" charset="0"/>
              </a:rPr>
              <a:t>Tyshchuk </a:t>
            </a:r>
            <a:r>
              <a:rPr lang="en-US" sz="2400" b="1" dirty="0" err="1" smtClean="0">
                <a:cs typeface="Times New Roman" panose="02020603050405020304" pitchFamily="18" charset="0"/>
              </a:rPr>
              <a:t>Olesya</a:t>
            </a:r>
            <a:r>
              <a:rPr lang="en-US" sz="2400" b="1" dirty="0" smtClean="0">
                <a:cs typeface="Times New Roman" panose="02020603050405020304" pitchFamily="18" charset="0"/>
              </a:rPr>
              <a:t> </a:t>
            </a:r>
            <a:r>
              <a:rPr lang="en-US" sz="2400" b="1" dirty="0" err="1" smtClean="0">
                <a:cs typeface="Times New Roman" panose="02020603050405020304" pitchFamily="18" charset="0"/>
              </a:rPr>
              <a:t>Vladimirovna</a:t>
            </a:r>
            <a:endParaRPr lang="en-US" sz="2400" b="1" dirty="0" smtClean="0">
              <a:cs typeface="Times New Roman" panose="02020603050405020304" pitchFamily="18" charset="0"/>
            </a:endParaRPr>
          </a:p>
          <a:p>
            <a:pPr algn="r"/>
            <a:r>
              <a:rPr lang="en-US" sz="2000" dirty="0" smtClean="0">
                <a:cs typeface="Times New Roman" panose="02020603050405020304" pitchFamily="18" charset="0"/>
              </a:rPr>
              <a:t>Junior Researcher, Laboratory </a:t>
            </a:r>
            <a:r>
              <a:rPr lang="en-US" sz="2000" dirty="0">
                <a:cs typeface="Times New Roman" panose="02020603050405020304" pitchFamily="18" charset="0"/>
              </a:rPr>
              <a:t>of Atmospheric Optics</a:t>
            </a:r>
            <a:endParaRPr lang="ru-RU" sz="2400" b="1" dirty="0">
              <a:cs typeface="Times New Roman" panose="02020603050405020304" pitchFamily="18" charset="0"/>
            </a:endParaRPr>
          </a:p>
          <a:p>
            <a:pPr algn="r"/>
            <a:r>
              <a:rPr lang="en-US" sz="2000" dirty="0" err="1" smtClean="0">
                <a:cs typeface="Times New Roman" panose="02020603050405020304" pitchFamily="18" charset="0"/>
              </a:rPr>
              <a:t>Yu.G</a:t>
            </a:r>
            <a:r>
              <a:rPr lang="en-US" sz="2000" dirty="0">
                <a:cs typeface="Times New Roman" panose="02020603050405020304" pitchFamily="18" charset="0"/>
              </a:rPr>
              <a:t>. Shafer Institute of </a:t>
            </a:r>
            <a:r>
              <a:rPr lang="en-US" sz="2000" dirty="0" err="1">
                <a:cs typeface="Times New Roman" panose="02020603050405020304" pitchFamily="18" charset="0"/>
              </a:rPr>
              <a:t>Cosmophysical</a:t>
            </a:r>
            <a:r>
              <a:rPr lang="en-US" sz="2000" dirty="0">
                <a:cs typeface="Times New Roman" panose="02020603050405020304" pitchFamily="18" charset="0"/>
              </a:rPr>
              <a:t> Research </a:t>
            </a:r>
            <a:endParaRPr lang="en-US" sz="2000" dirty="0" smtClean="0">
              <a:cs typeface="Times New Roman" panose="02020603050405020304" pitchFamily="18" charset="0"/>
            </a:endParaRPr>
          </a:p>
          <a:p>
            <a:pPr algn="r"/>
            <a:r>
              <a:rPr lang="en-US" sz="2000" dirty="0" smtClean="0">
                <a:cs typeface="Times New Roman" panose="02020603050405020304" pitchFamily="18" charset="0"/>
              </a:rPr>
              <a:t>and </a:t>
            </a:r>
            <a:r>
              <a:rPr lang="en-US" sz="2000" dirty="0" err="1" smtClean="0">
                <a:cs typeface="Times New Roman" panose="02020603050405020304" pitchFamily="18" charset="0"/>
              </a:rPr>
              <a:t>Aeronomy</a:t>
            </a:r>
            <a:r>
              <a:rPr lang="en-US" sz="2000" dirty="0" smtClean="0">
                <a:cs typeface="Times New Roman" panose="02020603050405020304" pitchFamily="18" charset="0"/>
              </a:rPr>
              <a:t> of SB RAS, Yakutsk, Russia</a:t>
            </a:r>
            <a:endParaRPr lang="ru-RU" sz="2000" dirty="0" smtClean="0">
              <a:cs typeface="Times New Roman" panose="02020603050405020304" pitchFamily="18" charset="0"/>
            </a:endParaRPr>
          </a:p>
          <a:p>
            <a:pPr algn="r"/>
            <a:r>
              <a:rPr lang="en-US" sz="2000" dirty="0">
                <a:cs typeface="Times New Roman" panose="02020603050405020304" pitchFamily="18" charset="0"/>
              </a:rPr>
              <a:t>Co-authors</a:t>
            </a:r>
            <a:r>
              <a:rPr lang="en-US" sz="2000" dirty="0" smtClean="0">
                <a:cs typeface="Times New Roman" panose="02020603050405020304" pitchFamily="18" charset="0"/>
              </a:rPr>
              <a:t>:</a:t>
            </a:r>
            <a:r>
              <a:rPr lang="ru-RU" sz="2000" dirty="0" smtClean="0">
                <a:cs typeface="Times New Roman" panose="02020603050405020304" pitchFamily="18" charset="0"/>
              </a:rPr>
              <a:t> </a:t>
            </a:r>
            <a:r>
              <a:rPr lang="en-US" sz="2000" dirty="0" err="1" smtClean="0">
                <a:cs typeface="Times New Roman" panose="02020603050405020304" pitchFamily="18" charset="0"/>
              </a:rPr>
              <a:t>Koltovskoy</a:t>
            </a:r>
            <a:r>
              <a:rPr lang="ru-RU" sz="2000" dirty="0" smtClean="0">
                <a:cs typeface="Times New Roman" panose="02020603050405020304" pitchFamily="18" charset="0"/>
              </a:rPr>
              <a:t> </a:t>
            </a:r>
            <a:r>
              <a:rPr lang="en-US" sz="2000" dirty="0" smtClean="0">
                <a:cs typeface="Times New Roman" panose="02020603050405020304" pitchFamily="18" charset="0"/>
              </a:rPr>
              <a:t>I.I., </a:t>
            </a:r>
            <a:r>
              <a:rPr lang="en-US" sz="2000" dirty="0" err="1" smtClean="0">
                <a:cs typeface="Times New Roman" panose="02020603050405020304" pitchFamily="18" charset="0"/>
              </a:rPr>
              <a:t>Nikolashkin</a:t>
            </a:r>
            <a:r>
              <a:rPr lang="ru-RU" sz="2000" dirty="0" smtClean="0">
                <a:cs typeface="Times New Roman" panose="02020603050405020304" pitchFamily="18" charset="0"/>
              </a:rPr>
              <a:t> </a:t>
            </a:r>
            <a:r>
              <a:rPr lang="en-US" sz="2000" dirty="0" smtClean="0">
                <a:cs typeface="Times New Roman" panose="02020603050405020304" pitchFamily="18" charset="0"/>
              </a:rPr>
              <a:t>S.V.</a:t>
            </a:r>
            <a:endParaRPr lang="ru-RU" sz="2000" dirty="0" smtClean="0">
              <a:cs typeface="Times New Roman" panose="02020603050405020304" pitchFamily="18"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0769" y="738911"/>
            <a:ext cx="1080000" cy="1080000"/>
          </a:xfrm>
          <a:prstGeom prst="ellipse">
            <a:avLst/>
          </a:prstGeom>
        </p:spPr>
      </p:pic>
      <p:pic>
        <p:nvPicPr>
          <p:cNvPr id="9" name="Рисунок 8"/>
          <p:cNvPicPr>
            <a:picLocks noChangeAspect="1"/>
          </p:cNvPicPr>
          <p:nvPr/>
        </p:nvPicPr>
        <p:blipFill rotWithShape="1">
          <a:blip r:embed="rId5" cstate="print">
            <a:extLst>
              <a:ext uri="{28A0092B-C50C-407E-A947-70E740481C1C}">
                <a14:useLocalDpi xmlns:a14="http://schemas.microsoft.com/office/drawing/2010/main" val="0"/>
              </a:ext>
            </a:extLst>
          </a:blip>
          <a:srcRect l="4429" t="3961" r="4577" b="5046"/>
          <a:stretch/>
        </p:blipFill>
        <p:spPr>
          <a:xfrm>
            <a:off x="352101" y="187695"/>
            <a:ext cx="1080000" cy="1080000"/>
          </a:xfrm>
          <a:prstGeom prst="ellipse">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49355" y="738911"/>
            <a:ext cx="1080000" cy="1080000"/>
          </a:xfrm>
          <a:prstGeom prst="ellipse">
            <a:avLst/>
          </a:prstGeom>
        </p:spPr>
      </p:pic>
      <p:pic>
        <p:nvPicPr>
          <p:cNvPr id="11" name="Рисунок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46194" y="187695"/>
            <a:ext cx="835656" cy="1080000"/>
          </a:xfrm>
          <a:prstGeom prst="rect">
            <a:avLst/>
          </a:prstGeom>
        </p:spPr>
      </p:pic>
      <p:pic>
        <p:nvPicPr>
          <p:cNvPr id="12" name="Рисунок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100" y="4388359"/>
            <a:ext cx="2268669" cy="777830"/>
          </a:xfrm>
          <a:prstGeom prst="rect">
            <a:avLst/>
          </a:prstGeom>
        </p:spPr>
      </p:pic>
    </p:spTree>
    <p:extLst>
      <p:ext uri="{BB962C8B-B14F-4D97-AF65-F5344CB8AC3E}">
        <p14:creationId xmlns:p14="http://schemas.microsoft.com/office/powerpoint/2010/main" val="1600859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400757" y="604169"/>
            <a:ext cx="11499574" cy="2936188"/>
          </a:xfrm>
          <a:prstGeom prst="rect">
            <a:avLst/>
          </a:prstGeom>
        </p:spPr>
        <p:txBody>
          <a:bodyPr wrap="square">
            <a:spAutoFit/>
          </a:bodyPr>
          <a:lstStyle/>
          <a:p>
            <a:pPr marL="285750" indent="-285750" algn="just">
              <a:lnSpc>
                <a:spcPct val="120000"/>
              </a:lnSpc>
              <a:buFont typeface="Wingdings" panose="05000000000000000000" pitchFamily="2" charset="2"/>
              <a:buChar char="§"/>
            </a:pPr>
            <a:r>
              <a:rPr lang="en-US" sz="2200" dirty="0">
                <a:ea typeface="Calibri" panose="020F0502020204030204" pitchFamily="34" charset="0"/>
              </a:rPr>
              <a:t>The mesospheric bore was propagating at an azimuth of ~ 140° (southeast).</a:t>
            </a:r>
          </a:p>
          <a:p>
            <a:pPr marL="285750" indent="-285750" algn="just">
              <a:lnSpc>
                <a:spcPct val="120000"/>
              </a:lnSpc>
              <a:buFont typeface="Wingdings" panose="05000000000000000000" pitchFamily="2" charset="2"/>
              <a:buChar char="§"/>
            </a:pPr>
            <a:r>
              <a:rPr lang="en-US" sz="2200" dirty="0">
                <a:ea typeface="Calibri" panose="020F0502020204030204" pitchFamily="34" charset="0"/>
              </a:rPr>
              <a:t>The horizontal phase velocity of the mesospheric bore is ~ 86 m/s.</a:t>
            </a:r>
          </a:p>
          <a:p>
            <a:pPr marL="285750" indent="-285750" algn="just">
              <a:lnSpc>
                <a:spcPct val="120000"/>
              </a:lnSpc>
              <a:buFont typeface="Wingdings" panose="05000000000000000000" pitchFamily="2" charset="2"/>
              <a:buChar char="§"/>
            </a:pPr>
            <a:r>
              <a:rPr lang="en-US" sz="2200" dirty="0">
                <a:ea typeface="Calibri" panose="020F0502020204030204" pitchFamily="34" charset="0"/>
              </a:rPr>
              <a:t>The observation time is 1 hour 23 minutes.</a:t>
            </a:r>
          </a:p>
          <a:p>
            <a:pPr marL="285750" indent="-285750" algn="just">
              <a:lnSpc>
                <a:spcPct val="120000"/>
              </a:lnSpc>
              <a:buFont typeface="Wingdings" panose="05000000000000000000" pitchFamily="2" charset="2"/>
              <a:buChar char="§"/>
            </a:pPr>
            <a:r>
              <a:rPr lang="en-US" sz="2200" dirty="0">
                <a:ea typeface="Calibri" panose="020F0502020204030204" pitchFamily="34" charset="0"/>
              </a:rPr>
              <a:t>After the bore went beyond the horizon, successively propagating waves ceased to be displayed in the glow emission at about ~ 12:53 UT. The length of successive </a:t>
            </a:r>
            <a:r>
              <a:rPr lang="en-US" sz="2200" dirty="0" smtClean="0">
                <a:ea typeface="Calibri" panose="020F0502020204030204" pitchFamily="34" charset="0"/>
              </a:rPr>
              <a:t>IGW </a:t>
            </a:r>
            <a:r>
              <a:rPr lang="en-US" sz="2200" dirty="0">
                <a:ea typeface="Calibri" panose="020F0502020204030204" pitchFamily="34" charset="0"/>
              </a:rPr>
              <a:t>is ~ 34 km.</a:t>
            </a:r>
          </a:p>
          <a:p>
            <a:pPr marL="285750" indent="-285750" algn="just">
              <a:lnSpc>
                <a:spcPct val="120000"/>
              </a:lnSpc>
              <a:buFont typeface="Wingdings" panose="05000000000000000000" pitchFamily="2" charset="2"/>
              <a:buChar char="§"/>
            </a:pPr>
            <a:r>
              <a:rPr lang="en-US" sz="2200" dirty="0">
                <a:ea typeface="Calibri" panose="020F0502020204030204" pitchFamily="34" charset="0"/>
              </a:rPr>
              <a:t>The light bore implies that its channel is located above the OH layer. From this, it can be assumed that the bore was propagating at altitudes between the OH and OI layers (87 and 96 km.)</a:t>
            </a:r>
            <a:endParaRPr lang="ru-RU" sz="2200" dirty="0"/>
          </a:p>
        </p:txBody>
      </p:sp>
      <p:sp>
        <p:nvSpPr>
          <p:cNvPr id="7" name="Заголовок 1"/>
          <p:cNvSpPr>
            <a:spLocks noGrp="1"/>
          </p:cNvSpPr>
          <p:nvPr>
            <p:ph type="title"/>
          </p:nvPr>
        </p:nvSpPr>
        <p:spPr>
          <a:xfrm>
            <a:off x="1820481" y="9782"/>
            <a:ext cx="8928483" cy="594387"/>
          </a:xfrm>
        </p:spPr>
        <p:txBody>
          <a:bodyPr>
            <a:noAutofit/>
          </a:bodyPr>
          <a:lstStyle/>
          <a:p>
            <a:pPr algn="ctr">
              <a:lnSpc>
                <a:spcPct val="100000"/>
              </a:lnSpc>
            </a:pPr>
            <a:r>
              <a:rPr lang="en-US" sz="3200" dirty="0">
                <a:latin typeface="Arial" panose="020B0604020202020204" pitchFamily="34" charset="0"/>
                <a:ea typeface="Calibri" panose="020F0502020204030204" pitchFamily="34" charset="0"/>
                <a:cs typeface="Arial" panose="020B0604020202020204" pitchFamily="34" charset="0"/>
              </a:rPr>
              <a:t>Light mesospheric </a:t>
            </a:r>
            <a:r>
              <a:rPr lang="en-US" sz="3200" dirty="0" smtClean="0">
                <a:latin typeface="Arial" panose="020B0604020202020204" pitchFamily="34" charset="0"/>
                <a:ea typeface="Calibri" panose="020F0502020204030204" pitchFamily="34" charset="0"/>
                <a:cs typeface="Arial" panose="020B0604020202020204" pitchFamily="34" charset="0"/>
              </a:rPr>
              <a:t>bore </a:t>
            </a:r>
            <a:r>
              <a:rPr lang="en-US" sz="3200" dirty="0">
                <a:latin typeface="Arial" panose="020B0604020202020204" pitchFamily="34" charset="0"/>
                <a:ea typeface="Calibri" panose="020F0502020204030204" pitchFamily="34" charset="0"/>
                <a:cs typeface="Arial" panose="020B0604020202020204" pitchFamily="34" charset="0"/>
              </a:rPr>
              <a:t>January 30, 2022</a:t>
            </a:r>
            <a:endParaRPr lang="ru-RU" sz="3200" b="1" dirty="0">
              <a:latin typeface="Arial" panose="020B0604020202020204" pitchFamily="34" charset="0"/>
              <a:cs typeface="Arial" panose="020B0604020202020204" pitchFamily="34" charset="0"/>
            </a:endParaRPr>
          </a:p>
        </p:txBody>
      </p:sp>
      <p:pic>
        <p:nvPicPr>
          <p:cNvPr id="2" name="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lum contrast="30000"/>
          </a:blip>
          <a:stretch>
            <a:fillRect/>
          </a:stretch>
        </p:blipFill>
        <p:spPr>
          <a:xfrm>
            <a:off x="2809412" y="3494919"/>
            <a:ext cx="3341132" cy="3257184"/>
          </a:xfrm>
          <a:prstGeom prst="rect">
            <a:avLst/>
          </a:prstGeom>
        </p:spPr>
      </p:pic>
      <p:sp>
        <p:nvSpPr>
          <p:cNvPr id="8" name="Прямоугольник 7"/>
          <p:cNvSpPr/>
          <p:nvPr/>
        </p:nvSpPr>
        <p:spPr>
          <a:xfrm>
            <a:off x="2759300" y="6313452"/>
            <a:ext cx="672625" cy="418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OH</a:t>
            </a:r>
            <a:endParaRPr lang="ru-RU" b="1" dirty="0"/>
          </a:p>
        </p:txBody>
      </p:sp>
      <p:sp>
        <p:nvSpPr>
          <p:cNvPr id="9" name="Прямоугольник 8"/>
          <p:cNvSpPr/>
          <p:nvPr/>
        </p:nvSpPr>
        <p:spPr>
          <a:xfrm>
            <a:off x="6111214" y="6285098"/>
            <a:ext cx="672625" cy="418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OH</a:t>
            </a:r>
            <a:endParaRPr lang="ru-RU" b="1" dirty="0"/>
          </a:p>
        </p:txBody>
      </p:sp>
      <p:pic>
        <p:nvPicPr>
          <p:cNvPr id="11" name="video">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284723" y="3499535"/>
            <a:ext cx="3252567" cy="3252567"/>
          </a:xfrm>
          <a:prstGeom prst="rect">
            <a:avLst/>
          </a:prstGeom>
          <a:ln>
            <a:noFill/>
          </a:ln>
        </p:spPr>
      </p:pic>
    </p:spTree>
    <p:extLst>
      <p:ext uri="{BB962C8B-B14F-4D97-AF65-F5344CB8AC3E}">
        <p14:creationId xmlns:p14="http://schemas.microsoft.com/office/powerpoint/2010/main" val="343243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56" fill="hold"/>
                                        <p:tgtEl>
                                          <p:spTgt spid="11"/>
                                        </p:tgtEl>
                                      </p:cBhvr>
                                    </p:cmd>
                                  </p:childTnLst>
                                </p:cTn>
                              </p:par>
                              <p:par>
                                <p:cTn id="7" presetID="1" presetClass="mediacall" presetSubtype="0" fill="hold" nodeType="withEffect">
                                  <p:stCondLst>
                                    <p:cond delay="0"/>
                                  </p:stCondLst>
                                  <p:childTnLst>
                                    <p:cmd type="call" cmd="playFrom(0.0)">
                                      <p:cBhvr>
                                        <p:cTn id="8" dur="44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1"/>
                </p:tgtEl>
              </p:cMediaNode>
            </p:video>
            <p:seq concurrent="1" nextAc="seek">
              <p:cTn id="10" restart="whenNotActive" fill="hold" evtFilter="cancelBubble" nodeType="interactiveSeq">
                <p:stCondLst>
                  <p:cond evt="onClick" delay="0">
                    <p:tgtEl>
                      <p:spTgt spid="11"/>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1"/>
                                        </p:tgtEl>
                                      </p:cBhvr>
                                    </p:cmd>
                                  </p:childTnLst>
                                </p:cTn>
                              </p:par>
                            </p:childTnLst>
                          </p:cTn>
                        </p:par>
                      </p:childTnLst>
                    </p:cTn>
                  </p:par>
                </p:childTnLst>
              </p:cTn>
              <p:nextCondLst>
                <p:cond evt="onClick" delay="0">
                  <p:tgtEl>
                    <p:spTgt spid="11"/>
                  </p:tgtEl>
                </p:cond>
              </p:nextCondLst>
            </p:seq>
            <p:video>
              <p:cMediaNode vol="80000">
                <p:cTn id="15" repeatCount="indefinite"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2973" y="0"/>
            <a:ext cx="10459618" cy="987812"/>
          </a:xfrm>
        </p:spPr>
        <p:txBody>
          <a:bodyPr>
            <a:noAutofit/>
          </a:bodyPr>
          <a:lstStyle/>
          <a:p>
            <a:pPr algn="ctr">
              <a:lnSpc>
                <a:spcPct val="100000"/>
              </a:lnSpc>
            </a:pPr>
            <a:r>
              <a:rPr lang="en-US" sz="2800" dirty="0">
                <a:latin typeface="Arial" panose="020B0604020202020204" pitchFamily="34" charset="0"/>
                <a:cs typeface="Arial" panose="020B0604020202020204" pitchFamily="34" charset="0"/>
              </a:rPr>
              <a:t>Upper Atmosphere Temperature Profile </a:t>
            </a:r>
            <a:r>
              <a:rPr lang="en-US" sz="2800" dirty="0" smtClean="0">
                <a:latin typeface="Arial" panose="020B0604020202020204" pitchFamily="34" charset="0"/>
                <a:cs typeface="Arial" panose="020B0604020202020204" pitchFamily="34" charset="0"/>
              </a:rPr>
              <a:t>from Aura </a:t>
            </a:r>
            <a:r>
              <a:rPr lang="en-US" sz="2800" dirty="0">
                <a:latin typeface="Arial" panose="020B0604020202020204" pitchFamily="34" charset="0"/>
                <a:cs typeface="Arial" panose="020B0604020202020204" pitchFamily="34" charset="0"/>
              </a:rPr>
              <a:t>MLS (Microwave Limb Sounder) Satellite </a:t>
            </a:r>
            <a:r>
              <a:rPr lang="en-US" sz="2800" dirty="0" smtClean="0">
                <a:latin typeface="Arial" panose="020B0604020202020204" pitchFamily="34" charset="0"/>
                <a:cs typeface="Arial" panose="020B0604020202020204" pitchFamily="34" charset="0"/>
              </a:rPr>
              <a:t>Data</a:t>
            </a:r>
            <a:r>
              <a:rPr lang="ru-RU"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on November 19, 2017 </a:t>
            </a:r>
            <a:endParaRPr lang="ru-RU" sz="28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5" name="Прямоугольник 4"/>
              <p:cNvSpPr/>
              <p:nvPr/>
            </p:nvSpPr>
            <p:spPr>
              <a:xfrm>
                <a:off x="8192278" y="1623635"/>
                <a:ext cx="3565713" cy="2936573"/>
              </a:xfrm>
              <a:prstGeom prst="rect">
                <a:avLst/>
              </a:prstGeom>
            </p:spPr>
            <p:txBody>
              <a:bodyPr wrap="square">
                <a:spAutoFit/>
              </a:bodyPr>
              <a:lstStyle/>
              <a:p>
                <a:pPr>
                  <a:spcAft>
                    <a:spcPts val="600"/>
                  </a:spcAft>
                </a:pPr>
                <a:r>
                  <a:rPr lang="en-US" sz="2000" dirty="0">
                    <a:latin typeface="Cambria Math" panose="02040503050406030204" pitchFamily="18" charset="0"/>
                  </a:rPr>
                  <a:t>Vertical profile of the square of the Brent-</a:t>
                </a:r>
                <a:r>
                  <a:rPr lang="en-US" sz="2000" dirty="0" err="1">
                    <a:latin typeface="Cambria Math" panose="02040503050406030204" pitchFamily="18" charset="0"/>
                  </a:rPr>
                  <a:t>Väisälä</a:t>
                </a:r>
                <a:r>
                  <a:rPr lang="en-US" sz="2000" dirty="0">
                    <a:latin typeface="Cambria Math" panose="02040503050406030204" pitchFamily="18" charset="0"/>
                  </a:rPr>
                  <a:t> </a:t>
                </a:r>
                <a:r>
                  <a:rPr lang="en-US" sz="2000" dirty="0" smtClean="0">
                    <a:latin typeface="Cambria Math" panose="02040503050406030204" pitchFamily="18" charset="0"/>
                  </a:rPr>
                  <a:t>frequency</a:t>
                </a:r>
                <a:r>
                  <a:rPr lang="ru-RU" sz="2000" dirty="0" smtClean="0">
                    <a:latin typeface="Cambria Math" panose="02040503050406030204" pitchFamily="18" charset="0"/>
                  </a:rPr>
                  <a:t>:</a:t>
                </a:r>
              </a:p>
              <a:p>
                <a:pPr>
                  <a:spcAft>
                    <a:spcPts val="600"/>
                  </a:spcAft>
                </a:pPr>
                <a14:m>
                  <m:oMathPara xmlns:m="http://schemas.openxmlformats.org/officeDocument/2006/math">
                    <m:oMathParaPr>
                      <m:jc m:val="centerGroup"/>
                    </m:oMathParaPr>
                    <m:oMath xmlns:m="http://schemas.openxmlformats.org/officeDocument/2006/math">
                      <m:sSup>
                        <m:sSupPr>
                          <m:ctrlPr>
                            <a:rPr lang="ru-RU" sz="2000" i="1">
                              <a:latin typeface="Cambria Math" panose="02040503050406030204" pitchFamily="18" charset="0"/>
                            </a:rPr>
                          </m:ctrlPr>
                        </m:sSupPr>
                        <m:e>
                          <m:r>
                            <a:rPr lang="ru-RU" sz="2000" i="1">
                              <a:latin typeface="Cambria Math" panose="02040503050406030204" pitchFamily="18" charset="0"/>
                            </a:rPr>
                            <m:t>𝑁</m:t>
                          </m:r>
                        </m:e>
                        <m:sup>
                          <m:r>
                            <a:rPr lang="ru-RU" sz="2000">
                              <a:latin typeface="Cambria Math" panose="02040503050406030204" pitchFamily="18" charset="0"/>
                            </a:rPr>
                            <m:t>2</m:t>
                          </m:r>
                        </m:sup>
                      </m:sSup>
                      <m:r>
                        <a:rPr lang="ru-RU" sz="2000">
                          <a:latin typeface="Cambria Math" panose="02040503050406030204" pitchFamily="18" charset="0"/>
                        </a:rPr>
                        <m:t>=</m:t>
                      </m:r>
                      <m:f>
                        <m:fPr>
                          <m:ctrlPr>
                            <a:rPr lang="ru-RU" sz="2000" i="1">
                              <a:latin typeface="Cambria Math" panose="02040503050406030204" pitchFamily="18" charset="0"/>
                            </a:rPr>
                          </m:ctrlPr>
                        </m:fPr>
                        <m:num>
                          <m:r>
                            <a:rPr lang="ru-RU" sz="2000" i="1">
                              <a:latin typeface="Cambria Math" panose="02040503050406030204" pitchFamily="18" charset="0"/>
                            </a:rPr>
                            <m:t>𝑔</m:t>
                          </m:r>
                        </m:num>
                        <m:den>
                          <m:r>
                            <a:rPr lang="ru-RU" sz="2000" i="1">
                              <a:latin typeface="Cambria Math" panose="02040503050406030204" pitchFamily="18" charset="0"/>
                            </a:rPr>
                            <m:t>𝑇</m:t>
                          </m:r>
                        </m:den>
                      </m:f>
                      <m:r>
                        <a:rPr lang="ru-RU" sz="2000">
                          <a:latin typeface="Cambria Math" panose="02040503050406030204" pitchFamily="18" charset="0"/>
                        </a:rPr>
                        <m:t>(∆</m:t>
                      </m:r>
                      <m:sSub>
                        <m:sSubPr>
                          <m:ctrlPr>
                            <a:rPr lang="ru-RU" sz="2000" i="1">
                              <a:latin typeface="Cambria Math" panose="02040503050406030204" pitchFamily="18" charset="0"/>
                            </a:rPr>
                          </m:ctrlPr>
                        </m:sSubPr>
                        <m:e>
                          <m:r>
                            <a:rPr lang="ru-RU" sz="2000" i="1">
                              <a:latin typeface="Cambria Math" panose="02040503050406030204" pitchFamily="18" charset="0"/>
                            </a:rPr>
                            <m:t>𝑇</m:t>
                          </m:r>
                        </m:e>
                        <m:sub>
                          <m:r>
                            <a:rPr lang="ru-RU" sz="2000" i="1">
                              <a:latin typeface="Cambria Math" panose="02040503050406030204" pitchFamily="18" charset="0"/>
                            </a:rPr>
                            <m:t>𝑧</m:t>
                          </m:r>
                        </m:sub>
                      </m:sSub>
                      <m:r>
                        <a:rPr lang="ru-RU" sz="2000">
                          <a:latin typeface="Cambria Math" panose="02040503050406030204" pitchFamily="18" charset="0"/>
                        </a:rPr>
                        <m:t>+</m:t>
                      </m:r>
                      <m:f>
                        <m:fPr>
                          <m:ctrlPr>
                            <a:rPr lang="ru-RU" sz="2000" i="1">
                              <a:latin typeface="Cambria Math" panose="02040503050406030204" pitchFamily="18" charset="0"/>
                            </a:rPr>
                          </m:ctrlPr>
                        </m:fPr>
                        <m:num>
                          <m:r>
                            <a:rPr lang="ru-RU" sz="2000" i="1">
                              <a:latin typeface="Cambria Math" panose="02040503050406030204" pitchFamily="18" charset="0"/>
                            </a:rPr>
                            <m:t>𝑔</m:t>
                          </m:r>
                        </m:num>
                        <m:den>
                          <m:sSub>
                            <m:sSubPr>
                              <m:ctrlPr>
                                <a:rPr lang="ru-RU" sz="2000" i="1">
                                  <a:latin typeface="Cambria Math" panose="02040503050406030204" pitchFamily="18" charset="0"/>
                                </a:rPr>
                              </m:ctrlPr>
                            </m:sSubPr>
                            <m:e>
                              <m:r>
                                <a:rPr lang="ru-RU" sz="2000" i="1">
                                  <a:latin typeface="Cambria Math" panose="02040503050406030204" pitchFamily="18" charset="0"/>
                                </a:rPr>
                                <m:t>𝐶</m:t>
                              </m:r>
                            </m:e>
                            <m:sub>
                              <m:r>
                                <a:rPr lang="ru-RU" sz="2000" i="1">
                                  <a:latin typeface="Cambria Math" panose="02040503050406030204" pitchFamily="18" charset="0"/>
                                </a:rPr>
                                <m:t>𝑝</m:t>
                              </m:r>
                            </m:sub>
                          </m:sSub>
                        </m:den>
                      </m:f>
                      <m:r>
                        <a:rPr lang="ru-RU" sz="2000" i="1">
                          <a:latin typeface="Cambria Math" panose="02040503050406030204" pitchFamily="18" charset="0"/>
                        </a:rPr>
                        <m:t>)</m:t>
                      </m:r>
                    </m:oMath>
                  </m:oMathPara>
                </a14:m>
                <a:endParaRPr lang="en-US" sz="2000" dirty="0" smtClean="0"/>
              </a:p>
              <a:p>
                <a:pPr>
                  <a:spcAft>
                    <a:spcPts val="600"/>
                  </a:spcAft>
                </a:pPr>
                <a:endParaRPr lang="ru-RU" sz="2000" i="1" dirty="0" smtClean="0"/>
              </a:p>
              <a:p>
                <a:pPr algn="r">
                  <a:spcAft>
                    <a:spcPts val="600"/>
                  </a:spcAft>
                </a:pPr>
                <a:r>
                  <a:rPr lang="en-US" sz="2000" i="1" dirty="0" smtClean="0"/>
                  <a:t>T</a:t>
                </a:r>
                <a:r>
                  <a:rPr lang="ru-RU" sz="2000" i="1" dirty="0" smtClean="0"/>
                  <a:t> </a:t>
                </a:r>
                <a:r>
                  <a:rPr lang="ru-RU" sz="2000" i="1" dirty="0"/>
                  <a:t>= (</a:t>
                </a:r>
                <a:r>
                  <a:rPr lang="en-US" sz="2000" i="1" dirty="0"/>
                  <a:t>T</a:t>
                </a:r>
                <a:r>
                  <a:rPr lang="ru-RU" sz="2000" i="1" dirty="0"/>
                  <a:t>(</a:t>
                </a:r>
                <a:r>
                  <a:rPr lang="en-US" sz="2000" i="1" dirty="0"/>
                  <a:t>z</a:t>
                </a:r>
                <a:r>
                  <a:rPr lang="ru-RU" sz="2000" i="1" baseline="-25000" dirty="0"/>
                  <a:t>1</a:t>
                </a:r>
                <a:r>
                  <a:rPr lang="ru-RU" sz="2000" i="1" dirty="0"/>
                  <a:t>) + </a:t>
                </a:r>
                <a:r>
                  <a:rPr lang="en-US" sz="2000" i="1" dirty="0"/>
                  <a:t>T</a:t>
                </a:r>
                <a:r>
                  <a:rPr lang="ru-RU" sz="2000" i="1" dirty="0"/>
                  <a:t>(</a:t>
                </a:r>
                <a:r>
                  <a:rPr lang="en-US" sz="2000" i="1" dirty="0"/>
                  <a:t>z</a:t>
                </a:r>
                <a:r>
                  <a:rPr lang="ru-RU" sz="2000" i="1" baseline="-25000" dirty="0"/>
                  <a:t>2</a:t>
                </a:r>
                <a:r>
                  <a:rPr lang="ru-RU" sz="2000" i="1" dirty="0"/>
                  <a:t>)) / 2</a:t>
                </a:r>
                <a:r>
                  <a:rPr lang="ru-RU" sz="2000" dirty="0"/>
                  <a:t> </a:t>
                </a:r>
                <a:r>
                  <a:rPr lang="ru-RU" sz="2000" dirty="0" smtClean="0"/>
                  <a:t> </a:t>
                </a:r>
              </a:p>
              <a:p>
                <a:pPr algn="r">
                  <a:spcAft>
                    <a:spcPts val="600"/>
                  </a:spcAft>
                </a:pPr>
                <a:r>
                  <a:rPr lang="ru-RU" sz="2000" i="1" dirty="0" smtClean="0"/>
                  <a:t>Δ</a:t>
                </a:r>
                <a:r>
                  <a:rPr lang="en-US" sz="2000" i="1" dirty="0" err="1"/>
                  <a:t>T</a:t>
                </a:r>
                <a:r>
                  <a:rPr lang="en-US" sz="2000" i="1" baseline="-25000" dirty="0" err="1"/>
                  <a:t>z</a:t>
                </a:r>
                <a:r>
                  <a:rPr lang="en-US" sz="2000" i="1" baseline="-25000" dirty="0"/>
                  <a:t> </a:t>
                </a:r>
                <a:r>
                  <a:rPr lang="ru-RU" sz="2000" i="1" dirty="0"/>
                  <a:t>= (</a:t>
                </a:r>
                <a:r>
                  <a:rPr lang="en-US" sz="2000" i="1" dirty="0"/>
                  <a:t>T</a:t>
                </a:r>
                <a:r>
                  <a:rPr lang="ru-RU" sz="2000" i="1" dirty="0"/>
                  <a:t>(</a:t>
                </a:r>
                <a:r>
                  <a:rPr lang="en-US" sz="2000" i="1" dirty="0"/>
                  <a:t>z</a:t>
                </a:r>
                <a:r>
                  <a:rPr lang="ru-RU" sz="2000" i="1" baseline="-25000" dirty="0"/>
                  <a:t>2</a:t>
                </a:r>
                <a:r>
                  <a:rPr lang="ru-RU" sz="2000" i="1" dirty="0"/>
                  <a:t>) – </a:t>
                </a:r>
                <a:r>
                  <a:rPr lang="en-US" sz="2000" i="1" dirty="0"/>
                  <a:t>T</a:t>
                </a:r>
                <a:r>
                  <a:rPr lang="ru-RU" sz="2000" i="1" dirty="0"/>
                  <a:t>(</a:t>
                </a:r>
                <a:r>
                  <a:rPr lang="en-US" sz="2000" i="1" dirty="0"/>
                  <a:t>z</a:t>
                </a:r>
                <a:r>
                  <a:rPr lang="ru-RU" sz="2000" i="1" baseline="-25000" dirty="0"/>
                  <a:t>1</a:t>
                </a:r>
                <a:r>
                  <a:rPr lang="ru-RU" sz="2000" i="1" dirty="0"/>
                  <a:t>)) / (</a:t>
                </a:r>
                <a:r>
                  <a:rPr lang="en-US" sz="2000" i="1" dirty="0"/>
                  <a:t>z</a:t>
                </a:r>
                <a:r>
                  <a:rPr lang="ru-RU" sz="2000" i="1" baseline="-25000" dirty="0"/>
                  <a:t>2</a:t>
                </a:r>
                <a:r>
                  <a:rPr lang="ru-RU" sz="2000" i="1" dirty="0"/>
                  <a:t> – </a:t>
                </a:r>
                <a:r>
                  <a:rPr lang="en-US" sz="2000" i="1" dirty="0"/>
                  <a:t>z</a:t>
                </a:r>
                <a:r>
                  <a:rPr lang="ru-RU" sz="2000" i="1" baseline="-25000" dirty="0"/>
                  <a:t>1</a:t>
                </a:r>
                <a:r>
                  <a:rPr lang="ru-RU" sz="2000" i="1" dirty="0"/>
                  <a:t>) </a:t>
                </a:r>
                <a:endParaRPr lang="ru-RU" sz="2000" dirty="0"/>
              </a:p>
              <a:p>
                <a:pPr algn="r">
                  <a:spcAft>
                    <a:spcPts val="600"/>
                  </a:spcAft>
                </a:pPr>
                <a:r>
                  <a:rPr lang="en-US" sz="2000" i="1" dirty="0" smtClean="0"/>
                  <a:t>z</a:t>
                </a:r>
                <a:r>
                  <a:rPr lang="ru-RU" sz="2000" i="1" dirty="0" smtClean="0"/>
                  <a:t> </a:t>
                </a:r>
                <a:r>
                  <a:rPr lang="ru-RU" sz="2000" i="1" dirty="0"/>
                  <a:t>= (</a:t>
                </a:r>
                <a:r>
                  <a:rPr lang="en-US" sz="2000" i="1" dirty="0"/>
                  <a:t>z</a:t>
                </a:r>
                <a:r>
                  <a:rPr lang="ru-RU" sz="2000" i="1" baseline="-25000" dirty="0"/>
                  <a:t>1</a:t>
                </a:r>
                <a:r>
                  <a:rPr lang="ru-RU" sz="2000" i="1" dirty="0"/>
                  <a:t> + </a:t>
                </a:r>
                <a:r>
                  <a:rPr lang="en-US" sz="2000" i="1" dirty="0"/>
                  <a:t>z</a:t>
                </a:r>
                <a:r>
                  <a:rPr lang="ru-RU" sz="2000" i="1" baseline="-25000" dirty="0"/>
                  <a:t>2</a:t>
                </a:r>
                <a:r>
                  <a:rPr lang="ru-RU" sz="2000" i="1" dirty="0"/>
                  <a:t>) / 2</a:t>
                </a:r>
                <a:endParaRPr lang="ru-RU" sz="2000" dirty="0"/>
              </a:p>
            </p:txBody>
          </p:sp>
        </mc:Choice>
        <mc:Fallback>
          <p:sp>
            <p:nvSpPr>
              <p:cNvPr id="5" name="Прямоугольник 4"/>
              <p:cNvSpPr>
                <a:spLocks noRot="1" noChangeAspect="1" noMove="1" noResize="1" noEditPoints="1" noAdjustHandles="1" noChangeArrowheads="1" noChangeShapeType="1" noTextEdit="1"/>
              </p:cNvSpPr>
              <p:nvPr/>
            </p:nvSpPr>
            <p:spPr>
              <a:xfrm>
                <a:off x="8192278" y="1623635"/>
                <a:ext cx="3565713" cy="2936573"/>
              </a:xfrm>
              <a:prstGeom prst="rect">
                <a:avLst/>
              </a:prstGeom>
              <a:blipFill>
                <a:blip r:embed="rId2"/>
                <a:stretch>
                  <a:fillRect l="-1880" t="-1037" r="-3077" b="-2697"/>
                </a:stretch>
              </a:blipFill>
            </p:spPr>
            <p:txBody>
              <a:bodyPr/>
              <a:lstStyle/>
              <a:p>
                <a:r>
                  <a:rPr lang="ru-RU">
                    <a:noFill/>
                  </a:rPr>
                  <a:t> </a:t>
                </a:r>
              </a:p>
            </p:txBody>
          </p:sp>
        </mc:Fallback>
      </mc:AlternateContent>
      <p:sp>
        <p:nvSpPr>
          <p:cNvPr id="6" name="Прямоугольник 5"/>
          <p:cNvSpPr/>
          <p:nvPr/>
        </p:nvSpPr>
        <p:spPr>
          <a:xfrm>
            <a:off x="539621" y="5525952"/>
            <a:ext cx="11086322" cy="1200329"/>
          </a:xfrm>
          <a:prstGeom prst="rect">
            <a:avLst/>
          </a:prstGeom>
          <a:ln w="19050">
            <a:solidFill>
              <a:srgbClr val="FFC000"/>
            </a:solidFill>
          </a:ln>
        </p:spPr>
        <p:txBody>
          <a:bodyPr wrap="square">
            <a:spAutoFit/>
          </a:bodyPr>
          <a:lstStyle/>
          <a:p>
            <a:pPr algn="just">
              <a:lnSpc>
                <a:spcPct val="120000"/>
              </a:lnSpc>
            </a:pP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At</a:t>
            </a:r>
            <a:r>
              <a:rPr lang="ru-RU" sz="2000" dirty="0" smtClean="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an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altitude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of</a:t>
            </a:r>
            <a:r>
              <a:rPr lang="ru-RU" sz="2000" dirty="0">
                <a:latin typeface="Arial" panose="020B0604020202020204" pitchFamily="34" charset="0"/>
                <a:cs typeface="Arial" panose="020B0604020202020204" pitchFamily="34" charset="0"/>
              </a:rPr>
              <a:t> 60–92 </a:t>
            </a:r>
            <a:r>
              <a:rPr lang="ru-RU" sz="2000" dirty="0" err="1">
                <a:latin typeface="Arial" panose="020B0604020202020204" pitchFamily="34" charset="0"/>
                <a:cs typeface="Arial" panose="020B0604020202020204" pitchFamily="34" charset="0"/>
              </a:rPr>
              <a:t>km</a:t>
            </a:r>
            <a:r>
              <a:rPr lang="ru-RU" sz="2000" dirty="0">
                <a:latin typeface="Arial" panose="020B0604020202020204" pitchFamily="34" charset="0"/>
                <a:cs typeface="Arial" panose="020B0604020202020204" pitchFamily="34" charset="0"/>
              </a:rPr>
              <a:t>, a </a:t>
            </a:r>
            <a:r>
              <a:rPr lang="ru-RU" sz="2000" dirty="0" err="1">
                <a:latin typeface="Arial" panose="020B0604020202020204" pitchFamily="34" charset="0"/>
                <a:cs typeface="Arial" panose="020B0604020202020204" pitchFamily="34" charset="0"/>
              </a:rPr>
              <a:t>region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with</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the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highest</a:t>
            </a:r>
            <a:r>
              <a:rPr lang="ru-RU" sz="2000" dirty="0">
                <a:latin typeface="Arial" panose="020B0604020202020204" pitchFamily="34" charset="0"/>
                <a:cs typeface="Arial" panose="020B0604020202020204" pitchFamily="34" charset="0"/>
              </a:rPr>
              <a:t> N</a:t>
            </a:r>
            <a:r>
              <a:rPr lang="ru-RU" sz="2000" baseline="30000" dirty="0">
                <a:latin typeface="Arial" panose="020B0604020202020204" pitchFamily="34" charset="0"/>
                <a:cs typeface="Arial" panose="020B0604020202020204" pitchFamily="34" charset="0"/>
              </a:rPr>
              <a:t>2</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value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stable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layer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is</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distinguished</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surrounded</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by</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regions</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with</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low</a:t>
            </a:r>
            <a:r>
              <a:rPr lang="ru-RU" sz="2000" dirty="0">
                <a:latin typeface="Arial" panose="020B0604020202020204" pitchFamily="34" charset="0"/>
                <a:cs typeface="Arial" panose="020B0604020202020204" pitchFamily="34" charset="0"/>
              </a:rPr>
              <a:t> N</a:t>
            </a:r>
            <a:r>
              <a:rPr lang="ru-RU" sz="2000" baseline="30000" dirty="0">
                <a:latin typeface="Arial" panose="020B0604020202020204" pitchFamily="34" charset="0"/>
                <a:cs typeface="Arial" panose="020B0604020202020204" pitchFamily="34" charset="0"/>
              </a:rPr>
              <a:t>2</a:t>
            </a:r>
            <a:r>
              <a:rPr lang="ru-RU" sz="2000" dirty="0" smtClean="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a:t>
            </a:r>
            <a:r>
              <a:rPr lang="ru-RU" sz="2000" dirty="0" err="1">
                <a:latin typeface="Arial" panose="020B0604020202020204" pitchFamily="34" charset="0"/>
                <a:cs typeface="Arial" panose="020B0604020202020204" pitchFamily="34" charset="0"/>
              </a:rPr>
              <a:t>unstable</a:t>
            </a:r>
            <a:r>
              <a:rPr lang="ru-RU" sz="2000" dirty="0">
                <a:latin typeface="Arial" panose="020B0604020202020204" pitchFamily="34" charset="0"/>
                <a:cs typeface="Arial" panose="020B0604020202020204" pitchFamily="34" charset="0"/>
              </a:rPr>
              <a:t> layers). </a:t>
            </a:r>
            <a:r>
              <a:rPr lang="ru-RU" sz="2000" dirty="0" err="1">
                <a:latin typeface="Arial" panose="020B0604020202020204" pitchFamily="34" charset="0"/>
                <a:cs typeface="Arial" panose="020B0604020202020204" pitchFamily="34" charset="0"/>
              </a:rPr>
              <a:t>This</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structure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suggests</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that</a:t>
            </a:r>
            <a:r>
              <a:rPr lang="ru-RU" sz="2000" dirty="0">
                <a:latin typeface="Arial" panose="020B0604020202020204" pitchFamily="34" charset="0"/>
                <a:cs typeface="Arial" panose="020B0604020202020204" pitchFamily="34" charset="0"/>
              </a:rPr>
              <a:t> a </a:t>
            </a:r>
            <a:r>
              <a:rPr lang="ru-RU" sz="2000" dirty="0" smtClean="0">
                <a:latin typeface="Arial" panose="020B0604020202020204" pitchFamily="34" charset="0"/>
                <a:cs typeface="Arial" panose="020B0604020202020204" pitchFamily="34" charset="0"/>
              </a:rPr>
              <a:t>MIL </a:t>
            </a:r>
            <a:r>
              <a:rPr lang="ru-RU" sz="2000" dirty="0" err="1">
                <a:latin typeface="Arial" panose="020B0604020202020204" pitchFamily="34" charset="0"/>
                <a:cs typeface="Arial" panose="020B0604020202020204" pitchFamily="34" charset="0"/>
              </a:rPr>
              <a:t>existed</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on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this</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day</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which</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is</a:t>
            </a:r>
            <a:r>
              <a:rPr lang="ru-RU" sz="2000" dirty="0">
                <a:latin typeface="Arial" panose="020B0604020202020204" pitchFamily="34" charset="0"/>
                <a:cs typeface="Arial" panose="020B0604020202020204" pitchFamily="34" charset="0"/>
              </a:rPr>
              <a:t> a </a:t>
            </a:r>
            <a:r>
              <a:rPr lang="ru-RU" sz="2000" dirty="0" err="1">
                <a:latin typeface="Arial" panose="020B0604020202020204" pitchFamily="34" charset="0"/>
                <a:cs typeface="Arial" panose="020B0604020202020204" pitchFamily="34" charset="0"/>
              </a:rPr>
              <a:t>favorable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condition</a:t>
            </a:r>
            <a:r>
              <a:rPr lang="ru-RU" sz="2000" dirty="0">
                <a:latin typeface="Arial" panose="020B0604020202020204" pitchFamily="34" charset="0"/>
                <a:cs typeface="Arial" panose="020B0604020202020204" pitchFamily="34" charset="0"/>
              </a:rPr>
              <a:t> for </a:t>
            </a:r>
            <a:r>
              <a:rPr lang="ru-RU" sz="2000" dirty="0" err="1">
                <a:latin typeface="Arial" panose="020B0604020202020204" pitchFamily="34" charset="0"/>
                <a:cs typeface="Arial" panose="020B0604020202020204" pitchFamily="34" charset="0"/>
              </a:rPr>
              <a:t>the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propagation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of</a:t>
            </a:r>
            <a:r>
              <a:rPr lang="ru-RU" sz="2000" dirty="0">
                <a:latin typeface="Arial" panose="020B0604020202020204" pitchFamily="34" charset="0"/>
                <a:cs typeface="Arial" panose="020B0604020202020204" pitchFamily="34" charset="0"/>
              </a:rPr>
              <a:t> mesospheric </a:t>
            </a:r>
            <a:r>
              <a:rPr lang="ru-RU" sz="2000" dirty="0" err="1" smtClean="0">
                <a:latin typeface="Arial" panose="020B0604020202020204" pitchFamily="34" charset="0"/>
                <a:cs typeface="Arial" panose="020B0604020202020204" pitchFamily="34" charset="0"/>
              </a:rPr>
              <a:t>bor</a:t>
            </a:r>
            <a:r>
              <a:rPr lang="en-US" sz="2000" dirty="0" smtClean="0">
                <a:latin typeface="Arial" panose="020B0604020202020204" pitchFamily="34" charset="0"/>
                <a:cs typeface="Arial" panose="020B0604020202020204" pitchFamily="34" charset="0"/>
              </a:rPr>
              <a:t>e</a:t>
            </a:r>
            <a:r>
              <a:rPr lang="ru-RU" sz="2000" dirty="0" smtClean="0">
                <a:latin typeface="Arial" panose="020B0604020202020204" pitchFamily="34" charset="0"/>
                <a:cs typeface="Arial" panose="020B0604020202020204" pitchFamily="34" charset="0"/>
              </a:rPr>
              <a:t>.</a:t>
            </a:r>
            <a:endParaRPr lang="ru-RU" sz="2000" dirty="0">
              <a:latin typeface="Arial" panose="020B0604020202020204" pitchFamily="34" charset="0"/>
              <a:cs typeface="Arial" panose="020B0604020202020204" pitchFamily="34"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462" y="987812"/>
            <a:ext cx="7219816" cy="4503648"/>
          </a:xfrm>
          <a:prstGeom prst="rect">
            <a:avLst/>
          </a:prstGeom>
        </p:spPr>
      </p:pic>
    </p:spTree>
    <p:extLst>
      <p:ext uri="{BB962C8B-B14F-4D97-AF65-F5344CB8AC3E}">
        <p14:creationId xmlns:p14="http://schemas.microsoft.com/office/powerpoint/2010/main" val="39364143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551672" y="5526995"/>
            <a:ext cx="11088655" cy="1200329"/>
          </a:xfrm>
          <a:prstGeom prst="rect">
            <a:avLst/>
          </a:prstGeom>
          <a:ln w="19050">
            <a:solidFill>
              <a:srgbClr val="FFC000"/>
            </a:solidFill>
          </a:ln>
        </p:spPr>
        <p:txBody>
          <a:bodyPr wrap="square">
            <a:spAutoFit/>
          </a:bodyPr>
          <a:lstStyle/>
          <a:p>
            <a:pPr algn="just">
              <a:lnSpc>
                <a:spcPct val="120000"/>
              </a:lnSpc>
            </a:pPr>
            <a:r>
              <a:rPr lang="ru-RU" sz="2000" dirty="0" smtClean="0">
                <a:latin typeface="Arial" panose="020B0604020202020204" pitchFamily="34" charset="0"/>
                <a:cs typeface="Arial" panose="020B0604020202020204" pitchFamily="34" charset="0"/>
              </a:rPr>
              <a:t>	</a:t>
            </a:r>
            <a:r>
              <a:rPr lang="ru-RU" sz="2000" dirty="0" err="1" smtClean="0">
                <a:latin typeface="Arial" panose="020B0604020202020204" pitchFamily="34" charset="0"/>
                <a:cs typeface="Arial" panose="020B0604020202020204" pitchFamily="34" charset="0"/>
              </a:rPr>
              <a:t>At</a:t>
            </a:r>
            <a:r>
              <a:rPr lang="ru-RU" sz="2000" dirty="0" smtClean="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an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altitude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of</a:t>
            </a:r>
            <a:r>
              <a:rPr lang="ru-RU" sz="2000" dirty="0">
                <a:latin typeface="Arial" panose="020B0604020202020204" pitchFamily="34" charset="0"/>
                <a:cs typeface="Arial" panose="020B0604020202020204" pitchFamily="34" charset="0"/>
              </a:rPr>
              <a:t> </a:t>
            </a:r>
            <a:r>
              <a:rPr lang="ru-RU" sz="2000" dirty="0" smtClean="0">
                <a:latin typeface="Arial" panose="020B0604020202020204" pitchFamily="34" charset="0"/>
                <a:cs typeface="Arial" panose="020B0604020202020204" pitchFamily="34" charset="0"/>
              </a:rPr>
              <a:t>75–88 </a:t>
            </a:r>
            <a:r>
              <a:rPr lang="ru-RU" sz="2000" dirty="0" err="1">
                <a:latin typeface="Arial" panose="020B0604020202020204" pitchFamily="34" charset="0"/>
                <a:cs typeface="Arial" panose="020B0604020202020204" pitchFamily="34" charset="0"/>
              </a:rPr>
              <a:t>km</a:t>
            </a:r>
            <a:r>
              <a:rPr lang="ru-RU" sz="2000" dirty="0">
                <a:latin typeface="Arial" panose="020B0604020202020204" pitchFamily="34" charset="0"/>
                <a:cs typeface="Arial" panose="020B0604020202020204" pitchFamily="34" charset="0"/>
              </a:rPr>
              <a:t>, a </a:t>
            </a:r>
            <a:r>
              <a:rPr lang="ru-RU" sz="2000" dirty="0" err="1">
                <a:latin typeface="Arial" panose="020B0604020202020204" pitchFamily="34" charset="0"/>
                <a:cs typeface="Arial" panose="020B0604020202020204" pitchFamily="34" charset="0"/>
              </a:rPr>
              <a:t>region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with</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the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highest</a:t>
            </a:r>
            <a:r>
              <a:rPr lang="ru-RU" sz="2000" dirty="0">
                <a:latin typeface="Arial" panose="020B0604020202020204" pitchFamily="34" charset="0"/>
                <a:cs typeface="Arial" panose="020B0604020202020204" pitchFamily="34" charset="0"/>
              </a:rPr>
              <a:t> N</a:t>
            </a:r>
            <a:r>
              <a:rPr lang="ru-RU" sz="2000" baseline="30000" dirty="0">
                <a:latin typeface="Arial" panose="020B0604020202020204" pitchFamily="34" charset="0"/>
                <a:cs typeface="Arial" panose="020B0604020202020204" pitchFamily="34" charset="0"/>
              </a:rPr>
              <a:t>2</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value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stable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layer</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is</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distinguished</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surrounded</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by</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regions</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with</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low</a:t>
            </a:r>
            <a:r>
              <a:rPr lang="ru-RU" sz="2000" dirty="0">
                <a:latin typeface="Arial" panose="020B0604020202020204" pitchFamily="34" charset="0"/>
                <a:cs typeface="Arial" panose="020B0604020202020204" pitchFamily="34" charset="0"/>
              </a:rPr>
              <a:t> N</a:t>
            </a:r>
            <a:r>
              <a:rPr lang="ru-RU" sz="2000" baseline="30000" dirty="0">
                <a:latin typeface="Arial" panose="020B0604020202020204" pitchFamily="34" charset="0"/>
                <a:cs typeface="Arial" panose="020B0604020202020204" pitchFamily="34" charset="0"/>
              </a:rPr>
              <a:t>2</a:t>
            </a:r>
            <a:r>
              <a:rPr lang="ru-RU" sz="2000" dirty="0" smtClean="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a:t>
            </a:r>
            <a:r>
              <a:rPr lang="ru-RU" sz="2000" dirty="0" err="1">
                <a:latin typeface="Arial" panose="020B0604020202020204" pitchFamily="34" charset="0"/>
                <a:cs typeface="Arial" panose="020B0604020202020204" pitchFamily="34" charset="0"/>
              </a:rPr>
              <a:t>unstable</a:t>
            </a:r>
            <a:r>
              <a:rPr lang="ru-RU" sz="2000" dirty="0">
                <a:latin typeface="Arial" panose="020B0604020202020204" pitchFamily="34" charset="0"/>
                <a:cs typeface="Arial" panose="020B0604020202020204" pitchFamily="34" charset="0"/>
              </a:rPr>
              <a:t> layers). </a:t>
            </a:r>
            <a:r>
              <a:rPr lang="ru-RU" sz="2000" dirty="0" err="1">
                <a:latin typeface="Arial" panose="020B0604020202020204" pitchFamily="34" charset="0"/>
                <a:cs typeface="Arial" panose="020B0604020202020204" pitchFamily="34" charset="0"/>
              </a:rPr>
              <a:t>This</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structure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suggests</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that</a:t>
            </a:r>
            <a:r>
              <a:rPr lang="ru-RU" sz="2000" dirty="0">
                <a:latin typeface="Arial" panose="020B0604020202020204" pitchFamily="34" charset="0"/>
                <a:cs typeface="Arial" panose="020B0604020202020204" pitchFamily="34" charset="0"/>
              </a:rPr>
              <a:t> a </a:t>
            </a:r>
            <a:r>
              <a:rPr lang="ru-RU" sz="2000" dirty="0" smtClean="0">
                <a:latin typeface="Arial" panose="020B0604020202020204" pitchFamily="34" charset="0"/>
                <a:cs typeface="Arial" panose="020B0604020202020204" pitchFamily="34" charset="0"/>
              </a:rPr>
              <a:t>MIL </a:t>
            </a:r>
            <a:r>
              <a:rPr lang="ru-RU" sz="2000" dirty="0" err="1">
                <a:latin typeface="Arial" panose="020B0604020202020204" pitchFamily="34" charset="0"/>
                <a:cs typeface="Arial" panose="020B0604020202020204" pitchFamily="34" charset="0"/>
              </a:rPr>
              <a:t>existed</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on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this</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day</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which</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is</a:t>
            </a:r>
            <a:r>
              <a:rPr lang="ru-RU" sz="2000" dirty="0">
                <a:latin typeface="Arial" panose="020B0604020202020204" pitchFamily="34" charset="0"/>
                <a:cs typeface="Arial" panose="020B0604020202020204" pitchFamily="34" charset="0"/>
              </a:rPr>
              <a:t> a </a:t>
            </a:r>
            <a:r>
              <a:rPr lang="ru-RU" sz="2000" dirty="0" err="1">
                <a:latin typeface="Arial" panose="020B0604020202020204" pitchFamily="34" charset="0"/>
                <a:cs typeface="Arial" panose="020B0604020202020204" pitchFamily="34" charset="0"/>
              </a:rPr>
              <a:t>favorable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condition</a:t>
            </a:r>
            <a:r>
              <a:rPr lang="ru-RU" sz="2000" dirty="0">
                <a:latin typeface="Arial" panose="020B0604020202020204" pitchFamily="34" charset="0"/>
                <a:cs typeface="Arial" panose="020B0604020202020204" pitchFamily="34" charset="0"/>
              </a:rPr>
              <a:t> for </a:t>
            </a:r>
            <a:r>
              <a:rPr lang="ru-RU" sz="2000" dirty="0" err="1">
                <a:latin typeface="Arial" panose="020B0604020202020204" pitchFamily="34" charset="0"/>
                <a:cs typeface="Arial" panose="020B0604020202020204" pitchFamily="34" charset="0"/>
              </a:rPr>
              <a:t>the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propagation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of</a:t>
            </a:r>
            <a:r>
              <a:rPr lang="ru-RU" sz="2000" dirty="0">
                <a:latin typeface="Arial" panose="020B0604020202020204" pitchFamily="34" charset="0"/>
                <a:cs typeface="Arial" panose="020B0604020202020204" pitchFamily="34" charset="0"/>
              </a:rPr>
              <a:t> mesospheric </a:t>
            </a:r>
            <a:r>
              <a:rPr lang="ru-RU" sz="2000" dirty="0" err="1" smtClean="0">
                <a:latin typeface="Arial" panose="020B0604020202020204" pitchFamily="34" charset="0"/>
                <a:cs typeface="Arial" panose="020B0604020202020204" pitchFamily="34" charset="0"/>
              </a:rPr>
              <a:t>bor</a:t>
            </a:r>
            <a:r>
              <a:rPr lang="en-US" sz="2000" dirty="0" smtClean="0">
                <a:latin typeface="Arial" panose="020B0604020202020204" pitchFamily="34" charset="0"/>
                <a:cs typeface="Arial" panose="020B0604020202020204" pitchFamily="34" charset="0"/>
              </a:rPr>
              <a:t>e</a:t>
            </a:r>
            <a:r>
              <a:rPr lang="ru-RU" sz="2000" dirty="0" smtClean="0">
                <a:latin typeface="Arial" panose="020B0604020202020204" pitchFamily="34" charset="0"/>
                <a:cs typeface="Arial" panose="020B0604020202020204" pitchFamily="34" charset="0"/>
              </a:rPr>
              <a:t>.</a:t>
            </a:r>
            <a:endParaRPr lang="ru-RU" sz="2000" dirty="0">
              <a:latin typeface="Arial" panose="020B0604020202020204" pitchFamily="34" charset="0"/>
              <a:cs typeface="Arial" panose="020B0604020202020204" pitchFamily="34" charset="0"/>
            </a:endParaRPr>
          </a:p>
        </p:txBody>
      </p:sp>
      <p:sp>
        <p:nvSpPr>
          <p:cNvPr id="10" name="Заголовок 1"/>
          <p:cNvSpPr>
            <a:spLocks noGrp="1"/>
          </p:cNvSpPr>
          <p:nvPr>
            <p:ph type="title"/>
          </p:nvPr>
        </p:nvSpPr>
        <p:spPr>
          <a:xfrm>
            <a:off x="852973" y="0"/>
            <a:ext cx="10459618" cy="987812"/>
          </a:xfrm>
        </p:spPr>
        <p:txBody>
          <a:bodyPr>
            <a:noAutofit/>
          </a:bodyPr>
          <a:lstStyle/>
          <a:p>
            <a:pPr algn="ctr">
              <a:lnSpc>
                <a:spcPct val="100000"/>
              </a:lnSpc>
            </a:pPr>
            <a:r>
              <a:rPr lang="en-US" sz="2800" dirty="0">
                <a:latin typeface="Arial" panose="020B0604020202020204" pitchFamily="34" charset="0"/>
                <a:cs typeface="Arial" panose="020B0604020202020204" pitchFamily="34" charset="0"/>
              </a:rPr>
              <a:t>Upper Atmosphere Temperature Profile </a:t>
            </a:r>
            <a:r>
              <a:rPr lang="en-US" sz="2800" dirty="0" smtClean="0">
                <a:latin typeface="Arial" panose="020B0604020202020204" pitchFamily="34" charset="0"/>
                <a:cs typeface="Arial" panose="020B0604020202020204" pitchFamily="34" charset="0"/>
              </a:rPr>
              <a:t>from Aura </a:t>
            </a:r>
            <a:r>
              <a:rPr lang="en-US" sz="2800" dirty="0">
                <a:latin typeface="Arial" panose="020B0604020202020204" pitchFamily="34" charset="0"/>
                <a:cs typeface="Arial" panose="020B0604020202020204" pitchFamily="34" charset="0"/>
              </a:rPr>
              <a:t>MLS (Microwave Limb Sounder) Satellite </a:t>
            </a:r>
            <a:r>
              <a:rPr lang="en-US" sz="2800" dirty="0" smtClean="0">
                <a:latin typeface="Arial" panose="020B0604020202020204" pitchFamily="34" charset="0"/>
                <a:cs typeface="Arial" panose="020B0604020202020204" pitchFamily="34" charset="0"/>
              </a:rPr>
              <a:t>Data</a:t>
            </a:r>
            <a:r>
              <a:rPr lang="ru-RU"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on January 30, 2022</a:t>
            </a:r>
            <a:endParaRPr lang="ru-RU" sz="28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1" name="Прямоугольник 10"/>
              <p:cNvSpPr/>
              <p:nvPr/>
            </p:nvSpPr>
            <p:spPr>
              <a:xfrm>
                <a:off x="8192278" y="1723026"/>
                <a:ext cx="3525957" cy="2936573"/>
              </a:xfrm>
              <a:prstGeom prst="rect">
                <a:avLst/>
              </a:prstGeom>
            </p:spPr>
            <p:txBody>
              <a:bodyPr wrap="square">
                <a:spAutoFit/>
              </a:bodyPr>
              <a:lstStyle/>
              <a:p>
                <a:pPr>
                  <a:spcAft>
                    <a:spcPts val="600"/>
                  </a:spcAft>
                </a:pPr>
                <a:r>
                  <a:rPr lang="en-US" sz="2000" dirty="0">
                    <a:latin typeface="Cambria Math" panose="02040503050406030204" pitchFamily="18" charset="0"/>
                  </a:rPr>
                  <a:t>Vertical profile of the square of the Brent-</a:t>
                </a:r>
                <a:r>
                  <a:rPr lang="en-US" sz="2000" dirty="0" err="1">
                    <a:latin typeface="Cambria Math" panose="02040503050406030204" pitchFamily="18" charset="0"/>
                  </a:rPr>
                  <a:t>Väisälä</a:t>
                </a:r>
                <a:r>
                  <a:rPr lang="en-US" sz="2000" dirty="0">
                    <a:latin typeface="Cambria Math" panose="02040503050406030204" pitchFamily="18" charset="0"/>
                  </a:rPr>
                  <a:t> </a:t>
                </a:r>
                <a:r>
                  <a:rPr lang="en-US" sz="2000" dirty="0" smtClean="0">
                    <a:latin typeface="Cambria Math" panose="02040503050406030204" pitchFamily="18" charset="0"/>
                  </a:rPr>
                  <a:t>frequency</a:t>
                </a:r>
                <a:r>
                  <a:rPr lang="ru-RU" sz="2000" dirty="0" smtClean="0">
                    <a:latin typeface="Cambria Math" panose="02040503050406030204" pitchFamily="18" charset="0"/>
                  </a:rPr>
                  <a:t>:</a:t>
                </a:r>
              </a:p>
              <a:p>
                <a:pPr>
                  <a:spcAft>
                    <a:spcPts val="600"/>
                  </a:spcAft>
                </a:pPr>
                <a14:m>
                  <m:oMathPara xmlns:m="http://schemas.openxmlformats.org/officeDocument/2006/math">
                    <m:oMathParaPr>
                      <m:jc m:val="centerGroup"/>
                    </m:oMathParaPr>
                    <m:oMath xmlns:m="http://schemas.openxmlformats.org/officeDocument/2006/math">
                      <m:sSup>
                        <m:sSupPr>
                          <m:ctrlPr>
                            <a:rPr lang="ru-RU" sz="2000" i="1">
                              <a:latin typeface="Cambria Math" panose="02040503050406030204" pitchFamily="18" charset="0"/>
                            </a:rPr>
                          </m:ctrlPr>
                        </m:sSupPr>
                        <m:e>
                          <m:r>
                            <a:rPr lang="ru-RU" sz="2000" i="1">
                              <a:latin typeface="Cambria Math" panose="02040503050406030204" pitchFamily="18" charset="0"/>
                            </a:rPr>
                            <m:t>𝑁</m:t>
                          </m:r>
                        </m:e>
                        <m:sup>
                          <m:r>
                            <a:rPr lang="ru-RU" sz="2000">
                              <a:latin typeface="Cambria Math" panose="02040503050406030204" pitchFamily="18" charset="0"/>
                            </a:rPr>
                            <m:t>2</m:t>
                          </m:r>
                        </m:sup>
                      </m:sSup>
                      <m:r>
                        <a:rPr lang="ru-RU" sz="2000">
                          <a:latin typeface="Cambria Math" panose="02040503050406030204" pitchFamily="18" charset="0"/>
                        </a:rPr>
                        <m:t>=</m:t>
                      </m:r>
                      <m:f>
                        <m:fPr>
                          <m:ctrlPr>
                            <a:rPr lang="ru-RU" sz="2000" i="1">
                              <a:latin typeface="Cambria Math" panose="02040503050406030204" pitchFamily="18" charset="0"/>
                            </a:rPr>
                          </m:ctrlPr>
                        </m:fPr>
                        <m:num>
                          <m:r>
                            <a:rPr lang="ru-RU" sz="2000" i="1">
                              <a:latin typeface="Cambria Math" panose="02040503050406030204" pitchFamily="18" charset="0"/>
                            </a:rPr>
                            <m:t>𝑔</m:t>
                          </m:r>
                        </m:num>
                        <m:den>
                          <m:r>
                            <a:rPr lang="ru-RU" sz="2000" i="1">
                              <a:latin typeface="Cambria Math" panose="02040503050406030204" pitchFamily="18" charset="0"/>
                            </a:rPr>
                            <m:t>𝑇</m:t>
                          </m:r>
                        </m:den>
                      </m:f>
                      <m:r>
                        <a:rPr lang="ru-RU" sz="2000">
                          <a:latin typeface="Cambria Math" panose="02040503050406030204" pitchFamily="18" charset="0"/>
                        </a:rPr>
                        <m:t>(∆</m:t>
                      </m:r>
                      <m:sSub>
                        <m:sSubPr>
                          <m:ctrlPr>
                            <a:rPr lang="ru-RU" sz="2000" i="1">
                              <a:latin typeface="Cambria Math" panose="02040503050406030204" pitchFamily="18" charset="0"/>
                            </a:rPr>
                          </m:ctrlPr>
                        </m:sSubPr>
                        <m:e>
                          <m:r>
                            <a:rPr lang="ru-RU" sz="2000" i="1">
                              <a:latin typeface="Cambria Math" panose="02040503050406030204" pitchFamily="18" charset="0"/>
                            </a:rPr>
                            <m:t>𝑇</m:t>
                          </m:r>
                        </m:e>
                        <m:sub>
                          <m:r>
                            <a:rPr lang="ru-RU" sz="2000" i="1">
                              <a:latin typeface="Cambria Math" panose="02040503050406030204" pitchFamily="18" charset="0"/>
                            </a:rPr>
                            <m:t>𝑧</m:t>
                          </m:r>
                        </m:sub>
                      </m:sSub>
                      <m:r>
                        <a:rPr lang="ru-RU" sz="2000">
                          <a:latin typeface="Cambria Math" panose="02040503050406030204" pitchFamily="18" charset="0"/>
                        </a:rPr>
                        <m:t>+</m:t>
                      </m:r>
                      <m:f>
                        <m:fPr>
                          <m:ctrlPr>
                            <a:rPr lang="ru-RU" sz="2000" i="1">
                              <a:latin typeface="Cambria Math" panose="02040503050406030204" pitchFamily="18" charset="0"/>
                            </a:rPr>
                          </m:ctrlPr>
                        </m:fPr>
                        <m:num>
                          <m:r>
                            <a:rPr lang="ru-RU" sz="2000" i="1">
                              <a:latin typeface="Cambria Math" panose="02040503050406030204" pitchFamily="18" charset="0"/>
                            </a:rPr>
                            <m:t>𝑔</m:t>
                          </m:r>
                        </m:num>
                        <m:den>
                          <m:sSub>
                            <m:sSubPr>
                              <m:ctrlPr>
                                <a:rPr lang="ru-RU" sz="2000" i="1">
                                  <a:latin typeface="Cambria Math" panose="02040503050406030204" pitchFamily="18" charset="0"/>
                                </a:rPr>
                              </m:ctrlPr>
                            </m:sSubPr>
                            <m:e>
                              <m:r>
                                <a:rPr lang="ru-RU" sz="2000" i="1">
                                  <a:latin typeface="Cambria Math" panose="02040503050406030204" pitchFamily="18" charset="0"/>
                                </a:rPr>
                                <m:t>𝐶</m:t>
                              </m:r>
                            </m:e>
                            <m:sub>
                              <m:r>
                                <a:rPr lang="ru-RU" sz="2000" i="1">
                                  <a:latin typeface="Cambria Math" panose="02040503050406030204" pitchFamily="18" charset="0"/>
                                </a:rPr>
                                <m:t>𝑝</m:t>
                              </m:r>
                            </m:sub>
                          </m:sSub>
                        </m:den>
                      </m:f>
                      <m:r>
                        <a:rPr lang="ru-RU" sz="2000" i="1">
                          <a:latin typeface="Cambria Math" panose="02040503050406030204" pitchFamily="18" charset="0"/>
                        </a:rPr>
                        <m:t>)</m:t>
                      </m:r>
                    </m:oMath>
                  </m:oMathPara>
                </a14:m>
                <a:endParaRPr lang="en-US" sz="2000" dirty="0" smtClean="0"/>
              </a:p>
              <a:p>
                <a:pPr>
                  <a:spcAft>
                    <a:spcPts val="600"/>
                  </a:spcAft>
                </a:pPr>
                <a:endParaRPr lang="ru-RU" sz="2000" i="1" dirty="0" smtClean="0"/>
              </a:p>
              <a:p>
                <a:pPr algn="r">
                  <a:spcAft>
                    <a:spcPts val="600"/>
                  </a:spcAft>
                </a:pPr>
                <a:r>
                  <a:rPr lang="en-US" sz="2000" i="1" dirty="0" smtClean="0"/>
                  <a:t>T</a:t>
                </a:r>
                <a:r>
                  <a:rPr lang="ru-RU" sz="2000" i="1" dirty="0" smtClean="0"/>
                  <a:t> </a:t>
                </a:r>
                <a:r>
                  <a:rPr lang="ru-RU" sz="2000" i="1" dirty="0"/>
                  <a:t>= (</a:t>
                </a:r>
                <a:r>
                  <a:rPr lang="en-US" sz="2000" i="1" dirty="0"/>
                  <a:t>T</a:t>
                </a:r>
                <a:r>
                  <a:rPr lang="ru-RU" sz="2000" i="1" dirty="0"/>
                  <a:t>(</a:t>
                </a:r>
                <a:r>
                  <a:rPr lang="en-US" sz="2000" i="1" dirty="0"/>
                  <a:t>z</a:t>
                </a:r>
                <a:r>
                  <a:rPr lang="ru-RU" sz="2000" i="1" baseline="-25000" dirty="0"/>
                  <a:t>1</a:t>
                </a:r>
                <a:r>
                  <a:rPr lang="ru-RU" sz="2000" i="1" dirty="0"/>
                  <a:t>) + </a:t>
                </a:r>
                <a:r>
                  <a:rPr lang="en-US" sz="2000" i="1" dirty="0"/>
                  <a:t>T</a:t>
                </a:r>
                <a:r>
                  <a:rPr lang="ru-RU" sz="2000" i="1" dirty="0"/>
                  <a:t>(</a:t>
                </a:r>
                <a:r>
                  <a:rPr lang="en-US" sz="2000" i="1" dirty="0"/>
                  <a:t>z</a:t>
                </a:r>
                <a:r>
                  <a:rPr lang="ru-RU" sz="2000" i="1" baseline="-25000" dirty="0"/>
                  <a:t>2</a:t>
                </a:r>
                <a:r>
                  <a:rPr lang="ru-RU" sz="2000" i="1" dirty="0"/>
                  <a:t>)) / 2</a:t>
                </a:r>
                <a:r>
                  <a:rPr lang="ru-RU" sz="2000" dirty="0"/>
                  <a:t> </a:t>
                </a:r>
                <a:r>
                  <a:rPr lang="ru-RU" sz="2000" dirty="0" smtClean="0"/>
                  <a:t> </a:t>
                </a:r>
              </a:p>
              <a:p>
                <a:pPr algn="r">
                  <a:spcAft>
                    <a:spcPts val="600"/>
                  </a:spcAft>
                </a:pPr>
                <a:r>
                  <a:rPr lang="ru-RU" sz="2000" i="1" dirty="0" smtClean="0"/>
                  <a:t>Δ</a:t>
                </a:r>
                <a:r>
                  <a:rPr lang="en-US" sz="2000" i="1" dirty="0" err="1"/>
                  <a:t>T</a:t>
                </a:r>
                <a:r>
                  <a:rPr lang="en-US" sz="2000" i="1" baseline="-25000" dirty="0" err="1"/>
                  <a:t>z</a:t>
                </a:r>
                <a:r>
                  <a:rPr lang="en-US" sz="2000" i="1" baseline="-25000" dirty="0"/>
                  <a:t> </a:t>
                </a:r>
                <a:r>
                  <a:rPr lang="ru-RU" sz="2000" i="1" dirty="0"/>
                  <a:t>= (</a:t>
                </a:r>
                <a:r>
                  <a:rPr lang="en-US" sz="2000" i="1" dirty="0"/>
                  <a:t>T</a:t>
                </a:r>
                <a:r>
                  <a:rPr lang="ru-RU" sz="2000" i="1" dirty="0"/>
                  <a:t>(</a:t>
                </a:r>
                <a:r>
                  <a:rPr lang="en-US" sz="2000" i="1" dirty="0"/>
                  <a:t>z</a:t>
                </a:r>
                <a:r>
                  <a:rPr lang="ru-RU" sz="2000" i="1" baseline="-25000" dirty="0"/>
                  <a:t>2</a:t>
                </a:r>
                <a:r>
                  <a:rPr lang="ru-RU" sz="2000" i="1" dirty="0"/>
                  <a:t>) – </a:t>
                </a:r>
                <a:r>
                  <a:rPr lang="en-US" sz="2000" i="1" dirty="0"/>
                  <a:t>T</a:t>
                </a:r>
                <a:r>
                  <a:rPr lang="ru-RU" sz="2000" i="1" dirty="0"/>
                  <a:t>(</a:t>
                </a:r>
                <a:r>
                  <a:rPr lang="en-US" sz="2000" i="1" dirty="0"/>
                  <a:t>z</a:t>
                </a:r>
                <a:r>
                  <a:rPr lang="ru-RU" sz="2000" i="1" baseline="-25000" dirty="0"/>
                  <a:t>1</a:t>
                </a:r>
                <a:r>
                  <a:rPr lang="ru-RU" sz="2000" i="1" dirty="0"/>
                  <a:t>)) / (</a:t>
                </a:r>
                <a:r>
                  <a:rPr lang="en-US" sz="2000" i="1" dirty="0"/>
                  <a:t>z</a:t>
                </a:r>
                <a:r>
                  <a:rPr lang="ru-RU" sz="2000" i="1" baseline="-25000" dirty="0"/>
                  <a:t>2</a:t>
                </a:r>
                <a:r>
                  <a:rPr lang="ru-RU" sz="2000" i="1" dirty="0"/>
                  <a:t> – </a:t>
                </a:r>
                <a:r>
                  <a:rPr lang="en-US" sz="2000" i="1" dirty="0"/>
                  <a:t>z</a:t>
                </a:r>
                <a:r>
                  <a:rPr lang="ru-RU" sz="2000" i="1" baseline="-25000" dirty="0"/>
                  <a:t>1</a:t>
                </a:r>
                <a:r>
                  <a:rPr lang="ru-RU" sz="2000" i="1" dirty="0"/>
                  <a:t>) </a:t>
                </a:r>
                <a:endParaRPr lang="ru-RU" sz="2000" dirty="0"/>
              </a:p>
              <a:p>
                <a:pPr algn="r">
                  <a:spcAft>
                    <a:spcPts val="600"/>
                  </a:spcAft>
                </a:pPr>
                <a:r>
                  <a:rPr lang="en-US" sz="2000" i="1" dirty="0" smtClean="0"/>
                  <a:t>z</a:t>
                </a:r>
                <a:r>
                  <a:rPr lang="ru-RU" sz="2000" i="1" dirty="0" smtClean="0"/>
                  <a:t> </a:t>
                </a:r>
                <a:r>
                  <a:rPr lang="ru-RU" sz="2000" i="1" dirty="0"/>
                  <a:t>= (</a:t>
                </a:r>
                <a:r>
                  <a:rPr lang="en-US" sz="2000" i="1" dirty="0"/>
                  <a:t>z</a:t>
                </a:r>
                <a:r>
                  <a:rPr lang="ru-RU" sz="2000" i="1" baseline="-25000" dirty="0"/>
                  <a:t>1</a:t>
                </a:r>
                <a:r>
                  <a:rPr lang="ru-RU" sz="2000" i="1" dirty="0"/>
                  <a:t> + </a:t>
                </a:r>
                <a:r>
                  <a:rPr lang="en-US" sz="2000" i="1" dirty="0"/>
                  <a:t>z</a:t>
                </a:r>
                <a:r>
                  <a:rPr lang="ru-RU" sz="2000" i="1" baseline="-25000" dirty="0"/>
                  <a:t>2</a:t>
                </a:r>
                <a:r>
                  <a:rPr lang="ru-RU" sz="2000" i="1" dirty="0"/>
                  <a:t>) / 2</a:t>
                </a:r>
                <a:endParaRPr lang="ru-RU" sz="2000" dirty="0"/>
              </a:p>
            </p:txBody>
          </p:sp>
        </mc:Choice>
        <mc:Fallback>
          <p:sp>
            <p:nvSpPr>
              <p:cNvPr id="11" name="Прямоугольник 10"/>
              <p:cNvSpPr>
                <a:spLocks noRot="1" noChangeAspect="1" noMove="1" noResize="1" noEditPoints="1" noAdjustHandles="1" noChangeArrowheads="1" noChangeShapeType="1" noTextEdit="1"/>
              </p:cNvSpPr>
              <p:nvPr/>
            </p:nvSpPr>
            <p:spPr>
              <a:xfrm>
                <a:off x="8192278" y="1723026"/>
                <a:ext cx="3525957" cy="2936573"/>
              </a:xfrm>
              <a:prstGeom prst="rect">
                <a:avLst/>
              </a:prstGeom>
              <a:blipFill>
                <a:blip r:embed="rId2"/>
                <a:stretch>
                  <a:fillRect l="-1903" t="-1247" r="-3114" b="-2911"/>
                </a:stretch>
              </a:blipFill>
            </p:spPr>
            <p:txBody>
              <a:bodyPr/>
              <a:lstStyle/>
              <a:p>
                <a:r>
                  <a:rPr lang="ru-RU">
                    <a:noFill/>
                  </a:rPr>
                  <a:t> </a:t>
                </a:r>
              </a:p>
            </p:txBody>
          </p:sp>
        </mc:Fallback>
      </mc:AlternateContent>
      <p:pic>
        <p:nvPicPr>
          <p:cNvPr id="13" name="Рисунок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471" y="997781"/>
            <a:ext cx="7195807" cy="4529214"/>
          </a:xfrm>
          <a:prstGeom prst="rect">
            <a:avLst/>
          </a:prstGeom>
        </p:spPr>
      </p:pic>
    </p:spTree>
    <p:extLst>
      <p:ext uri="{BB962C8B-B14F-4D97-AF65-F5344CB8AC3E}">
        <p14:creationId xmlns:p14="http://schemas.microsoft.com/office/powerpoint/2010/main" val="10203892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070" y="92365"/>
            <a:ext cx="11010900" cy="898323"/>
          </a:xfrm>
        </p:spPr>
        <p:txBody>
          <a:bodyPr>
            <a:noAutofit/>
          </a:bodyPr>
          <a:lstStyle/>
          <a:p>
            <a:pPr algn="ctr">
              <a:lnSpc>
                <a:spcPct val="100000"/>
              </a:lnSpc>
            </a:pPr>
            <a:r>
              <a:rPr lang="en-US" sz="2800" dirty="0">
                <a:latin typeface="Arial" panose="020B0604020202020204" pitchFamily="34" charset="0"/>
                <a:cs typeface="Arial" panose="020B0604020202020204" pitchFamily="34" charset="0"/>
              </a:rPr>
              <a:t>Global wind and weather map from NCEP (National Centers for Environmental Prediction) on November 19, 2017 at 12:00 UT</a:t>
            </a:r>
            <a:endParaRPr lang="ru-RU" sz="2800" dirty="0">
              <a:latin typeface="Arial" panose="020B0604020202020204" pitchFamily="34" charset="0"/>
              <a:cs typeface="Arial" panose="020B0604020202020204" pitchFamily="34" charset="0"/>
            </a:endParaRPr>
          </a:p>
        </p:txBody>
      </p:sp>
      <p:sp>
        <p:nvSpPr>
          <p:cNvPr id="75" name="Прямоугольник 74"/>
          <p:cNvSpPr/>
          <p:nvPr/>
        </p:nvSpPr>
        <p:spPr>
          <a:xfrm>
            <a:off x="629070" y="6457890"/>
            <a:ext cx="10093717" cy="400110"/>
          </a:xfrm>
          <a:prstGeom prst="rect">
            <a:avLst/>
          </a:prstGeom>
        </p:spPr>
        <p:txBody>
          <a:bodyPr wrap="square">
            <a:spAutoFit/>
          </a:bodyPr>
          <a:lstStyle/>
          <a:p>
            <a:pPr lvl="0" algn="just">
              <a:spcAft>
                <a:spcPts val="0"/>
              </a:spcAft>
            </a:pPr>
            <a:r>
              <a:rPr lang="en-US" sz="1000" i="1"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a:t>
            </a:r>
            <a:r>
              <a:rPr lang="ru-RU" sz="1000" i="1"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Иванов </a:t>
            </a:r>
            <a:r>
              <a:rPr lang="ru-RU" sz="1000" i="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В.В., Алексеенков Г.А.</a:t>
            </a:r>
            <a:r>
              <a:rPr lang="ru-RU" sz="1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 Приземные и высотные метеорологические карты. ОДМП ААНИИ [Электронный ресурс]. </a:t>
            </a:r>
            <a:r>
              <a:rPr lang="en-US" sz="1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URL</a:t>
            </a:r>
            <a:r>
              <a:rPr lang="ru-RU" sz="1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 </a:t>
            </a:r>
            <a:r>
              <a:rPr lang="ru-RU" sz="1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hlinkClick r:id="rId2"/>
              </a:rPr>
              <a:t>https://</a:t>
            </a:r>
            <a:r>
              <a:rPr lang="ru-RU" sz="1000"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hlinkClick r:id="rId2"/>
              </a:rPr>
              <a:t>www.aari.ru/data/realtime</a:t>
            </a:r>
            <a:r>
              <a:rPr lang="en-US" sz="1000"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a:t>
            </a:r>
          </a:p>
          <a:p>
            <a:pPr lvl="0" algn="just">
              <a:spcAft>
                <a:spcPts val="0"/>
              </a:spcAft>
            </a:pPr>
            <a:r>
              <a:rPr lang="en-US" sz="1000" i="1"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[Cameron </a:t>
            </a:r>
            <a:r>
              <a:rPr lang="en-US" sz="1000" i="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Beccario</a:t>
            </a:r>
            <a:r>
              <a:rPr lang="en-US" sz="1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 Earth: a visualization of global weather conditions [Электронный ресурс]. URL:</a:t>
            </a:r>
            <a:r>
              <a:rPr lang="ru-RU" sz="1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 </a:t>
            </a:r>
            <a:r>
              <a:rPr lang="ru-RU" sz="1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hlinkClick r:id="rId3"/>
              </a:rPr>
              <a:t>https://</a:t>
            </a:r>
            <a:r>
              <a:rPr lang="ru-RU" sz="1000"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hlinkClick r:id="rId3"/>
              </a:rPr>
              <a:t>earth.nullschool.net</a:t>
            </a:r>
            <a:r>
              <a:rPr lang="en-US" sz="1000"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 </a:t>
            </a:r>
            <a:endParaRPr lang="ru-RU" sz="900" dirty="0">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3065" y="1021799"/>
            <a:ext cx="9682909" cy="5502572"/>
          </a:xfrm>
          <a:prstGeom prst="rect">
            <a:avLst/>
          </a:prstGeom>
        </p:spPr>
      </p:pic>
    </p:spTree>
    <p:extLst>
      <p:ext uri="{BB962C8B-B14F-4D97-AF65-F5344CB8AC3E}">
        <p14:creationId xmlns:p14="http://schemas.microsoft.com/office/powerpoint/2010/main" val="27393716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Прямоугольник 68"/>
          <p:cNvSpPr/>
          <p:nvPr/>
        </p:nvSpPr>
        <p:spPr>
          <a:xfrm>
            <a:off x="817790" y="6457890"/>
            <a:ext cx="9836958" cy="400110"/>
          </a:xfrm>
          <a:prstGeom prst="rect">
            <a:avLst/>
          </a:prstGeom>
        </p:spPr>
        <p:txBody>
          <a:bodyPr wrap="square">
            <a:spAutoFit/>
          </a:bodyPr>
          <a:lstStyle/>
          <a:p>
            <a:pPr lvl="0" algn="just">
              <a:spcAft>
                <a:spcPts val="0"/>
              </a:spcAft>
            </a:pPr>
            <a:r>
              <a:rPr lang="en-US" sz="1000" i="1"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a:t>
            </a:r>
            <a:r>
              <a:rPr lang="ru-RU" sz="1000" i="1"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Иванов </a:t>
            </a:r>
            <a:r>
              <a:rPr lang="ru-RU" sz="1000" i="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В.В., Алексеенков Г.А.</a:t>
            </a:r>
            <a:r>
              <a:rPr lang="ru-RU" sz="1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 Приземные и высотные метеорологические карты. ОДМП ААНИИ [Электронный ресурс]. </a:t>
            </a:r>
            <a:r>
              <a:rPr lang="en-US" sz="1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URL</a:t>
            </a:r>
            <a:r>
              <a:rPr lang="ru-RU" sz="1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 </a:t>
            </a:r>
            <a:r>
              <a:rPr lang="ru-RU" sz="1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hlinkClick r:id="rId2"/>
              </a:rPr>
              <a:t>https://</a:t>
            </a:r>
            <a:r>
              <a:rPr lang="ru-RU" sz="1000"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hlinkClick r:id="rId2"/>
              </a:rPr>
              <a:t>www.aari.ru/data/realtime</a:t>
            </a:r>
            <a:r>
              <a:rPr lang="en-US" sz="1000"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a:t>
            </a:r>
          </a:p>
          <a:p>
            <a:pPr lvl="0" algn="just">
              <a:spcAft>
                <a:spcPts val="0"/>
              </a:spcAft>
            </a:pPr>
            <a:r>
              <a:rPr lang="en-US" sz="1000" i="1"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[Cameron </a:t>
            </a:r>
            <a:r>
              <a:rPr lang="en-US" sz="1000" i="1"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Beccario</a:t>
            </a:r>
            <a:r>
              <a:rPr lang="en-US" sz="1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 Earth: a visualization of global weather conditions [Электронный ресурс]. URL:</a:t>
            </a:r>
            <a:r>
              <a:rPr lang="ru-RU" sz="1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 </a:t>
            </a:r>
            <a:r>
              <a:rPr lang="ru-RU" sz="1000" dirty="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hlinkClick r:id="rId3"/>
              </a:rPr>
              <a:t>https://</a:t>
            </a:r>
            <a:r>
              <a:rPr lang="ru-RU" sz="1000"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hlinkClick r:id="rId3"/>
              </a:rPr>
              <a:t>earth.nullschool.net</a:t>
            </a:r>
            <a:r>
              <a:rPr lang="en-US" sz="1000" dirty="0" smtClean="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rPr>
              <a:t>] </a:t>
            </a:r>
            <a:endParaRPr lang="ru-RU" sz="900" dirty="0">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1" name="Заголовок 1"/>
          <p:cNvSpPr>
            <a:spLocks noGrp="1"/>
          </p:cNvSpPr>
          <p:nvPr>
            <p:ph type="title"/>
          </p:nvPr>
        </p:nvSpPr>
        <p:spPr>
          <a:xfrm>
            <a:off x="629070" y="92365"/>
            <a:ext cx="11010900" cy="898323"/>
          </a:xfrm>
        </p:spPr>
        <p:txBody>
          <a:bodyPr>
            <a:noAutofit/>
          </a:bodyPr>
          <a:lstStyle/>
          <a:p>
            <a:pPr algn="ctr">
              <a:lnSpc>
                <a:spcPct val="100000"/>
              </a:lnSpc>
            </a:pPr>
            <a:r>
              <a:rPr lang="en-US" sz="2800" dirty="0">
                <a:latin typeface="Arial" panose="020B0604020202020204" pitchFamily="34" charset="0"/>
                <a:cs typeface="Arial" panose="020B0604020202020204" pitchFamily="34" charset="0"/>
              </a:rPr>
              <a:t>Global wind and weather map from NCEP (National Centers for Environmental Prediction) on January 30, 2022 at 11:00 </a:t>
            </a:r>
            <a:r>
              <a:rPr lang="en-US" sz="2800" dirty="0" smtClean="0">
                <a:latin typeface="Arial" panose="020B0604020202020204" pitchFamily="34" charset="0"/>
                <a:cs typeface="Arial" panose="020B0604020202020204" pitchFamily="34" charset="0"/>
              </a:rPr>
              <a:t>UT</a:t>
            </a:r>
            <a:endParaRPr lang="ru-RU" sz="2800" dirty="0">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5836" y="988516"/>
            <a:ext cx="9657368" cy="5471547"/>
          </a:xfrm>
          <a:prstGeom prst="rect">
            <a:avLst/>
          </a:prstGeom>
        </p:spPr>
      </p:pic>
    </p:spTree>
    <p:extLst>
      <p:ext uri="{BB962C8B-B14F-4D97-AF65-F5344CB8AC3E}">
        <p14:creationId xmlns:p14="http://schemas.microsoft.com/office/powerpoint/2010/main" val="22809798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0793" y="90021"/>
            <a:ext cx="10227906" cy="605259"/>
          </a:xfrm>
        </p:spPr>
        <p:txBody>
          <a:bodyPr/>
          <a:lstStyle/>
          <a:p>
            <a:pPr algn="ctr"/>
            <a:r>
              <a:rPr lang="en-US" sz="3200" dirty="0">
                <a:latin typeface="Arial" panose="020B0604020202020204" pitchFamily="34" charset="0"/>
                <a:cs typeface="Arial" panose="020B0604020202020204" pitchFamily="34" charset="0"/>
              </a:rPr>
              <a:t>Conclusion</a:t>
            </a:r>
            <a:endParaRPr lang="ru-RU" dirty="0">
              <a:latin typeface="Arial" panose="020B0604020202020204" pitchFamily="34" charset="0"/>
              <a:cs typeface="Arial" panose="020B0604020202020204" pitchFamily="34" charset="0"/>
            </a:endParaRPr>
          </a:p>
        </p:txBody>
      </p:sp>
      <p:sp>
        <p:nvSpPr>
          <p:cNvPr id="4" name="Объект 2"/>
          <p:cNvSpPr>
            <a:spLocks noGrp="1"/>
          </p:cNvSpPr>
          <p:nvPr>
            <p:ph idx="1"/>
          </p:nvPr>
        </p:nvSpPr>
        <p:spPr>
          <a:xfrm>
            <a:off x="298580" y="625150"/>
            <a:ext cx="11551298" cy="6148874"/>
          </a:xfrm>
        </p:spPr>
        <p:txBody>
          <a:bodyPr>
            <a:noAutofit/>
          </a:bodyPr>
          <a:lstStyle/>
          <a:p>
            <a:pPr marL="0" indent="0" algn="just">
              <a:lnSpc>
                <a:spcPct val="100000"/>
              </a:lnSpc>
              <a:spcBef>
                <a:spcPts val="0"/>
              </a:spcBef>
              <a:spcAft>
                <a:spcPts val="1200"/>
              </a:spcAft>
              <a:buNone/>
            </a:pPr>
            <a:r>
              <a:rPr lang="ru-RU"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In this paper, the mechanisms and features of the mesospheric bore phenomenon were studied. Two events observed in northern latitudes over central Yakutia were identified. </a:t>
            </a:r>
            <a:endParaRPr lang="ru-RU" sz="2000" dirty="0" smtClean="0">
              <a:latin typeface="Arial" panose="020B0604020202020204" pitchFamily="34" charset="0"/>
              <a:cs typeface="Arial" panose="020B0604020202020204" pitchFamily="34" charset="0"/>
            </a:endParaRPr>
          </a:p>
          <a:p>
            <a:pPr marL="0" indent="0" algn="just">
              <a:lnSpc>
                <a:spcPct val="100000"/>
              </a:lnSpc>
              <a:spcBef>
                <a:spcPts val="0"/>
              </a:spcBef>
              <a:spcAft>
                <a:spcPts val="1200"/>
              </a:spcAft>
              <a:buNone/>
            </a:pPr>
            <a:r>
              <a:rPr lang="ru-RU"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first event was recorded by two all-sky cameras in the night sky glow emissions on November 19, 2017. The light mesospheric bore extended from the southeast to the northwest (azimuth 300º). The wave front in the OH glow emission divided the sky into light and dark areas. The observation time was 1 h 18 min. The horizontal phase velocity of the mesospheric bore was ~66 m/s. The length of successive </a:t>
            </a:r>
            <a:r>
              <a:rPr lang="en-US" sz="2000" dirty="0" smtClean="0">
                <a:latin typeface="Arial" panose="020B0604020202020204" pitchFamily="34" charset="0"/>
                <a:cs typeface="Arial" panose="020B0604020202020204" pitchFamily="34" charset="0"/>
              </a:rPr>
              <a:t>IGW </a:t>
            </a:r>
            <a:r>
              <a:rPr lang="en-US" sz="2000" dirty="0">
                <a:latin typeface="Arial" panose="020B0604020202020204" pitchFamily="34" charset="0"/>
                <a:cs typeface="Arial" panose="020B0604020202020204" pitchFamily="34" charset="0"/>
              </a:rPr>
              <a:t>was ~27 km. </a:t>
            </a:r>
            <a:r>
              <a:rPr lang="en-US" sz="2000" dirty="0" smtClean="0">
                <a:latin typeface="Arial" panose="020B0604020202020204" pitchFamily="34" charset="0"/>
                <a:cs typeface="Arial" panose="020B0604020202020204" pitchFamily="34" charset="0"/>
              </a:rPr>
              <a:t>IGW </a:t>
            </a:r>
            <a:r>
              <a:rPr lang="en-US" sz="2000" dirty="0">
                <a:latin typeface="Arial" panose="020B0604020202020204" pitchFamily="34" charset="0"/>
                <a:cs typeface="Arial" panose="020B0604020202020204" pitchFamily="34" charset="0"/>
              </a:rPr>
              <a:t>were also observed in the atomic oxygen [OI] glow emission, including in the opposite direction relative to the successive waves behind the bore. The supposed source of the mesospheric bore generation was the wind shear between the tropospheric jet stream and the stratospheric polar vortex, formed by the orographic features of the terrain. </a:t>
            </a:r>
            <a:endParaRPr lang="ru-RU" sz="2000" dirty="0" smtClean="0">
              <a:latin typeface="Arial" panose="020B0604020202020204" pitchFamily="34" charset="0"/>
              <a:cs typeface="Arial" panose="020B0604020202020204" pitchFamily="34" charset="0"/>
            </a:endParaRPr>
          </a:p>
          <a:p>
            <a:pPr marL="0" indent="0" algn="just">
              <a:lnSpc>
                <a:spcPct val="100000"/>
              </a:lnSpc>
              <a:spcBef>
                <a:spcPts val="0"/>
              </a:spcBef>
              <a:spcAft>
                <a:spcPts val="1200"/>
              </a:spcAft>
              <a:buNone/>
            </a:pPr>
            <a:r>
              <a:rPr lang="ru-RU"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second event was recorded by the all-sky camera on January 30, 2022 in the OH hydroxyl glow emission. The wave front, as in the first case, divided the sky into light and dark areas. The dark mesospheric bore propagated from the northwest to the southeast (azimuth 130º). The horizontal phase velocity of the mesospheric bore was ~86 m/s. The observation time was 1 h 23 min. The length of successive </a:t>
            </a:r>
            <a:r>
              <a:rPr lang="en-US" sz="2000" dirty="0" smtClean="0">
                <a:latin typeface="Arial" panose="020B0604020202020204" pitchFamily="34" charset="0"/>
                <a:cs typeface="Arial" panose="020B0604020202020204" pitchFamily="34" charset="0"/>
              </a:rPr>
              <a:t>IGW </a:t>
            </a:r>
            <a:r>
              <a:rPr lang="en-US" sz="2000" dirty="0">
                <a:latin typeface="Arial" panose="020B0604020202020204" pitchFamily="34" charset="0"/>
                <a:cs typeface="Arial" panose="020B0604020202020204" pitchFamily="34" charset="0"/>
              </a:rPr>
              <a:t>was ~34 km. After the bore went beyond the horizon, successively propagating waves ceased to be displayed in the glow emission. The generation of the mesospheric bore may have been caused by shear instability from small-scale turbulent motions, or by shear instability of the circulation dipole.</a:t>
            </a:r>
            <a:endParaRPr 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6628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BC5"/>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9587" y="222722"/>
            <a:ext cx="9212824" cy="1484672"/>
          </a:xfrm>
        </p:spPr>
        <p:txBody>
          <a:bodyPr>
            <a:noAutofit/>
          </a:bodyPr>
          <a:lstStyle/>
          <a:p>
            <a:pPr algn="ctr"/>
            <a:r>
              <a:rPr lang="en-US" sz="5400" dirty="0">
                <a:latin typeface="Arial" panose="020B0604020202020204" pitchFamily="34" charset="0"/>
                <a:cs typeface="Arial" panose="020B0604020202020204" pitchFamily="34" charset="0"/>
              </a:rPr>
              <a:t>Thank you for your attention!</a:t>
            </a:r>
            <a:endParaRPr lang="ru-RU" sz="5400" dirty="0">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30205" b="28628"/>
          <a:stretch/>
        </p:blipFill>
        <p:spPr>
          <a:xfrm>
            <a:off x="-1" y="4777274"/>
            <a:ext cx="12192000" cy="2080726"/>
          </a:xfrm>
          <a:prstGeom prst="rect">
            <a:avLst/>
          </a:prstGeom>
        </p:spPr>
      </p:pic>
      <p:sp>
        <p:nvSpPr>
          <p:cNvPr id="4" name="Прямоугольник 3"/>
          <p:cNvSpPr/>
          <p:nvPr/>
        </p:nvSpPr>
        <p:spPr>
          <a:xfrm>
            <a:off x="417444" y="1707394"/>
            <a:ext cx="11159613" cy="2215991"/>
          </a:xfrm>
          <a:prstGeom prst="rect">
            <a:avLst/>
          </a:prstGeom>
        </p:spPr>
        <p:txBody>
          <a:bodyPr wrap="square">
            <a:spAutoFit/>
          </a:bodyPr>
          <a:lstStyle/>
          <a:p>
            <a:pPr indent="450215" algn="just">
              <a:lnSpc>
                <a:spcPct val="115000"/>
              </a:lnSpc>
            </a:pPr>
            <a:r>
              <a:rPr lang="en-US" sz="2400" dirty="0">
                <a:latin typeface="Arial" panose="020B0604020202020204" pitchFamily="34" charset="0"/>
                <a:ea typeface="Calibri" panose="020F0502020204030204" pitchFamily="34" charset="0"/>
                <a:cs typeface="Arial" panose="020B0604020202020204" pitchFamily="34" charset="0"/>
              </a:rPr>
              <a:t>The research was supported by Scientific and Educational Foundation for Young Scientists of Republic of Sakha (Yakutia) SEFYS </a:t>
            </a:r>
            <a:r>
              <a:rPr lang="en-US" sz="2400"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3"/>
              </a:rPr>
              <a:t>http://nofmu.ru</a:t>
            </a:r>
            <a:endParaRPr lang="ru-RU" sz="2400" dirty="0">
              <a:latin typeface="Arial" panose="020B0604020202020204" pitchFamily="34" charset="0"/>
              <a:ea typeface="Calibri" panose="020F0502020204030204" pitchFamily="34" charset="0"/>
              <a:cs typeface="Arial" panose="020B0604020202020204" pitchFamily="34" charset="0"/>
            </a:endParaRPr>
          </a:p>
          <a:p>
            <a:pPr indent="450215" algn="just">
              <a:lnSpc>
                <a:spcPct val="115000"/>
              </a:lnSpc>
            </a:pPr>
            <a:endParaRPr lang="ru-RU" sz="2400" dirty="0">
              <a:latin typeface="Arial" panose="020B0604020202020204" pitchFamily="34" charset="0"/>
              <a:cs typeface="Arial" panose="020B0604020202020204" pitchFamily="34" charset="0"/>
            </a:endParaRPr>
          </a:p>
          <a:p>
            <a:pPr indent="450215" algn="just">
              <a:lnSpc>
                <a:spcPct val="115000"/>
              </a:lnSpc>
            </a:pPr>
            <a:r>
              <a:rPr lang="ru-RU" sz="2400" dirty="0" smtClean="0">
                <a:latin typeface="Arial" panose="020B0604020202020204" pitchFamily="34" charset="0"/>
                <a:cs typeface="Arial" panose="020B0604020202020204" pitchFamily="34" charset="0"/>
              </a:rPr>
              <a:t>Исследования </a:t>
            </a:r>
            <a:r>
              <a:rPr lang="ru-RU" sz="2400" dirty="0">
                <a:latin typeface="Arial" panose="020B0604020202020204" pitchFamily="34" charset="0"/>
                <a:cs typeface="Arial" panose="020B0604020202020204" pitchFamily="34" charset="0"/>
              </a:rPr>
              <a:t>поддержаны Научно-образовательным фондом поддержки молодых ученых Республики Саха (Якутия) НОФМУ </a:t>
            </a:r>
            <a:r>
              <a:rPr lang="ru-RU" sz="2400" u="sng" dirty="0">
                <a:latin typeface="Arial" panose="020B0604020202020204" pitchFamily="34" charset="0"/>
                <a:cs typeface="Arial" panose="020B0604020202020204" pitchFamily="34" charset="0"/>
                <a:hlinkClick r:id="rId3"/>
              </a:rPr>
              <a:t>http://</a:t>
            </a:r>
            <a:r>
              <a:rPr lang="ru-RU" sz="2400" u="sng" dirty="0" smtClean="0">
                <a:latin typeface="Arial" panose="020B0604020202020204" pitchFamily="34" charset="0"/>
                <a:cs typeface="Arial" panose="020B0604020202020204" pitchFamily="34" charset="0"/>
                <a:hlinkClick r:id="rId3"/>
              </a:rPr>
              <a:t>nofmu.ru</a:t>
            </a:r>
            <a:endParaRPr lang="ru-RU" sz="2400" dirty="0">
              <a:latin typeface="Arial" panose="020B0604020202020204" pitchFamily="34" charset="0"/>
              <a:cs typeface="Arial" panose="020B0604020202020204" pitchFamily="34" charset="0"/>
            </a:endParaRPr>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470" y="4106236"/>
            <a:ext cx="3333750" cy="1143000"/>
          </a:xfrm>
          <a:prstGeom prst="rect">
            <a:avLst/>
          </a:prstGeom>
        </p:spPr>
      </p:pic>
    </p:spTree>
    <p:extLst>
      <p:ext uri="{BB962C8B-B14F-4D97-AF65-F5344CB8AC3E}">
        <p14:creationId xmlns:p14="http://schemas.microsoft.com/office/powerpoint/2010/main" val="22526966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p:cNvSpPr txBox="1">
            <a:spLocks/>
          </p:cNvSpPr>
          <p:nvPr/>
        </p:nvSpPr>
        <p:spPr>
          <a:xfrm>
            <a:off x="557244" y="393003"/>
            <a:ext cx="11114055" cy="13332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Bef>
                <a:spcPts val="0"/>
              </a:spcBef>
              <a:buNone/>
            </a:pPr>
            <a:r>
              <a:rPr lang="ru-RU" sz="2200" dirty="0" smtClean="0">
                <a:latin typeface="Arial" panose="020B0604020202020204" pitchFamily="34" charset="0"/>
                <a:cs typeface="Arial" panose="020B0604020202020204" pitchFamily="34" charset="0"/>
              </a:rPr>
              <a:t>	</a:t>
            </a:r>
            <a:r>
              <a:rPr lang="en-US" sz="2200" b="1" dirty="0" smtClean="0">
                <a:latin typeface="Arial" panose="020B0604020202020204" pitchFamily="34" charset="0"/>
                <a:cs typeface="Arial" panose="020B0604020202020204" pitchFamily="34" charset="0"/>
              </a:rPr>
              <a:t>The </a:t>
            </a:r>
            <a:r>
              <a:rPr lang="en-US" sz="2200" b="1" dirty="0">
                <a:latin typeface="Arial" panose="020B0604020202020204" pitchFamily="34" charset="0"/>
                <a:cs typeface="Arial" panose="020B0604020202020204" pitchFamily="34" charset="0"/>
              </a:rPr>
              <a:t>mesospheric </a:t>
            </a:r>
            <a:r>
              <a:rPr lang="en-US" sz="2200" b="1" dirty="0" smtClean="0">
                <a:latin typeface="Arial" panose="020B0604020202020204" pitchFamily="34" charset="0"/>
                <a:cs typeface="Arial" panose="020B0604020202020204" pitchFamily="34" charset="0"/>
              </a:rPr>
              <a:t>bore </a:t>
            </a:r>
            <a:r>
              <a:rPr lang="en-US" sz="2200" dirty="0">
                <a:latin typeface="Arial" panose="020B0604020202020204" pitchFamily="34" charset="0"/>
                <a:cs typeface="Arial" panose="020B0604020202020204" pitchFamily="34" charset="0"/>
              </a:rPr>
              <a:t>is a bright front of a single wave, beyond which internal </a:t>
            </a:r>
            <a:r>
              <a:rPr lang="en-US" sz="2200" dirty="0" smtClean="0">
                <a:latin typeface="Arial" panose="020B0604020202020204" pitchFamily="34" charset="0"/>
                <a:cs typeface="Arial" panose="020B0604020202020204" pitchFamily="34" charset="0"/>
              </a:rPr>
              <a:t>gravity </a:t>
            </a:r>
            <a:r>
              <a:rPr lang="en-US" sz="2200" dirty="0">
                <a:latin typeface="Arial" panose="020B0604020202020204" pitchFamily="34" charset="0"/>
                <a:cs typeface="Arial" panose="020B0604020202020204" pitchFamily="34" charset="0"/>
              </a:rPr>
              <a:t>waves </a:t>
            </a:r>
            <a:r>
              <a:rPr lang="en-US" sz="2200" dirty="0" smtClean="0">
                <a:latin typeface="Arial" panose="020B0604020202020204" pitchFamily="34" charset="0"/>
                <a:cs typeface="Arial" panose="020B0604020202020204" pitchFamily="34" charset="0"/>
              </a:rPr>
              <a:t>(IGW) </a:t>
            </a:r>
            <a:r>
              <a:rPr lang="en-US" sz="2200" dirty="0">
                <a:latin typeface="Arial" panose="020B0604020202020204" pitchFamily="34" charset="0"/>
                <a:cs typeface="Arial" panose="020B0604020202020204" pitchFamily="34" charset="0"/>
              </a:rPr>
              <a:t>most often spread consistently. The name of this phenomenon came from the </a:t>
            </a:r>
            <a:r>
              <a:rPr lang="en-US" sz="2200" dirty="0" smtClean="0">
                <a:latin typeface="Arial" panose="020B0604020202020204" pitchFamily="34" charset="0"/>
                <a:cs typeface="Arial" panose="020B0604020202020204" pitchFamily="34" charset="0"/>
              </a:rPr>
              <a:t>Old Norse “bara</a:t>
            </a:r>
            <a:r>
              <a:rPr lang="en-US" sz="2200" dirty="0">
                <a:latin typeface="Arial" panose="020B0604020202020204" pitchFamily="34" charset="0"/>
                <a:cs typeface="Arial" panose="020B0604020202020204" pitchFamily="34" charset="0"/>
              </a:rPr>
              <a:t>”, which translates as “wave, swell”.</a:t>
            </a:r>
            <a:endParaRPr lang="ru-RU" sz="2200" dirty="0">
              <a:latin typeface="Arial" panose="020B0604020202020204" pitchFamily="34" charset="0"/>
              <a:cs typeface="Arial" panose="020B0604020202020204" pitchFamily="34" charset="0"/>
            </a:endParaRPr>
          </a:p>
        </p:txBody>
      </p:sp>
      <p:sp>
        <p:nvSpPr>
          <p:cNvPr id="8" name="Прямоугольник 7"/>
          <p:cNvSpPr/>
          <p:nvPr/>
        </p:nvSpPr>
        <p:spPr>
          <a:xfrm>
            <a:off x="5151263" y="1967798"/>
            <a:ext cx="6520036" cy="4274953"/>
          </a:xfrm>
          <a:prstGeom prst="rect">
            <a:avLst/>
          </a:prstGeom>
        </p:spPr>
        <p:txBody>
          <a:bodyPr wrap="square">
            <a:spAutoFit/>
          </a:bodyPr>
          <a:lstStyle/>
          <a:p>
            <a:pPr algn="just">
              <a:lnSpc>
                <a:spcPct val="120000"/>
              </a:lnSpc>
              <a:spcAft>
                <a:spcPts val="1200"/>
              </a:spcAft>
            </a:pPr>
            <a:r>
              <a:rPr lang="ru-RU"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Understanding the mechanisms of the movement of air masses is very important and remains an urgent task in the era of global climate change. The mesospheric </a:t>
            </a:r>
            <a:r>
              <a:rPr lang="en-US" sz="2000" dirty="0" smtClean="0">
                <a:latin typeface="Arial" panose="020B0604020202020204" pitchFamily="34" charset="0"/>
                <a:cs typeface="Arial" panose="020B0604020202020204" pitchFamily="34" charset="0"/>
              </a:rPr>
              <a:t>bore, </a:t>
            </a:r>
            <a:r>
              <a:rPr lang="en-US" sz="2000" dirty="0">
                <a:latin typeface="Arial" panose="020B0604020202020204" pitchFamily="34" charset="0"/>
                <a:cs typeface="Arial" panose="020B0604020202020204" pitchFamily="34" charset="0"/>
              </a:rPr>
              <a:t>which is an increase in atmospheric gravitational waves, can affect the flows of impulse and energy, and thereby affect the composition and thermal regime at all levels of the atmosphere.</a:t>
            </a:r>
            <a:r>
              <a:rPr lang="ru-RU" sz="2000" dirty="0" smtClean="0">
                <a:latin typeface="Arial" panose="020B0604020202020204" pitchFamily="34" charset="0"/>
                <a:cs typeface="Arial" panose="020B0604020202020204" pitchFamily="34" charset="0"/>
              </a:rPr>
              <a:t>	</a:t>
            </a:r>
          </a:p>
          <a:p>
            <a:pPr algn="just">
              <a:lnSpc>
                <a:spcPct val="120000"/>
              </a:lnSpc>
              <a:spcAft>
                <a:spcPts val="1200"/>
              </a:spcAft>
            </a:pPr>
            <a:r>
              <a:rPr lang="ru-RU"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purpose of the </a:t>
            </a:r>
            <a:r>
              <a:rPr lang="en-US" sz="2000" dirty="0" smtClean="0">
                <a:latin typeface="Arial" panose="020B0604020202020204" pitchFamily="34" charset="0"/>
                <a:cs typeface="Arial" panose="020B0604020202020204" pitchFamily="34" charset="0"/>
              </a:rPr>
              <a:t>work</a:t>
            </a:r>
            <a:r>
              <a:rPr lang="ru-RU"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is </a:t>
            </a:r>
            <a:r>
              <a:rPr lang="en-US" sz="2000" dirty="0">
                <a:latin typeface="Arial" panose="020B0604020202020204" pitchFamily="34" charset="0"/>
                <a:cs typeface="Arial" panose="020B0604020202020204" pitchFamily="34" charset="0"/>
              </a:rPr>
              <a:t>to study the features of the spread and mechanism of the formation of a mesospheric </a:t>
            </a:r>
            <a:r>
              <a:rPr lang="en-US" sz="2000" dirty="0" smtClean="0">
                <a:latin typeface="Arial" panose="020B0604020202020204" pitchFamily="34" charset="0"/>
                <a:cs typeface="Arial" panose="020B0604020202020204" pitchFamily="34" charset="0"/>
              </a:rPr>
              <a:t>bore </a:t>
            </a:r>
            <a:r>
              <a:rPr lang="en-US" sz="2000" dirty="0">
                <a:latin typeface="Arial" panose="020B0604020202020204" pitchFamily="34" charset="0"/>
                <a:cs typeface="Arial" panose="020B0604020202020204" pitchFamily="34" charset="0"/>
              </a:rPr>
              <a:t>based </a:t>
            </a:r>
            <a:r>
              <a:rPr lang="en-US" sz="2000" dirty="0" smtClean="0">
                <a:latin typeface="Arial" panose="020B0604020202020204" pitchFamily="34" charset="0"/>
                <a:cs typeface="Arial" panose="020B0604020202020204" pitchFamily="34" charset="0"/>
              </a:rPr>
              <a:t>on</a:t>
            </a:r>
            <a:r>
              <a:rPr lang="ru-RU"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images from all-sky </a:t>
            </a:r>
            <a:r>
              <a:rPr lang="en-US" sz="2000" dirty="0" smtClean="0">
                <a:latin typeface="Arial" panose="020B0604020202020204" pitchFamily="34" charset="0"/>
                <a:cs typeface="Arial" panose="020B0604020202020204" pitchFamily="34" charset="0"/>
              </a:rPr>
              <a:t>camera</a:t>
            </a:r>
            <a:r>
              <a:rPr lang="ru-RU"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in </a:t>
            </a:r>
            <a:r>
              <a:rPr lang="en-US" sz="2000" dirty="0">
                <a:latin typeface="Arial" panose="020B0604020202020204" pitchFamily="34" charset="0"/>
                <a:cs typeface="Arial" panose="020B0604020202020204" pitchFamily="34" charset="0"/>
              </a:rPr>
              <a:t>the geographical conditions of the territory of </a:t>
            </a:r>
            <a:r>
              <a:rPr lang="en-US" sz="2000" dirty="0" smtClean="0">
                <a:latin typeface="Arial" panose="020B0604020202020204" pitchFamily="34" charset="0"/>
                <a:cs typeface="Arial" panose="020B0604020202020204" pitchFamily="34" charset="0"/>
              </a:rPr>
              <a:t>Yakutia</a:t>
            </a:r>
            <a:r>
              <a:rPr lang="ru-RU" sz="2000" dirty="0" smtClean="0">
                <a:latin typeface="Arial" panose="020B0604020202020204" pitchFamily="34" charset="0"/>
                <a:cs typeface="Arial" panose="020B0604020202020204" pitchFamily="34" charset="0"/>
              </a:rPr>
              <a:t>.</a:t>
            </a:r>
            <a:endParaRPr lang="ru-RU" sz="2000" dirty="0">
              <a:latin typeface="Arial" panose="020B0604020202020204" pitchFamily="34" charset="0"/>
              <a:cs typeface="Arial" panose="020B0604020202020204" pitchFamily="34" charset="0"/>
            </a:endParaRPr>
          </a:p>
        </p:txBody>
      </p:sp>
      <p:grpSp>
        <p:nvGrpSpPr>
          <p:cNvPr id="19" name="Группа 18"/>
          <p:cNvGrpSpPr/>
          <p:nvPr/>
        </p:nvGrpSpPr>
        <p:grpSpPr>
          <a:xfrm>
            <a:off x="557244" y="1727200"/>
            <a:ext cx="4408317" cy="4756150"/>
            <a:chOff x="389263" y="1727200"/>
            <a:chExt cx="4408317" cy="475615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244" y="1727200"/>
              <a:ext cx="3924753" cy="4756150"/>
            </a:xfrm>
            <a:prstGeom prst="rect">
              <a:avLst/>
            </a:prstGeom>
          </p:spPr>
        </p:pic>
        <p:sp>
          <p:nvSpPr>
            <p:cNvPr id="9" name="Прямоугольник 8"/>
            <p:cNvSpPr/>
            <p:nvPr/>
          </p:nvSpPr>
          <p:spPr>
            <a:xfrm>
              <a:off x="800100" y="2009632"/>
              <a:ext cx="1193800" cy="520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smtClean="0">
                  <a:solidFill>
                    <a:srgbClr val="F5954B"/>
                  </a:solidFill>
                </a:rPr>
                <a:t>Exosphere</a:t>
              </a:r>
              <a:endParaRPr lang="ru-RU" b="1" dirty="0">
                <a:solidFill>
                  <a:srgbClr val="F5954B"/>
                </a:solidFill>
              </a:endParaRPr>
            </a:p>
          </p:txBody>
        </p:sp>
        <p:sp>
          <p:nvSpPr>
            <p:cNvPr id="10" name="Прямоугольник 9"/>
            <p:cNvSpPr/>
            <p:nvPr/>
          </p:nvSpPr>
          <p:spPr>
            <a:xfrm>
              <a:off x="389267" y="2800063"/>
              <a:ext cx="1604633" cy="520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smtClean="0">
                  <a:solidFill>
                    <a:srgbClr val="F5954B"/>
                  </a:solidFill>
                </a:rPr>
                <a:t>Thermosphere</a:t>
              </a:r>
              <a:endParaRPr lang="ru-RU" b="1" dirty="0">
                <a:solidFill>
                  <a:srgbClr val="F5954B"/>
                </a:solidFill>
              </a:endParaRPr>
            </a:p>
          </p:txBody>
        </p:sp>
        <p:sp>
          <p:nvSpPr>
            <p:cNvPr id="11" name="Прямоугольник 10"/>
            <p:cNvSpPr/>
            <p:nvPr/>
          </p:nvSpPr>
          <p:spPr>
            <a:xfrm>
              <a:off x="389264" y="3494087"/>
              <a:ext cx="1604633" cy="520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smtClean="0">
                  <a:solidFill>
                    <a:srgbClr val="F5954B"/>
                  </a:solidFill>
                </a:rPr>
                <a:t>Mesosphere</a:t>
              </a:r>
              <a:endParaRPr lang="ru-RU" b="1" dirty="0">
                <a:solidFill>
                  <a:srgbClr val="F5954B"/>
                </a:solidFill>
              </a:endParaRPr>
            </a:p>
          </p:txBody>
        </p:sp>
        <p:sp>
          <p:nvSpPr>
            <p:cNvPr id="12" name="Прямоугольник 11"/>
            <p:cNvSpPr/>
            <p:nvPr/>
          </p:nvSpPr>
          <p:spPr>
            <a:xfrm>
              <a:off x="389263" y="4015514"/>
              <a:ext cx="1604633" cy="520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smtClean="0">
                  <a:solidFill>
                    <a:srgbClr val="F5954B"/>
                  </a:solidFill>
                </a:rPr>
                <a:t>Stratosphere</a:t>
              </a:r>
              <a:endParaRPr lang="ru-RU" b="1" dirty="0">
                <a:solidFill>
                  <a:srgbClr val="F5954B"/>
                </a:solidFill>
              </a:endParaRPr>
            </a:p>
          </p:txBody>
        </p:sp>
        <p:sp>
          <p:nvSpPr>
            <p:cNvPr id="13" name="Прямоугольник 12"/>
            <p:cNvSpPr/>
            <p:nvPr/>
          </p:nvSpPr>
          <p:spPr>
            <a:xfrm>
              <a:off x="389265" y="4547326"/>
              <a:ext cx="1604633" cy="264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smtClean="0">
                  <a:solidFill>
                    <a:srgbClr val="F5954B"/>
                  </a:solidFill>
                </a:rPr>
                <a:t>Troposphere</a:t>
              </a:r>
              <a:endParaRPr lang="ru-RU" b="1" dirty="0">
                <a:solidFill>
                  <a:srgbClr val="F5954B"/>
                </a:solidFill>
              </a:endParaRPr>
            </a:p>
          </p:txBody>
        </p:sp>
        <p:sp>
          <p:nvSpPr>
            <p:cNvPr id="14" name="Прямоугольник 13"/>
            <p:cNvSpPr/>
            <p:nvPr/>
          </p:nvSpPr>
          <p:spPr>
            <a:xfrm>
              <a:off x="3805877" y="2203164"/>
              <a:ext cx="991703" cy="336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rgbClr val="0070C0"/>
                  </a:solidFill>
                </a:rPr>
                <a:t>10 000 km</a:t>
              </a:r>
              <a:endParaRPr lang="ru-RU" sz="1400" b="1" dirty="0">
                <a:solidFill>
                  <a:srgbClr val="0070C0"/>
                </a:solidFill>
              </a:endParaRPr>
            </a:p>
          </p:txBody>
        </p:sp>
        <p:sp>
          <p:nvSpPr>
            <p:cNvPr id="15" name="Прямоугольник 14"/>
            <p:cNvSpPr/>
            <p:nvPr/>
          </p:nvSpPr>
          <p:spPr>
            <a:xfrm>
              <a:off x="3469811" y="3014701"/>
              <a:ext cx="748331" cy="244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rgbClr val="0070C0"/>
                  </a:solidFill>
                </a:rPr>
                <a:t>690 km</a:t>
              </a:r>
              <a:endParaRPr lang="ru-RU" sz="1400" b="1" dirty="0">
                <a:solidFill>
                  <a:srgbClr val="0070C0"/>
                </a:solidFill>
              </a:endParaRPr>
            </a:p>
          </p:txBody>
        </p:sp>
        <p:sp>
          <p:nvSpPr>
            <p:cNvPr id="16" name="Прямоугольник 15"/>
            <p:cNvSpPr/>
            <p:nvPr/>
          </p:nvSpPr>
          <p:spPr>
            <a:xfrm>
              <a:off x="3105171" y="3705154"/>
              <a:ext cx="748331" cy="164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rgbClr val="0070C0"/>
                  </a:solidFill>
                </a:rPr>
                <a:t>85 km</a:t>
              </a:r>
              <a:endParaRPr lang="ru-RU" sz="1400" b="1" dirty="0">
                <a:solidFill>
                  <a:srgbClr val="0070C0"/>
                </a:solidFill>
              </a:endParaRPr>
            </a:p>
          </p:txBody>
        </p:sp>
        <p:sp>
          <p:nvSpPr>
            <p:cNvPr id="17" name="Прямоугольник 16"/>
            <p:cNvSpPr/>
            <p:nvPr/>
          </p:nvSpPr>
          <p:spPr>
            <a:xfrm>
              <a:off x="2833774" y="4210634"/>
              <a:ext cx="748331" cy="1958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rgbClr val="0070C0"/>
                  </a:solidFill>
                </a:rPr>
                <a:t>5</a:t>
              </a:r>
              <a:r>
                <a:rPr lang="en-US" sz="1400" b="1" dirty="0" smtClean="0">
                  <a:solidFill>
                    <a:srgbClr val="0070C0"/>
                  </a:solidFill>
                </a:rPr>
                <a:t>0 km</a:t>
              </a:r>
              <a:endParaRPr lang="ru-RU" sz="1400" b="1" dirty="0">
                <a:solidFill>
                  <a:srgbClr val="0070C0"/>
                </a:solidFill>
              </a:endParaRPr>
            </a:p>
          </p:txBody>
        </p:sp>
        <p:sp>
          <p:nvSpPr>
            <p:cNvPr id="18" name="Прямоугольник 17"/>
            <p:cNvSpPr/>
            <p:nvPr/>
          </p:nvSpPr>
          <p:spPr>
            <a:xfrm>
              <a:off x="2630466" y="4633841"/>
              <a:ext cx="748331" cy="177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rgbClr val="0070C0"/>
                  </a:solidFill>
                </a:rPr>
                <a:t>12 km</a:t>
              </a:r>
              <a:endParaRPr lang="ru-RU" sz="1400" b="1" dirty="0">
                <a:solidFill>
                  <a:srgbClr val="0070C0"/>
                </a:solidFill>
              </a:endParaRPr>
            </a:p>
          </p:txBody>
        </p:sp>
      </p:grpSp>
    </p:spTree>
    <p:extLst>
      <p:ext uri="{BB962C8B-B14F-4D97-AF65-F5344CB8AC3E}">
        <p14:creationId xmlns:p14="http://schemas.microsoft.com/office/powerpoint/2010/main" val="11444572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14350" y="308073"/>
            <a:ext cx="11204899" cy="1468580"/>
          </a:xfrm>
        </p:spPr>
        <p:txBody>
          <a:bodyPr>
            <a:noAutofit/>
          </a:bodyPr>
          <a:lstStyle/>
          <a:p>
            <a:pPr marL="0" indent="0" algn="just">
              <a:lnSpc>
                <a:spcPct val="120000"/>
              </a:lnSpc>
              <a:spcBef>
                <a:spcPts val="0"/>
              </a:spcBef>
              <a:buNone/>
            </a:pPr>
            <a:r>
              <a:rPr lang="ru-RU"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The bore in the night sky glow was first reported by Taylor et al. in 1995 and described as a </a:t>
            </a:r>
            <a:r>
              <a:rPr lang="ru-RU" sz="2000" dirty="0" smtClean="0">
                <a:latin typeface="Arial" panose="020B0604020202020204" pitchFamily="34" charset="0"/>
                <a:cs typeface="Arial" panose="020B0604020202020204" pitchFamily="34" charset="0"/>
              </a:rPr>
              <a:t>«</a:t>
            </a:r>
            <a:r>
              <a:rPr lang="en-US" sz="2000" dirty="0" smtClean="0">
                <a:latin typeface="Arial" panose="020B0604020202020204" pitchFamily="34" charset="0"/>
                <a:cs typeface="Arial" panose="020B0604020202020204" pitchFamily="34" charset="0"/>
              </a:rPr>
              <a:t>spectacular </a:t>
            </a:r>
            <a:r>
              <a:rPr lang="en-US" sz="2000" dirty="0">
                <a:latin typeface="Arial" panose="020B0604020202020204" pitchFamily="34" charset="0"/>
                <a:cs typeface="Arial" panose="020B0604020202020204" pitchFamily="34" charset="0"/>
              </a:rPr>
              <a:t>gravitational wave </a:t>
            </a:r>
            <a:r>
              <a:rPr lang="en-US" sz="2000" dirty="0" smtClean="0">
                <a:latin typeface="Arial" panose="020B0604020202020204" pitchFamily="34" charset="0"/>
                <a:cs typeface="Arial" panose="020B0604020202020204" pitchFamily="34" charset="0"/>
              </a:rPr>
              <a:t>event</a:t>
            </a:r>
            <a:r>
              <a:rPr lang="ru-RU" sz="2000" dirty="0" smtClean="0">
                <a:latin typeface="Arial" panose="020B0604020202020204" pitchFamily="34" charset="0"/>
                <a:cs typeface="Arial" panose="020B0604020202020204" pitchFamily="34" charset="0"/>
              </a:rPr>
              <a:t>».</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This phenomenon is a clear wave front that separates the part of space already involved in the wave process from the region in which the oscillations have not yet occurred.</a:t>
            </a:r>
            <a:endParaRPr lang="ru-RU" sz="2000" dirty="0">
              <a:latin typeface="Arial" panose="020B0604020202020204" pitchFamily="34" charset="0"/>
              <a:cs typeface="Arial" panose="020B0604020202020204" pitchFamily="34" charset="0"/>
            </a:endParaRPr>
          </a:p>
        </p:txBody>
      </p:sp>
      <p:grpSp>
        <p:nvGrpSpPr>
          <p:cNvPr id="2" name="Группа 1"/>
          <p:cNvGrpSpPr/>
          <p:nvPr/>
        </p:nvGrpSpPr>
        <p:grpSpPr>
          <a:xfrm>
            <a:off x="514350" y="1844483"/>
            <a:ext cx="7467711" cy="4021656"/>
            <a:chOff x="1080654" y="1944396"/>
            <a:chExt cx="6750414" cy="3551165"/>
          </a:xfrm>
        </p:grpSpPr>
        <p:pic>
          <p:nvPicPr>
            <p:cNvPr id="4" name="Рисунок 3"/>
            <p:cNvPicPr>
              <a:picLocks noChangeAspect="1"/>
            </p:cNvPicPr>
            <p:nvPr/>
          </p:nvPicPr>
          <p:blipFill>
            <a:blip r:embed="rId2"/>
            <a:stretch>
              <a:fillRect/>
            </a:stretch>
          </p:blipFill>
          <p:spPr>
            <a:xfrm>
              <a:off x="1080654" y="1944396"/>
              <a:ext cx="6750414" cy="3551165"/>
            </a:xfrm>
            <a:prstGeom prst="rect">
              <a:avLst/>
            </a:prstGeom>
          </p:spPr>
        </p:pic>
        <p:sp>
          <p:nvSpPr>
            <p:cNvPr id="7" name="Прямоугольник 6"/>
            <p:cNvSpPr/>
            <p:nvPr/>
          </p:nvSpPr>
          <p:spPr>
            <a:xfrm>
              <a:off x="1182366" y="5107867"/>
              <a:ext cx="461818" cy="3417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OI</a:t>
              </a:r>
              <a:endParaRPr lang="ru-RU" sz="1600" b="1" dirty="0"/>
            </a:p>
          </p:txBody>
        </p:sp>
        <p:sp>
          <p:nvSpPr>
            <p:cNvPr id="8" name="Прямоугольник 7"/>
            <p:cNvSpPr/>
            <p:nvPr/>
          </p:nvSpPr>
          <p:spPr>
            <a:xfrm>
              <a:off x="4568804" y="5107867"/>
              <a:ext cx="461818" cy="3417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OH</a:t>
              </a:r>
              <a:endParaRPr lang="ru-RU" sz="1600" b="1" dirty="0"/>
            </a:p>
          </p:txBody>
        </p:sp>
      </p:grpSp>
      <p:sp>
        <p:nvSpPr>
          <p:cNvPr id="9" name="Объект 2"/>
          <p:cNvSpPr txBox="1">
            <a:spLocks/>
          </p:cNvSpPr>
          <p:nvPr/>
        </p:nvSpPr>
        <p:spPr>
          <a:xfrm>
            <a:off x="89452" y="6559826"/>
            <a:ext cx="11983278" cy="2981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1000" dirty="0">
                <a:solidFill>
                  <a:schemeClr val="accent2">
                    <a:lumMod val="50000"/>
                  </a:schemeClr>
                </a:solidFill>
                <a:latin typeface="Arial" panose="020B0604020202020204" pitchFamily="34" charset="0"/>
                <a:cs typeface="Arial" panose="020B0604020202020204" pitchFamily="34" charset="0"/>
              </a:rPr>
              <a:t>[</a:t>
            </a:r>
            <a:r>
              <a:rPr lang="en-US" sz="1000" dirty="0" smtClean="0">
                <a:solidFill>
                  <a:schemeClr val="accent2">
                    <a:lumMod val="50000"/>
                  </a:schemeClr>
                </a:solidFill>
                <a:latin typeface="Arial" panose="020B0604020202020204" pitchFamily="34" charset="0"/>
                <a:cs typeface="Arial" panose="020B0604020202020204" pitchFamily="34" charset="0"/>
              </a:rPr>
              <a:t>Taylor </a:t>
            </a:r>
            <a:r>
              <a:rPr lang="en-US" sz="1000" dirty="0">
                <a:solidFill>
                  <a:schemeClr val="accent2">
                    <a:lumMod val="50000"/>
                  </a:schemeClr>
                </a:solidFill>
                <a:latin typeface="Arial" panose="020B0604020202020204" pitchFamily="34" charset="0"/>
                <a:cs typeface="Arial" panose="020B0604020202020204" pitchFamily="34" charset="0"/>
              </a:rPr>
              <a:t>M.J., Turnbull D.N., Lowe R.P. Spectrometric and imaging measurements of a spectacular gravity wave event observed during the ALOHA-93 campaign // Geophys. Res. Lett. 1995. V. 20, P. 2849–2852</a:t>
            </a:r>
            <a:r>
              <a:rPr lang="en-US" sz="1000" dirty="0" smtClean="0">
                <a:solidFill>
                  <a:schemeClr val="accent2">
                    <a:lumMod val="50000"/>
                  </a:schemeClr>
                </a:solidFill>
                <a:latin typeface="Arial" panose="020B0604020202020204" pitchFamily="34" charset="0"/>
                <a:cs typeface="Arial" panose="020B0604020202020204" pitchFamily="34" charset="0"/>
              </a:rPr>
              <a:t>.]</a:t>
            </a:r>
            <a:endParaRPr lang="ru-RU" sz="1000" dirty="0">
              <a:solidFill>
                <a:schemeClr val="accent2">
                  <a:lumMod val="50000"/>
                </a:schemeClr>
              </a:solidFill>
              <a:latin typeface="Arial" panose="020B0604020202020204" pitchFamily="34" charset="0"/>
              <a:cs typeface="Arial" panose="020B0604020202020204" pitchFamily="34" charset="0"/>
            </a:endParaRPr>
          </a:p>
        </p:txBody>
      </p:sp>
      <p:sp>
        <p:nvSpPr>
          <p:cNvPr id="11" name="Прямоугольник 10"/>
          <p:cNvSpPr/>
          <p:nvPr/>
        </p:nvSpPr>
        <p:spPr>
          <a:xfrm>
            <a:off x="8021568" y="2054412"/>
            <a:ext cx="3697681" cy="3570208"/>
          </a:xfrm>
          <a:prstGeom prst="rect">
            <a:avLst/>
          </a:prstGeom>
          <a:solidFill>
            <a:schemeClr val="bg1">
              <a:lumMod val="85000"/>
            </a:schemeClr>
          </a:solidFill>
        </p:spPr>
        <p:txBody>
          <a:bodyPr wrap="square">
            <a:spAutoFit/>
          </a:bodyPr>
          <a:lstStyle/>
          <a:p>
            <a:pPr algn="just">
              <a:lnSpc>
                <a:spcPct val="120000"/>
              </a:lnSpc>
              <a:spcAft>
                <a:spcPts val="1200"/>
              </a:spcAft>
            </a:pPr>
            <a:r>
              <a:rPr lang="ru-RU" sz="2000" dirty="0" err="1" smtClean="0">
                <a:latin typeface="Arial" panose="020B0604020202020204" pitchFamily="34" charset="0"/>
                <a:cs typeface="Arial" panose="020B0604020202020204" pitchFamily="34" charset="0"/>
              </a:rPr>
              <a:t>Bor</a:t>
            </a:r>
            <a:r>
              <a:rPr lang="en-US" sz="2000" dirty="0" smtClean="0">
                <a:latin typeface="Arial" panose="020B0604020202020204" pitchFamily="34" charset="0"/>
                <a:cs typeface="Arial" panose="020B0604020202020204" pitchFamily="34" charset="0"/>
              </a:rPr>
              <a:t>e</a:t>
            </a:r>
            <a:r>
              <a:rPr lang="ru-RU" sz="2000" dirty="0" smtClean="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was</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observed</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in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four</a:t>
            </a:r>
            <a:r>
              <a:rPr lang="ru-RU" sz="2000" dirty="0">
                <a:latin typeface="Arial" panose="020B0604020202020204" pitchFamily="34" charset="0"/>
                <a:cs typeface="Arial" panose="020B0604020202020204" pitchFamily="34" charset="0"/>
              </a:rPr>
              <a:t> layers </a:t>
            </a:r>
            <a:r>
              <a:rPr lang="ru-RU" sz="2000" dirty="0" err="1">
                <a:latin typeface="Arial" panose="020B0604020202020204" pitchFamily="34" charset="0"/>
                <a:cs typeface="Arial" panose="020B0604020202020204" pitchFamily="34" charset="0"/>
              </a:rPr>
              <a:t>of</a:t>
            </a:r>
            <a:r>
              <a:rPr lang="ru-RU" sz="2000" dirty="0">
                <a:latin typeface="Arial" panose="020B0604020202020204" pitchFamily="34" charset="0"/>
                <a:cs typeface="Arial" panose="020B0604020202020204" pitchFamily="34" charset="0"/>
              </a:rPr>
              <a:t> atmospheric glow:</a:t>
            </a:r>
          </a:p>
          <a:p>
            <a:pPr marL="342900" indent="-342900" algn="just">
              <a:lnSpc>
                <a:spcPct val="120000"/>
              </a:lnSpc>
              <a:buFont typeface="Wingdings" panose="05000000000000000000" pitchFamily="2" charset="2"/>
              <a:buChar char="Ø"/>
            </a:pPr>
            <a:r>
              <a:rPr lang="ru-RU" sz="2000" dirty="0">
                <a:latin typeface="Arial" panose="020B0604020202020204" pitchFamily="34" charset="0"/>
                <a:cs typeface="Arial" panose="020B0604020202020204" pitchFamily="34" charset="0"/>
              </a:rPr>
              <a:t>OH </a:t>
            </a:r>
            <a:r>
              <a:rPr lang="ru-RU" sz="2000" dirty="0" err="1">
                <a:latin typeface="Arial" panose="020B0604020202020204" pitchFamily="34" charset="0"/>
                <a:cs typeface="Arial" panose="020B0604020202020204" pitchFamily="34" charset="0"/>
              </a:rPr>
              <a:t>at</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an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altitude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of</a:t>
            </a:r>
            <a:r>
              <a:rPr lang="ru-RU" sz="2000" dirty="0">
                <a:latin typeface="Arial" panose="020B0604020202020204" pitchFamily="34" charset="0"/>
                <a:cs typeface="Arial" panose="020B0604020202020204" pitchFamily="34" charset="0"/>
              </a:rPr>
              <a:t> ~87 </a:t>
            </a:r>
            <a:r>
              <a:rPr lang="ru-RU" sz="2000" dirty="0" err="1" smtClean="0">
                <a:latin typeface="Arial" panose="020B0604020202020204" pitchFamily="34" charset="0"/>
                <a:cs typeface="Arial" panose="020B0604020202020204" pitchFamily="34" charset="0"/>
              </a:rPr>
              <a:t>km</a:t>
            </a:r>
            <a:r>
              <a:rPr lang="ru-RU" sz="2000" dirty="0" smtClean="0">
                <a:latin typeface="Arial" panose="020B0604020202020204" pitchFamily="34" charset="0"/>
                <a:cs typeface="Arial" panose="020B0604020202020204" pitchFamily="34" charset="0"/>
              </a:rPr>
              <a:t>;</a:t>
            </a:r>
            <a:endParaRPr lang="en-US" sz="2000" dirty="0" smtClean="0">
              <a:latin typeface="Arial" panose="020B0604020202020204" pitchFamily="34" charset="0"/>
              <a:cs typeface="Arial" panose="020B0604020202020204" pitchFamily="34" charset="0"/>
            </a:endParaRPr>
          </a:p>
          <a:p>
            <a:pPr marL="342900" indent="-342900" algn="just">
              <a:lnSpc>
                <a:spcPct val="120000"/>
              </a:lnSpc>
              <a:buFont typeface="Wingdings" panose="05000000000000000000" pitchFamily="2" charset="2"/>
              <a:buChar char="Ø"/>
            </a:pPr>
            <a:r>
              <a:rPr lang="ru-RU" sz="2000" dirty="0" smtClean="0">
                <a:latin typeface="Arial" panose="020B0604020202020204" pitchFamily="34" charset="0"/>
                <a:cs typeface="Arial" panose="020B0604020202020204" pitchFamily="34" charset="0"/>
              </a:rPr>
              <a:t>Na </a:t>
            </a:r>
            <a:r>
              <a:rPr lang="ru-RU" sz="2000" dirty="0" err="1">
                <a:latin typeface="Arial" panose="020B0604020202020204" pitchFamily="34" charset="0"/>
                <a:cs typeface="Arial" panose="020B0604020202020204" pitchFamily="34" charset="0"/>
              </a:rPr>
              <a:t>at</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an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altitude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of</a:t>
            </a:r>
            <a:r>
              <a:rPr lang="ru-RU" sz="2000" dirty="0">
                <a:latin typeface="Arial" panose="020B0604020202020204" pitchFamily="34" charset="0"/>
                <a:cs typeface="Arial" panose="020B0604020202020204" pitchFamily="34" charset="0"/>
              </a:rPr>
              <a:t> ~90 </a:t>
            </a:r>
            <a:r>
              <a:rPr lang="ru-RU" sz="2000" dirty="0" err="1">
                <a:latin typeface="Arial" panose="020B0604020202020204" pitchFamily="34" charset="0"/>
                <a:cs typeface="Arial" panose="020B0604020202020204" pitchFamily="34" charset="0"/>
              </a:rPr>
              <a:t>km</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resonant</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doublet</a:t>
            </a:r>
            <a:r>
              <a:rPr lang="ru-RU" sz="2000" dirty="0" smtClean="0">
                <a:latin typeface="Arial" panose="020B0604020202020204" pitchFamily="34" charset="0"/>
                <a:cs typeface="Arial" panose="020B0604020202020204" pitchFamily="34" charset="0"/>
              </a:rPr>
              <a:t>);</a:t>
            </a:r>
            <a:endParaRPr lang="en-US" sz="2000" dirty="0" smtClean="0">
              <a:latin typeface="Arial" panose="020B0604020202020204" pitchFamily="34" charset="0"/>
              <a:cs typeface="Arial" panose="020B0604020202020204" pitchFamily="34" charset="0"/>
            </a:endParaRPr>
          </a:p>
          <a:p>
            <a:pPr marL="342900" indent="-342900" algn="just">
              <a:lnSpc>
                <a:spcPct val="120000"/>
              </a:lnSpc>
              <a:buFont typeface="Wingdings" panose="05000000000000000000" pitchFamily="2" charset="2"/>
              <a:buChar char="Ø"/>
            </a:pPr>
            <a:r>
              <a:rPr lang="ru-RU" sz="2000" dirty="0" smtClean="0">
                <a:latin typeface="Arial" panose="020B0604020202020204" pitchFamily="34" charset="0"/>
                <a:cs typeface="Arial" panose="020B0604020202020204" pitchFamily="34" charset="0"/>
              </a:rPr>
              <a:t>O</a:t>
            </a:r>
            <a:r>
              <a:rPr lang="ru-RU" sz="2000" baseline="-25000" dirty="0" smtClean="0">
                <a:latin typeface="Arial" panose="020B0604020202020204" pitchFamily="34" charset="0"/>
                <a:cs typeface="Arial" panose="020B0604020202020204" pitchFamily="34" charset="0"/>
              </a:rPr>
              <a:t>2</a:t>
            </a:r>
            <a:r>
              <a:rPr lang="ru-RU" sz="2000" dirty="0" smtClean="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at</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an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altitude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of</a:t>
            </a:r>
            <a:r>
              <a:rPr lang="ru-RU" sz="2000" dirty="0">
                <a:latin typeface="Arial" panose="020B0604020202020204" pitchFamily="34" charset="0"/>
                <a:cs typeface="Arial" panose="020B0604020202020204" pitchFamily="34" charset="0"/>
              </a:rPr>
              <a:t> ~94 </a:t>
            </a:r>
            <a:r>
              <a:rPr lang="ru-RU" sz="2000" dirty="0" err="1">
                <a:latin typeface="Arial" panose="020B0604020202020204" pitchFamily="34" charset="0"/>
                <a:cs typeface="Arial" panose="020B0604020202020204" pitchFamily="34" charset="0"/>
              </a:rPr>
              <a:t>km</a:t>
            </a:r>
            <a:r>
              <a:rPr lang="ru-RU" sz="2000" dirty="0">
                <a:latin typeface="Arial" panose="020B0604020202020204" pitchFamily="34" charset="0"/>
                <a:cs typeface="Arial" panose="020B0604020202020204" pitchFamily="34" charset="0"/>
              </a:rPr>
              <a:t> (atmospheric </a:t>
            </a:r>
            <a:r>
              <a:rPr lang="ru-RU" sz="2000" dirty="0" err="1">
                <a:latin typeface="Arial" panose="020B0604020202020204" pitchFamily="34" charset="0"/>
                <a:cs typeface="Arial" panose="020B0604020202020204" pitchFamily="34" charset="0"/>
              </a:rPr>
              <a:t>bands</a:t>
            </a:r>
            <a:r>
              <a:rPr lang="ru-RU" sz="2000" dirty="0" smtClean="0">
                <a:latin typeface="Arial" panose="020B0604020202020204" pitchFamily="34" charset="0"/>
                <a:cs typeface="Arial" panose="020B0604020202020204" pitchFamily="34" charset="0"/>
              </a:rPr>
              <a:t>);</a:t>
            </a:r>
            <a:endParaRPr lang="en-US" sz="2000" dirty="0" smtClean="0">
              <a:latin typeface="Arial" panose="020B0604020202020204" pitchFamily="34" charset="0"/>
              <a:cs typeface="Arial" panose="020B0604020202020204" pitchFamily="34" charset="0"/>
            </a:endParaRPr>
          </a:p>
          <a:p>
            <a:pPr marL="342900" indent="-342900" algn="just">
              <a:lnSpc>
                <a:spcPct val="120000"/>
              </a:lnSpc>
              <a:buFont typeface="Wingdings" panose="05000000000000000000" pitchFamily="2" charset="2"/>
              <a:buChar char="Ø"/>
            </a:pPr>
            <a:r>
              <a:rPr lang="ru-RU" sz="2000" dirty="0" smtClean="0">
                <a:latin typeface="Arial" panose="020B0604020202020204" pitchFamily="34" charset="0"/>
                <a:cs typeface="Arial" panose="020B0604020202020204" pitchFamily="34" charset="0"/>
              </a:rPr>
              <a:t>OI </a:t>
            </a:r>
            <a:r>
              <a:rPr lang="ru-RU" sz="2000" dirty="0" err="1">
                <a:latin typeface="Arial" panose="020B0604020202020204" pitchFamily="34" charset="0"/>
                <a:cs typeface="Arial" panose="020B0604020202020204" pitchFamily="34" charset="0"/>
              </a:rPr>
              <a:t>at</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an</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altitude</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of</a:t>
            </a:r>
            <a:r>
              <a:rPr lang="ru-RU" sz="2000" dirty="0">
                <a:latin typeface="Arial" panose="020B0604020202020204" pitchFamily="34" charset="0"/>
                <a:cs typeface="Arial" panose="020B0604020202020204" pitchFamily="34" charset="0"/>
              </a:rPr>
              <a:t> ~96 </a:t>
            </a:r>
            <a:r>
              <a:rPr lang="ru-RU" sz="2000" dirty="0" err="1">
                <a:latin typeface="Arial" panose="020B0604020202020204" pitchFamily="34" charset="0"/>
                <a:cs typeface="Arial" panose="020B0604020202020204" pitchFamily="34" charset="0"/>
              </a:rPr>
              <a:t>km</a:t>
            </a:r>
            <a:r>
              <a:rPr lang="ru-RU" sz="2000" dirty="0">
                <a:latin typeface="Arial" panose="020B0604020202020204" pitchFamily="34" charset="0"/>
                <a:cs typeface="Arial" panose="020B0604020202020204" pitchFamily="34" charset="0"/>
              </a:rPr>
              <a:t> (</a:t>
            </a:r>
            <a:r>
              <a:rPr lang="ru-RU" sz="2000" dirty="0" err="1">
                <a:latin typeface="Arial" panose="020B0604020202020204" pitchFamily="34" charset="0"/>
                <a:cs typeface="Arial" panose="020B0604020202020204" pitchFamily="34" charset="0"/>
              </a:rPr>
              <a:t>green</a:t>
            </a:r>
            <a:r>
              <a:rPr lang="ru-RU" sz="2000" dirty="0">
                <a:latin typeface="Arial" panose="020B0604020202020204" pitchFamily="34" charset="0"/>
                <a:cs typeface="Arial" panose="020B0604020202020204" pitchFamily="34" charset="0"/>
              </a:rPr>
              <a:t> line).</a:t>
            </a:r>
          </a:p>
        </p:txBody>
      </p:sp>
      <p:sp>
        <p:nvSpPr>
          <p:cNvPr id="12" name="Прямоугольник 11"/>
          <p:cNvSpPr/>
          <p:nvPr/>
        </p:nvSpPr>
        <p:spPr>
          <a:xfrm>
            <a:off x="773066" y="5845665"/>
            <a:ext cx="6950273" cy="646331"/>
          </a:xfrm>
          <a:prstGeom prst="rect">
            <a:avLst/>
          </a:prstGeom>
        </p:spPr>
        <p:txBody>
          <a:bodyPr wrap="square">
            <a:spAutoFit/>
          </a:bodyPr>
          <a:lstStyle/>
          <a:p>
            <a:pPr algn="ctr"/>
            <a:r>
              <a:rPr lang="ru-RU" sz="1200" dirty="0" err="1">
                <a:solidFill>
                  <a:schemeClr val="tx1">
                    <a:lumMod val="75000"/>
                    <a:lumOff val="25000"/>
                  </a:schemeClr>
                </a:solidFill>
                <a:latin typeface="Arial" panose="020B0604020202020204" pitchFamily="34" charset="0"/>
                <a:cs typeface="Arial" panose="020B0604020202020204" pitchFamily="34" charset="0"/>
              </a:rPr>
              <a:t>All-sky</a:t>
            </a:r>
            <a:r>
              <a:rPr lang="ru-RU" sz="1200" dirty="0">
                <a:solidFill>
                  <a:schemeClr val="tx1">
                    <a:lumMod val="75000"/>
                    <a:lumOff val="25000"/>
                  </a:schemeClr>
                </a:solidFill>
                <a:latin typeface="Arial" panose="020B0604020202020204" pitchFamily="34" charset="0"/>
                <a:cs typeface="Arial" panose="020B0604020202020204" pitchFamily="34" charset="0"/>
              </a:rPr>
              <a:t> </a:t>
            </a:r>
            <a:r>
              <a:rPr lang="ru-RU" sz="1200" dirty="0" err="1">
                <a:solidFill>
                  <a:schemeClr val="tx1">
                    <a:lumMod val="75000"/>
                    <a:lumOff val="25000"/>
                  </a:schemeClr>
                </a:solidFill>
                <a:latin typeface="Arial" panose="020B0604020202020204" pitchFamily="34" charset="0"/>
                <a:cs typeface="Arial" panose="020B0604020202020204" pitchFamily="34" charset="0"/>
              </a:rPr>
              <a:t>images</a:t>
            </a:r>
            <a:r>
              <a:rPr lang="ru-RU" sz="1200" dirty="0">
                <a:solidFill>
                  <a:schemeClr val="tx1">
                    <a:lumMod val="75000"/>
                    <a:lumOff val="25000"/>
                  </a:schemeClr>
                </a:solidFill>
                <a:latin typeface="Arial" panose="020B0604020202020204" pitchFamily="34" charset="0"/>
                <a:cs typeface="Arial" panose="020B0604020202020204" pitchFamily="34" charset="0"/>
              </a:rPr>
              <a:t> </a:t>
            </a:r>
            <a:r>
              <a:rPr lang="ru-RU" sz="1200" dirty="0" err="1">
                <a:solidFill>
                  <a:schemeClr val="tx1">
                    <a:lumMod val="75000"/>
                    <a:lumOff val="25000"/>
                  </a:schemeClr>
                </a:solidFill>
                <a:latin typeface="Arial" panose="020B0604020202020204" pitchFamily="34" charset="0"/>
                <a:cs typeface="Arial" panose="020B0604020202020204" pitchFamily="34" charset="0"/>
              </a:rPr>
              <a:t>taken</a:t>
            </a:r>
            <a:r>
              <a:rPr lang="ru-RU" sz="1200" dirty="0">
                <a:solidFill>
                  <a:schemeClr val="tx1">
                    <a:lumMod val="75000"/>
                    <a:lumOff val="25000"/>
                  </a:schemeClr>
                </a:solidFill>
                <a:latin typeface="Arial" panose="020B0604020202020204" pitchFamily="34" charset="0"/>
                <a:cs typeface="Arial" panose="020B0604020202020204" pitchFamily="34" charset="0"/>
              </a:rPr>
              <a:t> </a:t>
            </a:r>
            <a:r>
              <a:rPr lang="ru-RU" sz="1200" dirty="0" err="1">
                <a:solidFill>
                  <a:schemeClr val="tx1">
                    <a:lumMod val="75000"/>
                    <a:lumOff val="25000"/>
                  </a:schemeClr>
                </a:solidFill>
                <a:latin typeface="Arial" panose="020B0604020202020204" pitchFamily="34" charset="0"/>
                <a:cs typeface="Arial" panose="020B0604020202020204" pitchFamily="34" charset="0"/>
              </a:rPr>
              <a:t>on</a:t>
            </a:r>
            <a:r>
              <a:rPr lang="ru-RU" sz="1200" dirty="0">
                <a:solidFill>
                  <a:schemeClr val="tx1">
                    <a:lumMod val="75000"/>
                    <a:lumOff val="25000"/>
                  </a:schemeClr>
                </a:solidFill>
                <a:latin typeface="Arial" panose="020B0604020202020204" pitchFamily="34" charset="0"/>
                <a:cs typeface="Arial" panose="020B0604020202020204" pitchFamily="34" charset="0"/>
              </a:rPr>
              <a:t> </a:t>
            </a:r>
            <a:r>
              <a:rPr lang="ru-RU" sz="1200" dirty="0" err="1">
                <a:solidFill>
                  <a:schemeClr val="tx1">
                    <a:lumMod val="75000"/>
                    <a:lumOff val="25000"/>
                  </a:schemeClr>
                </a:solidFill>
                <a:latin typeface="Arial" panose="020B0604020202020204" pitchFamily="34" charset="0"/>
                <a:cs typeface="Arial" panose="020B0604020202020204" pitchFamily="34" charset="0"/>
              </a:rPr>
              <a:t>October</a:t>
            </a:r>
            <a:r>
              <a:rPr lang="ru-RU" sz="1200" dirty="0">
                <a:solidFill>
                  <a:schemeClr val="tx1">
                    <a:lumMod val="75000"/>
                    <a:lumOff val="25000"/>
                  </a:schemeClr>
                </a:solidFill>
                <a:latin typeface="Arial" panose="020B0604020202020204" pitchFamily="34" charset="0"/>
                <a:cs typeface="Arial" panose="020B0604020202020204" pitchFamily="34" charset="0"/>
              </a:rPr>
              <a:t> 10, 1993, </a:t>
            </a:r>
            <a:r>
              <a:rPr lang="ru-RU" sz="1200" dirty="0" err="1">
                <a:solidFill>
                  <a:schemeClr val="tx1">
                    <a:lumMod val="75000"/>
                    <a:lumOff val="25000"/>
                  </a:schemeClr>
                </a:solidFill>
                <a:latin typeface="Arial" panose="020B0604020202020204" pitchFamily="34" charset="0"/>
                <a:cs typeface="Arial" panose="020B0604020202020204" pitchFamily="34" charset="0"/>
              </a:rPr>
              <a:t>over</a:t>
            </a:r>
            <a:r>
              <a:rPr lang="ru-RU" sz="1200" dirty="0">
                <a:solidFill>
                  <a:schemeClr val="tx1">
                    <a:lumMod val="75000"/>
                    <a:lumOff val="25000"/>
                  </a:schemeClr>
                </a:solidFill>
                <a:latin typeface="Arial" panose="020B0604020202020204" pitchFamily="34" charset="0"/>
                <a:cs typeface="Arial" panose="020B0604020202020204" pitchFamily="34" charset="0"/>
              </a:rPr>
              <a:t> </a:t>
            </a:r>
            <a:r>
              <a:rPr lang="ru-RU" sz="1200" dirty="0" err="1">
                <a:solidFill>
                  <a:schemeClr val="tx1">
                    <a:lumMod val="75000"/>
                    <a:lumOff val="25000"/>
                  </a:schemeClr>
                </a:solidFill>
                <a:latin typeface="Arial" panose="020B0604020202020204" pitchFamily="34" charset="0"/>
                <a:cs typeface="Arial" panose="020B0604020202020204" pitchFamily="34" charset="0"/>
              </a:rPr>
              <a:t>the</a:t>
            </a:r>
            <a:r>
              <a:rPr lang="ru-RU" sz="1200" dirty="0">
                <a:solidFill>
                  <a:schemeClr val="tx1">
                    <a:lumMod val="75000"/>
                    <a:lumOff val="25000"/>
                  </a:schemeClr>
                </a:solidFill>
                <a:latin typeface="Arial" panose="020B0604020202020204" pitchFamily="34" charset="0"/>
                <a:cs typeface="Arial" panose="020B0604020202020204" pitchFamily="34" charset="0"/>
              </a:rPr>
              <a:t> </a:t>
            </a:r>
            <a:r>
              <a:rPr lang="ru-RU" sz="1200" dirty="0" err="1">
                <a:solidFill>
                  <a:schemeClr val="tx1">
                    <a:lumMod val="75000"/>
                    <a:lumOff val="25000"/>
                  </a:schemeClr>
                </a:solidFill>
                <a:latin typeface="Arial" panose="020B0604020202020204" pitchFamily="34" charset="0"/>
                <a:cs typeface="Arial" panose="020B0604020202020204" pitchFamily="34" charset="0"/>
              </a:rPr>
              <a:t>crater</a:t>
            </a:r>
            <a:r>
              <a:rPr lang="ru-RU" sz="1200" dirty="0">
                <a:solidFill>
                  <a:schemeClr val="tx1">
                    <a:lumMod val="75000"/>
                    <a:lumOff val="25000"/>
                  </a:schemeClr>
                </a:solidFill>
                <a:latin typeface="Arial" panose="020B0604020202020204" pitchFamily="34" charset="0"/>
                <a:cs typeface="Arial" panose="020B0604020202020204" pitchFamily="34" charset="0"/>
              </a:rPr>
              <a:t> </a:t>
            </a:r>
            <a:r>
              <a:rPr lang="ru-RU" sz="1200" dirty="0" err="1">
                <a:solidFill>
                  <a:schemeClr val="tx1">
                    <a:lumMod val="75000"/>
                    <a:lumOff val="25000"/>
                  </a:schemeClr>
                </a:solidFill>
                <a:latin typeface="Arial" panose="020B0604020202020204" pitchFamily="34" charset="0"/>
                <a:cs typeface="Arial" panose="020B0604020202020204" pitchFamily="34" charset="0"/>
              </a:rPr>
              <a:t>of</a:t>
            </a:r>
            <a:r>
              <a:rPr lang="ru-RU" sz="1200" dirty="0">
                <a:solidFill>
                  <a:schemeClr val="tx1">
                    <a:lumMod val="75000"/>
                    <a:lumOff val="25000"/>
                  </a:schemeClr>
                </a:solidFill>
                <a:latin typeface="Arial" panose="020B0604020202020204" pitchFamily="34" charset="0"/>
                <a:cs typeface="Arial" panose="020B0604020202020204" pitchFamily="34" charset="0"/>
              </a:rPr>
              <a:t> </a:t>
            </a:r>
            <a:r>
              <a:rPr lang="ru-RU" sz="1200" dirty="0" err="1">
                <a:solidFill>
                  <a:schemeClr val="tx1">
                    <a:lumMod val="75000"/>
                    <a:lumOff val="25000"/>
                  </a:schemeClr>
                </a:solidFill>
                <a:latin typeface="Arial" panose="020B0604020202020204" pitchFamily="34" charset="0"/>
                <a:cs typeface="Arial" panose="020B0604020202020204" pitchFamily="34" charset="0"/>
              </a:rPr>
              <a:t>the</a:t>
            </a:r>
            <a:r>
              <a:rPr lang="ru-RU" sz="1200" dirty="0">
                <a:solidFill>
                  <a:schemeClr val="tx1">
                    <a:lumMod val="75000"/>
                    <a:lumOff val="25000"/>
                  </a:schemeClr>
                </a:solidFill>
                <a:latin typeface="Arial" panose="020B0604020202020204" pitchFamily="34" charset="0"/>
                <a:cs typeface="Arial" panose="020B0604020202020204" pitchFamily="34" charset="0"/>
              </a:rPr>
              <a:t> </a:t>
            </a:r>
            <a:r>
              <a:rPr lang="ru-RU" sz="1200" dirty="0" err="1">
                <a:solidFill>
                  <a:schemeClr val="tx1">
                    <a:lumMod val="75000"/>
                    <a:lumOff val="25000"/>
                  </a:schemeClr>
                </a:solidFill>
                <a:latin typeface="Arial" panose="020B0604020202020204" pitchFamily="34" charset="0"/>
                <a:cs typeface="Arial" panose="020B0604020202020204" pitchFamily="34" charset="0"/>
              </a:rPr>
              <a:t>Haleakala</a:t>
            </a:r>
            <a:r>
              <a:rPr lang="ru-RU" sz="1200" dirty="0">
                <a:solidFill>
                  <a:schemeClr val="tx1">
                    <a:lumMod val="75000"/>
                    <a:lumOff val="25000"/>
                  </a:schemeClr>
                </a:solidFill>
                <a:latin typeface="Arial" panose="020B0604020202020204" pitchFamily="34" charset="0"/>
                <a:cs typeface="Arial" panose="020B0604020202020204" pitchFamily="34" charset="0"/>
              </a:rPr>
              <a:t> </a:t>
            </a:r>
            <a:r>
              <a:rPr lang="ru-RU" sz="1200" dirty="0" err="1">
                <a:solidFill>
                  <a:schemeClr val="tx1">
                    <a:lumMod val="75000"/>
                    <a:lumOff val="25000"/>
                  </a:schemeClr>
                </a:solidFill>
                <a:latin typeface="Arial" panose="020B0604020202020204" pitchFamily="34" charset="0"/>
                <a:cs typeface="Arial" panose="020B0604020202020204" pitchFamily="34" charset="0"/>
              </a:rPr>
              <a:t>volcano</a:t>
            </a:r>
            <a:r>
              <a:rPr lang="ru-RU" sz="1200" dirty="0">
                <a:solidFill>
                  <a:schemeClr val="tx1">
                    <a:lumMod val="75000"/>
                    <a:lumOff val="25000"/>
                  </a:schemeClr>
                </a:solidFill>
                <a:latin typeface="Arial" panose="020B0604020202020204" pitchFamily="34" charset="0"/>
                <a:cs typeface="Arial" panose="020B0604020202020204" pitchFamily="34" charset="0"/>
              </a:rPr>
              <a:t> (USA) </a:t>
            </a:r>
            <a:r>
              <a:rPr lang="ru-RU" sz="1200" dirty="0" err="1">
                <a:solidFill>
                  <a:schemeClr val="tx1">
                    <a:lumMod val="75000"/>
                    <a:lumOff val="25000"/>
                  </a:schemeClr>
                </a:solidFill>
                <a:latin typeface="Arial" panose="020B0604020202020204" pitchFamily="34" charset="0"/>
                <a:cs typeface="Arial" panose="020B0604020202020204" pitchFamily="34" charset="0"/>
              </a:rPr>
              <a:t>during</a:t>
            </a:r>
            <a:r>
              <a:rPr lang="ru-RU" sz="1200" dirty="0">
                <a:solidFill>
                  <a:schemeClr val="tx1">
                    <a:lumMod val="75000"/>
                    <a:lumOff val="25000"/>
                  </a:schemeClr>
                </a:solidFill>
                <a:latin typeface="Arial" panose="020B0604020202020204" pitchFamily="34" charset="0"/>
                <a:cs typeface="Arial" panose="020B0604020202020204" pitchFamily="34" charset="0"/>
              </a:rPr>
              <a:t> </a:t>
            </a:r>
            <a:r>
              <a:rPr lang="ru-RU" sz="1200" dirty="0" err="1">
                <a:solidFill>
                  <a:schemeClr val="tx1">
                    <a:lumMod val="75000"/>
                    <a:lumOff val="25000"/>
                  </a:schemeClr>
                </a:solidFill>
                <a:latin typeface="Arial" panose="020B0604020202020204" pitchFamily="34" charset="0"/>
                <a:cs typeface="Arial" panose="020B0604020202020204" pitchFamily="34" charset="0"/>
              </a:rPr>
              <a:t>the</a:t>
            </a:r>
            <a:r>
              <a:rPr lang="ru-RU" sz="1200" dirty="0">
                <a:solidFill>
                  <a:schemeClr val="tx1">
                    <a:lumMod val="75000"/>
                    <a:lumOff val="25000"/>
                  </a:schemeClr>
                </a:solidFill>
                <a:latin typeface="Arial" panose="020B0604020202020204" pitchFamily="34" charset="0"/>
                <a:cs typeface="Arial" panose="020B0604020202020204" pitchFamily="34" charset="0"/>
              </a:rPr>
              <a:t> </a:t>
            </a:r>
            <a:r>
              <a:rPr lang="ru-RU" sz="1200" dirty="0" err="1">
                <a:solidFill>
                  <a:schemeClr val="tx1">
                    <a:lumMod val="75000"/>
                    <a:lumOff val="25000"/>
                  </a:schemeClr>
                </a:solidFill>
                <a:latin typeface="Arial" panose="020B0604020202020204" pitchFamily="34" charset="0"/>
                <a:cs typeface="Arial" panose="020B0604020202020204" pitchFamily="34" charset="0"/>
              </a:rPr>
              <a:t>Airbome</a:t>
            </a:r>
            <a:r>
              <a:rPr lang="ru-RU" sz="1200" dirty="0">
                <a:solidFill>
                  <a:schemeClr val="tx1">
                    <a:lumMod val="75000"/>
                    <a:lumOff val="25000"/>
                  </a:schemeClr>
                </a:solidFill>
                <a:latin typeface="Arial" panose="020B0604020202020204" pitchFamily="34" charset="0"/>
                <a:cs typeface="Arial" panose="020B0604020202020204" pitchFamily="34" charset="0"/>
              </a:rPr>
              <a:t> </a:t>
            </a:r>
            <a:r>
              <a:rPr lang="ru-RU" sz="1200" dirty="0" err="1">
                <a:solidFill>
                  <a:schemeClr val="tx1">
                    <a:lumMod val="75000"/>
                    <a:lumOff val="25000"/>
                  </a:schemeClr>
                </a:solidFill>
                <a:latin typeface="Arial" panose="020B0604020202020204" pitchFamily="34" charset="0"/>
                <a:cs typeface="Arial" panose="020B0604020202020204" pitchFamily="34" charset="0"/>
              </a:rPr>
              <a:t>Lidar</a:t>
            </a:r>
            <a:r>
              <a:rPr lang="ru-RU" sz="1200" dirty="0">
                <a:solidFill>
                  <a:schemeClr val="tx1">
                    <a:lumMod val="75000"/>
                    <a:lumOff val="25000"/>
                  </a:schemeClr>
                </a:solidFill>
                <a:latin typeface="Arial" panose="020B0604020202020204" pitchFamily="34" charset="0"/>
                <a:cs typeface="Arial" panose="020B0604020202020204" pitchFamily="34" charset="0"/>
              </a:rPr>
              <a:t> and </a:t>
            </a:r>
            <a:r>
              <a:rPr lang="ru-RU" sz="1200" dirty="0" err="1">
                <a:solidFill>
                  <a:schemeClr val="tx1">
                    <a:lumMod val="75000"/>
                    <a:lumOff val="25000"/>
                  </a:schemeClr>
                </a:solidFill>
                <a:latin typeface="Arial" panose="020B0604020202020204" pitchFamily="34" charset="0"/>
                <a:cs typeface="Arial" panose="020B0604020202020204" pitchFamily="34" charset="0"/>
              </a:rPr>
              <a:t>Observations</a:t>
            </a:r>
            <a:r>
              <a:rPr lang="ru-RU" sz="1200" dirty="0">
                <a:solidFill>
                  <a:schemeClr val="tx1">
                    <a:lumMod val="75000"/>
                    <a:lumOff val="25000"/>
                  </a:schemeClr>
                </a:solidFill>
                <a:latin typeface="Arial" panose="020B0604020202020204" pitchFamily="34" charset="0"/>
                <a:cs typeface="Arial" panose="020B0604020202020204" pitchFamily="34" charset="0"/>
              </a:rPr>
              <a:t> </a:t>
            </a:r>
            <a:r>
              <a:rPr lang="ru-RU" sz="1200" dirty="0" err="1">
                <a:solidFill>
                  <a:schemeClr val="tx1">
                    <a:lumMod val="75000"/>
                    <a:lumOff val="25000"/>
                  </a:schemeClr>
                </a:solidFill>
                <a:latin typeface="Arial" panose="020B0604020202020204" pitchFamily="34" charset="0"/>
                <a:cs typeface="Arial" panose="020B0604020202020204" pitchFamily="34" charset="0"/>
              </a:rPr>
              <a:t>of</a:t>
            </a:r>
            <a:r>
              <a:rPr lang="ru-RU" sz="1200" dirty="0">
                <a:solidFill>
                  <a:schemeClr val="tx1">
                    <a:lumMod val="75000"/>
                    <a:lumOff val="25000"/>
                  </a:schemeClr>
                </a:solidFill>
                <a:latin typeface="Arial" panose="020B0604020202020204" pitchFamily="34" charset="0"/>
                <a:cs typeface="Arial" panose="020B0604020202020204" pitchFamily="34" charset="0"/>
              </a:rPr>
              <a:t> </a:t>
            </a:r>
            <a:r>
              <a:rPr lang="ru-RU" sz="1200" dirty="0" err="1">
                <a:solidFill>
                  <a:schemeClr val="tx1">
                    <a:lumMod val="75000"/>
                    <a:lumOff val="25000"/>
                  </a:schemeClr>
                </a:solidFill>
                <a:latin typeface="Arial" panose="020B0604020202020204" pitchFamily="34" charset="0"/>
                <a:cs typeface="Arial" panose="020B0604020202020204" pitchFamily="34" charset="0"/>
              </a:rPr>
              <a:t>Hawaiian</a:t>
            </a:r>
            <a:r>
              <a:rPr lang="ru-RU" sz="1200" dirty="0">
                <a:solidFill>
                  <a:schemeClr val="tx1">
                    <a:lumMod val="75000"/>
                    <a:lumOff val="25000"/>
                  </a:schemeClr>
                </a:solidFill>
                <a:latin typeface="Arial" panose="020B0604020202020204" pitchFamily="34" charset="0"/>
                <a:cs typeface="Arial" panose="020B0604020202020204" pitchFamily="34" charset="0"/>
              </a:rPr>
              <a:t> </a:t>
            </a:r>
            <a:r>
              <a:rPr lang="ru-RU" sz="1200" dirty="0" err="1">
                <a:solidFill>
                  <a:schemeClr val="tx1">
                    <a:lumMod val="75000"/>
                    <a:lumOff val="25000"/>
                  </a:schemeClr>
                </a:solidFill>
                <a:latin typeface="Arial" panose="020B0604020202020204" pitchFamily="34" charset="0"/>
                <a:cs typeface="Arial" panose="020B0604020202020204" pitchFamily="34" charset="0"/>
              </a:rPr>
              <a:t>Airglow</a:t>
            </a:r>
            <a:r>
              <a:rPr lang="ru-RU" sz="1200" dirty="0">
                <a:solidFill>
                  <a:schemeClr val="tx1">
                    <a:lumMod val="75000"/>
                    <a:lumOff val="25000"/>
                  </a:schemeClr>
                </a:solidFill>
                <a:latin typeface="Arial" panose="020B0604020202020204" pitchFamily="34" charset="0"/>
                <a:cs typeface="Arial" panose="020B0604020202020204" pitchFamily="34" charset="0"/>
              </a:rPr>
              <a:t> (ALOHA-93) </a:t>
            </a:r>
            <a:r>
              <a:rPr lang="ru-RU" sz="1200" dirty="0" err="1">
                <a:solidFill>
                  <a:schemeClr val="tx1">
                    <a:lumMod val="75000"/>
                    <a:lumOff val="25000"/>
                  </a:schemeClr>
                </a:solidFill>
                <a:latin typeface="Arial" panose="020B0604020202020204" pitchFamily="34" charset="0"/>
                <a:cs typeface="Arial" panose="020B0604020202020204" pitchFamily="34" charset="0"/>
              </a:rPr>
              <a:t>campaign</a:t>
            </a:r>
            <a:r>
              <a:rPr lang="ru-RU" sz="1200" dirty="0">
                <a:solidFill>
                  <a:schemeClr val="tx1">
                    <a:lumMod val="75000"/>
                    <a:lumOff val="25000"/>
                  </a:schemeClr>
                </a:solidFill>
                <a:latin typeface="Arial" panose="020B0604020202020204" pitchFamily="34" charset="0"/>
                <a:cs typeface="Arial" panose="020B0604020202020204" pitchFamily="34" charset="0"/>
              </a:rPr>
              <a:t> </a:t>
            </a:r>
            <a:r>
              <a:rPr lang="ru-RU" sz="1200" dirty="0" err="1">
                <a:solidFill>
                  <a:schemeClr val="tx1">
                    <a:lumMod val="75000"/>
                    <a:lumOff val="25000"/>
                  </a:schemeClr>
                </a:solidFill>
                <a:latin typeface="Arial" panose="020B0604020202020204" pitchFamily="34" charset="0"/>
                <a:cs typeface="Arial" panose="020B0604020202020204" pitchFamily="34" charset="0"/>
              </a:rPr>
              <a:t>in</a:t>
            </a:r>
            <a:r>
              <a:rPr lang="ru-RU" sz="1200" dirty="0">
                <a:solidFill>
                  <a:schemeClr val="tx1">
                    <a:lumMod val="75000"/>
                    <a:lumOff val="25000"/>
                  </a:schemeClr>
                </a:solidFill>
                <a:latin typeface="Arial" panose="020B0604020202020204" pitchFamily="34" charset="0"/>
                <a:cs typeface="Arial" panose="020B0604020202020204" pitchFamily="34" charset="0"/>
              </a:rPr>
              <a:t> </a:t>
            </a:r>
            <a:r>
              <a:rPr lang="ru-RU" sz="1200" dirty="0" err="1">
                <a:solidFill>
                  <a:schemeClr val="tx1">
                    <a:lumMod val="75000"/>
                    <a:lumOff val="25000"/>
                  </a:schemeClr>
                </a:solidFill>
                <a:latin typeface="Arial" panose="020B0604020202020204" pitchFamily="34" charset="0"/>
                <a:cs typeface="Arial" panose="020B0604020202020204" pitchFamily="34" charset="0"/>
              </a:rPr>
              <a:t>the</a:t>
            </a:r>
            <a:r>
              <a:rPr lang="ru-RU" sz="1200" dirty="0">
                <a:solidFill>
                  <a:schemeClr val="tx1">
                    <a:lumMod val="75000"/>
                    <a:lumOff val="25000"/>
                  </a:schemeClr>
                </a:solidFill>
                <a:latin typeface="Arial" panose="020B0604020202020204" pitchFamily="34" charset="0"/>
                <a:cs typeface="Arial" panose="020B0604020202020204" pitchFamily="34" charset="0"/>
              </a:rPr>
              <a:t> emission </a:t>
            </a:r>
            <a:r>
              <a:rPr lang="ru-RU" sz="1200" dirty="0" err="1">
                <a:solidFill>
                  <a:schemeClr val="tx1">
                    <a:lumMod val="75000"/>
                    <a:lumOff val="25000"/>
                  </a:schemeClr>
                </a:solidFill>
                <a:latin typeface="Arial" panose="020B0604020202020204" pitchFamily="34" charset="0"/>
                <a:cs typeface="Arial" panose="020B0604020202020204" pitchFamily="34" charset="0"/>
              </a:rPr>
              <a:t>of</a:t>
            </a:r>
            <a:r>
              <a:rPr lang="ru-RU" sz="1200" dirty="0">
                <a:solidFill>
                  <a:schemeClr val="tx1">
                    <a:lumMod val="75000"/>
                    <a:lumOff val="25000"/>
                  </a:schemeClr>
                </a:solidFill>
                <a:latin typeface="Arial" panose="020B0604020202020204" pitchFamily="34" charset="0"/>
                <a:cs typeface="Arial" panose="020B0604020202020204" pitchFamily="34" charset="0"/>
              </a:rPr>
              <a:t> hydroxyl OH (</a:t>
            </a:r>
            <a:r>
              <a:rPr lang="ru-RU" sz="1200" dirty="0" err="1">
                <a:solidFill>
                  <a:schemeClr val="tx1">
                    <a:lumMod val="75000"/>
                    <a:lumOff val="25000"/>
                  </a:schemeClr>
                </a:solidFill>
                <a:latin typeface="Arial" panose="020B0604020202020204" pitchFamily="34" charset="0"/>
                <a:cs typeface="Arial" panose="020B0604020202020204" pitchFamily="34" charset="0"/>
              </a:rPr>
              <a:t>right</a:t>
            </a:r>
            <a:r>
              <a:rPr lang="ru-RU" sz="1200" dirty="0">
                <a:solidFill>
                  <a:schemeClr val="tx1">
                    <a:lumMod val="75000"/>
                    <a:lumOff val="25000"/>
                  </a:schemeClr>
                </a:solidFill>
                <a:latin typeface="Arial" panose="020B0604020202020204" pitchFamily="34" charset="0"/>
                <a:cs typeface="Arial" panose="020B0604020202020204" pitchFamily="34" charset="0"/>
              </a:rPr>
              <a:t>) and atomic oxygen OI (</a:t>
            </a:r>
            <a:r>
              <a:rPr lang="ru-RU" sz="1200" dirty="0" err="1">
                <a:solidFill>
                  <a:schemeClr val="tx1">
                    <a:lumMod val="75000"/>
                    <a:lumOff val="25000"/>
                  </a:schemeClr>
                </a:solidFill>
                <a:latin typeface="Arial" panose="020B0604020202020204" pitchFamily="34" charset="0"/>
                <a:cs typeface="Arial" panose="020B0604020202020204" pitchFamily="34" charset="0"/>
              </a:rPr>
              <a:t>left</a:t>
            </a:r>
            <a:r>
              <a:rPr lang="ru-RU" sz="1200" dirty="0">
                <a:solidFill>
                  <a:schemeClr val="tx1">
                    <a:lumMod val="75000"/>
                    <a:lumOff val="2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169162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9622" y="61816"/>
            <a:ext cx="10991850" cy="787808"/>
          </a:xfrm>
        </p:spPr>
        <p:txBody>
          <a:bodyPr>
            <a:normAutofit/>
          </a:bodyPr>
          <a:lstStyle/>
          <a:p>
            <a:pPr algn="ctr"/>
            <a:r>
              <a:rPr lang="en-US" sz="3200" dirty="0">
                <a:latin typeface="Arial" panose="020B0604020202020204" pitchFamily="34" charset="0"/>
                <a:cs typeface="Arial" panose="020B0604020202020204" pitchFamily="34" charset="0"/>
              </a:rPr>
              <a:t>MIL structure </a:t>
            </a:r>
            <a:r>
              <a:rPr lang="ru-RU" sz="3200" dirty="0"/>
              <a:t>–</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mesospheric inversion layers</a:t>
            </a:r>
            <a:endParaRPr lang="ru-RU" sz="3200" dirty="0">
              <a:latin typeface="Arial" panose="020B0604020202020204" pitchFamily="34" charset="0"/>
              <a:cs typeface="Arial" panose="020B0604020202020204" pitchFamily="34" charset="0"/>
            </a:endParaRPr>
          </a:p>
        </p:txBody>
      </p:sp>
      <p:grpSp>
        <p:nvGrpSpPr>
          <p:cNvPr id="5" name="Группа 4"/>
          <p:cNvGrpSpPr/>
          <p:nvPr/>
        </p:nvGrpSpPr>
        <p:grpSpPr>
          <a:xfrm>
            <a:off x="940784" y="1045764"/>
            <a:ext cx="5132464" cy="2395833"/>
            <a:chOff x="1119838" y="1375928"/>
            <a:chExt cx="4560238" cy="2128718"/>
          </a:xfrm>
        </p:grpSpPr>
        <p:pic>
          <p:nvPicPr>
            <p:cNvPr id="294" name="Рисунок 29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838" y="1375928"/>
              <a:ext cx="4501881" cy="2128718"/>
            </a:xfrm>
            <a:prstGeom prst="rect">
              <a:avLst/>
            </a:prstGeom>
          </p:spPr>
        </p:pic>
        <p:sp>
          <p:nvSpPr>
            <p:cNvPr id="3" name="Прямоугольник 2"/>
            <p:cNvSpPr/>
            <p:nvPr/>
          </p:nvSpPr>
          <p:spPr>
            <a:xfrm>
              <a:off x="4594226" y="1760078"/>
              <a:ext cx="1085850" cy="214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a:solidFill>
                    <a:sysClr val="windowText" lastClr="000000"/>
                  </a:solidFill>
                  <a:latin typeface="Arial" panose="020B0604020202020204" pitchFamily="34" charset="0"/>
                  <a:cs typeface="Arial" panose="020B0604020202020204" pitchFamily="34" charset="0"/>
                </a:rPr>
                <a:t>(</a:t>
              </a:r>
              <a:r>
                <a:rPr lang="en-US" sz="1200" dirty="0" smtClean="0">
                  <a:solidFill>
                    <a:sysClr val="windowText" lastClr="000000"/>
                  </a:solidFill>
                  <a:latin typeface="Arial" panose="020B0604020202020204" pitchFamily="34" charset="0"/>
                  <a:cs typeface="Arial" panose="020B0604020202020204" pitchFamily="34" charset="0"/>
                </a:rPr>
                <a:t>dark bore</a:t>
              </a:r>
              <a:r>
                <a:rPr lang="ru-RU" sz="1200" dirty="0" smtClean="0">
                  <a:solidFill>
                    <a:sysClr val="windowText" lastClr="000000"/>
                  </a:solidFill>
                  <a:latin typeface="Arial" panose="020B0604020202020204" pitchFamily="34" charset="0"/>
                  <a:cs typeface="Arial" panose="020B0604020202020204" pitchFamily="34" charset="0"/>
                </a:rPr>
                <a:t>)</a:t>
              </a:r>
              <a:endParaRPr lang="ru-RU" sz="1200" dirty="0">
                <a:solidFill>
                  <a:sysClr val="windowText" lastClr="000000"/>
                </a:solidFill>
                <a:latin typeface="Arial" panose="020B0604020202020204" pitchFamily="34" charset="0"/>
                <a:cs typeface="Arial" panose="020B0604020202020204" pitchFamily="34" charset="0"/>
              </a:endParaRPr>
            </a:p>
          </p:txBody>
        </p:sp>
        <p:sp>
          <p:nvSpPr>
            <p:cNvPr id="8" name="Прямоугольник 7"/>
            <p:cNvSpPr/>
            <p:nvPr/>
          </p:nvSpPr>
          <p:spPr>
            <a:xfrm>
              <a:off x="4594226" y="2175978"/>
              <a:ext cx="1085850" cy="214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a:solidFill>
                    <a:sysClr val="windowText" lastClr="000000"/>
                  </a:solidFill>
                  <a:latin typeface="Arial" panose="020B0604020202020204" pitchFamily="34" charset="0"/>
                  <a:cs typeface="Arial" panose="020B0604020202020204" pitchFamily="34" charset="0"/>
                </a:rPr>
                <a:t>(</a:t>
              </a:r>
              <a:r>
                <a:rPr lang="en-US" sz="1200" dirty="0" smtClean="0">
                  <a:solidFill>
                    <a:sysClr val="windowText" lastClr="000000"/>
                  </a:solidFill>
                  <a:latin typeface="Arial" panose="020B0604020202020204" pitchFamily="34" charset="0"/>
                  <a:cs typeface="Arial" panose="020B0604020202020204" pitchFamily="34" charset="0"/>
                </a:rPr>
                <a:t>dark bore</a:t>
              </a:r>
              <a:r>
                <a:rPr lang="ru-RU" sz="1200" dirty="0" smtClean="0">
                  <a:solidFill>
                    <a:sysClr val="windowText" lastClr="000000"/>
                  </a:solidFill>
                  <a:latin typeface="Arial" panose="020B0604020202020204" pitchFamily="34" charset="0"/>
                  <a:cs typeface="Arial" panose="020B0604020202020204" pitchFamily="34" charset="0"/>
                </a:rPr>
                <a:t>)</a:t>
              </a:r>
              <a:endParaRPr lang="ru-RU" sz="1200" dirty="0">
                <a:solidFill>
                  <a:sysClr val="windowText" lastClr="000000"/>
                </a:solidFill>
                <a:latin typeface="Arial" panose="020B0604020202020204" pitchFamily="34" charset="0"/>
                <a:cs typeface="Arial" panose="020B0604020202020204" pitchFamily="34" charset="0"/>
              </a:endParaRPr>
            </a:p>
          </p:txBody>
        </p:sp>
        <p:sp>
          <p:nvSpPr>
            <p:cNvPr id="9" name="Прямоугольник 8"/>
            <p:cNvSpPr/>
            <p:nvPr/>
          </p:nvSpPr>
          <p:spPr>
            <a:xfrm>
              <a:off x="4594226" y="2522629"/>
              <a:ext cx="965200" cy="214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ysClr val="windowText" lastClr="000000"/>
                  </a:solidFill>
                  <a:latin typeface="Arial" panose="020B0604020202020204" pitchFamily="34" charset="0"/>
                  <a:cs typeface="Arial" panose="020B0604020202020204" pitchFamily="34" charset="0"/>
                </a:rPr>
                <a:t>(</a:t>
              </a:r>
              <a:r>
                <a:rPr lang="en-US" sz="1200" dirty="0" smtClean="0">
                  <a:solidFill>
                    <a:sysClr val="windowText" lastClr="000000"/>
                  </a:solidFill>
                  <a:latin typeface="Arial" panose="020B0604020202020204" pitchFamily="34" charset="0"/>
                  <a:cs typeface="Arial" panose="020B0604020202020204" pitchFamily="34" charset="0"/>
                </a:rPr>
                <a:t>light bore</a:t>
              </a:r>
              <a:r>
                <a:rPr lang="ru-RU" sz="1200" dirty="0" smtClean="0">
                  <a:solidFill>
                    <a:sysClr val="windowText" lastClr="000000"/>
                  </a:solidFill>
                  <a:latin typeface="Arial" panose="020B0604020202020204" pitchFamily="34" charset="0"/>
                  <a:cs typeface="Arial" panose="020B0604020202020204" pitchFamily="34" charset="0"/>
                </a:rPr>
                <a:t>)</a:t>
              </a:r>
              <a:endParaRPr lang="ru-RU" sz="1200" dirty="0">
                <a:solidFill>
                  <a:sysClr val="windowText" lastClr="000000"/>
                </a:solidFill>
                <a:latin typeface="Arial" panose="020B0604020202020204" pitchFamily="34" charset="0"/>
                <a:cs typeface="Arial" panose="020B0604020202020204" pitchFamily="34" charset="0"/>
              </a:endParaRPr>
            </a:p>
          </p:txBody>
        </p:sp>
        <p:sp>
          <p:nvSpPr>
            <p:cNvPr id="10" name="Прямоугольник 9"/>
            <p:cNvSpPr/>
            <p:nvPr/>
          </p:nvSpPr>
          <p:spPr>
            <a:xfrm>
              <a:off x="4607314" y="2893563"/>
              <a:ext cx="933450" cy="214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ysClr val="windowText" lastClr="000000"/>
                  </a:solidFill>
                  <a:latin typeface="Arial" panose="020B0604020202020204" pitchFamily="34" charset="0"/>
                  <a:cs typeface="Arial" panose="020B0604020202020204" pitchFamily="34" charset="0"/>
                </a:rPr>
                <a:t>(</a:t>
              </a:r>
              <a:r>
                <a:rPr lang="en-US" sz="1200" dirty="0" smtClean="0">
                  <a:solidFill>
                    <a:sysClr val="windowText" lastClr="000000"/>
                  </a:solidFill>
                  <a:latin typeface="Arial" panose="020B0604020202020204" pitchFamily="34" charset="0"/>
                  <a:cs typeface="Arial" panose="020B0604020202020204" pitchFamily="34" charset="0"/>
                </a:rPr>
                <a:t>light bore</a:t>
              </a:r>
              <a:r>
                <a:rPr lang="ru-RU" sz="1200" dirty="0" smtClean="0">
                  <a:solidFill>
                    <a:sysClr val="windowText" lastClr="000000"/>
                  </a:solidFill>
                  <a:latin typeface="Arial" panose="020B0604020202020204" pitchFamily="34" charset="0"/>
                  <a:cs typeface="Arial" panose="020B0604020202020204" pitchFamily="34" charset="0"/>
                </a:rPr>
                <a:t>)</a:t>
              </a:r>
              <a:endParaRPr lang="ru-RU" sz="1200" dirty="0">
                <a:solidFill>
                  <a:sysClr val="windowText" lastClr="000000"/>
                </a:solidFill>
                <a:latin typeface="Arial" panose="020B0604020202020204" pitchFamily="34" charset="0"/>
                <a:cs typeface="Arial" panose="020B0604020202020204" pitchFamily="34" charset="0"/>
              </a:endParaRPr>
            </a:p>
          </p:txBody>
        </p:sp>
        <p:sp>
          <p:nvSpPr>
            <p:cNvPr id="11" name="Прямоугольник 10"/>
            <p:cNvSpPr/>
            <p:nvPr/>
          </p:nvSpPr>
          <p:spPr>
            <a:xfrm>
              <a:off x="1243013" y="2346163"/>
              <a:ext cx="1538287" cy="214747"/>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rial" panose="020B0604020202020204" pitchFamily="34" charset="0"/>
                  <a:cs typeface="Arial" panose="020B0604020202020204" pitchFamily="34" charset="0"/>
                </a:rPr>
                <a:t>waveguide channel</a:t>
              </a:r>
              <a:endParaRPr lang="ru-RU" sz="1200" dirty="0">
                <a:solidFill>
                  <a:sysClr val="windowText" lastClr="000000"/>
                </a:solidFill>
                <a:latin typeface="Arial" panose="020B0604020202020204" pitchFamily="34" charset="0"/>
                <a:cs typeface="Arial" panose="020B0604020202020204" pitchFamily="34" charset="0"/>
              </a:endParaRPr>
            </a:p>
          </p:txBody>
        </p:sp>
        <p:sp>
          <p:nvSpPr>
            <p:cNvPr id="16" name="Прямоугольник 15"/>
            <p:cNvSpPr/>
            <p:nvPr/>
          </p:nvSpPr>
          <p:spPr>
            <a:xfrm>
              <a:off x="3144102" y="2314575"/>
              <a:ext cx="705103" cy="284449"/>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ysClr val="windowText" lastClr="000000"/>
                  </a:solidFill>
                  <a:latin typeface="Arial" panose="020B0604020202020204" pitchFamily="34" charset="0"/>
                  <a:cs typeface="Arial" panose="020B0604020202020204" pitchFamily="34" charset="0"/>
                </a:rPr>
                <a:t>bore</a:t>
              </a:r>
              <a:endParaRPr lang="ru-RU" sz="1400" b="1" dirty="0">
                <a:solidFill>
                  <a:sysClr val="windowText" lastClr="000000"/>
                </a:solidFill>
                <a:latin typeface="Arial" panose="020B0604020202020204" pitchFamily="34" charset="0"/>
                <a:cs typeface="Arial" panose="020B0604020202020204" pitchFamily="34" charset="0"/>
              </a:endParaRPr>
            </a:p>
          </p:txBody>
        </p:sp>
      </p:grpSp>
      <p:grpSp>
        <p:nvGrpSpPr>
          <p:cNvPr id="12" name="Группа 11"/>
          <p:cNvGrpSpPr/>
          <p:nvPr/>
        </p:nvGrpSpPr>
        <p:grpSpPr>
          <a:xfrm>
            <a:off x="927352" y="3955774"/>
            <a:ext cx="5132465" cy="2665578"/>
            <a:chOff x="1119838" y="4159824"/>
            <a:chExt cx="4573326" cy="2222836"/>
          </a:xfrm>
        </p:grpSpPr>
        <p:pic>
          <p:nvPicPr>
            <p:cNvPr id="297" name="Рисунок 29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9838" y="4159824"/>
              <a:ext cx="4501881" cy="2222836"/>
            </a:xfrm>
            <a:prstGeom prst="rect">
              <a:avLst/>
            </a:prstGeom>
          </p:spPr>
        </p:pic>
        <p:sp>
          <p:nvSpPr>
            <p:cNvPr id="15" name="Прямоугольник 14"/>
            <p:cNvSpPr/>
            <p:nvPr/>
          </p:nvSpPr>
          <p:spPr>
            <a:xfrm>
              <a:off x="1243012" y="5912323"/>
              <a:ext cx="1538287" cy="214747"/>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rial" panose="020B0604020202020204" pitchFamily="34" charset="0"/>
                  <a:cs typeface="Arial" panose="020B0604020202020204" pitchFamily="34" charset="0"/>
                </a:rPr>
                <a:t>waveguide channel</a:t>
              </a:r>
              <a:endParaRPr lang="ru-RU" sz="1200" dirty="0">
                <a:solidFill>
                  <a:sysClr val="windowText" lastClr="000000"/>
                </a:solidFill>
                <a:latin typeface="Arial" panose="020B0604020202020204" pitchFamily="34" charset="0"/>
                <a:cs typeface="Arial" panose="020B0604020202020204" pitchFamily="34" charset="0"/>
              </a:endParaRPr>
            </a:p>
          </p:txBody>
        </p:sp>
        <p:sp>
          <p:nvSpPr>
            <p:cNvPr id="18" name="Прямоугольник 17"/>
            <p:cNvSpPr/>
            <p:nvPr/>
          </p:nvSpPr>
          <p:spPr>
            <a:xfrm>
              <a:off x="3144102" y="5877471"/>
              <a:ext cx="705103" cy="284449"/>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ysClr val="windowText" lastClr="000000"/>
                  </a:solidFill>
                  <a:latin typeface="Arial" panose="020B0604020202020204" pitchFamily="34" charset="0"/>
                  <a:cs typeface="Arial" panose="020B0604020202020204" pitchFamily="34" charset="0"/>
                </a:rPr>
                <a:t>bore</a:t>
              </a:r>
              <a:endParaRPr lang="ru-RU" sz="1400" b="1" dirty="0">
                <a:solidFill>
                  <a:sysClr val="windowText" lastClr="000000"/>
                </a:solidFill>
                <a:latin typeface="Arial" panose="020B0604020202020204" pitchFamily="34" charset="0"/>
                <a:cs typeface="Arial" panose="020B0604020202020204" pitchFamily="34" charset="0"/>
              </a:endParaRPr>
            </a:p>
          </p:txBody>
        </p:sp>
        <p:sp>
          <p:nvSpPr>
            <p:cNvPr id="20" name="Прямоугольник 19"/>
            <p:cNvSpPr/>
            <p:nvPr/>
          </p:nvSpPr>
          <p:spPr>
            <a:xfrm>
              <a:off x="4589782" y="4576266"/>
              <a:ext cx="1085850" cy="214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a:solidFill>
                    <a:sysClr val="windowText" lastClr="000000"/>
                  </a:solidFill>
                  <a:latin typeface="Arial" panose="020B0604020202020204" pitchFamily="34" charset="0"/>
                  <a:cs typeface="Arial" panose="020B0604020202020204" pitchFamily="34" charset="0"/>
                </a:rPr>
                <a:t>(</a:t>
              </a:r>
              <a:r>
                <a:rPr lang="en-US" sz="1200" dirty="0" smtClean="0">
                  <a:solidFill>
                    <a:sysClr val="windowText" lastClr="000000"/>
                  </a:solidFill>
                  <a:latin typeface="Arial" panose="020B0604020202020204" pitchFamily="34" charset="0"/>
                  <a:cs typeface="Arial" panose="020B0604020202020204" pitchFamily="34" charset="0"/>
                </a:rPr>
                <a:t>dark bore</a:t>
              </a:r>
              <a:r>
                <a:rPr lang="ru-RU" sz="1200" dirty="0" smtClean="0">
                  <a:solidFill>
                    <a:sysClr val="windowText" lastClr="000000"/>
                  </a:solidFill>
                  <a:latin typeface="Arial" panose="020B0604020202020204" pitchFamily="34" charset="0"/>
                  <a:cs typeface="Arial" panose="020B0604020202020204" pitchFamily="34" charset="0"/>
                </a:rPr>
                <a:t>)</a:t>
              </a:r>
              <a:endParaRPr lang="ru-RU" sz="1200" dirty="0">
                <a:solidFill>
                  <a:sysClr val="windowText" lastClr="000000"/>
                </a:solidFill>
                <a:latin typeface="Arial" panose="020B0604020202020204" pitchFamily="34" charset="0"/>
                <a:cs typeface="Arial" panose="020B0604020202020204" pitchFamily="34" charset="0"/>
              </a:endParaRPr>
            </a:p>
          </p:txBody>
        </p:sp>
        <p:sp>
          <p:nvSpPr>
            <p:cNvPr id="21" name="Прямоугольник 20"/>
            <p:cNvSpPr/>
            <p:nvPr/>
          </p:nvSpPr>
          <p:spPr>
            <a:xfrm>
              <a:off x="4589782" y="4969837"/>
              <a:ext cx="1085850" cy="214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a:solidFill>
                    <a:sysClr val="windowText" lastClr="000000"/>
                  </a:solidFill>
                  <a:latin typeface="Arial" panose="020B0604020202020204" pitchFamily="34" charset="0"/>
                  <a:cs typeface="Arial" panose="020B0604020202020204" pitchFamily="34" charset="0"/>
                </a:rPr>
                <a:t>(</a:t>
              </a:r>
              <a:r>
                <a:rPr lang="en-US" sz="1200" dirty="0" smtClean="0">
                  <a:solidFill>
                    <a:sysClr val="windowText" lastClr="000000"/>
                  </a:solidFill>
                  <a:latin typeface="Arial" panose="020B0604020202020204" pitchFamily="34" charset="0"/>
                  <a:cs typeface="Arial" panose="020B0604020202020204" pitchFamily="34" charset="0"/>
                </a:rPr>
                <a:t>dark bore</a:t>
              </a:r>
              <a:r>
                <a:rPr lang="ru-RU" sz="1200" dirty="0" smtClean="0">
                  <a:solidFill>
                    <a:sysClr val="windowText" lastClr="000000"/>
                  </a:solidFill>
                  <a:latin typeface="Arial" panose="020B0604020202020204" pitchFamily="34" charset="0"/>
                  <a:cs typeface="Arial" panose="020B0604020202020204" pitchFamily="34" charset="0"/>
                </a:rPr>
                <a:t>)</a:t>
              </a:r>
              <a:endParaRPr lang="ru-RU" sz="1200" dirty="0">
                <a:solidFill>
                  <a:sysClr val="windowText" lastClr="000000"/>
                </a:solidFill>
                <a:latin typeface="Arial" panose="020B0604020202020204" pitchFamily="34" charset="0"/>
                <a:cs typeface="Arial" panose="020B0604020202020204" pitchFamily="34" charset="0"/>
              </a:endParaRPr>
            </a:p>
          </p:txBody>
        </p:sp>
        <p:sp>
          <p:nvSpPr>
            <p:cNvPr id="22" name="Прямоугольник 21"/>
            <p:cNvSpPr/>
            <p:nvPr/>
          </p:nvSpPr>
          <p:spPr>
            <a:xfrm>
              <a:off x="4597983" y="5337098"/>
              <a:ext cx="1085850" cy="214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a:solidFill>
                    <a:sysClr val="windowText" lastClr="000000"/>
                  </a:solidFill>
                  <a:latin typeface="Arial" panose="020B0604020202020204" pitchFamily="34" charset="0"/>
                  <a:cs typeface="Arial" panose="020B0604020202020204" pitchFamily="34" charset="0"/>
                </a:rPr>
                <a:t>(</a:t>
              </a:r>
              <a:r>
                <a:rPr lang="en-US" sz="1200" dirty="0" smtClean="0">
                  <a:solidFill>
                    <a:sysClr val="windowText" lastClr="000000"/>
                  </a:solidFill>
                  <a:latin typeface="Arial" panose="020B0604020202020204" pitchFamily="34" charset="0"/>
                  <a:cs typeface="Arial" panose="020B0604020202020204" pitchFamily="34" charset="0"/>
                </a:rPr>
                <a:t>dark bore</a:t>
              </a:r>
              <a:r>
                <a:rPr lang="ru-RU" sz="1200" dirty="0" smtClean="0">
                  <a:solidFill>
                    <a:sysClr val="windowText" lastClr="000000"/>
                  </a:solidFill>
                  <a:latin typeface="Arial" panose="020B0604020202020204" pitchFamily="34" charset="0"/>
                  <a:cs typeface="Arial" panose="020B0604020202020204" pitchFamily="34" charset="0"/>
                </a:rPr>
                <a:t>)</a:t>
              </a:r>
              <a:endParaRPr lang="ru-RU" sz="1200" dirty="0">
                <a:solidFill>
                  <a:sysClr val="windowText" lastClr="000000"/>
                </a:solidFill>
                <a:latin typeface="Arial" panose="020B0604020202020204" pitchFamily="34" charset="0"/>
                <a:cs typeface="Arial" panose="020B0604020202020204" pitchFamily="34" charset="0"/>
              </a:endParaRPr>
            </a:p>
          </p:txBody>
        </p:sp>
        <p:sp>
          <p:nvSpPr>
            <p:cNvPr id="23" name="Прямоугольник 22"/>
            <p:cNvSpPr/>
            <p:nvPr/>
          </p:nvSpPr>
          <p:spPr>
            <a:xfrm>
              <a:off x="4607314" y="5690642"/>
              <a:ext cx="1085850" cy="214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a:solidFill>
                    <a:sysClr val="windowText" lastClr="000000"/>
                  </a:solidFill>
                  <a:latin typeface="Arial" panose="020B0604020202020204" pitchFamily="34" charset="0"/>
                  <a:cs typeface="Arial" panose="020B0604020202020204" pitchFamily="34" charset="0"/>
                </a:rPr>
                <a:t>(</a:t>
              </a:r>
              <a:r>
                <a:rPr lang="en-US" sz="1200" dirty="0" smtClean="0">
                  <a:solidFill>
                    <a:sysClr val="windowText" lastClr="000000"/>
                  </a:solidFill>
                  <a:latin typeface="Arial" panose="020B0604020202020204" pitchFamily="34" charset="0"/>
                  <a:cs typeface="Arial" panose="020B0604020202020204" pitchFamily="34" charset="0"/>
                </a:rPr>
                <a:t>dark bore</a:t>
              </a:r>
              <a:r>
                <a:rPr lang="ru-RU" sz="1200" dirty="0" smtClean="0">
                  <a:solidFill>
                    <a:sysClr val="windowText" lastClr="000000"/>
                  </a:solidFill>
                  <a:latin typeface="Arial" panose="020B0604020202020204" pitchFamily="34" charset="0"/>
                  <a:cs typeface="Arial" panose="020B0604020202020204" pitchFamily="34" charset="0"/>
                </a:rPr>
                <a:t>)</a:t>
              </a:r>
              <a:endParaRPr lang="ru-RU" sz="1200" dirty="0">
                <a:solidFill>
                  <a:sysClr val="windowText" lastClr="000000"/>
                </a:solidFill>
                <a:latin typeface="Arial" panose="020B0604020202020204" pitchFamily="34" charset="0"/>
                <a:cs typeface="Arial" panose="020B0604020202020204" pitchFamily="34" charset="0"/>
              </a:endParaRPr>
            </a:p>
          </p:txBody>
        </p:sp>
      </p:grpSp>
      <p:grpSp>
        <p:nvGrpSpPr>
          <p:cNvPr id="6" name="Группа 5"/>
          <p:cNvGrpSpPr/>
          <p:nvPr/>
        </p:nvGrpSpPr>
        <p:grpSpPr>
          <a:xfrm>
            <a:off x="6676077" y="1047282"/>
            <a:ext cx="5048284" cy="2392795"/>
            <a:chOff x="6689625" y="1375928"/>
            <a:chExt cx="4482741" cy="2124738"/>
          </a:xfrm>
        </p:grpSpPr>
        <p:pic>
          <p:nvPicPr>
            <p:cNvPr id="296" name="Рисунок 2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9625" y="1375928"/>
              <a:ext cx="4482741" cy="2124738"/>
            </a:xfrm>
            <a:prstGeom prst="rect">
              <a:avLst/>
            </a:prstGeom>
          </p:spPr>
        </p:pic>
        <p:sp>
          <p:nvSpPr>
            <p:cNvPr id="13" name="Прямоугольник 12"/>
            <p:cNvSpPr/>
            <p:nvPr/>
          </p:nvSpPr>
          <p:spPr>
            <a:xfrm>
              <a:off x="6836093" y="2737376"/>
              <a:ext cx="1538287" cy="214747"/>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rial" panose="020B0604020202020204" pitchFamily="34" charset="0"/>
                  <a:cs typeface="Arial" panose="020B0604020202020204" pitchFamily="34" charset="0"/>
                </a:rPr>
                <a:t>waveguide channel</a:t>
              </a:r>
              <a:endParaRPr lang="ru-RU" sz="1200" dirty="0">
                <a:solidFill>
                  <a:sysClr val="windowText" lastClr="000000"/>
                </a:solidFill>
                <a:latin typeface="Arial" panose="020B0604020202020204" pitchFamily="34" charset="0"/>
                <a:cs typeface="Arial" panose="020B0604020202020204" pitchFamily="34" charset="0"/>
              </a:endParaRPr>
            </a:p>
          </p:txBody>
        </p:sp>
        <p:sp>
          <p:nvSpPr>
            <p:cNvPr id="17" name="Прямоугольник 16"/>
            <p:cNvSpPr/>
            <p:nvPr/>
          </p:nvSpPr>
          <p:spPr>
            <a:xfrm>
              <a:off x="8713012" y="2677090"/>
              <a:ext cx="705103" cy="284449"/>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ysClr val="windowText" lastClr="000000"/>
                  </a:solidFill>
                  <a:latin typeface="Arial" panose="020B0604020202020204" pitchFamily="34" charset="0"/>
                  <a:cs typeface="Arial" panose="020B0604020202020204" pitchFamily="34" charset="0"/>
                </a:rPr>
                <a:t>bore</a:t>
              </a:r>
              <a:endParaRPr lang="ru-RU" sz="1400" b="1" dirty="0">
                <a:solidFill>
                  <a:sysClr val="windowText" lastClr="000000"/>
                </a:solidFill>
                <a:latin typeface="Arial" panose="020B0604020202020204" pitchFamily="34" charset="0"/>
                <a:cs typeface="Arial" panose="020B0604020202020204" pitchFamily="34" charset="0"/>
              </a:endParaRPr>
            </a:p>
          </p:txBody>
        </p:sp>
        <p:sp>
          <p:nvSpPr>
            <p:cNvPr id="24" name="Прямоугольник 23"/>
            <p:cNvSpPr/>
            <p:nvPr/>
          </p:nvSpPr>
          <p:spPr>
            <a:xfrm>
              <a:off x="10165886" y="1767990"/>
              <a:ext cx="930739" cy="214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a:solidFill>
                    <a:sysClr val="windowText" lastClr="000000"/>
                  </a:solidFill>
                  <a:latin typeface="Arial" panose="020B0604020202020204" pitchFamily="34" charset="0"/>
                  <a:cs typeface="Arial" panose="020B0604020202020204" pitchFamily="34" charset="0"/>
                </a:rPr>
                <a:t>(</a:t>
              </a:r>
              <a:r>
                <a:rPr lang="en-US" sz="1200" dirty="0" smtClean="0">
                  <a:solidFill>
                    <a:sysClr val="windowText" lastClr="000000"/>
                  </a:solidFill>
                  <a:latin typeface="Arial" panose="020B0604020202020204" pitchFamily="34" charset="0"/>
                  <a:cs typeface="Arial" panose="020B0604020202020204" pitchFamily="34" charset="0"/>
                </a:rPr>
                <a:t>dark bore</a:t>
              </a:r>
              <a:r>
                <a:rPr lang="ru-RU" sz="1200" dirty="0" smtClean="0">
                  <a:solidFill>
                    <a:sysClr val="windowText" lastClr="000000"/>
                  </a:solidFill>
                  <a:latin typeface="Arial" panose="020B0604020202020204" pitchFamily="34" charset="0"/>
                  <a:cs typeface="Arial" panose="020B0604020202020204" pitchFamily="34" charset="0"/>
                </a:rPr>
                <a:t>)</a:t>
              </a:r>
              <a:endParaRPr lang="ru-RU" sz="1200" dirty="0">
                <a:solidFill>
                  <a:sysClr val="windowText" lastClr="000000"/>
                </a:solidFill>
                <a:latin typeface="Arial" panose="020B0604020202020204" pitchFamily="34" charset="0"/>
                <a:cs typeface="Arial" panose="020B0604020202020204" pitchFamily="34" charset="0"/>
              </a:endParaRPr>
            </a:p>
          </p:txBody>
        </p:sp>
        <p:sp>
          <p:nvSpPr>
            <p:cNvPr id="25" name="Прямоугольник 24"/>
            <p:cNvSpPr/>
            <p:nvPr/>
          </p:nvSpPr>
          <p:spPr>
            <a:xfrm>
              <a:off x="10188503" y="2893562"/>
              <a:ext cx="965200" cy="214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ysClr val="windowText" lastClr="000000"/>
                  </a:solidFill>
                  <a:latin typeface="Arial" panose="020B0604020202020204" pitchFamily="34" charset="0"/>
                  <a:cs typeface="Arial" panose="020B0604020202020204" pitchFamily="34" charset="0"/>
                </a:rPr>
                <a:t>(</a:t>
              </a:r>
              <a:r>
                <a:rPr lang="en-US" sz="1200" dirty="0" smtClean="0">
                  <a:solidFill>
                    <a:sysClr val="windowText" lastClr="000000"/>
                  </a:solidFill>
                  <a:latin typeface="Arial" panose="020B0604020202020204" pitchFamily="34" charset="0"/>
                  <a:cs typeface="Arial" panose="020B0604020202020204" pitchFamily="34" charset="0"/>
                </a:rPr>
                <a:t>light bore</a:t>
              </a:r>
              <a:r>
                <a:rPr lang="ru-RU" sz="1200" dirty="0" smtClean="0">
                  <a:solidFill>
                    <a:sysClr val="windowText" lastClr="000000"/>
                  </a:solidFill>
                  <a:latin typeface="Arial" panose="020B0604020202020204" pitchFamily="34" charset="0"/>
                  <a:cs typeface="Arial" panose="020B0604020202020204" pitchFamily="34" charset="0"/>
                </a:rPr>
                <a:t>)</a:t>
              </a:r>
              <a:endParaRPr lang="ru-RU" sz="1200" dirty="0">
                <a:solidFill>
                  <a:sysClr val="windowText" lastClr="000000"/>
                </a:solidFill>
                <a:latin typeface="Arial" panose="020B0604020202020204" pitchFamily="34" charset="0"/>
                <a:cs typeface="Arial" panose="020B0604020202020204" pitchFamily="34" charset="0"/>
              </a:endParaRPr>
            </a:p>
          </p:txBody>
        </p:sp>
        <p:sp>
          <p:nvSpPr>
            <p:cNvPr id="26" name="Прямоугольник 25"/>
            <p:cNvSpPr/>
            <p:nvPr/>
          </p:nvSpPr>
          <p:spPr>
            <a:xfrm>
              <a:off x="10165886" y="2175978"/>
              <a:ext cx="930739" cy="214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a:solidFill>
                    <a:sysClr val="windowText" lastClr="000000"/>
                  </a:solidFill>
                  <a:latin typeface="Arial" panose="020B0604020202020204" pitchFamily="34" charset="0"/>
                  <a:cs typeface="Arial" panose="020B0604020202020204" pitchFamily="34" charset="0"/>
                </a:rPr>
                <a:t>(</a:t>
              </a:r>
              <a:r>
                <a:rPr lang="en-US" sz="1200" dirty="0" smtClean="0">
                  <a:solidFill>
                    <a:sysClr val="windowText" lastClr="000000"/>
                  </a:solidFill>
                  <a:latin typeface="Arial" panose="020B0604020202020204" pitchFamily="34" charset="0"/>
                  <a:cs typeface="Arial" panose="020B0604020202020204" pitchFamily="34" charset="0"/>
                </a:rPr>
                <a:t>dark bore</a:t>
              </a:r>
              <a:r>
                <a:rPr lang="ru-RU" sz="1200" dirty="0" smtClean="0">
                  <a:solidFill>
                    <a:sysClr val="windowText" lastClr="000000"/>
                  </a:solidFill>
                  <a:latin typeface="Arial" panose="020B0604020202020204" pitchFamily="34" charset="0"/>
                  <a:cs typeface="Arial" panose="020B0604020202020204" pitchFamily="34" charset="0"/>
                </a:rPr>
                <a:t>)</a:t>
              </a:r>
              <a:endParaRPr lang="ru-RU" sz="1200" dirty="0">
                <a:solidFill>
                  <a:sysClr val="windowText" lastClr="000000"/>
                </a:solidFill>
                <a:latin typeface="Arial" panose="020B0604020202020204" pitchFamily="34" charset="0"/>
                <a:cs typeface="Arial" panose="020B0604020202020204" pitchFamily="34" charset="0"/>
              </a:endParaRPr>
            </a:p>
          </p:txBody>
        </p:sp>
        <p:sp>
          <p:nvSpPr>
            <p:cNvPr id="27" name="Прямоугольник 26"/>
            <p:cNvSpPr/>
            <p:nvPr/>
          </p:nvSpPr>
          <p:spPr>
            <a:xfrm>
              <a:off x="10165886" y="2537477"/>
              <a:ext cx="930739" cy="214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a:solidFill>
                    <a:sysClr val="windowText" lastClr="000000"/>
                  </a:solidFill>
                  <a:latin typeface="Arial" panose="020B0604020202020204" pitchFamily="34" charset="0"/>
                  <a:cs typeface="Arial" panose="020B0604020202020204" pitchFamily="34" charset="0"/>
                </a:rPr>
                <a:t>(</a:t>
              </a:r>
              <a:r>
                <a:rPr lang="en-US" sz="1200" dirty="0" smtClean="0">
                  <a:solidFill>
                    <a:sysClr val="windowText" lastClr="000000"/>
                  </a:solidFill>
                  <a:latin typeface="Arial" panose="020B0604020202020204" pitchFamily="34" charset="0"/>
                  <a:cs typeface="Arial" panose="020B0604020202020204" pitchFamily="34" charset="0"/>
                </a:rPr>
                <a:t>dark bore</a:t>
              </a:r>
              <a:r>
                <a:rPr lang="ru-RU" sz="1200" dirty="0" smtClean="0">
                  <a:solidFill>
                    <a:sysClr val="windowText" lastClr="000000"/>
                  </a:solidFill>
                  <a:latin typeface="Arial" panose="020B0604020202020204" pitchFamily="34" charset="0"/>
                  <a:cs typeface="Arial" panose="020B0604020202020204" pitchFamily="34" charset="0"/>
                </a:rPr>
                <a:t>)</a:t>
              </a:r>
              <a:endParaRPr lang="ru-RU" sz="1200" dirty="0">
                <a:solidFill>
                  <a:sysClr val="windowText" lastClr="000000"/>
                </a:solidFill>
                <a:latin typeface="Arial" panose="020B0604020202020204" pitchFamily="34" charset="0"/>
                <a:cs typeface="Arial" panose="020B0604020202020204" pitchFamily="34" charset="0"/>
              </a:endParaRPr>
            </a:p>
          </p:txBody>
        </p:sp>
      </p:grpSp>
      <p:grpSp>
        <p:nvGrpSpPr>
          <p:cNvPr id="7" name="Группа 6"/>
          <p:cNvGrpSpPr/>
          <p:nvPr/>
        </p:nvGrpSpPr>
        <p:grpSpPr>
          <a:xfrm>
            <a:off x="6672017" y="4145522"/>
            <a:ext cx="5044689" cy="2470868"/>
            <a:chOff x="6689624" y="4187032"/>
            <a:chExt cx="4482741" cy="2195628"/>
          </a:xfrm>
        </p:grpSpPr>
        <p:pic>
          <p:nvPicPr>
            <p:cNvPr id="295" name="Рисунок 2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89624" y="4187032"/>
              <a:ext cx="4482741" cy="2195628"/>
            </a:xfrm>
            <a:prstGeom prst="rect">
              <a:avLst/>
            </a:prstGeom>
          </p:spPr>
        </p:pic>
        <p:sp>
          <p:nvSpPr>
            <p:cNvPr id="14" name="Прямоугольник 13"/>
            <p:cNvSpPr/>
            <p:nvPr/>
          </p:nvSpPr>
          <p:spPr>
            <a:xfrm>
              <a:off x="6836092" y="4434043"/>
              <a:ext cx="1538287" cy="214747"/>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latin typeface="Arial" panose="020B0604020202020204" pitchFamily="34" charset="0"/>
                  <a:cs typeface="Arial" panose="020B0604020202020204" pitchFamily="34" charset="0"/>
                </a:rPr>
                <a:t>waveguide channel</a:t>
              </a:r>
              <a:endParaRPr lang="ru-RU" sz="1200" dirty="0">
                <a:solidFill>
                  <a:sysClr val="windowText" lastClr="000000"/>
                </a:solidFill>
                <a:latin typeface="Arial" panose="020B0604020202020204" pitchFamily="34" charset="0"/>
                <a:cs typeface="Arial" panose="020B0604020202020204" pitchFamily="34" charset="0"/>
              </a:endParaRPr>
            </a:p>
          </p:txBody>
        </p:sp>
        <p:sp>
          <p:nvSpPr>
            <p:cNvPr id="19" name="Прямоугольник 18"/>
            <p:cNvSpPr/>
            <p:nvPr/>
          </p:nvSpPr>
          <p:spPr>
            <a:xfrm>
              <a:off x="8737181" y="4399191"/>
              <a:ext cx="705103" cy="284449"/>
            </a:xfrm>
            <a:prstGeom prst="rect">
              <a:avLst/>
            </a:prstGeom>
            <a:solidFill>
              <a:srgbClr val="AFA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ysClr val="windowText" lastClr="000000"/>
                  </a:solidFill>
                  <a:latin typeface="Arial" panose="020B0604020202020204" pitchFamily="34" charset="0"/>
                  <a:cs typeface="Arial" panose="020B0604020202020204" pitchFamily="34" charset="0"/>
                </a:rPr>
                <a:t>bore</a:t>
              </a:r>
              <a:endParaRPr lang="ru-RU" sz="1400" b="1" dirty="0">
                <a:solidFill>
                  <a:sysClr val="windowText" lastClr="000000"/>
                </a:solidFill>
                <a:latin typeface="Arial" panose="020B0604020202020204" pitchFamily="34" charset="0"/>
                <a:cs typeface="Arial" panose="020B0604020202020204" pitchFamily="34" charset="0"/>
              </a:endParaRPr>
            </a:p>
          </p:txBody>
        </p:sp>
        <p:sp>
          <p:nvSpPr>
            <p:cNvPr id="29" name="Прямоугольник 28"/>
            <p:cNvSpPr/>
            <p:nvPr/>
          </p:nvSpPr>
          <p:spPr>
            <a:xfrm>
              <a:off x="10131425" y="4624915"/>
              <a:ext cx="965200" cy="214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ysClr val="windowText" lastClr="000000"/>
                  </a:solidFill>
                  <a:latin typeface="Arial" panose="020B0604020202020204" pitchFamily="34" charset="0"/>
                  <a:cs typeface="Arial" panose="020B0604020202020204" pitchFamily="34" charset="0"/>
                </a:rPr>
                <a:t>(</a:t>
              </a:r>
              <a:r>
                <a:rPr lang="en-US" sz="1200" dirty="0" smtClean="0">
                  <a:solidFill>
                    <a:sysClr val="windowText" lastClr="000000"/>
                  </a:solidFill>
                  <a:latin typeface="Arial" panose="020B0604020202020204" pitchFamily="34" charset="0"/>
                  <a:cs typeface="Arial" panose="020B0604020202020204" pitchFamily="34" charset="0"/>
                </a:rPr>
                <a:t>light bore</a:t>
              </a:r>
              <a:r>
                <a:rPr lang="ru-RU" sz="1200" dirty="0" smtClean="0">
                  <a:solidFill>
                    <a:sysClr val="windowText" lastClr="000000"/>
                  </a:solidFill>
                  <a:latin typeface="Arial" panose="020B0604020202020204" pitchFamily="34" charset="0"/>
                  <a:cs typeface="Arial" panose="020B0604020202020204" pitchFamily="34" charset="0"/>
                </a:rPr>
                <a:t>)</a:t>
              </a:r>
              <a:endParaRPr lang="ru-RU" sz="1200" dirty="0">
                <a:solidFill>
                  <a:sysClr val="windowText" lastClr="000000"/>
                </a:solidFill>
                <a:latin typeface="Arial" panose="020B0604020202020204" pitchFamily="34" charset="0"/>
                <a:cs typeface="Arial" panose="020B0604020202020204" pitchFamily="34" charset="0"/>
              </a:endParaRPr>
            </a:p>
          </p:txBody>
        </p:sp>
        <p:sp>
          <p:nvSpPr>
            <p:cNvPr id="30" name="Прямоугольник 29"/>
            <p:cNvSpPr/>
            <p:nvPr/>
          </p:nvSpPr>
          <p:spPr>
            <a:xfrm>
              <a:off x="10139324" y="5024170"/>
              <a:ext cx="965200" cy="214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ysClr val="windowText" lastClr="000000"/>
                  </a:solidFill>
                  <a:latin typeface="Arial" panose="020B0604020202020204" pitchFamily="34" charset="0"/>
                  <a:cs typeface="Arial" panose="020B0604020202020204" pitchFamily="34" charset="0"/>
                </a:rPr>
                <a:t>(</a:t>
              </a:r>
              <a:r>
                <a:rPr lang="en-US" sz="1200" dirty="0" smtClean="0">
                  <a:solidFill>
                    <a:sysClr val="windowText" lastClr="000000"/>
                  </a:solidFill>
                  <a:latin typeface="Arial" panose="020B0604020202020204" pitchFamily="34" charset="0"/>
                  <a:cs typeface="Arial" panose="020B0604020202020204" pitchFamily="34" charset="0"/>
                </a:rPr>
                <a:t>light bore</a:t>
              </a:r>
              <a:r>
                <a:rPr lang="ru-RU" sz="1200" dirty="0" smtClean="0">
                  <a:solidFill>
                    <a:sysClr val="windowText" lastClr="000000"/>
                  </a:solidFill>
                  <a:latin typeface="Arial" panose="020B0604020202020204" pitchFamily="34" charset="0"/>
                  <a:cs typeface="Arial" panose="020B0604020202020204" pitchFamily="34" charset="0"/>
                </a:rPr>
                <a:t>)</a:t>
              </a:r>
              <a:endParaRPr lang="ru-RU" sz="1200" dirty="0">
                <a:solidFill>
                  <a:sysClr val="windowText" lastClr="000000"/>
                </a:solidFill>
                <a:latin typeface="Arial" panose="020B0604020202020204" pitchFamily="34" charset="0"/>
                <a:cs typeface="Arial" panose="020B0604020202020204" pitchFamily="34" charset="0"/>
              </a:endParaRPr>
            </a:p>
          </p:txBody>
        </p:sp>
        <p:sp>
          <p:nvSpPr>
            <p:cNvPr id="31" name="Прямоугольник 30"/>
            <p:cNvSpPr/>
            <p:nvPr/>
          </p:nvSpPr>
          <p:spPr>
            <a:xfrm>
              <a:off x="10148655" y="5386887"/>
              <a:ext cx="965200" cy="214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ysClr val="windowText" lastClr="000000"/>
                  </a:solidFill>
                  <a:latin typeface="Arial" panose="020B0604020202020204" pitchFamily="34" charset="0"/>
                  <a:cs typeface="Arial" panose="020B0604020202020204" pitchFamily="34" charset="0"/>
                </a:rPr>
                <a:t>(</a:t>
              </a:r>
              <a:r>
                <a:rPr lang="en-US" sz="1200" dirty="0" smtClean="0">
                  <a:solidFill>
                    <a:sysClr val="windowText" lastClr="000000"/>
                  </a:solidFill>
                  <a:latin typeface="Arial" panose="020B0604020202020204" pitchFamily="34" charset="0"/>
                  <a:cs typeface="Arial" panose="020B0604020202020204" pitchFamily="34" charset="0"/>
                </a:rPr>
                <a:t>light bore</a:t>
              </a:r>
              <a:r>
                <a:rPr lang="ru-RU" sz="1200" dirty="0" smtClean="0">
                  <a:solidFill>
                    <a:sysClr val="windowText" lastClr="000000"/>
                  </a:solidFill>
                  <a:latin typeface="Arial" panose="020B0604020202020204" pitchFamily="34" charset="0"/>
                  <a:cs typeface="Arial" panose="020B0604020202020204" pitchFamily="34" charset="0"/>
                </a:rPr>
                <a:t>)</a:t>
              </a:r>
              <a:endParaRPr lang="ru-RU" sz="1200" dirty="0">
                <a:solidFill>
                  <a:sysClr val="windowText" lastClr="000000"/>
                </a:solidFill>
                <a:latin typeface="Arial" panose="020B0604020202020204" pitchFamily="34" charset="0"/>
                <a:cs typeface="Arial" panose="020B0604020202020204" pitchFamily="34" charset="0"/>
              </a:endParaRPr>
            </a:p>
          </p:txBody>
        </p:sp>
        <p:sp>
          <p:nvSpPr>
            <p:cNvPr id="32" name="Прямоугольник 31"/>
            <p:cNvSpPr/>
            <p:nvPr/>
          </p:nvSpPr>
          <p:spPr>
            <a:xfrm>
              <a:off x="10165886" y="5749604"/>
              <a:ext cx="965200" cy="214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200" dirty="0" smtClean="0">
                  <a:solidFill>
                    <a:sysClr val="windowText" lastClr="000000"/>
                  </a:solidFill>
                  <a:latin typeface="Arial" panose="020B0604020202020204" pitchFamily="34" charset="0"/>
                  <a:cs typeface="Arial" panose="020B0604020202020204" pitchFamily="34" charset="0"/>
                </a:rPr>
                <a:t>(</a:t>
              </a:r>
              <a:r>
                <a:rPr lang="en-US" sz="1200" dirty="0" smtClean="0">
                  <a:solidFill>
                    <a:sysClr val="windowText" lastClr="000000"/>
                  </a:solidFill>
                  <a:latin typeface="Arial" panose="020B0604020202020204" pitchFamily="34" charset="0"/>
                  <a:cs typeface="Arial" panose="020B0604020202020204" pitchFamily="34" charset="0"/>
                </a:rPr>
                <a:t>light bore</a:t>
              </a:r>
              <a:r>
                <a:rPr lang="ru-RU" sz="1200" dirty="0" smtClean="0">
                  <a:solidFill>
                    <a:sysClr val="windowText" lastClr="000000"/>
                  </a:solidFill>
                  <a:latin typeface="Arial" panose="020B0604020202020204" pitchFamily="34" charset="0"/>
                  <a:cs typeface="Arial" panose="020B0604020202020204" pitchFamily="34" charset="0"/>
                </a:rPr>
                <a:t>)</a:t>
              </a:r>
              <a:endParaRPr lang="ru-RU" sz="1200" dirty="0">
                <a:solidFill>
                  <a:sysClr val="windowText" lastClr="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30838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585" r="7902"/>
          <a:stretch/>
        </p:blipFill>
        <p:spPr bwMode="auto">
          <a:xfrm>
            <a:off x="7374760" y="393834"/>
            <a:ext cx="4414117" cy="1535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10"/>
          <p:cNvSpPr/>
          <p:nvPr/>
        </p:nvSpPr>
        <p:spPr>
          <a:xfrm>
            <a:off x="488411" y="2767381"/>
            <a:ext cx="2061281" cy="3276000"/>
          </a:xfrm>
          <a:prstGeom prst="rect">
            <a:avLst/>
          </a:prstGeom>
          <a:ln>
            <a:solidFill>
              <a:srgbClr val="FFC000"/>
            </a:solidFill>
          </a:ln>
        </p:spPr>
        <p:txBody>
          <a:bodyPr wrap="square">
            <a:spAutoFit/>
          </a:bodyPr>
          <a:lstStyle/>
          <a:p>
            <a:pPr algn="ctr">
              <a:lnSpc>
                <a:spcPct val="120000"/>
              </a:lnSpc>
              <a:spcAft>
                <a:spcPts val="600"/>
              </a:spcAft>
            </a:pPr>
            <a:r>
              <a:rPr lang="en-US" sz="1600" dirty="0">
                <a:latin typeface="Arial" panose="020B0604020202020204" pitchFamily="34" charset="0"/>
                <a:cs typeface="Arial" panose="020B0604020202020204" pitchFamily="34" charset="0"/>
              </a:rPr>
              <a:t>Spatial resolution 241x250.</a:t>
            </a:r>
          </a:p>
          <a:p>
            <a:pPr algn="ctr">
              <a:lnSpc>
                <a:spcPct val="120000"/>
              </a:lnSpc>
            </a:pPr>
            <a:r>
              <a:rPr lang="en-US" sz="1600" dirty="0">
                <a:latin typeface="Arial" panose="020B0604020202020204" pitchFamily="34" charset="0"/>
                <a:cs typeface="Arial" panose="020B0604020202020204" pitchFamily="34" charset="0"/>
              </a:rPr>
              <a:t>Spectral region </a:t>
            </a:r>
            <a:endParaRPr lang="ru-RU" sz="1600" dirty="0" smtClean="0">
              <a:latin typeface="Arial" panose="020B0604020202020204" pitchFamily="34" charset="0"/>
              <a:cs typeface="Arial" panose="020B0604020202020204" pitchFamily="34" charset="0"/>
            </a:endParaRPr>
          </a:p>
          <a:p>
            <a:pPr algn="ctr">
              <a:lnSpc>
                <a:spcPct val="120000"/>
              </a:lnSpc>
            </a:pPr>
            <a:r>
              <a:rPr lang="en-US" sz="1600" dirty="0" smtClean="0">
                <a:latin typeface="Arial" panose="020B0604020202020204" pitchFamily="34" charset="0"/>
                <a:cs typeface="Arial" panose="020B0604020202020204" pitchFamily="34" charset="0"/>
              </a:rPr>
              <a:t>660-1000 </a:t>
            </a:r>
            <a:r>
              <a:rPr lang="en-US" sz="1600" dirty="0">
                <a:latin typeface="Arial" panose="020B0604020202020204" pitchFamily="34" charset="0"/>
                <a:cs typeface="Arial" panose="020B0604020202020204" pitchFamily="34" charset="0"/>
              </a:rPr>
              <a:t>nm, </a:t>
            </a:r>
            <a:endParaRPr lang="ru-RU" sz="1600" dirty="0" smtClean="0">
              <a:latin typeface="Arial" panose="020B0604020202020204" pitchFamily="34" charset="0"/>
              <a:cs typeface="Arial" panose="020B0604020202020204" pitchFamily="34" charset="0"/>
            </a:endParaRPr>
          </a:p>
          <a:p>
            <a:pPr algn="ctr">
              <a:lnSpc>
                <a:spcPct val="120000"/>
              </a:lnSpc>
              <a:spcAft>
                <a:spcPts val="600"/>
              </a:spcAft>
            </a:pPr>
            <a:r>
              <a:rPr lang="en-US" sz="1600" dirty="0" smtClean="0">
                <a:latin typeface="Arial" panose="020B0604020202020204" pitchFamily="34" charset="0"/>
                <a:cs typeface="Arial" panose="020B0604020202020204" pitchFamily="34" charset="0"/>
              </a:rPr>
              <a:t>where </a:t>
            </a:r>
            <a:r>
              <a:rPr lang="en-US" sz="1600" dirty="0">
                <a:latin typeface="Arial" panose="020B0604020202020204" pitchFamily="34" charset="0"/>
                <a:cs typeface="Arial" panose="020B0604020202020204" pitchFamily="34" charset="0"/>
              </a:rPr>
              <a:t>hydroxyl OH is emitted at an altitude of ~87 km.</a:t>
            </a:r>
          </a:p>
          <a:p>
            <a:pPr algn="ctr">
              <a:lnSpc>
                <a:spcPct val="120000"/>
              </a:lnSpc>
            </a:pPr>
            <a:r>
              <a:rPr lang="en-US" sz="1600" dirty="0">
                <a:latin typeface="Arial" panose="020B0604020202020204" pitchFamily="34" charset="0"/>
                <a:cs typeface="Arial" panose="020B0604020202020204" pitchFamily="34" charset="0"/>
              </a:rPr>
              <a:t>The shooting interval between frames is </a:t>
            </a:r>
            <a:r>
              <a:rPr lang="en-US" sz="1600" dirty="0" smtClean="0">
                <a:latin typeface="Arial" panose="020B0604020202020204" pitchFamily="34" charset="0"/>
                <a:cs typeface="Arial" panose="020B0604020202020204" pitchFamily="34" charset="0"/>
              </a:rPr>
              <a:t>3 </a:t>
            </a:r>
            <a:r>
              <a:rPr lang="en-US" sz="1600" dirty="0">
                <a:latin typeface="Arial" panose="020B0604020202020204" pitchFamily="34" charset="0"/>
                <a:cs typeface="Arial" panose="020B0604020202020204" pitchFamily="34" charset="0"/>
              </a:rPr>
              <a:t>minutes.</a:t>
            </a:r>
            <a:endParaRPr lang="ru-RU" sz="1600" dirty="0">
              <a:latin typeface="Arial" panose="020B0604020202020204" pitchFamily="34" charset="0"/>
              <a:cs typeface="Arial" panose="020B0604020202020204" pitchFamily="34" charset="0"/>
            </a:endParaRPr>
          </a:p>
        </p:txBody>
      </p:sp>
      <p:pic>
        <p:nvPicPr>
          <p:cNvPr id="13" name="Picture 10" descr="All sky camer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48" r="13002"/>
          <a:stretch/>
        </p:blipFill>
        <p:spPr bwMode="auto">
          <a:xfrm>
            <a:off x="2877597" y="2765561"/>
            <a:ext cx="2077692"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488411" y="2344858"/>
            <a:ext cx="2662392" cy="338554"/>
          </a:xfrm>
          <a:prstGeom prst="rect">
            <a:avLst/>
          </a:prstGeom>
          <a:ln>
            <a:solidFill>
              <a:srgbClr val="FFC000"/>
            </a:solidFill>
          </a:ln>
        </p:spPr>
        <p:txBody>
          <a:bodyPr wrap="square">
            <a:spAutoFit/>
          </a:bodyPr>
          <a:lstStyle/>
          <a:p>
            <a:r>
              <a:rPr lang="ru-RU" sz="1600" b="1" dirty="0">
                <a:solidFill>
                  <a:srgbClr val="000000"/>
                </a:solidFill>
                <a:latin typeface="Arial" panose="020B0604020202020204" pitchFamily="34" charset="0"/>
                <a:ea typeface="Calibri" panose="020F0502020204030204" pitchFamily="34" charset="0"/>
                <a:cs typeface="Arial" panose="020B0604020202020204" pitchFamily="34" charset="0"/>
              </a:rPr>
              <a:t>1) </a:t>
            </a:r>
            <a:r>
              <a:rPr lang="en-US" sz="1600" b="1" dirty="0">
                <a:solidFill>
                  <a:srgbClr val="000000"/>
                </a:solidFill>
                <a:latin typeface="Arial" panose="020B0604020202020204" pitchFamily="34" charset="0"/>
                <a:ea typeface="Calibri" panose="020F0502020204030204" pitchFamily="34" charset="0"/>
                <a:cs typeface="Arial" panose="020B0604020202020204" pitchFamily="34" charset="0"/>
              </a:rPr>
              <a:t>All-Sky Camera </a:t>
            </a:r>
            <a:r>
              <a:rPr lang="ru-RU" sz="16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16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ST-6</a:t>
            </a:r>
            <a:r>
              <a:rPr lang="ru-RU" sz="16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ru-RU" sz="1600" b="1" dirty="0">
              <a:latin typeface="Arial" panose="020B0604020202020204" pitchFamily="34" charset="0"/>
              <a:cs typeface="Arial" panose="020B0604020202020204" pitchFamily="34" charset="0"/>
            </a:endParaRPr>
          </a:p>
        </p:txBody>
      </p:sp>
      <p:sp>
        <p:nvSpPr>
          <p:cNvPr id="5" name="Прямоугольник 4"/>
          <p:cNvSpPr/>
          <p:nvPr/>
        </p:nvSpPr>
        <p:spPr>
          <a:xfrm>
            <a:off x="8441101" y="2347384"/>
            <a:ext cx="3347776" cy="338554"/>
          </a:xfrm>
          <a:prstGeom prst="rect">
            <a:avLst/>
          </a:prstGeom>
          <a:ln>
            <a:solidFill>
              <a:srgbClr val="00B050"/>
            </a:solidFill>
          </a:ln>
        </p:spPr>
        <p:txBody>
          <a:bodyPr wrap="none">
            <a:spAutoFit/>
          </a:bodyPr>
          <a:lstStyle/>
          <a:p>
            <a:pPr algn="r"/>
            <a:r>
              <a:rPr lang="ru-RU" sz="1600" b="1" dirty="0" smtClean="0">
                <a:latin typeface="Arial" panose="020B0604020202020204" pitchFamily="34" charset="0"/>
                <a:ea typeface="Calibri" panose="020F0502020204030204" pitchFamily="34" charset="0"/>
                <a:cs typeface="Arial" panose="020B0604020202020204" pitchFamily="34" charset="0"/>
              </a:rPr>
              <a:t>3) </a:t>
            </a:r>
            <a:r>
              <a:rPr lang="en-US" sz="1600" b="1" dirty="0">
                <a:solidFill>
                  <a:srgbClr val="000000"/>
                </a:solidFill>
                <a:latin typeface="Arial" panose="020B0604020202020204" pitchFamily="34" charset="0"/>
                <a:ea typeface="Calibri" panose="020F0502020204030204" pitchFamily="34" charset="0"/>
                <a:cs typeface="Arial" panose="020B0604020202020204" pitchFamily="34" charset="0"/>
              </a:rPr>
              <a:t>All-Sky Camera </a:t>
            </a:r>
            <a:r>
              <a:rPr lang="ru-RU" sz="1600" b="1" dirty="0" smtClean="0">
                <a:latin typeface="Arial" panose="020B0604020202020204" pitchFamily="34" charset="0"/>
                <a:ea typeface="Calibri" panose="020F0502020204030204" pitchFamily="34" charset="0"/>
                <a:cs typeface="Arial" panose="020B0604020202020204" pitchFamily="34" charset="0"/>
              </a:rPr>
              <a:t>«Keo </a:t>
            </a:r>
            <a:r>
              <a:rPr lang="ru-RU" sz="1600" b="1" dirty="0">
                <a:latin typeface="Arial" panose="020B0604020202020204" pitchFamily="34" charset="0"/>
                <a:ea typeface="Calibri" panose="020F0502020204030204" pitchFamily="34" charset="0"/>
                <a:cs typeface="Arial" panose="020B0604020202020204" pitchFamily="34" charset="0"/>
              </a:rPr>
              <a:t>Sentry» </a:t>
            </a:r>
            <a:endParaRPr lang="ru-RU" sz="1600" b="1" dirty="0">
              <a:latin typeface="Arial" panose="020B0604020202020204" pitchFamily="34" charset="0"/>
              <a:cs typeface="Arial" panose="020B0604020202020204" pitchFamily="34" charset="0"/>
            </a:endParaRPr>
          </a:p>
        </p:txBody>
      </p:sp>
      <p:sp>
        <p:nvSpPr>
          <p:cNvPr id="7" name="Прямоугольник 6"/>
          <p:cNvSpPr/>
          <p:nvPr/>
        </p:nvSpPr>
        <p:spPr>
          <a:xfrm>
            <a:off x="9968697" y="2767381"/>
            <a:ext cx="1820180" cy="3276000"/>
          </a:xfrm>
          <a:prstGeom prst="rect">
            <a:avLst/>
          </a:prstGeom>
          <a:ln>
            <a:solidFill>
              <a:srgbClr val="00B050"/>
            </a:solidFill>
          </a:ln>
        </p:spPr>
        <p:txBody>
          <a:bodyPr wrap="square">
            <a:spAutoFit/>
          </a:bodyPr>
          <a:lstStyle/>
          <a:p>
            <a:pPr algn="ctr">
              <a:lnSpc>
                <a:spcPct val="120000"/>
              </a:lnSpc>
              <a:spcAft>
                <a:spcPts val="600"/>
              </a:spcAft>
            </a:pPr>
            <a:r>
              <a:rPr lang="en-US" sz="1600" dirty="0">
                <a:latin typeface="Arial" panose="020B0604020202020204" pitchFamily="34" charset="0"/>
                <a:cs typeface="Arial" panose="020B0604020202020204" pitchFamily="34" charset="0"/>
              </a:rPr>
              <a:t>Spatial resolution 1024x1024.</a:t>
            </a:r>
          </a:p>
          <a:p>
            <a:pPr algn="ctr">
              <a:lnSpc>
                <a:spcPct val="120000"/>
              </a:lnSpc>
              <a:spcAft>
                <a:spcPts val="600"/>
              </a:spcAft>
            </a:pPr>
            <a:r>
              <a:rPr lang="en-US" sz="1600" dirty="0">
                <a:latin typeface="Arial" panose="020B0604020202020204" pitchFamily="34" charset="0"/>
                <a:cs typeface="Arial" panose="020B0604020202020204" pitchFamily="34" charset="0"/>
              </a:rPr>
              <a:t>In this work, a filter centered on the horizontal wavelength of 557.7 nm [OI] was used</a:t>
            </a:r>
            <a:r>
              <a:rPr lang="en-US" sz="1600" dirty="0" smtClean="0">
                <a:latin typeface="Arial" panose="020B0604020202020204" pitchFamily="34" charset="0"/>
                <a:cs typeface="Arial" panose="020B0604020202020204" pitchFamily="34" charset="0"/>
              </a:rPr>
              <a:t>.</a:t>
            </a:r>
            <a:endParaRPr lang="ru-RU" sz="1600" dirty="0" smtClean="0">
              <a:latin typeface="Arial" panose="020B0604020202020204" pitchFamily="34" charset="0"/>
              <a:cs typeface="Arial" panose="020B0604020202020204" pitchFamily="34" charset="0"/>
            </a:endParaRPr>
          </a:p>
          <a:p>
            <a:pPr algn="ctr">
              <a:lnSpc>
                <a:spcPct val="120000"/>
              </a:lnSpc>
              <a:spcAft>
                <a:spcPts val="600"/>
              </a:spcAft>
            </a:pPr>
            <a:r>
              <a:rPr lang="en-US" sz="1600" dirty="0">
                <a:latin typeface="Arial" panose="020B0604020202020204" pitchFamily="34" charset="0"/>
                <a:cs typeface="Arial" panose="020B0604020202020204" pitchFamily="34" charset="0"/>
              </a:rPr>
              <a:t>The exposure duration is 10 s.</a:t>
            </a:r>
            <a:endParaRPr lang="ru-RU" sz="1600" dirty="0" smtClean="0">
              <a:latin typeface="Arial" panose="020B0604020202020204" pitchFamily="34" charset="0"/>
              <a:ea typeface="Calibri" panose="020F0502020204030204" pitchFamily="34" charset="0"/>
              <a:cs typeface="Arial" panose="020B0604020202020204" pitchFamily="34" charset="0"/>
            </a:endParaRPr>
          </a:p>
        </p:txBody>
      </p:sp>
      <p:pic>
        <p:nvPicPr>
          <p:cNvPr id="2" name="Рисунок 1"/>
          <p:cNvPicPr>
            <a:picLocks noChangeAspect="1"/>
          </p:cNvPicPr>
          <p:nvPr/>
        </p:nvPicPr>
        <p:blipFill rotWithShape="1">
          <a:blip r:embed="rId4" cstate="print">
            <a:extLst>
              <a:ext uri="{28A0092B-C50C-407E-A947-70E740481C1C}">
                <a14:useLocalDpi xmlns:a14="http://schemas.microsoft.com/office/drawing/2010/main" val="0"/>
              </a:ext>
            </a:extLst>
          </a:blip>
          <a:srcRect b="9810"/>
          <a:stretch/>
        </p:blipFill>
        <p:spPr>
          <a:xfrm>
            <a:off x="7596012" y="2767381"/>
            <a:ext cx="2040387" cy="3276000"/>
          </a:xfrm>
          <a:prstGeom prst="rect">
            <a:avLst/>
          </a:prstGeom>
        </p:spPr>
      </p:pic>
      <p:sp>
        <p:nvSpPr>
          <p:cNvPr id="12" name="Прямоугольник 11"/>
          <p:cNvSpPr/>
          <p:nvPr/>
        </p:nvSpPr>
        <p:spPr>
          <a:xfrm>
            <a:off x="510079" y="413370"/>
            <a:ext cx="6765080" cy="1535741"/>
          </a:xfrm>
          <a:prstGeom prst="rect">
            <a:avLst/>
          </a:prstGeom>
        </p:spPr>
        <p:txBody>
          <a:bodyPr wrap="square">
            <a:spAutoFit/>
          </a:bodyPr>
          <a:lstStyle/>
          <a:p>
            <a:pPr algn="just">
              <a:lnSpc>
                <a:spcPct val="120000"/>
              </a:lnSpc>
            </a:pPr>
            <a:r>
              <a:rPr lang="ru-RU" sz="2000" dirty="0" smtClean="0">
                <a:latin typeface="Arial" panose="020B0604020202020204" pitchFamily="34" charset="0"/>
                <a:ea typeface="Calibri" panose="020F0502020204030204" pitchFamily="34" charset="0"/>
                <a:cs typeface="Arial" panose="020B0604020202020204" pitchFamily="34" charset="0"/>
              </a:rPr>
              <a:t>	</a:t>
            </a:r>
            <a:r>
              <a:rPr lang="en-US" sz="2000" dirty="0">
                <a:latin typeface="Arial" panose="020B0604020202020204" pitchFamily="34" charset="0"/>
                <a:ea typeface="Calibri" panose="020F0502020204030204" pitchFamily="34" charset="0"/>
                <a:cs typeface="Arial" panose="020B0604020202020204" pitchFamily="34" charset="0"/>
              </a:rPr>
              <a:t>Registration of wave processes in the glow of the night sky was carried out using digital all-sky cameras located at the </a:t>
            </a:r>
            <a:r>
              <a:rPr lang="en-US" sz="2000" b="1" dirty="0" err="1">
                <a:latin typeface="Arial" panose="020B0604020202020204" pitchFamily="34" charset="0"/>
                <a:ea typeface="Calibri" panose="020F0502020204030204" pitchFamily="34" charset="0"/>
                <a:cs typeface="Arial" panose="020B0604020202020204" pitchFamily="34" charset="0"/>
              </a:rPr>
              <a:t>Maimaga</a:t>
            </a:r>
            <a:r>
              <a:rPr lang="en-US" sz="2000" b="1" dirty="0">
                <a:latin typeface="Arial" panose="020B0604020202020204" pitchFamily="34" charset="0"/>
                <a:ea typeface="Calibri" panose="020F0502020204030204" pitchFamily="34" charset="0"/>
                <a:cs typeface="Arial" panose="020B0604020202020204" pitchFamily="34" charset="0"/>
              </a:rPr>
              <a:t> </a:t>
            </a:r>
            <a:r>
              <a:rPr lang="en-US" sz="2000" b="1" dirty="0" smtClean="0">
                <a:latin typeface="Arial" panose="020B0604020202020204" pitchFamily="34" charset="0"/>
                <a:ea typeface="Calibri" panose="020F0502020204030204" pitchFamily="34" charset="0"/>
                <a:cs typeface="Arial" panose="020B0604020202020204" pitchFamily="34" charset="0"/>
              </a:rPr>
              <a:t>station (63.04°N</a:t>
            </a:r>
            <a:r>
              <a:rPr lang="en-US" sz="2000" b="1" dirty="0">
                <a:latin typeface="Arial" panose="020B0604020202020204" pitchFamily="34" charset="0"/>
                <a:ea typeface="Calibri" panose="020F0502020204030204" pitchFamily="34" charset="0"/>
                <a:cs typeface="Arial" panose="020B0604020202020204" pitchFamily="34" charset="0"/>
              </a:rPr>
              <a:t>, 129.51°E</a:t>
            </a:r>
            <a:r>
              <a:rPr lang="en-US" sz="2000" b="1" dirty="0" smtClean="0">
                <a:latin typeface="Arial" panose="020B0604020202020204" pitchFamily="34" charset="0"/>
                <a:ea typeface="Calibri" panose="020F0502020204030204" pitchFamily="34" charset="0"/>
                <a:cs typeface="Arial" panose="020B0604020202020204" pitchFamily="34" charset="0"/>
              </a:rPr>
              <a:t>)</a:t>
            </a:r>
            <a:r>
              <a:rPr lang="ru-RU" sz="2000" dirty="0" smtClean="0">
                <a:latin typeface="Arial" panose="020B0604020202020204" pitchFamily="34" charset="0"/>
                <a:ea typeface="Calibri" panose="020F0502020204030204" pitchFamily="34" charset="0"/>
                <a:cs typeface="Arial" panose="020B0604020202020204" pitchFamily="34" charset="0"/>
              </a:rPr>
              <a:t>,</a:t>
            </a:r>
            <a:r>
              <a:rPr lang="en-US" sz="2000" dirty="0" smtClean="0">
                <a:latin typeface="Arial" panose="020B0604020202020204" pitchFamily="34" charset="0"/>
                <a:ea typeface="Calibri" panose="020F0502020204030204" pitchFamily="34" charset="0"/>
                <a:cs typeface="Arial" panose="020B0604020202020204" pitchFamily="34" charset="0"/>
              </a:rPr>
              <a:t> </a:t>
            </a:r>
            <a:r>
              <a:rPr lang="en-US" sz="2000" dirty="0">
                <a:latin typeface="Arial" panose="020B0604020202020204" pitchFamily="34" charset="0"/>
                <a:ea typeface="Calibri" panose="020F0502020204030204" pitchFamily="34" charset="0"/>
                <a:cs typeface="Arial" panose="020B0604020202020204" pitchFamily="34" charset="0"/>
              </a:rPr>
              <a:t>north of the city of Yakutsk at a distance of </a:t>
            </a:r>
            <a:r>
              <a:rPr lang="en-US" sz="2000" dirty="0" smtClean="0">
                <a:latin typeface="Arial" panose="020B0604020202020204" pitchFamily="34" charset="0"/>
                <a:ea typeface="Calibri" panose="020F0502020204030204" pitchFamily="34" charset="0"/>
                <a:cs typeface="Arial" panose="020B0604020202020204" pitchFamily="34" charset="0"/>
              </a:rPr>
              <a:t>about </a:t>
            </a:r>
            <a:r>
              <a:rPr lang="en-US" sz="2000" dirty="0">
                <a:latin typeface="Arial" panose="020B0604020202020204" pitchFamily="34" charset="0"/>
                <a:ea typeface="Calibri" panose="020F0502020204030204" pitchFamily="34" charset="0"/>
                <a:cs typeface="Arial" panose="020B0604020202020204" pitchFamily="34" charset="0"/>
              </a:rPr>
              <a:t>140 km.</a:t>
            </a:r>
            <a:endParaRPr lang="ru-RU" sz="2000" dirty="0">
              <a:latin typeface="Arial" panose="020B0604020202020204" pitchFamily="34" charset="0"/>
              <a:cs typeface="Arial" panose="020B0604020202020204" pitchFamily="34" charset="0"/>
            </a:endParaRPr>
          </a:p>
        </p:txBody>
      </p:sp>
      <p:sp>
        <p:nvSpPr>
          <p:cNvPr id="14" name="Прямоугольник 13"/>
          <p:cNvSpPr/>
          <p:nvPr/>
        </p:nvSpPr>
        <p:spPr>
          <a:xfrm>
            <a:off x="4955287" y="2347384"/>
            <a:ext cx="2640723" cy="338554"/>
          </a:xfrm>
          <a:prstGeom prst="rect">
            <a:avLst/>
          </a:prstGeom>
          <a:ln>
            <a:solidFill>
              <a:srgbClr val="7030A0"/>
            </a:solidFill>
          </a:ln>
        </p:spPr>
        <p:txBody>
          <a:bodyPr wrap="none">
            <a:spAutoFit/>
          </a:bodyPr>
          <a:lstStyle/>
          <a:p>
            <a:pPr algn="ctr"/>
            <a:r>
              <a:rPr lang="ru-RU" sz="16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2) </a:t>
            </a:r>
            <a:r>
              <a:rPr lang="en-US" sz="1600" b="1" dirty="0">
                <a:solidFill>
                  <a:srgbClr val="000000"/>
                </a:solidFill>
                <a:latin typeface="Arial" panose="020B0604020202020204" pitchFamily="34" charset="0"/>
                <a:ea typeface="Calibri" panose="020F0502020204030204" pitchFamily="34" charset="0"/>
                <a:cs typeface="Arial" panose="020B0604020202020204" pitchFamily="34" charset="0"/>
              </a:rPr>
              <a:t>All-Sky Camera </a:t>
            </a:r>
            <a:r>
              <a:rPr lang="ru-RU" sz="1600" b="1"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16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ST-</a:t>
            </a:r>
            <a:r>
              <a:rPr lang="ru-RU" sz="16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9»</a:t>
            </a:r>
            <a:endParaRPr lang="ru-RU" sz="1600" b="1" dirty="0">
              <a:latin typeface="Arial" panose="020B0604020202020204" pitchFamily="34" charset="0"/>
              <a:cs typeface="Arial" panose="020B0604020202020204" pitchFamily="34" charset="0"/>
            </a:endParaRPr>
          </a:p>
        </p:txBody>
      </p:sp>
      <p:sp>
        <p:nvSpPr>
          <p:cNvPr id="16" name="Прямоугольник 15"/>
          <p:cNvSpPr/>
          <p:nvPr/>
        </p:nvSpPr>
        <p:spPr>
          <a:xfrm>
            <a:off x="5298143" y="2765561"/>
            <a:ext cx="1955013" cy="3276000"/>
          </a:xfrm>
          <a:prstGeom prst="rect">
            <a:avLst/>
          </a:prstGeom>
          <a:ln>
            <a:solidFill>
              <a:srgbClr val="7030A0"/>
            </a:solidFill>
          </a:ln>
        </p:spPr>
        <p:txBody>
          <a:bodyPr wrap="square">
            <a:spAutoFit/>
          </a:bodyPr>
          <a:lstStyle/>
          <a:p>
            <a:pPr algn="ctr">
              <a:lnSpc>
                <a:spcPct val="120000"/>
              </a:lnSpc>
              <a:spcAft>
                <a:spcPts val="600"/>
              </a:spcAft>
            </a:pPr>
            <a:r>
              <a:rPr lang="en-US" sz="1600" dirty="0">
                <a:latin typeface="Arial" panose="020B0604020202020204" pitchFamily="34" charset="0"/>
                <a:cs typeface="Arial" panose="020B0604020202020204" pitchFamily="34" charset="0"/>
              </a:rPr>
              <a:t>Spatial resolution </a:t>
            </a:r>
            <a:r>
              <a:rPr lang="ru-RU" sz="1600" dirty="0" smtClean="0">
                <a:latin typeface="Arial" panose="020B0604020202020204" pitchFamily="34" charset="0"/>
                <a:cs typeface="Arial" panose="020B0604020202020204" pitchFamily="34" charset="0"/>
              </a:rPr>
              <a:t>512</a:t>
            </a:r>
            <a:r>
              <a:rPr lang="en-US" sz="1600" dirty="0" smtClean="0">
                <a:latin typeface="Arial" panose="020B0604020202020204" pitchFamily="34" charset="0"/>
                <a:cs typeface="Arial" panose="020B0604020202020204" pitchFamily="34" charset="0"/>
              </a:rPr>
              <a:t>x</a:t>
            </a:r>
            <a:r>
              <a:rPr lang="ru-RU" sz="1600" dirty="0" smtClean="0">
                <a:latin typeface="Arial" panose="020B0604020202020204" pitchFamily="34" charset="0"/>
                <a:cs typeface="Arial" panose="020B0604020202020204" pitchFamily="34" charset="0"/>
              </a:rPr>
              <a:t>512</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algn="ctr">
              <a:lnSpc>
                <a:spcPct val="120000"/>
              </a:lnSpc>
              <a:spcAft>
                <a:spcPts val="600"/>
              </a:spcAft>
            </a:pPr>
            <a:r>
              <a:rPr lang="en-US" sz="1600" dirty="0">
                <a:latin typeface="Arial" panose="020B0604020202020204" pitchFamily="34" charset="0"/>
                <a:cs typeface="Arial" panose="020B0604020202020204" pitchFamily="34" charset="0"/>
              </a:rPr>
              <a:t>Spectral region 660-1000 nm, where hydroxyl OH is emitted at an altitude of ~87 km.</a:t>
            </a:r>
          </a:p>
          <a:p>
            <a:pPr algn="ctr">
              <a:lnSpc>
                <a:spcPct val="120000"/>
              </a:lnSpc>
              <a:spcAft>
                <a:spcPts val="600"/>
              </a:spcAft>
            </a:pPr>
            <a:r>
              <a:rPr lang="en-US" sz="1600" dirty="0">
                <a:latin typeface="Arial" panose="020B0604020202020204" pitchFamily="34" charset="0"/>
                <a:cs typeface="Arial" panose="020B0604020202020204" pitchFamily="34" charset="0"/>
              </a:rPr>
              <a:t>The shooting interval between frames is </a:t>
            </a:r>
            <a:r>
              <a:rPr lang="ru-RU" sz="1600" dirty="0" smtClean="0">
                <a:latin typeface="Arial" panose="020B0604020202020204" pitchFamily="34" charset="0"/>
                <a:cs typeface="Arial" panose="020B0604020202020204" pitchFamily="34" charset="0"/>
              </a:rPr>
              <a:t>1</a:t>
            </a:r>
            <a:r>
              <a:rPr lang="en-US" sz="1600" dirty="0" smtClean="0">
                <a:latin typeface="Arial" panose="020B0604020202020204" pitchFamily="34" charset="0"/>
                <a:cs typeface="Arial" panose="020B0604020202020204" pitchFamily="34" charset="0"/>
              </a:rPr>
              <a:t> minute.</a:t>
            </a: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3856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84593" y="39756"/>
            <a:ext cx="8952867" cy="1063702"/>
          </a:xfrm>
        </p:spPr>
        <p:txBody>
          <a:bodyPr>
            <a:noAutofit/>
          </a:bodyPr>
          <a:lstStyle/>
          <a:p>
            <a:pPr algn="ctr">
              <a:lnSpc>
                <a:spcPct val="100000"/>
              </a:lnSpc>
            </a:pPr>
            <a:r>
              <a:rPr lang="en-US" sz="3200" dirty="0">
                <a:latin typeface="Arial" panose="020B0604020202020204" pitchFamily="34" charset="0"/>
                <a:ea typeface="Calibri" panose="020F0502020204030204" pitchFamily="34" charset="0"/>
                <a:cs typeface="Arial" panose="020B0604020202020204" pitchFamily="34" charset="0"/>
              </a:rPr>
              <a:t>The first mesospheric bore event was recorded by all-sky cameras on November 19, </a:t>
            </a:r>
            <a:r>
              <a:rPr lang="en-US" sz="3200" dirty="0" smtClean="0">
                <a:latin typeface="Arial" panose="020B0604020202020204" pitchFamily="34" charset="0"/>
                <a:ea typeface="Calibri" panose="020F0502020204030204" pitchFamily="34" charset="0"/>
                <a:cs typeface="Arial" panose="020B0604020202020204" pitchFamily="34" charset="0"/>
              </a:rPr>
              <a:t>2017</a:t>
            </a:r>
            <a:endParaRPr lang="ru-RU" sz="3200" dirty="0">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1299" y="1063702"/>
            <a:ext cx="8719457" cy="5712236"/>
          </a:xfrm>
          <a:prstGeom prst="rect">
            <a:avLst/>
          </a:prstGeom>
        </p:spPr>
      </p:pic>
    </p:spTree>
    <p:extLst>
      <p:ext uri="{BB962C8B-B14F-4D97-AF65-F5344CB8AC3E}">
        <p14:creationId xmlns:p14="http://schemas.microsoft.com/office/powerpoint/2010/main" val="15823096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16226" y="710442"/>
            <a:ext cx="11022496" cy="2936188"/>
          </a:xfrm>
          <a:prstGeom prst="rect">
            <a:avLst/>
          </a:prstGeom>
        </p:spPr>
        <p:txBody>
          <a:bodyPr wrap="square">
            <a:spAutoFit/>
          </a:bodyPr>
          <a:lstStyle/>
          <a:p>
            <a:pPr marL="285750" indent="-285750" algn="just">
              <a:lnSpc>
                <a:spcPct val="120000"/>
              </a:lnSpc>
              <a:buFont typeface="Wingdings" panose="05000000000000000000" pitchFamily="2" charset="2"/>
              <a:buChar char="§"/>
            </a:pPr>
            <a:r>
              <a:rPr lang="en-US" sz="2200" dirty="0">
                <a:ea typeface="Calibri" panose="020F0502020204030204" pitchFamily="34" charset="0"/>
              </a:rPr>
              <a:t>The mesospheric bore propagated along an azimuth of ~ 290° (northwest).</a:t>
            </a:r>
          </a:p>
          <a:p>
            <a:pPr marL="285750" indent="-285750" algn="just">
              <a:lnSpc>
                <a:spcPct val="120000"/>
              </a:lnSpc>
              <a:buFont typeface="Wingdings" panose="05000000000000000000" pitchFamily="2" charset="2"/>
              <a:buChar char="§"/>
            </a:pPr>
            <a:r>
              <a:rPr lang="en-US" sz="2200" dirty="0">
                <a:ea typeface="Calibri" panose="020F0502020204030204" pitchFamily="34" charset="0"/>
              </a:rPr>
              <a:t>The horizontal phase velocity of the mesospheric bore was ~ 66 m/s.</a:t>
            </a:r>
          </a:p>
          <a:p>
            <a:pPr marL="285750" indent="-285750" algn="just">
              <a:lnSpc>
                <a:spcPct val="120000"/>
              </a:lnSpc>
              <a:buFont typeface="Wingdings" panose="05000000000000000000" pitchFamily="2" charset="2"/>
              <a:buChar char="§"/>
            </a:pPr>
            <a:r>
              <a:rPr lang="en-US" sz="2200" dirty="0">
                <a:ea typeface="Calibri" panose="020F0502020204030204" pitchFamily="34" charset="0"/>
              </a:rPr>
              <a:t>The observation time was 1 hour 18 minutes.</a:t>
            </a:r>
          </a:p>
          <a:p>
            <a:pPr marL="285750" indent="-285750" algn="just">
              <a:lnSpc>
                <a:spcPct val="120000"/>
              </a:lnSpc>
              <a:buFont typeface="Wingdings" panose="05000000000000000000" pitchFamily="2" charset="2"/>
              <a:buChar char="§"/>
            </a:pPr>
            <a:r>
              <a:rPr lang="en-US" sz="2200" dirty="0">
                <a:ea typeface="Calibri" panose="020F0502020204030204" pitchFamily="34" charset="0"/>
              </a:rPr>
              <a:t>The waves sequentially propagating behind the mesospheric bore were observed until 16:10 UT. Their wavelength was ~ 27 km.</a:t>
            </a:r>
          </a:p>
          <a:p>
            <a:pPr marL="285750" indent="-285750" algn="just">
              <a:lnSpc>
                <a:spcPct val="120000"/>
              </a:lnSpc>
              <a:buFont typeface="Wingdings" panose="05000000000000000000" pitchFamily="2" charset="2"/>
              <a:buChar char="§"/>
            </a:pPr>
            <a:r>
              <a:rPr lang="en-US" sz="2200" dirty="0">
                <a:ea typeface="Calibri" panose="020F0502020204030204" pitchFamily="34" charset="0"/>
              </a:rPr>
              <a:t>The </a:t>
            </a:r>
            <a:r>
              <a:rPr lang="en-US" sz="2200" dirty="0" smtClean="0">
                <a:ea typeface="Calibri" panose="020F0502020204030204" pitchFamily="34" charset="0"/>
              </a:rPr>
              <a:t>event </a:t>
            </a:r>
            <a:r>
              <a:rPr lang="en-US" sz="2200" dirty="0">
                <a:ea typeface="Calibri" panose="020F0502020204030204" pitchFamily="34" charset="0"/>
              </a:rPr>
              <a:t>of the dark bore phenomenon suggests that its channel is located below the OH layer, respectively, the height of the mesospheric bore propagation is less than ~ 87 km.</a:t>
            </a:r>
            <a:endParaRPr lang="ru-RU" sz="2200" dirty="0"/>
          </a:p>
        </p:txBody>
      </p:sp>
      <p:sp>
        <p:nvSpPr>
          <p:cNvPr id="11" name="Заголовок 1"/>
          <p:cNvSpPr>
            <a:spLocks noGrp="1"/>
          </p:cNvSpPr>
          <p:nvPr>
            <p:ph type="title"/>
          </p:nvPr>
        </p:nvSpPr>
        <p:spPr>
          <a:xfrm>
            <a:off x="1062218" y="0"/>
            <a:ext cx="10099495" cy="710441"/>
          </a:xfrm>
        </p:spPr>
        <p:txBody>
          <a:bodyPr>
            <a:noAutofit/>
          </a:bodyPr>
          <a:lstStyle/>
          <a:p>
            <a:pPr algn="ctr">
              <a:lnSpc>
                <a:spcPct val="100000"/>
              </a:lnSpc>
            </a:pPr>
            <a:r>
              <a:rPr lang="en-US" sz="3200" dirty="0">
                <a:latin typeface="Arial" panose="020B0604020202020204" pitchFamily="34" charset="0"/>
                <a:ea typeface="Calibri" panose="020F0502020204030204" pitchFamily="34" charset="0"/>
                <a:cs typeface="Arial" panose="020B0604020202020204" pitchFamily="34" charset="0"/>
              </a:rPr>
              <a:t>Dark </a:t>
            </a:r>
            <a:r>
              <a:rPr lang="en-US" sz="3200" dirty="0" smtClean="0">
                <a:latin typeface="Arial" panose="020B0604020202020204" pitchFamily="34" charset="0"/>
                <a:ea typeface="Calibri" panose="020F0502020204030204" pitchFamily="34" charset="0"/>
                <a:cs typeface="Arial" panose="020B0604020202020204" pitchFamily="34" charset="0"/>
              </a:rPr>
              <a:t>mesospheric bore </a:t>
            </a:r>
            <a:r>
              <a:rPr lang="en-US" sz="3200" dirty="0">
                <a:latin typeface="Arial" panose="020B0604020202020204" pitchFamily="34" charset="0"/>
                <a:ea typeface="Calibri" panose="020F0502020204030204" pitchFamily="34" charset="0"/>
                <a:cs typeface="Arial" panose="020B0604020202020204" pitchFamily="34" charset="0"/>
              </a:rPr>
              <a:t>November 19, 2017</a:t>
            </a:r>
            <a:endParaRPr lang="ru-RU" sz="3200" dirty="0">
              <a:latin typeface="Arial" panose="020B0604020202020204" pitchFamily="34" charset="0"/>
              <a:cs typeface="Arial" panose="020B0604020202020204" pitchFamily="34" charset="0"/>
            </a:endParaRPr>
          </a:p>
        </p:txBody>
      </p:sp>
      <p:pic>
        <p:nvPicPr>
          <p:cNvPr id="7" name="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lum bright="20000" contrast="30000"/>
          </a:blip>
          <a:stretch>
            <a:fillRect/>
          </a:stretch>
        </p:blipFill>
        <p:spPr>
          <a:xfrm>
            <a:off x="2962864" y="3605416"/>
            <a:ext cx="3149102" cy="3069978"/>
          </a:xfrm>
          <a:prstGeom prst="rect">
            <a:avLst/>
          </a:prstGeom>
        </p:spPr>
      </p:pic>
      <p:pic>
        <p:nvPicPr>
          <p:cNvPr id="9" name="video">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217406" y="3605415"/>
            <a:ext cx="3149102" cy="3069978"/>
          </a:xfrm>
          <a:prstGeom prst="rect">
            <a:avLst/>
          </a:prstGeom>
          <a:noFill/>
          <a:ln>
            <a:noFill/>
          </a:ln>
        </p:spPr>
      </p:pic>
      <p:sp>
        <p:nvSpPr>
          <p:cNvPr id="8" name="Прямоугольник 7"/>
          <p:cNvSpPr/>
          <p:nvPr/>
        </p:nvSpPr>
        <p:spPr>
          <a:xfrm>
            <a:off x="2881119" y="6194324"/>
            <a:ext cx="672625" cy="431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lumMod val="75000"/>
                  </a:schemeClr>
                </a:solidFill>
              </a:rPr>
              <a:t>OH</a:t>
            </a:r>
            <a:endParaRPr lang="ru-RU" b="1" dirty="0">
              <a:solidFill>
                <a:schemeClr val="bg1">
                  <a:lumMod val="75000"/>
                </a:schemeClr>
              </a:solidFill>
            </a:endParaRPr>
          </a:p>
        </p:txBody>
      </p:sp>
      <p:sp>
        <p:nvSpPr>
          <p:cNvPr id="12" name="Прямоугольник 11"/>
          <p:cNvSpPr/>
          <p:nvPr/>
        </p:nvSpPr>
        <p:spPr>
          <a:xfrm>
            <a:off x="6135661" y="6194324"/>
            <a:ext cx="672625" cy="431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lumMod val="75000"/>
                  </a:schemeClr>
                </a:solidFill>
              </a:rPr>
              <a:t>OH</a:t>
            </a:r>
            <a:endParaRPr lang="ru-RU" b="1" dirty="0">
              <a:solidFill>
                <a:schemeClr val="bg1">
                  <a:lumMod val="75000"/>
                </a:schemeClr>
              </a:solidFill>
            </a:endParaRPr>
          </a:p>
        </p:txBody>
      </p:sp>
    </p:spTree>
    <p:extLst>
      <p:ext uri="{BB962C8B-B14F-4D97-AF65-F5344CB8AC3E}">
        <p14:creationId xmlns:p14="http://schemas.microsoft.com/office/powerpoint/2010/main" val="178392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3" fill="hold"/>
                                        <p:tgtEl>
                                          <p:spTgt spid="7"/>
                                        </p:tgtEl>
                                      </p:cBhvr>
                                    </p:cmd>
                                  </p:childTnLst>
                                </p:cTn>
                              </p:par>
                              <p:par>
                                <p:cTn id="7" presetID="1" presetClass="mediacall" presetSubtype="0" fill="hold" nodeType="withEffect">
                                  <p:stCondLst>
                                    <p:cond delay="0"/>
                                  </p:stCondLst>
                                  <p:childTnLst>
                                    <p:cmd type="call" cmd="playFrom(0.0)">
                                      <p:cBhvr>
                                        <p:cTn id="8" dur="222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80000">
                <p:cTn id="15" repeatCount="indefinite" fill="hold" display="0">
                  <p:stCondLst>
                    <p:cond delay="indefinite"/>
                  </p:stCondLst>
                </p:cTn>
                <p:tgtEl>
                  <p:spTgt spid="9"/>
                </p:tgtEl>
              </p:cMediaNode>
            </p:vide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2"/>
          <p:cNvSpPr>
            <a:spLocks noGrp="1"/>
          </p:cNvSpPr>
          <p:nvPr>
            <p:ph idx="1"/>
          </p:nvPr>
        </p:nvSpPr>
        <p:spPr>
          <a:xfrm>
            <a:off x="475510" y="385740"/>
            <a:ext cx="11150684" cy="1924840"/>
          </a:xfrm>
        </p:spPr>
        <p:txBody>
          <a:bodyPr>
            <a:noAutofit/>
          </a:bodyPr>
          <a:lstStyle/>
          <a:p>
            <a:pPr marL="0" indent="0" algn="just">
              <a:lnSpc>
                <a:spcPct val="120000"/>
              </a:lnSpc>
              <a:spcBef>
                <a:spcPts val="0"/>
              </a:spcBef>
              <a:buNone/>
            </a:pPr>
            <a:r>
              <a:rPr lang="ru-RU"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An interesting effect was observed in the 557.7 nm [OI] line of the </a:t>
            </a:r>
            <a:r>
              <a:rPr lang="en-US" sz="2000" dirty="0" smtClean="0">
                <a:latin typeface="Arial" panose="020B0604020202020204" pitchFamily="34" charset="0"/>
                <a:cs typeface="Arial" panose="020B0604020202020204" pitchFamily="34" charset="0"/>
              </a:rPr>
              <a:t>all-sky camera</a:t>
            </a:r>
            <a:r>
              <a:rPr lang="ru-RU"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Keo Sentry</a:t>
            </a:r>
            <a:r>
              <a:rPr lang="ru-RU" sz="2000" dirty="0" smtClean="0">
                <a:latin typeface="Arial" panose="020B0604020202020204" pitchFamily="34" charset="0"/>
                <a:cs typeface="Arial" panose="020B0604020202020204" pitchFamily="34" charset="0"/>
              </a:rPr>
              <a:t>»</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where no clear wave front was visible, but after the passage of the mesospheric bore in the OH line through the camera's zenith (northwest), successive wave disturbances appeared in a limited area. These disturbances were separated on both sides by a smaller group of waves propagating in the opposite direction (southeast).</a:t>
            </a:r>
            <a:endParaRPr lang="ru-RU" sz="2000" dirty="0">
              <a:latin typeface="Arial" panose="020B0604020202020204" pitchFamily="34" charset="0"/>
              <a:cs typeface="Arial" panose="020B0604020202020204" pitchFamily="34" charset="0"/>
            </a:endParaRPr>
          </a:p>
        </p:txBody>
      </p:sp>
      <p:pic>
        <p:nvPicPr>
          <p:cNvPr id="10" name="outp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63452" y="2426663"/>
            <a:ext cx="4174800" cy="4174800"/>
          </a:xfrm>
          <a:prstGeom prst="rect">
            <a:avLst/>
          </a:prstGeom>
          <a:ln>
            <a:noFill/>
          </a:ln>
        </p:spPr>
      </p:pic>
    </p:spTree>
    <p:extLst>
      <p:ext uri="{BB962C8B-B14F-4D97-AF65-F5344CB8AC3E}">
        <p14:creationId xmlns:p14="http://schemas.microsoft.com/office/powerpoint/2010/main" val="135074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video>
              <p:cMediaNode vol="80000">
                <p:cTn id="8" repeatCount="indefinite" fill="hold" display="0">
                  <p:stCondLst>
                    <p:cond delay="indefinite"/>
                  </p:stCondLst>
                </p:cTn>
                <p:tgtEl>
                  <p:spTgt spid="10"/>
                </p:tgtEl>
              </p:cMediaNode>
            </p:video>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989840" y="5798"/>
            <a:ext cx="8131278" cy="1096839"/>
          </a:xfrm>
        </p:spPr>
        <p:txBody>
          <a:bodyPr>
            <a:noAutofit/>
          </a:bodyPr>
          <a:lstStyle/>
          <a:p>
            <a:pPr algn="ctr">
              <a:lnSpc>
                <a:spcPct val="100000"/>
              </a:lnSpc>
            </a:pPr>
            <a:r>
              <a:rPr lang="en-US" sz="3200" dirty="0">
                <a:latin typeface="Arial" panose="020B0604020202020204" pitchFamily="34" charset="0"/>
                <a:ea typeface="Calibri" panose="020F0502020204030204" pitchFamily="34" charset="0"/>
                <a:cs typeface="Arial" panose="020B0604020202020204" pitchFamily="34" charset="0"/>
              </a:rPr>
              <a:t>Second mesospheric bore event recorded by </a:t>
            </a:r>
            <a:r>
              <a:rPr lang="en-US" sz="3200" dirty="0" smtClean="0">
                <a:latin typeface="Arial" panose="020B0604020202020204" pitchFamily="34" charset="0"/>
                <a:ea typeface="Calibri" panose="020F0502020204030204" pitchFamily="34" charset="0"/>
                <a:cs typeface="Arial" panose="020B0604020202020204" pitchFamily="34" charset="0"/>
              </a:rPr>
              <a:t>all-sky camera </a:t>
            </a:r>
            <a:r>
              <a:rPr lang="en-US" sz="3200" dirty="0">
                <a:latin typeface="Arial" panose="020B0604020202020204" pitchFamily="34" charset="0"/>
                <a:ea typeface="Calibri" panose="020F0502020204030204" pitchFamily="34" charset="0"/>
                <a:cs typeface="Arial" panose="020B0604020202020204" pitchFamily="34" charset="0"/>
              </a:rPr>
              <a:t>on January 30, 2022</a:t>
            </a:r>
            <a:endParaRPr lang="ru-RU" sz="3200" b="1" dirty="0">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1248" y="1043002"/>
            <a:ext cx="8768461" cy="5725546"/>
          </a:xfrm>
          <a:prstGeom prst="rect">
            <a:avLst/>
          </a:prstGeom>
        </p:spPr>
      </p:pic>
    </p:spTree>
    <p:extLst>
      <p:ext uri="{BB962C8B-B14F-4D97-AF65-F5344CB8AC3E}">
        <p14:creationId xmlns:p14="http://schemas.microsoft.com/office/powerpoint/2010/main" val="301749827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6467</TotalTime>
  <Words>1852</Words>
  <Application>Microsoft Office PowerPoint</Application>
  <PresentationFormat>Широкоэкранный</PresentationFormat>
  <Paragraphs>125</Paragraphs>
  <Slides>16</Slides>
  <Notes>2</Notes>
  <HiddenSlides>0</HiddenSlides>
  <MMClips>5</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16</vt:i4>
      </vt:variant>
    </vt:vector>
  </HeadingPairs>
  <TitlesOfParts>
    <vt:vector size="23" baseType="lpstr">
      <vt:lpstr>Arial</vt:lpstr>
      <vt:lpstr>Calibri</vt:lpstr>
      <vt:lpstr>Calibri Light</vt:lpstr>
      <vt:lpstr>Cambria Math</vt:lpstr>
      <vt:lpstr>Times New Roman</vt:lpstr>
      <vt:lpstr>Wingdings</vt:lpstr>
      <vt:lpstr>Тема Office</vt:lpstr>
      <vt:lpstr>Detection of two mesospheric bores in the nightglow over Yakutia</vt:lpstr>
      <vt:lpstr>Презентация PowerPoint</vt:lpstr>
      <vt:lpstr>Презентация PowerPoint</vt:lpstr>
      <vt:lpstr>MIL structure – mesospheric inversion layers</vt:lpstr>
      <vt:lpstr>Презентация PowerPoint</vt:lpstr>
      <vt:lpstr>The first mesospheric bore event was recorded by all-sky cameras on November 19, 2017</vt:lpstr>
      <vt:lpstr>Dark mesospheric bore November 19, 2017</vt:lpstr>
      <vt:lpstr>Презентация PowerPoint</vt:lpstr>
      <vt:lpstr>Second mesospheric bore event recorded by all-sky camera on January 30, 2022</vt:lpstr>
      <vt:lpstr>Light mesospheric bore January 30, 2022</vt:lpstr>
      <vt:lpstr>Upper Atmosphere Temperature Profile from Aura MLS (Microwave Limb Sounder) Satellite Data on November 19, 2017 </vt:lpstr>
      <vt:lpstr>Upper Atmosphere Temperature Profile from Aura MLS (Microwave Limb Sounder) Satellite Data on January 30, 2022</vt:lpstr>
      <vt:lpstr>Global wind and weather map from NCEP (National Centers for Environmental Prediction) on November 19, 2017 at 12:00 UT</vt:lpstr>
      <vt:lpstr>Global wind and weather map from NCEP (National Centers for Environmental Prediction) on January 30, 2022 at 11:00 UT</vt:lpstr>
      <vt:lpstr>Conclusion</vt:lpstr>
      <vt:lpstr>Thank you for your attention!</vt:lpstr>
    </vt:vector>
  </TitlesOfParts>
  <Company>IKFIA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Проявление мезосферных боров в свечении ночного неба над Якутией</dc:title>
  <dc:creator>Тыщук Олеся Владимировна</dc:creator>
  <cp:lastModifiedBy>Леся</cp:lastModifiedBy>
  <cp:revision>172</cp:revision>
  <dcterms:created xsi:type="dcterms:W3CDTF">2024-02-06T06:59:47Z</dcterms:created>
  <dcterms:modified xsi:type="dcterms:W3CDTF">2024-09-03T01:26:34Z</dcterms:modified>
</cp:coreProperties>
</file>