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2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72" r:id="rId3"/>
    <p:sldMasterId id="2147484219" r:id="rId4"/>
    <p:sldMasterId id="2147484243" r:id="rId5"/>
    <p:sldMasterId id="2147484255" r:id="rId6"/>
    <p:sldMasterId id="2147484267" r:id="rId7"/>
    <p:sldMasterId id="2147484303" r:id="rId8"/>
    <p:sldMasterId id="2147484351" r:id="rId9"/>
    <p:sldMasterId id="2147484399" r:id="rId10"/>
    <p:sldMasterId id="2147484411" r:id="rId11"/>
    <p:sldMasterId id="2147484459" r:id="rId12"/>
    <p:sldMasterId id="2147484471" r:id="rId13"/>
    <p:sldMasterId id="2147484483" r:id="rId14"/>
    <p:sldMasterId id="2147484495" r:id="rId15"/>
    <p:sldMasterId id="2147484507" r:id="rId16"/>
    <p:sldMasterId id="2147484519" r:id="rId17"/>
    <p:sldMasterId id="2147484531" r:id="rId18"/>
    <p:sldMasterId id="2147484543" r:id="rId19"/>
  </p:sldMasterIdLst>
  <p:notesMasterIdLst>
    <p:notesMasterId r:id="rId117"/>
  </p:notesMasterIdLst>
  <p:sldIdLst>
    <p:sldId id="457" r:id="rId20"/>
    <p:sldId id="472" r:id="rId21"/>
    <p:sldId id="419" r:id="rId22"/>
    <p:sldId id="300" r:id="rId23"/>
    <p:sldId id="302" r:id="rId24"/>
    <p:sldId id="304" r:id="rId25"/>
    <p:sldId id="308" r:id="rId26"/>
    <p:sldId id="319" r:id="rId27"/>
    <p:sldId id="421" r:id="rId28"/>
    <p:sldId id="324" r:id="rId29"/>
    <p:sldId id="325" r:id="rId30"/>
    <p:sldId id="333" r:id="rId31"/>
    <p:sldId id="334" r:id="rId32"/>
    <p:sldId id="338" r:id="rId33"/>
    <p:sldId id="424" r:id="rId34"/>
    <p:sldId id="425" r:id="rId35"/>
    <p:sldId id="423" r:id="rId36"/>
    <p:sldId id="339" r:id="rId37"/>
    <p:sldId id="340" r:id="rId38"/>
    <p:sldId id="563" r:id="rId39"/>
    <p:sldId id="541" r:id="rId40"/>
    <p:sldId id="542" r:id="rId41"/>
    <p:sldId id="469" r:id="rId42"/>
    <p:sldId id="470" r:id="rId43"/>
    <p:sldId id="564" r:id="rId44"/>
    <p:sldId id="483" r:id="rId45"/>
    <p:sldId id="484" r:id="rId46"/>
    <p:sldId id="485" r:id="rId47"/>
    <p:sldId id="486" r:id="rId48"/>
    <p:sldId id="487" r:id="rId49"/>
    <p:sldId id="488" r:id="rId50"/>
    <p:sldId id="489" r:id="rId51"/>
    <p:sldId id="490" r:id="rId52"/>
    <p:sldId id="491" r:id="rId53"/>
    <p:sldId id="478" r:id="rId54"/>
    <p:sldId id="576" r:id="rId55"/>
    <p:sldId id="577" r:id="rId56"/>
    <p:sldId id="578" r:id="rId57"/>
    <p:sldId id="509" r:id="rId58"/>
    <p:sldId id="544" r:id="rId59"/>
    <p:sldId id="508" r:id="rId60"/>
    <p:sldId id="565" r:id="rId61"/>
    <p:sldId id="503" r:id="rId62"/>
    <p:sldId id="505" r:id="rId63"/>
    <p:sldId id="506" r:id="rId64"/>
    <p:sldId id="504" r:id="rId65"/>
    <p:sldId id="498" r:id="rId66"/>
    <p:sldId id="499" r:id="rId67"/>
    <p:sldId id="523" r:id="rId68"/>
    <p:sldId id="546" r:id="rId69"/>
    <p:sldId id="511" r:id="rId70"/>
    <p:sldId id="547" r:id="rId71"/>
    <p:sldId id="510" r:id="rId72"/>
    <p:sldId id="551" r:id="rId73"/>
    <p:sldId id="557" r:id="rId74"/>
    <p:sldId id="566" r:id="rId75"/>
    <p:sldId id="556" r:id="rId76"/>
    <p:sldId id="552" r:id="rId77"/>
    <p:sldId id="522" r:id="rId78"/>
    <p:sldId id="521" r:id="rId79"/>
    <p:sldId id="513" r:id="rId80"/>
    <p:sldId id="514" r:id="rId81"/>
    <p:sldId id="545" r:id="rId82"/>
    <p:sldId id="524" r:id="rId83"/>
    <p:sldId id="529" r:id="rId84"/>
    <p:sldId id="528" r:id="rId85"/>
    <p:sldId id="527" r:id="rId86"/>
    <p:sldId id="568" r:id="rId87"/>
    <p:sldId id="567" r:id="rId88"/>
    <p:sldId id="569" r:id="rId89"/>
    <p:sldId id="525" r:id="rId90"/>
    <p:sldId id="554" r:id="rId91"/>
    <p:sldId id="553" r:id="rId92"/>
    <p:sldId id="535" r:id="rId93"/>
    <p:sldId id="537" r:id="rId94"/>
    <p:sldId id="536" r:id="rId95"/>
    <p:sldId id="526" r:id="rId96"/>
    <p:sldId id="543" r:id="rId97"/>
    <p:sldId id="530" r:id="rId98"/>
    <p:sldId id="573" r:id="rId99"/>
    <p:sldId id="572" r:id="rId100"/>
    <p:sldId id="574" r:id="rId101"/>
    <p:sldId id="570" r:id="rId102"/>
    <p:sldId id="555" r:id="rId103"/>
    <p:sldId id="550" r:id="rId104"/>
    <p:sldId id="507" r:id="rId105"/>
    <p:sldId id="501" r:id="rId106"/>
    <p:sldId id="548" r:id="rId107"/>
    <p:sldId id="549" r:id="rId108"/>
    <p:sldId id="558" r:id="rId109"/>
    <p:sldId id="571" r:id="rId110"/>
    <p:sldId id="575" r:id="rId111"/>
    <p:sldId id="560" r:id="rId112"/>
    <p:sldId id="561" r:id="rId113"/>
    <p:sldId id="562" r:id="rId114"/>
    <p:sldId id="443" r:id="rId115"/>
    <p:sldId id="559" r:id="rId1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>
      <p:cViewPr varScale="1">
        <p:scale>
          <a:sx n="123" d="100"/>
          <a:sy n="123" d="100"/>
        </p:scale>
        <p:origin x="-12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slide" Target="slides/slide94.xml"/><Relationship Id="rId11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C27974-B038-4A35-B5D2-88A433711FEA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43E2F6-CC15-43DB-AFBC-3FA80D799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6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028950" y="857250"/>
            <a:ext cx="30861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9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19E324-98B4-4D01-8BAA-94DF186E0A61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ru-RU" altLang="ru-RU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1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A2C2-B291-4B68-B86A-D818AF6D13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67397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E068-4FF7-4DF7-A2E0-C87BC374B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272727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D325D-E243-41C2-A4BA-B8EE017E9F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63787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5293A-1E78-4B11-A0DD-3E1BEAF11C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53382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78777-96E0-4D8E-A3A2-E3FE3B1B29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33282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9E499-6BF6-4B95-AB0E-6371E0E5144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43335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AF47-680A-4F84-AF27-C75AD1F2B0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74851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D62C7-0529-436B-9545-B436860B4A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1000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8901-1E07-454D-B197-ED9897D7BBB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55433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E43CF-761E-4926-85A5-D27344EACB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3266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7D186-CED6-4791-ABB1-6611EDD13C0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55315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1731D-BBA2-4204-AAC4-E0CF49DC77D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2989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0D68-5259-4728-BC6C-D7FCA0857C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8791995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73EEF-3431-4CDD-926D-277B01B8F0F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3784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D325D-E243-41C2-A4BA-B8EE017E9F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6291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5293A-1E78-4B11-A0DD-3E1BEAF11C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12724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78777-96E0-4D8E-A3A2-E3FE3B1B29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04446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9E499-6BF6-4B95-AB0E-6371E0E5144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66906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AF47-680A-4F84-AF27-C75AD1F2B0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81174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D62C7-0529-436B-9545-B436860B4A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86006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8901-1E07-454D-B197-ED9897D7BBB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08100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E43CF-761E-4926-85A5-D27344EACB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7805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7D186-CED6-4791-ABB1-6611EDD13C0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624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0DAE4E-00A1-49B6-A08F-860AB6A307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3112435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1731D-BBA2-4204-AAC4-E0CF49DC77D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37348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73EEF-3431-4CDD-926D-277B01B8F0F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94578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9017D-7684-475D-8458-511CF8CF74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68831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62D5C-E9DB-49DD-9D52-52693A63852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58459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EE0F0-428F-47E1-B374-0E289A0FDC4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04217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B2E49-0A85-4EAD-BDD9-644068404AF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44717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70466-E80F-4926-9929-5D96A3C4B45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46092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5A38D-FDBC-4F78-8885-CEE933DA41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47669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C6F6-E766-425F-8303-0F78935922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85790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909B-5F80-475E-A1EB-5BE185EF99C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8586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E63160-B308-4F24-BECC-57E5E4DC35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20528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FA7FE-6E9D-4237-820A-313E590D9C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61210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E5277-5C7B-4D85-9C3E-652E71727E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56014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4D36E-1018-41F6-AB38-1640F00E4FF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34302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7639-A102-4EA8-891E-9A304CC7221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65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6B34-21E0-4B1A-9958-20508CBAA3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1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0641A-42E2-4954-ADE3-8600F8AC9C2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26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AA76-A7A6-48C8-AF9F-F6FACA21C3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53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1514-E09A-44C8-B962-C90CBF14D1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783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D5B33-FDF4-4088-9068-3F143F49A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233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E9BFC-E5A0-4066-AA09-2C42F55059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5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15A9E0-EFAD-43AB-B24D-7305FFFF6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3023867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45017-313D-4307-8251-2CA55DB47B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335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BD22D-62D4-490E-ACEA-0877E3DD1FA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775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A8E1-561A-4599-8ED9-F9DF5784C3A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05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B7D1-36AE-4054-A3C1-B9F2F0B7B5F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537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58371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5846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86473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28084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52611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6572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F8F6AD-F63D-4EA5-A20D-EA39B76EF7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4415927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00670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74956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56950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12455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51339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78747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06190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26101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7664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6143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8ED993-C696-464D-B2EA-8B990907F9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429927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99276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64755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3326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53616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2840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5441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18E4-6455-48BA-8320-6595A50D6A5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6307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8617B-6956-48CF-AD3C-83971549A2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660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32C39-3941-4D02-BE95-63CB93A65F0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70919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16698-8B94-4E22-A066-97C85641753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4184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DF8516-33F4-47FE-9248-48C4F1BB00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2125151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E31AE-CA7F-4FE1-BEA7-A84037F187C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08599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9D1D1-490A-4AAE-A809-45915CC005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66721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7A80-933E-4C54-9236-67CFA177A5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2851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EE7EF-5CF1-48FA-95F9-288B8B18D5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40133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4DD6B-9859-47FE-9937-9EE66EFA087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61001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234D8-AB47-449B-8592-9D7F050FD4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4823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2B687-486F-48A9-AF01-04FB679F48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38987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308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895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35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B7DABF5-5638-4EB4-8B59-26DE2D1C50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602741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97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722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983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711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672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821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262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428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142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192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70BCD2-25C5-4710-B57D-3F9B359E7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10126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77767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09480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19234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43767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68873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56140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71008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82692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40663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D38A9-F0EA-4544-8CA1-063EECC04E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451244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2A9D0-BEEC-4862-BDC5-8D214BD9FB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32059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2F7B05-688C-4263-A96A-187C4F1DBE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682688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0C21-8DA1-4F9C-82E2-87C2B1050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710069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D271-5C66-4365-88BD-D2F217A204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407942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B423-FEE6-4531-8057-70A347EDE2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2776968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1CB91-DD5D-4CEA-B192-18A0D08285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487504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7D2CA-D68D-41AD-B3B4-D0D018CD25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668922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2E455-0E58-485F-8DA6-4BF6E8BB14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625488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F7FB-4BE1-4BBF-95F5-7F7B0D8D5B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55487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9A173-C915-4490-ADA4-6113DD88A6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4935030"/>
      </p:ext>
    </p:extLst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C2E35-881C-43AE-8129-0C3573D7C8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8835988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26C38-11A5-42CB-AA2F-79C9452183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411001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CEDF906-7762-4A06-94A1-14484062E0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8805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163E03-E53D-464A-9A71-5A464F2B4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95635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815F4E-78E9-45E2-B811-7388F2BF5A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060602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39EE2E-13FD-49FB-834B-B07D8A0CD4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388481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9D62C2-9595-4910-B35F-656925548E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211460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35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62C158-02E3-49F0-9CD4-6E34B6BE9C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094737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59DABD-1035-4959-A99F-35A1CBCC14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70384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1903F2-D8EC-4EDD-9D3D-1E7030B9C1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24039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D89F8-B43D-48B9-BA01-0F3DEB6D4F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73396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32DA74-DFCB-48B9-A6B7-1EEB59E7B4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996972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2229F6-BE22-46C0-8F8A-EE57246E87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2335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3DA3BB-C2B1-48A1-980A-9E25C02F5F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65498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6C8B09-9975-40DB-B0BA-CA5008EF74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997306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F2AFE-61D4-4351-ADAA-A50D3A5AEA3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3299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2051D-3D8C-4625-846A-20135404EA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2252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B59E0-5B35-4C2F-B9E0-68BB047DB0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8436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6F8F-9F06-4738-869E-937F9C2852D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8207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A62CB-1401-4446-B6CB-497639C21B0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693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E89E-7D67-4EB4-810D-490D9B2F05E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1846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FFC9F-2985-45F6-AB40-B7486E25FC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282493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9D3C7-9FB7-4CD9-BE1D-4B38CCC7CBC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1511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9EFC-6344-4AEC-BBD8-0D29DC5C7F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43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FC48A-F240-4808-9879-2E34C9B2A5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7511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190B4-C149-4B70-B151-2024A8CEDB4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0641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D538-8A2D-43B5-852C-40FFE38801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6876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A2C2-B291-4B68-B86A-D818AF6D134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664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2A9D0-BEEC-4862-BDC5-8D214BD9FB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678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D89F8-B43D-48B9-BA01-0F3DEB6D4F1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3825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FFC9F-2985-45F6-AB40-B7486E25FC8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5339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E127-EA11-4224-B2B3-2EFF01A4E5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5744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E127-EA11-4224-B2B3-2EFF01A4E5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953671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4CF1-6532-4AF1-80F0-AB2FD353195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7888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B8833-4A08-4A84-A4DA-BD5ED50B20C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6623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4BE6-DF96-459A-9928-3FF79B58E7C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4934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A253-0011-401A-9AB8-823F349475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8229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E068-4FF7-4DF7-A2E0-C87BC374B0D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2829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0D68-5259-4728-BC6C-D7FCA0857C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4570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1C8CC0-2377-482D-9F57-5BD94CE90E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151768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FEDF03-E01E-4DD9-B4A7-2383DDBA12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686406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6A8646-6106-4A69-9221-125B1E10C3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6045908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20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4CF1-6532-4AF1-80F0-AB2FD35319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925532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C12B22-69F5-416A-9C06-CF6B092E82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181292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C8824F-6529-4758-9092-27F93D0C47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386428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5158B3-AD1E-4020-BFFE-2905AC853C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6270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EE1CD4-D00A-45DC-9739-46B5467A6A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723601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28AA57-FE03-422C-8647-8769681EA2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18320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F3AB5F-6710-4824-B855-E7E847B513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4070785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0D778B-0D35-486E-91F7-1A113C921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5154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7E4BA-2051-46EB-8653-625FCEED8A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829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9771D-8B0C-4F85-B026-5DFAB86EB07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2238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AD16D-97F5-466C-B025-CA7DB614B1E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4839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B8833-4A08-4A84-A4DA-BD5ED50B20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54487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A7058-C6E3-4056-938F-9C27370079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97162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8714D-5665-44F4-A3D9-DF7753DD211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009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BE370-9EA1-4BB4-802F-281356F85B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9807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A8CF-555D-4E16-A154-468D226EB63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585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E10C-40A3-40E3-9FB6-3B66F8C24A5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7649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A758D-E811-4DA8-B9F8-AC8DFC9192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87980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462F1-7D5C-4E3A-B3E4-FBD48B31555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5229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4518-CCBE-4C0D-A635-922782C6E1E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10416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F2E9E-7F9E-4153-8E35-44E26E8BE2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81267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2E27-F2BA-4529-8DD2-35A50BFEF9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8127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4BE6-DF96-459A-9928-3FF79B58E7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183718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27A4D-E69A-44ED-881B-692603E05A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3691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7C415-7990-43CC-8BF8-B3435FECD1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07775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AC7F7-2FCE-412F-B77D-F3786E52CF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709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46461-CC24-433C-94A5-5DA908F5C8E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68678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32641-FF72-4A0B-ADA2-A6C4F8EBE3E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0068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B32C8-2CEF-438D-91AE-05232C5E42C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7068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1724E-26F0-4AC8-BDA0-208C7E870F7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77833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814C3-2386-4DCC-BBDF-B862D210DD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0646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C735-F584-44F3-B7E9-6094196BF9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46538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A2C2-B291-4B68-B86A-D818AF6D134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9115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A253-0011-401A-9AB8-823F349475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515177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2A9D0-BEEC-4862-BDC5-8D214BD9FB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808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D89F8-B43D-48B9-BA01-0F3DEB6D4F1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8905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FFC9F-2985-45F6-AB40-B7486E25FC8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37589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E127-EA11-4224-B2B3-2EFF01A4E5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8990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4CF1-6532-4AF1-80F0-AB2FD353195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0058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B8833-4A08-4A84-A4DA-BD5ED50B20C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5896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4BE6-DF96-459A-9928-3FF79B58E7C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9242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A253-0011-401A-9AB8-823F349475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42851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9E068-4FF7-4DF7-A2E0-C87BC374B0D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51454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0D68-5259-4728-BC6C-D7FCA0857C0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8715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FD5337-18F3-464F-A934-D1FEC2CB07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ED9FCC-4E78-4F67-916D-98BB311407E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ED9FCC-4E78-4F67-916D-98BB311407E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7F6DB78-09A9-4FD3-A8BB-403D490F5D5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3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5E14D6-D4C5-44A8-86E0-01BD734168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2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30.08.2024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3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2E5E-2E5E-4C09-8E03-8F400DF501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30.08.2024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7CF26-A8D3-470C-87CC-AD50F66B62C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844621-DEF4-4496-A479-10BE388E72F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9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1E0F79-3E40-439F-BDDA-9E8912733B5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30.08.2024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97C3C4-569D-4040-944F-5D3FC54B55E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3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FF4A4C7-14F1-4CCF-87FF-89D8551ADC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73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0FC2D32-348E-4398-999B-3D932FD2F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4CEEFB5-1CD8-44D8-8D43-331A232B00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CBE561-212F-4929-9D57-E98E479AFD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7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FD5337-18F3-464F-A934-D1FEC2CB07B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D69AD6D-2DAA-4BB9-9354-44F712208B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359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3C1B39-F211-46FB-ABF6-A16EDF8749C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75DD79F-C9CA-4F55-859E-D996F7C309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0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FD5337-18F3-464F-A934-D1FEC2CB07B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4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4-07837-8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9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9939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50076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Внеатмосферная астрономия 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ru-RU" sz="3200" dirty="0" smtClean="0">
                <a:solidFill>
                  <a:srgbClr val="FFFF00"/>
                </a:solidFill>
              </a:rPr>
              <a:t>и </a:t>
            </a:r>
            <a:r>
              <a:rPr lang="ru-RU" sz="3200" dirty="0">
                <a:solidFill>
                  <a:srgbClr val="FFFF00"/>
                </a:solidFill>
              </a:rPr>
              <a:t>новый космический телескоп "Джеймс </a:t>
            </a:r>
            <a:r>
              <a:rPr lang="ru-RU" sz="3200" dirty="0" err="1">
                <a:solidFill>
                  <a:srgbClr val="FFFF00"/>
                </a:solidFill>
              </a:rPr>
              <a:t>Уэбб</a:t>
            </a:r>
            <a:r>
              <a:rPr lang="ru-RU" sz="3200" dirty="0">
                <a:solidFill>
                  <a:srgbClr val="FFFF00"/>
                </a:solidFill>
              </a:rPr>
              <a:t>" 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184939"/>
            <a:ext cx="334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James Webb Space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Telescope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20" y="4941168"/>
            <a:ext cx="141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Сурдин В.Г.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ГАИШ  МГУ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0385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23" name="Rectangle 3" descr="283_strat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4147" name="Rectangle 3" descr="304_HST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500_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4387" name="Rectangle 3" descr="500_A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9507" name="Rectangle 3" descr="680_vlt_las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20638"/>
            <a:ext cx="4606925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575"/>
            <a:ext cx="54737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03" name="Rectangle 3" descr="684_ad_opt"/>
          <p:cNvSpPr>
            <a:spLocks noGrp="1" noChangeAspect="1" noChangeArrowheads="1"/>
          </p:cNvSpPr>
          <p:nvPr isPhoto="1"/>
        </p:nvSpPr>
        <p:spPr bwMode="auto">
          <a:xfrm>
            <a:off x="939800" y="0"/>
            <a:ext cx="72628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4627" name="Rectangle 3" descr="686_gc_orb"/>
          <p:cNvSpPr>
            <a:spLocks noGrp="1" noChangeAspect="1" noChangeArrowheads="1"/>
          </p:cNvSpPr>
          <p:nvPr isPhoto="1"/>
        </p:nvSpPr>
        <p:spPr bwMode="auto">
          <a:xfrm>
            <a:off x="1143000" y="0"/>
            <a:ext cx="6858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51" name="Rectangle 3" descr="110_atmos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85049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06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302" y="116632"/>
            <a:ext cx="88027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Если всё так хорошо у наземной астрономии,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то зачем нам </a:t>
            </a:r>
            <a:r>
              <a:rPr lang="ru-RU" sz="2800" b="1" dirty="0" smtClean="0">
                <a:solidFill>
                  <a:srgbClr val="FFFF00"/>
                </a:solidFill>
              </a:rPr>
              <a:t>космические</a:t>
            </a:r>
            <a:r>
              <a:rPr lang="ru-RU" sz="2800" dirty="0" smtClean="0">
                <a:solidFill>
                  <a:srgbClr val="FFFF00"/>
                </a:solidFill>
              </a:rPr>
              <a:t> оптические телескопы?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8170" y="1412776"/>
            <a:ext cx="327038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Высокая чёткость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на снимках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протяженных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объектов</a:t>
            </a:r>
          </a:p>
          <a:p>
            <a:endParaRPr lang="ru-RU" sz="2800" dirty="0" smtClean="0">
              <a:solidFill>
                <a:srgbClr val="FFC000"/>
              </a:solidFill>
            </a:endParaRPr>
          </a:p>
          <a:p>
            <a:endParaRPr lang="ru-RU" sz="2800" dirty="0">
              <a:solidFill>
                <a:srgbClr val="FFC000"/>
              </a:solidFill>
            </a:endParaRPr>
          </a:p>
          <a:p>
            <a:r>
              <a:rPr lang="ru-RU" sz="2800" dirty="0" smtClean="0">
                <a:solidFill>
                  <a:srgbClr val="FFC000"/>
                </a:solidFill>
              </a:rPr>
              <a:t>Длительные 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экспозиции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(тёмное небо)</a:t>
            </a:r>
          </a:p>
          <a:p>
            <a:endParaRPr lang="ru-RU" sz="2400" dirty="0">
              <a:solidFill>
                <a:srgbClr val="FFC000"/>
              </a:solidFill>
            </a:endParaRPr>
          </a:p>
          <a:p>
            <a:r>
              <a:rPr lang="ru-RU" sz="2400" dirty="0" smtClean="0">
                <a:solidFill>
                  <a:srgbClr val="FFC000"/>
                </a:solidFill>
              </a:rPr>
              <a:t>а также</a:t>
            </a:r>
          </a:p>
          <a:p>
            <a:r>
              <a:rPr lang="ru-RU" sz="2400" dirty="0" smtClean="0">
                <a:solidFill>
                  <a:srgbClr val="FFC000"/>
                </a:solidFill>
              </a:rPr>
              <a:t>непрерывная работа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01670"/>
            <a:ext cx="3140778" cy="2682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16" y="3895770"/>
            <a:ext cx="3133160" cy="27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287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883" name="Rectangle 3" descr="304_HST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6404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350_co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2360" y="4725144"/>
            <a:ext cx="13316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FF00"/>
                </a:solidFill>
              </a:rPr>
              <a:t>В космос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</a:rPr>
              <a:t>продолжают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</a:rPr>
              <a:t>отправлять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</a:rPr>
              <a:t>оптические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</a:rPr>
              <a:t>телескопы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820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248" y="4149080"/>
            <a:ext cx="2150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Высокоточные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фотометрические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обзоры с Земли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делать не удаётся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52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9" y="400110"/>
            <a:ext cx="8529753" cy="639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010" y="116632"/>
            <a:ext cx="805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6862" y="2204864"/>
            <a:ext cx="380886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 с двойным телескопом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в 2013 г. на орбиту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вокруг Солнца так, что движется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орбите синхронно с Землей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1,5 млн км от неё (в точке 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</a:t>
            </a: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 smtClean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измеряет положение звёзд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тысячи раз точнее, чем это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сделать с поверхности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углом 20 </a:t>
            </a:r>
            <a:r>
              <a:rPr lang="ru-RU" dirty="0" err="1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мксек</a:t>
            </a: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дуги с Земли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бы виден ластик на Луне!</a:t>
            </a:r>
            <a:endParaRPr lang="ru-RU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010025"/>
            <a:ext cx="1270000" cy="78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0"/>
            <a:ext cx="844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Измерять углы астрономы умеют с </a:t>
            </a:r>
            <a:r>
              <a:rPr lang="ru-RU" sz="2000" b="1" i="1" dirty="0" smtClean="0">
                <a:solidFill>
                  <a:srgbClr val="FFFF00"/>
                </a:solidFill>
              </a:rPr>
              <a:t>астрономической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</a:rPr>
              <a:t>точностью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9461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541_AlphaC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39883"/>
            <a:ext cx="421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Яркие звёзды ослепляют телескоп.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</a:rPr>
              <a:t>Рядом с ними не видны тусклые тела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938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194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2" y="620688"/>
            <a:ext cx="1460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Звёздный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коронограф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95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1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Clavius_mo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8" y="643279"/>
            <a:ext cx="9173137" cy="41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52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3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0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tmospher_electroma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8" y="469749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75982"/>
            <a:ext cx="264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Ближний и средний ИК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3923928" y="469749"/>
            <a:ext cx="241908" cy="51097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76869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observatories_across_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" y="116632"/>
            <a:ext cx="914400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03738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116632"/>
            <a:ext cx="280564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err="1" smtClean="0">
                <a:solidFill>
                  <a:srgbClr val="FFFF00"/>
                </a:solidFill>
                <a:latin typeface="Arial"/>
              </a:rPr>
              <a:t>РадиоАстрон</a:t>
            </a:r>
            <a:endParaRPr lang="ru-RU" sz="2400" dirty="0" smtClean="0">
              <a:solidFill>
                <a:srgbClr val="FFFF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FFFF00"/>
                </a:solidFill>
                <a:latin typeface="Arial"/>
              </a:rPr>
              <a:t>КА Спектр-Р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 </a:t>
            </a:r>
            <a:endParaRPr lang="ru-RU" dirty="0" smtClean="0">
              <a:solidFill>
                <a:srgbClr val="FFFF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FFFF00"/>
                </a:solidFill>
                <a:latin typeface="Arial"/>
              </a:rPr>
              <a:t>Роскосмос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, 2011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-2019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 гг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.</a:t>
            </a:r>
            <a:endParaRPr lang="ru-RU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88024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1294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571" y="188640"/>
            <a:ext cx="2155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0000"/>
                </a:solidFill>
                <a:latin typeface="Arial"/>
              </a:rPr>
              <a:t>Миллиметрон</a:t>
            </a:r>
            <a:endParaRPr lang="ru-RU" dirty="0" smtClean="0">
              <a:solidFill>
                <a:srgbClr val="0000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КА Спектр-М</a:t>
            </a:r>
            <a:endParaRPr lang="ru-RU" dirty="0" smtClean="0">
              <a:solidFill>
                <a:srgbClr val="000000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0000"/>
                </a:solidFill>
                <a:latin typeface="Arial"/>
              </a:rPr>
              <a:t>Роскосмос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, 2030 ?</a:t>
            </a:r>
            <a:endParaRPr lang="ru-RU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9386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69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597"/>
            <a:ext cx="9073008" cy="6810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551" y="260648"/>
            <a:ext cx="7208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James Webb Space Telescope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9075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340_SAI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" y="116632"/>
            <a:ext cx="9144000" cy="598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252" y="6165304"/>
            <a:ext cx="798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Диапазоны чувствительности космических телескопов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1719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" y="1720850"/>
            <a:ext cx="8916345" cy="3724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54918"/>
            <a:ext cx="741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Страны-участники кооперации </a:t>
            </a:r>
            <a:r>
              <a:rPr lang="en-US" sz="3200" dirty="0" smtClean="0"/>
              <a:t>JWST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5732139"/>
            <a:ext cx="4653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Operator:	</a:t>
            </a:r>
            <a:r>
              <a:rPr lang="en-US" sz="3200" dirty="0" err="1"/>
              <a:t>STScI</a:t>
            </a:r>
            <a:r>
              <a:rPr lang="en-US" sz="3200" dirty="0"/>
              <a:t> (NASA)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588224" y="4869160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где Япония?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54634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69855"/>
              </p:ext>
            </p:extLst>
          </p:nvPr>
        </p:nvGraphicFramePr>
        <p:xfrm>
          <a:off x="251517" y="1340768"/>
          <a:ext cx="8640962" cy="5040563"/>
        </p:xfrm>
        <a:graphic>
          <a:graphicData uri="http://schemas.openxmlformats.org/drawingml/2006/table">
            <a:tbl>
              <a:tblPr/>
              <a:tblGrid>
                <a:gridCol w="2736307"/>
                <a:gridCol w="5904655"/>
              </a:tblGrid>
              <a:tr h="469373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                                                 Selected </a:t>
                      </a:r>
                      <a:r>
                        <a:rPr lang="en-US" sz="1800" dirty="0"/>
                        <a:t>events</a:t>
                      </a:r>
                    </a:p>
                  </a:txBody>
                  <a:tcPr marL="90519" marR="90519" marT="45260" marB="45260" anchor="ctr"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73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Year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Events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696139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1996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Next Generation Space Telescope project started (8 m)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696139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2002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Named James Webb Space </a:t>
                      </a:r>
                      <a:r>
                        <a:rPr lang="en-US" sz="1800" smtClean="0">
                          <a:effectLst/>
                        </a:rPr>
                        <a:t>Telescope (6 m)</a:t>
                      </a:r>
                      <a:endParaRPr lang="en-US" sz="1800" dirty="0">
                        <a:effectLst/>
                      </a:endParaRP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2003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TRW contract awarded to build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2004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NEXUS </a:t>
                      </a:r>
                      <a:r>
                        <a:rPr lang="en-US" sz="1800" dirty="0" smtClean="0">
                          <a:effectLst/>
                        </a:rPr>
                        <a:t>cancelled</a:t>
                      </a:r>
                      <a:endParaRPr lang="en-US" sz="1800" dirty="0">
                        <a:effectLst/>
                      </a:endParaRP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2007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ESA/NASA </a:t>
                      </a:r>
                      <a:r>
                        <a:rPr lang="en-US" sz="1800" dirty="0" smtClean="0">
                          <a:effectLst/>
                        </a:rPr>
                        <a:t>MOU   </a:t>
                      </a:r>
                      <a:r>
                        <a:rPr lang="en-US" sz="2000" dirty="0" smtClean="0">
                          <a:effectLst/>
                        </a:rPr>
                        <a:t>(Memorandum of understanding)</a:t>
                      </a:r>
                      <a:endParaRPr lang="en-US" sz="2000" dirty="0">
                        <a:effectLst/>
                      </a:endParaRP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2010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MCDR </a:t>
                      </a:r>
                      <a:r>
                        <a:rPr lang="en-US" sz="1800" dirty="0" smtClean="0">
                          <a:effectLst/>
                        </a:rPr>
                        <a:t>passed    </a:t>
                      </a:r>
                      <a:r>
                        <a:rPr lang="en-US" sz="2000" dirty="0" smtClean="0">
                          <a:effectLst/>
                        </a:rPr>
                        <a:t>(</a:t>
                      </a: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Mission Critical Design Review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2011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Proposed cancel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2016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Final assembly completed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2021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Launch</a:t>
                      </a:r>
                    </a:p>
                  </a:txBody>
                  <a:tcPr marL="90519" marR="90519" marT="45260" marB="4526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404664"/>
            <a:ext cx="599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Важные моменты проекта </a:t>
            </a:r>
            <a:r>
              <a:rPr lang="en-US" sz="2800" dirty="0" smtClean="0">
                <a:solidFill>
                  <a:srgbClr val="000000"/>
                </a:solidFill>
              </a:rPr>
              <a:t>JWST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1027" name="Picture 3" descr="https://upload.wikimedia.org/wikipedia/commons/thumb/6/6a/JWST_spacecraft_model_2.png/229px-JWST_spacecraft_model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5" y="1"/>
            <a:ext cx="196639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91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0193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109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219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63"/>
            <a:ext cx="9144000" cy="6188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593" y="1628800"/>
            <a:ext cx="1763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Позолоченный</a:t>
            </a:r>
          </a:p>
          <a:p>
            <a:pPr algn="r"/>
            <a:r>
              <a:rPr lang="ru-RU" dirty="0" smtClean="0"/>
              <a:t>бериллий.</a:t>
            </a:r>
          </a:p>
          <a:p>
            <a:pPr algn="r"/>
            <a:r>
              <a:rPr lang="ru-RU" dirty="0" smtClean="0"/>
              <a:t>18 сегментов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23970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14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6961"/>
            <a:ext cx="5467672" cy="6834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68" y="-16449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5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projekt15х4\Сурдин\гонорар\56f377b65c83da599107ab05f46614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00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370_Jungf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8122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HST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63" y="393305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JWST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8908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4"/>
            <a:ext cx="4499992" cy="68643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31381" cy="7046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175802"/>
            <a:ext cx="159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Диаметр: 6 м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Масса: 850 т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6100" y="188640"/>
            <a:ext cx="178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Диаметр: 6,5 м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Масса: 6,2 т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566124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JWST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5694749"/>
            <a:ext cx="66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824785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527005" cy="6365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909" y="188640"/>
            <a:ext cx="2367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  <a:latin typeface="Arial"/>
              </a:rPr>
              <a:t>JWST 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работает 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Arial"/>
              </a:rPr>
              <a:t>в точке Лагранжа 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L2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Arial"/>
              </a:rPr>
              <a:t>на расстоянии 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Arial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,</a:t>
            </a:r>
            <a:r>
              <a:rPr lang="ru-RU" dirty="0" smtClean="0">
                <a:solidFill>
                  <a:srgbClr val="FFFF00"/>
                </a:solidFill>
                <a:latin typeface="Arial"/>
              </a:rPr>
              <a:t>5 млн км от Земли</a:t>
            </a:r>
            <a:endParaRPr lang="ru-RU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913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04" y="2670048"/>
            <a:ext cx="5715000" cy="4187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"/>
            <a:ext cx="38100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140" y="116632"/>
            <a:ext cx="4339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JWST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Масса:  </a:t>
            </a:r>
            <a:r>
              <a:rPr lang="ru-RU" dirty="0" smtClean="0">
                <a:solidFill>
                  <a:schemeClr val="bg1"/>
                </a:solidFill>
              </a:rPr>
              <a:t>6,2 т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Носитель: </a:t>
            </a:r>
            <a:r>
              <a:rPr lang="en-US" b="1" dirty="0">
                <a:solidFill>
                  <a:schemeClr val="bg1"/>
                </a:solidFill>
              </a:rPr>
              <a:t>Ariane 5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Стоимость: </a:t>
            </a:r>
            <a:r>
              <a:rPr lang="en-US" dirty="0">
                <a:solidFill>
                  <a:schemeClr val="bg1"/>
                </a:solidFill>
              </a:rPr>
              <a:t>$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ru-RU" dirty="0" smtClean="0">
                <a:solidFill>
                  <a:schemeClr val="bg1"/>
                </a:solidFill>
              </a:rPr>
              <a:t>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млрд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ru-RU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>
                <a:solidFill>
                  <a:schemeClr val="bg1"/>
                </a:solidFill>
              </a:rPr>
              <a:t>dollars</a:t>
            </a:r>
            <a:r>
              <a:rPr lang="ru-RU" dirty="0">
                <a:solidFill>
                  <a:schemeClr val="bg1"/>
                </a:solidFill>
              </a:rPr>
              <a:t>)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Диаметр объектива:</a:t>
            </a:r>
            <a:r>
              <a:rPr lang="ru-RU" dirty="0" smtClean="0">
                <a:solidFill>
                  <a:schemeClr val="bg1"/>
                </a:solidFill>
              </a:rPr>
              <a:t> 6,5 м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Диапазон: </a:t>
            </a:r>
            <a:r>
              <a:rPr lang="ru-RU" dirty="0" smtClean="0">
                <a:solidFill>
                  <a:schemeClr val="bg1"/>
                </a:solidFill>
              </a:rPr>
              <a:t>0,6 – 28,3 мкм (Опт – </a:t>
            </a:r>
            <a:r>
              <a:rPr lang="ru-RU" dirty="0" err="1" smtClean="0">
                <a:solidFill>
                  <a:schemeClr val="bg1"/>
                </a:solidFill>
              </a:rPr>
              <a:t>ср.ИК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Температура:  </a:t>
            </a:r>
            <a:r>
              <a:rPr lang="en-US" dirty="0" smtClean="0">
                <a:solidFill>
                  <a:schemeClr val="bg1"/>
                </a:solidFill>
              </a:rPr>
              <a:t>-223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Высота орбиты: </a:t>
            </a:r>
            <a:r>
              <a:rPr lang="ru-RU" dirty="0" smtClean="0">
                <a:solidFill>
                  <a:schemeClr val="bg1"/>
                </a:solidFill>
              </a:rPr>
              <a:t>1,5 млн км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Годы </a:t>
            </a:r>
            <a:r>
              <a:rPr lang="ru-RU" dirty="0">
                <a:solidFill>
                  <a:srgbClr val="FFFF00"/>
                </a:solidFill>
              </a:rPr>
              <a:t>работы: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640197"/>
            <a:ext cx="41256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HST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Масса</a:t>
            </a:r>
            <a:r>
              <a:rPr lang="ru-RU" dirty="0" smtClean="0">
                <a:solidFill>
                  <a:srgbClr val="FFFF00"/>
                </a:solidFill>
              </a:rPr>
              <a:t>: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11,1 </a:t>
            </a:r>
            <a:r>
              <a:rPr lang="ru-RU" dirty="0" smtClean="0">
                <a:solidFill>
                  <a:schemeClr val="bg1"/>
                </a:solidFill>
              </a:rPr>
              <a:t>т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Носитель: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Space Shuttle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Стоимость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$1</a:t>
            </a:r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млрд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2015 dollars</a:t>
            </a:r>
            <a:r>
              <a:rPr lang="ru-RU" dirty="0">
                <a:solidFill>
                  <a:schemeClr val="bg1"/>
                </a:solidFill>
              </a:rPr>
              <a:t>)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Диаметр </a:t>
            </a:r>
            <a:r>
              <a:rPr lang="ru-RU" dirty="0">
                <a:solidFill>
                  <a:srgbClr val="FFFF00"/>
                </a:solidFill>
              </a:rPr>
              <a:t>объектива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2,4 м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Диапазон: </a:t>
            </a:r>
            <a:r>
              <a:rPr lang="ru-RU" dirty="0" smtClean="0">
                <a:solidFill>
                  <a:schemeClr val="bg1"/>
                </a:solidFill>
              </a:rPr>
              <a:t>0,2 – 2,4 мкм (УФ – </a:t>
            </a:r>
            <a:r>
              <a:rPr lang="ru-RU" dirty="0" err="1" smtClean="0">
                <a:solidFill>
                  <a:schemeClr val="bg1"/>
                </a:solidFill>
              </a:rPr>
              <a:t>бл.ИК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Температура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ru-RU" dirty="0" smtClean="0">
                <a:solidFill>
                  <a:schemeClr val="bg1"/>
                </a:solidFill>
              </a:rPr>
              <a:t>около 10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Высота орбиты: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600 </a:t>
            </a:r>
            <a:r>
              <a:rPr lang="ru-RU" dirty="0">
                <a:solidFill>
                  <a:schemeClr val="bg1"/>
                </a:solidFill>
              </a:rPr>
              <a:t>км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Годы работы: </a:t>
            </a:r>
            <a:r>
              <a:rPr lang="ru-RU" dirty="0" smtClean="0">
                <a:solidFill>
                  <a:schemeClr val="bg1"/>
                </a:solidFill>
              </a:rPr>
              <a:t>1990 – 2030/40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2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806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21" y="260648"/>
            <a:ext cx="8957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Телескоп – машина времени: мы видим только прошлое Вселенной</a:t>
            </a:r>
            <a:endParaRPr lang="ru-RU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21" y="260648"/>
            <a:ext cx="8957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Телескоп – машина времени: мы видим только прошлое Вселенной</a:t>
            </a:r>
            <a:endParaRPr lang="ru-RU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" y="77086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523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94928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D2D8A">
                    <a:lumMod val="20000"/>
                    <a:lumOff val="80000"/>
                  </a:srgbClr>
                </a:solidFill>
                <a:latin typeface="Arial"/>
              </a:rPr>
              <a:t>Заглянем во Вселенную поглубже!</a:t>
            </a:r>
          </a:p>
        </p:txBody>
      </p:sp>
    </p:spTree>
    <p:extLst>
      <p:ext uri="{BB962C8B-B14F-4D97-AF65-F5344CB8AC3E}">
        <p14:creationId xmlns:p14="http://schemas.microsoft.com/office/powerpoint/2010/main" val="23832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3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43" name="Rectangle 3" descr="200_Picdumidi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65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6" y="836712"/>
            <a:ext cx="5756531" cy="5764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01823"/>
            <a:ext cx="8356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33399">
                    <a:lumMod val="20000"/>
                    <a:lumOff val="80000"/>
                  </a:srgbClr>
                </a:solidFill>
              </a:rPr>
              <a:t>Газово-пылевое облако </a:t>
            </a:r>
            <a:r>
              <a:rPr lang="en-US" sz="2400" dirty="0">
                <a:solidFill>
                  <a:srgbClr val="333399">
                    <a:lumMod val="20000"/>
                    <a:lumOff val="80000"/>
                  </a:srgbClr>
                </a:solidFill>
              </a:rPr>
              <a:t>Barnard 68 (B 68</a:t>
            </a:r>
            <a:r>
              <a:rPr lang="en-US" sz="2400" dirty="0" smtClean="0">
                <a:solidFill>
                  <a:srgbClr val="333399">
                    <a:lumMod val="20000"/>
                    <a:lumOff val="80000"/>
                  </a:srgbClr>
                </a:solidFill>
              </a:rPr>
              <a:t>)</a:t>
            </a:r>
            <a:r>
              <a:rPr lang="ru-RU" sz="2400" dirty="0" smtClean="0">
                <a:solidFill>
                  <a:srgbClr val="333399">
                    <a:lumMod val="20000"/>
                    <a:lumOff val="80000"/>
                  </a:srgbClr>
                </a:solidFill>
              </a:rPr>
              <a:t>. Глобула Бока</a:t>
            </a:r>
            <a:endParaRPr lang="ru-RU" sz="2400" dirty="0">
              <a:solidFill>
                <a:srgbClr val="33339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84784"/>
            <a:ext cx="330648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Впервые в 1919 г. занесено в</a:t>
            </a:r>
          </a:p>
          <a:p>
            <a:r>
              <a:rPr lang="ru-RU" sz="1600" i="1" dirty="0" smtClean="0">
                <a:solidFill>
                  <a:srgbClr val="FFFFFF">
                    <a:lumMod val="85000"/>
                  </a:srgbClr>
                </a:solidFill>
              </a:rPr>
              <a:t>Каталог тёмных туманностей</a:t>
            </a: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Эдуарда </a:t>
            </a:r>
            <a:r>
              <a:rPr lang="ru-RU" sz="1600" dirty="0" err="1" smtClean="0">
                <a:solidFill>
                  <a:srgbClr val="FFFFFF">
                    <a:lumMod val="85000"/>
                  </a:srgbClr>
                </a:solidFill>
              </a:rPr>
              <a:t>Барнарда</a:t>
            </a:r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 (</a:t>
            </a:r>
            <a:r>
              <a:rPr lang="en-US" sz="1600" dirty="0" err="1" smtClean="0">
                <a:solidFill>
                  <a:srgbClr val="FFFFFF">
                    <a:lumMod val="85000"/>
                  </a:srgbClr>
                </a:solidFill>
              </a:rPr>
              <a:t>E.E.Barnard</a:t>
            </a:r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)</a:t>
            </a:r>
          </a:p>
          <a:p>
            <a:endParaRPr lang="ru-RU" sz="1600" dirty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Определяется как</a:t>
            </a:r>
            <a:endParaRPr lang="ru-RU" sz="1600" dirty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molecular </a:t>
            </a:r>
            <a:r>
              <a:rPr lang="en-US" sz="1600" i="1" dirty="0">
                <a:solidFill>
                  <a:srgbClr val="FFFFFF">
                    <a:lumMod val="85000"/>
                  </a:srgbClr>
                </a:solidFill>
              </a:rPr>
              <a:t>cloud, </a:t>
            </a:r>
            <a:endParaRPr lang="ru-RU" sz="1600" i="1" dirty="0" smtClean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dark </a:t>
            </a:r>
            <a:r>
              <a:rPr lang="en-US" sz="1600" i="1" dirty="0">
                <a:solidFill>
                  <a:srgbClr val="FFFFFF">
                    <a:lumMod val="85000"/>
                  </a:srgbClr>
                </a:solidFill>
              </a:rPr>
              <a:t>absorption </a:t>
            </a:r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nebula</a:t>
            </a:r>
            <a:r>
              <a:rPr lang="ru-RU" sz="1600" i="1" dirty="0" smtClean="0">
                <a:solidFill>
                  <a:srgbClr val="FFFFFF">
                    <a:lumMod val="85000"/>
                  </a:srgbClr>
                </a:solidFill>
              </a:rPr>
              <a:t>,</a:t>
            </a:r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 </a:t>
            </a:r>
            <a:endParaRPr lang="ru-RU" sz="1600" i="1" dirty="0" smtClean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Bok globule</a:t>
            </a:r>
            <a:endParaRPr lang="ru-RU" sz="1600" i="1" dirty="0" smtClean="0">
              <a:solidFill>
                <a:srgbClr val="FFFFFF">
                  <a:lumMod val="85000"/>
                </a:srgbClr>
              </a:solidFill>
            </a:endParaRPr>
          </a:p>
          <a:p>
            <a:endParaRPr lang="ru-RU" sz="1600" dirty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Располагается в созвездии</a:t>
            </a: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Змееносец на расстоянии </a:t>
            </a: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500 св. лет (около 150 пк)</a:t>
            </a:r>
          </a:p>
          <a:p>
            <a:endParaRPr lang="ru-RU" sz="1600" dirty="0">
              <a:solidFill>
                <a:srgbClr val="FFFFFF">
                  <a:lumMod val="85000"/>
                </a:srgbClr>
              </a:solidFill>
            </a:endParaRP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Диаметр </a:t>
            </a:r>
            <a:r>
              <a:rPr lang="ru-RU" sz="1600" dirty="0" err="1" smtClean="0">
                <a:solidFill>
                  <a:srgbClr val="FFFFFF">
                    <a:lumMod val="85000"/>
                  </a:srgbClr>
                </a:solidFill>
              </a:rPr>
              <a:t>ок</a:t>
            </a:r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. 0,5 св. года.</a:t>
            </a: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Масса </a:t>
            </a:r>
            <a:r>
              <a:rPr lang="ru-RU" sz="1600" dirty="0" err="1" smtClean="0">
                <a:solidFill>
                  <a:srgbClr val="FFFFFF">
                    <a:lumMod val="85000"/>
                  </a:srgbClr>
                </a:solidFill>
              </a:rPr>
              <a:t>ок</a:t>
            </a:r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</a:rPr>
              <a:t>. 2 </a:t>
            </a:r>
            <a:r>
              <a:rPr lang="en-US" sz="1600" i="1" dirty="0" smtClean="0">
                <a:solidFill>
                  <a:srgbClr val="FFFFFF">
                    <a:lumMod val="85000"/>
                  </a:srgbClr>
                </a:solidFill>
              </a:rPr>
              <a:t>M</a:t>
            </a:r>
            <a:r>
              <a:rPr lang="en-US" sz="1600" baseline="-25000" dirty="0" smtClean="0">
                <a:solidFill>
                  <a:srgbClr val="FFFFFF">
                    <a:lumMod val="85000"/>
                  </a:srgbClr>
                </a:solidFill>
                <a:sym typeface="Wingdings 2"/>
              </a:rPr>
              <a:t></a:t>
            </a:r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  <a:sym typeface="Wingdings 2"/>
              </a:rPr>
              <a:t>.</a:t>
            </a: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  <a:sym typeface="Wingdings 2"/>
              </a:rPr>
              <a:t>Температура 16 К</a:t>
            </a:r>
            <a:endParaRPr lang="en-US" sz="1600" dirty="0" smtClean="0">
              <a:solidFill>
                <a:srgbClr val="FFFFFF">
                  <a:lumMod val="85000"/>
                </a:srgbClr>
              </a:solidFill>
              <a:sym typeface="Wingdings 2"/>
            </a:endParaRPr>
          </a:p>
          <a:p>
            <a:endParaRPr lang="en-US" sz="1600" dirty="0">
              <a:solidFill>
                <a:srgbClr val="FFFFFF">
                  <a:lumMod val="85000"/>
                </a:srgbClr>
              </a:solidFill>
              <a:sym typeface="Wingdings 2"/>
            </a:endParaRP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  <a:sym typeface="Wingdings 2"/>
              </a:rPr>
              <a:t>Облако находится </a:t>
            </a:r>
            <a:r>
              <a:rPr lang="ru-RU" sz="1600" dirty="0">
                <a:solidFill>
                  <a:srgbClr val="FFFFFF">
                    <a:lumMod val="85000"/>
                  </a:srgbClr>
                </a:solidFill>
                <a:sym typeface="Wingdings 2"/>
              </a:rPr>
              <a:t>на грани </a:t>
            </a:r>
            <a:endParaRPr lang="ru-RU" sz="1600" dirty="0" smtClean="0">
              <a:solidFill>
                <a:srgbClr val="FFFFFF">
                  <a:lumMod val="85000"/>
                </a:srgbClr>
              </a:solidFill>
              <a:sym typeface="Wingdings 2"/>
            </a:endParaRPr>
          </a:p>
          <a:p>
            <a:r>
              <a:rPr lang="ru-RU" sz="1600" dirty="0" smtClean="0">
                <a:solidFill>
                  <a:srgbClr val="FFFFFF">
                    <a:lumMod val="85000"/>
                  </a:srgbClr>
                </a:solidFill>
                <a:sym typeface="Wingdings 2"/>
              </a:rPr>
              <a:t>гравитационного </a:t>
            </a:r>
            <a:r>
              <a:rPr lang="ru-RU" sz="1600" dirty="0">
                <a:solidFill>
                  <a:srgbClr val="FFFFFF">
                    <a:lumMod val="85000"/>
                  </a:srgbClr>
                </a:solidFill>
                <a:sym typeface="Wingdings 2"/>
              </a:rPr>
              <a:t>коллапса</a:t>
            </a:r>
            <a:endParaRPr lang="ru-RU" sz="1600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3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868"/>
            <a:ext cx="9141275" cy="605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60593"/>
            <a:ext cx="9209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FF">
                    <a:lumMod val="95000"/>
                  </a:srgbClr>
                </a:solidFill>
              </a:rPr>
              <a:t>Газово-пылевое облако </a:t>
            </a:r>
            <a:r>
              <a:rPr lang="en-US" sz="2000" dirty="0" smtClean="0">
                <a:solidFill>
                  <a:srgbClr val="FFFFFF">
                    <a:lumMod val="95000"/>
                  </a:srgbClr>
                </a:solidFill>
              </a:rPr>
              <a:t>Barnard 68 (B 68) </a:t>
            </a:r>
            <a:r>
              <a:rPr lang="ru-RU" sz="2000" dirty="0" smtClean="0">
                <a:solidFill>
                  <a:srgbClr val="FFFFFF">
                    <a:lumMod val="95000"/>
                  </a:srgbClr>
                </a:solidFill>
              </a:rPr>
              <a:t>в разных диапазонах излучения</a:t>
            </a:r>
            <a:endParaRPr lang="ru-RU" sz="2000" dirty="0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8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1" y="1300447"/>
            <a:ext cx="8280920" cy="4906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27784" y="116632"/>
            <a:ext cx="4104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Приборы </a:t>
            </a:r>
            <a:r>
              <a:rPr lang="en-US" sz="3200" dirty="0" smtClean="0">
                <a:solidFill>
                  <a:srgbClr val="FFFF00"/>
                </a:solidFill>
              </a:rPr>
              <a:t>JWST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</a:rPr>
              <a:t>NIRCam</a:t>
            </a:r>
            <a:r>
              <a:rPr lang="en-US" sz="3200" dirty="0" smtClean="0">
                <a:solidFill>
                  <a:srgbClr val="FFFF00"/>
                </a:solidFill>
              </a:rPr>
              <a:t>     </a:t>
            </a:r>
            <a:r>
              <a:rPr lang="ru-RU" sz="3200" dirty="0" smtClean="0">
                <a:solidFill>
                  <a:srgbClr val="FFFF00"/>
                </a:solidFill>
              </a:rPr>
              <a:t>и  </a:t>
            </a:r>
            <a:r>
              <a:rPr lang="en-US" sz="3200" dirty="0" smtClean="0">
                <a:solidFill>
                  <a:srgbClr val="FFFF00"/>
                </a:solidFill>
              </a:rPr>
              <a:t>   </a:t>
            </a:r>
            <a:r>
              <a:rPr lang="en-US" sz="3200" b="1" dirty="0" smtClean="0">
                <a:solidFill>
                  <a:srgbClr val="FFFF00"/>
                </a:solidFill>
              </a:rPr>
              <a:t>MIRI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45228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" y="2790806"/>
            <a:ext cx="4920119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51720" y="4462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Приборы телескопа 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James Webb</a:t>
            </a:r>
            <a:endParaRPr lang="ru-RU" sz="24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48" y="1124744"/>
            <a:ext cx="8856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Камера ближнего инфракрасного диапазона (</a:t>
            </a:r>
            <a:r>
              <a:rPr lang="ru-RU" sz="2000" b="1" dirty="0" err="1"/>
              <a:t>NIRCam</a:t>
            </a:r>
            <a:r>
              <a:rPr lang="ru-RU" sz="2000" b="1" dirty="0"/>
              <a:t>)</a:t>
            </a:r>
            <a:r>
              <a:rPr lang="ru-RU" sz="2000" dirty="0"/>
              <a:t> </a:t>
            </a:r>
            <a:endParaRPr lang="en-US" sz="2000" dirty="0" smtClean="0"/>
          </a:p>
          <a:p>
            <a:r>
              <a:rPr lang="ru-RU" dirty="0" smtClean="0"/>
              <a:t>Поле зрения </a:t>
            </a:r>
            <a:r>
              <a:rPr lang="ru-RU" b="1" dirty="0" smtClean="0"/>
              <a:t>2,2 х 2,2 </a:t>
            </a:r>
            <a:r>
              <a:rPr lang="ru-RU" b="1" dirty="0" err="1"/>
              <a:t>угл</a:t>
            </a:r>
            <a:r>
              <a:rPr lang="ru-RU" b="1" dirty="0" smtClean="0"/>
              <a:t>. мин.</a:t>
            </a:r>
            <a:r>
              <a:rPr lang="en-US" b="1" dirty="0" smtClean="0"/>
              <a:t> </a:t>
            </a:r>
            <a:r>
              <a:rPr lang="ru-RU" dirty="0" smtClean="0"/>
              <a:t>(У телескопа «Хаббл»  2,4 х 2,4 </a:t>
            </a:r>
            <a:r>
              <a:rPr lang="ru-RU" dirty="0" err="1"/>
              <a:t>угл</a:t>
            </a:r>
            <a:r>
              <a:rPr lang="ru-RU" dirty="0" smtClean="0"/>
              <a:t>. мин</a:t>
            </a:r>
            <a:r>
              <a:rPr lang="ru-RU" dirty="0"/>
              <a:t>)</a:t>
            </a:r>
          </a:p>
          <a:p>
            <a:r>
              <a:rPr lang="ru-RU" dirty="0" smtClean="0"/>
              <a:t>Делает </a:t>
            </a:r>
            <a:r>
              <a:rPr lang="ru-RU" dirty="0"/>
              <a:t>снимки в диапазоне от видимого до ближнего ИК (</a:t>
            </a:r>
            <a:r>
              <a:rPr lang="ru-RU" b="1" dirty="0"/>
              <a:t>0,6 - 5,0 мкм</a:t>
            </a:r>
            <a:r>
              <a:rPr lang="ru-RU" dirty="0"/>
              <a:t>). </a:t>
            </a:r>
            <a:endParaRPr lang="en-US" dirty="0" smtClean="0"/>
          </a:p>
          <a:p>
            <a:r>
              <a:rPr lang="ru-RU" dirty="0" smtClean="0"/>
              <a:t>Цели: глубокие поля, галактики, области звездообразования, планеты </a:t>
            </a:r>
            <a:r>
              <a:rPr lang="ru-RU" dirty="0" err="1" smtClean="0"/>
              <a:t>Сол.сист</a:t>
            </a:r>
            <a:r>
              <a:rPr lang="ru-RU" dirty="0" smtClean="0"/>
              <a:t>.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3528" y="444734"/>
            <a:ext cx="878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Всего 4 прибора, которые работают в 17 режимах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15501" y="2533839"/>
            <a:ext cx="40338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Режимы (основные):</a:t>
            </a:r>
          </a:p>
          <a:p>
            <a:endParaRPr lang="ru-RU" u="sng" dirty="0" smtClean="0"/>
          </a:p>
          <a:p>
            <a:r>
              <a:rPr lang="ru-RU" dirty="0" smtClean="0"/>
              <a:t>1) Широкопольная </a:t>
            </a:r>
            <a:r>
              <a:rPr lang="ru-RU" dirty="0" err="1" smtClean="0"/>
              <a:t>бесщелевая</a:t>
            </a:r>
            <a:r>
              <a:rPr lang="ru-RU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     спектроскопия (квазары).</a:t>
            </a:r>
          </a:p>
          <a:p>
            <a:endParaRPr lang="ru-RU" dirty="0" smtClean="0"/>
          </a:p>
          <a:p>
            <a:r>
              <a:rPr lang="ru-RU" dirty="0" smtClean="0"/>
              <a:t>2) Коронограф. Использует </a:t>
            </a:r>
            <a:r>
              <a:rPr lang="ru-RU" dirty="0"/>
              <a:t>черный диск в приборе, чтобы блокировать звездный свет для обнаружения света от </a:t>
            </a:r>
            <a:r>
              <a:rPr lang="ru-RU" dirty="0" smtClean="0"/>
              <a:t>экзопланет.</a:t>
            </a:r>
          </a:p>
          <a:p>
            <a:endParaRPr lang="ru-RU" dirty="0" smtClean="0"/>
          </a:p>
          <a:p>
            <a:r>
              <a:rPr lang="ru-RU" dirty="0" smtClean="0"/>
              <a:t>3) </a:t>
            </a:r>
            <a:r>
              <a:rPr lang="ru-RU" dirty="0"/>
              <a:t>Наблюдение временных </a:t>
            </a:r>
            <a:r>
              <a:rPr lang="ru-RU" dirty="0" smtClean="0"/>
              <a:t>рядов (режим «киносъёмки») и с </a:t>
            </a:r>
            <a:r>
              <a:rPr lang="ru-RU" dirty="0" err="1" smtClean="0"/>
              <a:t>гризмой</a:t>
            </a:r>
            <a:r>
              <a:rPr lang="ru-RU" dirty="0" smtClean="0"/>
              <a:t>, чтобы получать спектры атмосфер транзитных экзопланет.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791280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62" y="0"/>
            <a:ext cx="878497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Спектрограф ближнего инфракрасного диапазона (</a:t>
            </a:r>
            <a:r>
              <a:rPr lang="ru-RU" sz="2000" b="1" dirty="0" err="1"/>
              <a:t>NIRSpec</a:t>
            </a:r>
            <a:r>
              <a:rPr lang="ru-RU" sz="2000" b="1" dirty="0"/>
              <a:t>)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для </a:t>
            </a:r>
            <a:r>
              <a:rPr lang="ru-RU" sz="2000" dirty="0" err="1"/>
              <a:t>многообъектной</a:t>
            </a:r>
            <a:r>
              <a:rPr lang="ru-RU" sz="2000" dirty="0"/>
              <a:t> спектроскопии. Хотя </a:t>
            </a:r>
            <a:r>
              <a:rPr lang="ru-RU" sz="2000" dirty="0" err="1" smtClean="0"/>
              <a:t>бесщелевая</a:t>
            </a:r>
            <a:r>
              <a:rPr lang="ru-RU" sz="2000" dirty="0" smtClean="0"/>
              <a:t> </a:t>
            </a:r>
            <a:r>
              <a:rPr lang="ru-RU" sz="2000" dirty="0"/>
              <a:t>спектроскопия </a:t>
            </a:r>
            <a:endParaRPr lang="ru-RU" sz="2000" dirty="0" smtClean="0"/>
          </a:p>
          <a:p>
            <a:r>
              <a:rPr lang="ru-RU" sz="2000" dirty="0" smtClean="0"/>
              <a:t>позволяет </a:t>
            </a:r>
            <a:r>
              <a:rPr lang="ru-RU" sz="2000" dirty="0"/>
              <a:t>получать спектры всех объектов в поле зрения, </a:t>
            </a:r>
            <a:endParaRPr lang="ru-RU" sz="2000" dirty="0" smtClean="0"/>
          </a:p>
          <a:p>
            <a:r>
              <a:rPr lang="ru-RU" sz="2000" dirty="0" smtClean="0"/>
              <a:t>она часто накладывает спектры </a:t>
            </a:r>
            <a:r>
              <a:rPr lang="ru-RU" sz="2000" dirty="0"/>
              <a:t>нескольких объектов</a:t>
            </a:r>
            <a:r>
              <a:rPr lang="ru-RU" sz="2000" dirty="0" smtClean="0"/>
              <a:t> </a:t>
            </a:r>
            <a:r>
              <a:rPr lang="ru-RU" sz="2000" dirty="0"/>
              <a:t>друг на друга,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фоновый свет снижает чувствительность. 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У </a:t>
            </a:r>
            <a:r>
              <a:rPr lang="ru-RU" sz="2000" dirty="0" err="1"/>
              <a:t>NIRSpec</a:t>
            </a:r>
            <a:r>
              <a:rPr lang="ru-RU" sz="2000" dirty="0"/>
              <a:t> есть </a:t>
            </a:r>
            <a:r>
              <a:rPr lang="ru-RU" sz="2000" b="1" dirty="0" err="1"/>
              <a:t>микрозатворное</a:t>
            </a:r>
            <a:r>
              <a:rPr lang="ru-RU" sz="2000" b="1" dirty="0"/>
              <a:t> устройство</a:t>
            </a:r>
            <a:r>
              <a:rPr lang="ru-RU" sz="2000" dirty="0"/>
              <a:t> с четвертью миллиона </a:t>
            </a:r>
            <a:endParaRPr lang="ru-RU" sz="2000" dirty="0" smtClean="0"/>
          </a:p>
          <a:p>
            <a:r>
              <a:rPr lang="ru-RU" sz="2000" dirty="0" smtClean="0"/>
              <a:t>крошечных </a:t>
            </a:r>
            <a:r>
              <a:rPr lang="ru-RU" sz="2000" dirty="0"/>
              <a:t>управляемых затворов. Открытие затвора там, где есть </a:t>
            </a:r>
            <a:endParaRPr lang="ru-RU" sz="2000" dirty="0" smtClean="0"/>
          </a:p>
          <a:p>
            <a:r>
              <a:rPr lang="ru-RU" sz="2000" dirty="0" smtClean="0"/>
              <a:t>интересный </a:t>
            </a:r>
            <a:r>
              <a:rPr lang="ru-RU" sz="2000" dirty="0"/>
              <a:t>объект, и закрытие затвора там, где его нет, позволяет </a:t>
            </a:r>
            <a:endParaRPr lang="ru-RU" sz="2000" dirty="0" smtClean="0"/>
          </a:p>
          <a:p>
            <a:r>
              <a:rPr lang="ru-RU" sz="2000" dirty="0" smtClean="0"/>
              <a:t>получить </a:t>
            </a:r>
            <a:r>
              <a:rPr lang="ru-RU" sz="2000" dirty="0"/>
              <a:t>чистые спектры </a:t>
            </a:r>
            <a:r>
              <a:rPr lang="ru-RU" sz="2000" b="1" dirty="0"/>
              <a:t>до 100 источников одновременно</a:t>
            </a:r>
            <a:r>
              <a:rPr lang="ru-RU" sz="2000" dirty="0"/>
              <a:t>. 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/>
              <a:t>Спектроскопия интегрального поля </a:t>
            </a:r>
            <a:r>
              <a:rPr lang="ru-RU" sz="2000" b="1" dirty="0" err="1"/>
              <a:t>NIRSpec</a:t>
            </a:r>
            <a:r>
              <a:rPr lang="ru-RU" sz="2000" dirty="0"/>
              <a:t>. </a:t>
            </a:r>
            <a:endParaRPr lang="ru-RU" sz="2000" dirty="0" smtClean="0"/>
          </a:p>
          <a:p>
            <a:r>
              <a:rPr lang="ru-RU" sz="2000" dirty="0" smtClean="0"/>
              <a:t>Создает </a:t>
            </a:r>
            <a:r>
              <a:rPr lang="ru-RU" sz="2000" dirty="0"/>
              <a:t>спектр для </a:t>
            </a:r>
            <a:r>
              <a:rPr lang="ru-RU" sz="2000" b="1" dirty="0"/>
              <a:t>каждого</a:t>
            </a:r>
            <a:r>
              <a:rPr lang="ru-RU" sz="2000" dirty="0"/>
              <a:t> пикселя на небольшой площади,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не в одной точке, </a:t>
            </a:r>
            <a:r>
              <a:rPr lang="ru-RU" sz="2000" dirty="0" smtClean="0"/>
              <a:t>всего </a:t>
            </a:r>
            <a:r>
              <a:rPr lang="ru-RU" sz="2000" dirty="0"/>
              <a:t>для 900 </a:t>
            </a:r>
            <a:r>
              <a:rPr lang="ru-RU" sz="2000" dirty="0" smtClean="0"/>
              <a:t>пространственных</a:t>
            </a:r>
            <a:r>
              <a:rPr lang="en-US" sz="2000" smtClean="0"/>
              <a:t> </a:t>
            </a:r>
            <a:r>
              <a:rPr lang="ru-RU" sz="2000" smtClean="0"/>
              <a:t>элементов</a:t>
            </a:r>
            <a:r>
              <a:rPr lang="ru-RU" sz="2000" dirty="0"/>
              <a:t>. </a:t>
            </a:r>
            <a:endParaRPr lang="ru-RU" sz="2000" dirty="0" smtClean="0"/>
          </a:p>
          <a:p>
            <a:r>
              <a:rPr lang="ru-RU" sz="2000" dirty="0" smtClean="0"/>
              <a:t>Этот </a:t>
            </a:r>
            <a:r>
              <a:rPr lang="ru-RU" sz="2000" dirty="0"/>
              <a:t>режим дает наиболее полные данные об отдельной цели. </a:t>
            </a:r>
            <a:endParaRPr lang="ru-RU" sz="2000" dirty="0" smtClean="0"/>
          </a:p>
          <a:p>
            <a:r>
              <a:rPr lang="ru-RU" sz="2000" u="sng" dirty="0" smtClean="0"/>
              <a:t>Пример</a:t>
            </a:r>
            <a:r>
              <a:rPr lang="ru-RU" sz="2000" dirty="0" smtClean="0"/>
              <a:t>:</a:t>
            </a:r>
            <a:r>
              <a:rPr lang="ru-RU" sz="2000" dirty="0"/>
              <a:t> далекая галактика, усиленная гравитационной </a:t>
            </a:r>
            <a:r>
              <a:rPr lang="ru-RU" sz="2000" dirty="0" smtClean="0"/>
              <a:t>линзой.</a:t>
            </a:r>
          </a:p>
          <a:p>
            <a:endParaRPr lang="ru-RU" sz="2000" dirty="0"/>
          </a:p>
          <a:p>
            <a:r>
              <a:rPr lang="ru-RU" sz="2000" b="1" dirty="0"/>
              <a:t>Временные ряды ярких объектов </a:t>
            </a:r>
            <a:r>
              <a:rPr lang="ru-RU" sz="2000" b="1" dirty="0" err="1"/>
              <a:t>NIRSpec</a:t>
            </a:r>
            <a:r>
              <a:rPr lang="ru-RU" sz="2000" dirty="0"/>
              <a:t>. Спектроскопические </a:t>
            </a:r>
            <a:endParaRPr lang="ru-RU" sz="2000" dirty="0" smtClean="0"/>
          </a:p>
          <a:p>
            <a:r>
              <a:rPr lang="ru-RU" sz="2000" dirty="0" smtClean="0"/>
              <a:t>наблюдения </a:t>
            </a:r>
            <a:r>
              <a:rPr lang="ru-RU" sz="2000" dirty="0"/>
              <a:t>временных рядов транзитных экзопланет и других объектов, которые быстро меняются со </a:t>
            </a:r>
            <a:r>
              <a:rPr lang="ru-RU" sz="2000" dirty="0" smtClean="0"/>
              <a:t>временем</a:t>
            </a:r>
            <a:r>
              <a:rPr lang="ru-RU" sz="2000" dirty="0"/>
              <a:t>. </a:t>
            </a:r>
            <a:endParaRPr lang="ru-RU" sz="2000" dirty="0" smtClean="0"/>
          </a:p>
          <a:p>
            <a:r>
              <a:rPr lang="ru-RU" sz="2000" dirty="0" smtClean="0"/>
              <a:t>Пример:</a:t>
            </a:r>
            <a:r>
              <a:rPr lang="ru-RU" sz="2000" dirty="0"/>
              <a:t> наблюдение за горячей </a:t>
            </a:r>
            <a:r>
              <a:rPr lang="ru-RU" sz="2000" dirty="0" err="1"/>
              <a:t>экзопланетой</a:t>
            </a:r>
            <a:r>
              <a:rPr lang="ru-RU" sz="2000" dirty="0"/>
              <a:t> размером с Землю </a:t>
            </a:r>
            <a:endParaRPr lang="ru-RU" sz="2000" dirty="0" smtClean="0"/>
          </a:p>
          <a:p>
            <a:r>
              <a:rPr lang="ru-RU" sz="2000" dirty="0" smtClean="0"/>
              <a:t>по </a:t>
            </a:r>
            <a:r>
              <a:rPr lang="ru-RU" sz="2000" dirty="0"/>
              <a:t>всей </a:t>
            </a:r>
            <a:r>
              <a:rPr lang="ru-RU" sz="2000" dirty="0" smtClean="0"/>
              <a:t>её орбите </a:t>
            </a:r>
            <a:r>
              <a:rPr lang="ru-RU" sz="2000" dirty="0"/>
              <a:t>для составления карты температуры </a:t>
            </a:r>
            <a:r>
              <a:rPr lang="ru-RU" sz="2000" dirty="0" smtClean="0"/>
              <a:t>планеты.</a:t>
            </a:r>
          </a:p>
        </p:txBody>
      </p:sp>
    </p:spTree>
    <p:extLst>
      <p:ext uri="{BB962C8B-B14F-4D97-AF65-F5344CB8AC3E}">
        <p14:creationId xmlns:p14="http://schemas.microsoft.com/office/powerpoint/2010/main" val="725953277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3" y="476672"/>
            <a:ext cx="676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Прибор </a:t>
            </a:r>
            <a:r>
              <a:rPr lang="ru-RU" b="1" dirty="0"/>
              <a:t>среднего ИК диапазона (MIRI) </a:t>
            </a:r>
            <a:r>
              <a:rPr lang="ru-RU" b="1" dirty="0" smtClean="0"/>
              <a:t>– от 5 до 29 мкм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4074" y="0"/>
            <a:ext cx="4369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Приборы телескопа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James </a:t>
            </a:r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Webb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2" y="1857126"/>
            <a:ext cx="3691973" cy="2903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5576" y="846004"/>
            <a:ext cx="835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Прямые </a:t>
            </a:r>
            <a:r>
              <a:rPr lang="ru-RU" u="sng" dirty="0" smtClean="0"/>
              <a:t>снимки</a:t>
            </a:r>
            <a:r>
              <a:rPr lang="ru-RU" dirty="0" smtClean="0"/>
              <a:t> сильно запылённых областей, </a:t>
            </a:r>
            <a:r>
              <a:rPr lang="ru-RU" u="sng" dirty="0" smtClean="0"/>
              <a:t>спектроскопия</a:t>
            </a:r>
            <a:r>
              <a:rPr lang="ru-RU" dirty="0" smtClean="0"/>
              <a:t> низкого </a:t>
            </a:r>
          </a:p>
          <a:p>
            <a:r>
              <a:rPr lang="ru-RU" dirty="0" smtClean="0"/>
              <a:t>и среднего разрешения (молекулы). </a:t>
            </a:r>
            <a:r>
              <a:rPr lang="ru-RU" u="sng" dirty="0" smtClean="0"/>
              <a:t>Коронограф</a:t>
            </a:r>
            <a:r>
              <a:rPr lang="ru-RU" dirty="0" smtClean="0"/>
              <a:t>: прямые снимки и в поляризованном свете (пылевые диски и экзопланеты).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1307" y="4819352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Прибор для получения изображений в ближнем ИК </a:t>
            </a:r>
            <a:r>
              <a:rPr lang="ru-RU" b="1" dirty="0" smtClean="0"/>
              <a:t>(</a:t>
            </a:r>
            <a:r>
              <a:rPr lang="ru-RU" b="1" dirty="0"/>
              <a:t>0,8-5 мкм)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 err="1" smtClean="0"/>
              <a:t>бесщелевой</a:t>
            </a:r>
            <a:r>
              <a:rPr lang="ru-RU" b="1" dirty="0" smtClean="0"/>
              <a:t> </a:t>
            </a:r>
            <a:r>
              <a:rPr lang="ru-RU" b="1" dirty="0"/>
              <a:t>спектрограф</a:t>
            </a:r>
            <a:r>
              <a:rPr lang="ru-RU" dirty="0"/>
              <a:t> 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u="sng" dirty="0" smtClean="0"/>
              <a:t>Задачи</a:t>
            </a:r>
            <a:r>
              <a:rPr lang="ru-RU" dirty="0" smtClean="0"/>
              <a:t>: </a:t>
            </a:r>
            <a:r>
              <a:rPr lang="ru-RU" dirty="0" err="1" smtClean="0"/>
              <a:t>бесщелевая</a:t>
            </a:r>
            <a:r>
              <a:rPr lang="ru-RU" dirty="0" smtClean="0"/>
              <a:t> спектроскопия </a:t>
            </a:r>
            <a:r>
              <a:rPr lang="ru-RU" dirty="0"/>
              <a:t>одного объекта. Чтобы наблюдать </a:t>
            </a:r>
            <a:endParaRPr lang="ru-RU" dirty="0" smtClean="0"/>
          </a:p>
          <a:p>
            <a:r>
              <a:rPr lang="ru-RU" dirty="0" smtClean="0"/>
              <a:t>за </a:t>
            </a:r>
            <a:r>
              <a:rPr lang="ru-RU" dirty="0"/>
              <a:t>планетами вокруг </a:t>
            </a:r>
            <a:r>
              <a:rPr lang="ru-RU" dirty="0" smtClean="0"/>
              <a:t>ярких </a:t>
            </a:r>
            <a:r>
              <a:rPr lang="ru-RU" dirty="0"/>
              <a:t>близлежащих звезд, </a:t>
            </a:r>
            <a:r>
              <a:rPr lang="ru-RU" dirty="0" smtClean="0"/>
              <a:t>выводит </a:t>
            </a:r>
            <a:r>
              <a:rPr lang="ru-RU" dirty="0"/>
              <a:t>звезду </a:t>
            </a:r>
            <a:r>
              <a:rPr lang="ru-RU" dirty="0" smtClean="0"/>
              <a:t>из </a:t>
            </a:r>
            <a:r>
              <a:rPr lang="ru-RU" dirty="0"/>
              <a:t>фокуса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распределяет свет по множеству пикселей, чтобы избежать </a:t>
            </a:r>
            <a:endParaRPr lang="ru-RU" dirty="0" smtClean="0"/>
          </a:p>
          <a:p>
            <a:r>
              <a:rPr lang="ru-RU" dirty="0" smtClean="0"/>
              <a:t>насыщения </a:t>
            </a:r>
            <a:r>
              <a:rPr lang="ru-RU" dirty="0"/>
              <a:t>детекторов. </a:t>
            </a:r>
            <a:endParaRPr lang="ru-RU" dirty="0" smtClean="0"/>
          </a:p>
          <a:p>
            <a:r>
              <a:rPr lang="ru-RU" u="sng" dirty="0" smtClean="0"/>
              <a:t>Пример</a:t>
            </a:r>
            <a:r>
              <a:rPr lang="ru-RU" dirty="0"/>
              <a:t>: небольшие </a:t>
            </a:r>
            <a:r>
              <a:rPr lang="ru-RU" dirty="0" smtClean="0"/>
              <a:t>экзопланеты </a:t>
            </a:r>
            <a:r>
              <a:rPr lang="ru-RU" dirty="0"/>
              <a:t>TRAPPIST-1b и 1c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958" y="1887039"/>
            <a:ext cx="46542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Апертурно-маскирующая </a:t>
            </a:r>
            <a:endParaRPr lang="ru-RU" b="1" dirty="0" smtClean="0"/>
          </a:p>
          <a:p>
            <a:pPr algn="r"/>
            <a:r>
              <a:rPr lang="ru-RU" b="1" dirty="0" smtClean="0"/>
              <a:t>интерферометрия NIRISS</a:t>
            </a:r>
            <a:r>
              <a:rPr lang="ru-RU" dirty="0"/>
              <a:t> </a:t>
            </a:r>
            <a:endParaRPr lang="ru-RU" dirty="0" smtClean="0"/>
          </a:p>
          <a:p>
            <a:pPr algn="r"/>
            <a:r>
              <a:rPr lang="ru-RU" sz="1400" dirty="0" smtClean="0"/>
              <a:t>(</a:t>
            </a:r>
            <a:r>
              <a:rPr lang="ru-RU" sz="1400" dirty="0" err="1" smtClean="0"/>
              <a:t>Near</a:t>
            </a:r>
            <a:r>
              <a:rPr lang="ru-RU" sz="1400" dirty="0" smtClean="0"/>
              <a:t> </a:t>
            </a:r>
            <a:r>
              <a:rPr lang="ru-RU" sz="1400" dirty="0" err="1"/>
              <a:t>Infrared</a:t>
            </a:r>
            <a:r>
              <a:rPr lang="ru-RU" sz="1400" dirty="0"/>
              <a:t> </a:t>
            </a:r>
            <a:r>
              <a:rPr lang="ru-RU" sz="1400" dirty="0" err="1"/>
              <a:t>Imager</a:t>
            </a:r>
            <a:r>
              <a:rPr lang="ru-RU" sz="1400" dirty="0"/>
              <a:t> </a:t>
            </a:r>
            <a:r>
              <a:rPr lang="ru-RU" sz="1400" dirty="0" err="1"/>
              <a:t>and</a:t>
            </a:r>
            <a:r>
              <a:rPr lang="ru-RU" sz="1400" dirty="0"/>
              <a:t> </a:t>
            </a:r>
            <a:r>
              <a:rPr lang="ru-RU" sz="1400" dirty="0" err="1"/>
              <a:t>Slitless</a:t>
            </a:r>
            <a:r>
              <a:rPr lang="ru-RU" sz="1400" dirty="0"/>
              <a:t> </a:t>
            </a:r>
            <a:r>
              <a:rPr lang="ru-RU" sz="1400" dirty="0" err="1"/>
              <a:t>Spectrograph</a:t>
            </a:r>
            <a:r>
              <a:rPr lang="ru-RU" sz="1400" dirty="0"/>
              <a:t>, </a:t>
            </a:r>
          </a:p>
          <a:p>
            <a:pPr algn="r"/>
            <a:r>
              <a:rPr lang="ru-RU" sz="1400" dirty="0"/>
              <a:t>совмещен с гидом</a:t>
            </a:r>
            <a:r>
              <a:rPr lang="en-US" sz="1400" dirty="0"/>
              <a:t> Fine Guidance Sensor</a:t>
            </a:r>
            <a:r>
              <a:rPr lang="ru-RU" sz="1400" dirty="0"/>
              <a:t>,</a:t>
            </a:r>
            <a:r>
              <a:rPr lang="en-US" sz="1400" dirty="0"/>
              <a:t> FGS)</a:t>
            </a:r>
            <a:endParaRPr lang="ru-RU" sz="1400" dirty="0" smtClean="0"/>
          </a:p>
          <a:p>
            <a:pPr algn="r"/>
            <a:r>
              <a:rPr lang="ru-RU" dirty="0" smtClean="0"/>
              <a:t>Есть </a:t>
            </a:r>
            <a:r>
              <a:rPr lang="ru-RU" dirty="0"/>
              <a:t>маска для блокировки света </a:t>
            </a:r>
            <a:endParaRPr lang="ru-RU" dirty="0" smtClean="0"/>
          </a:p>
          <a:p>
            <a:pPr algn="r"/>
            <a:r>
              <a:rPr lang="ru-RU" dirty="0" smtClean="0"/>
              <a:t>от </a:t>
            </a:r>
            <a:r>
              <a:rPr lang="ru-RU" dirty="0"/>
              <a:t>11 из 18 сегментов главного </a:t>
            </a:r>
            <a:r>
              <a:rPr lang="ru-RU" dirty="0" smtClean="0"/>
              <a:t>зеркала. </a:t>
            </a:r>
          </a:p>
          <a:p>
            <a:pPr algn="r"/>
            <a:r>
              <a:rPr lang="ru-RU" dirty="0" smtClean="0"/>
              <a:t>Это даёт контрастное изображение</a:t>
            </a:r>
            <a:r>
              <a:rPr lang="ru-RU" dirty="0"/>
              <a:t>, </a:t>
            </a:r>
            <a:endParaRPr lang="ru-RU" dirty="0" smtClean="0"/>
          </a:p>
          <a:p>
            <a:pPr algn="r"/>
            <a:r>
              <a:rPr lang="ru-RU" dirty="0" smtClean="0"/>
              <a:t>при </a:t>
            </a:r>
            <a:r>
              <a:rPr lang="ru-RU" dirty="0"/>
              <a:t>котором рядом </a:t>
            </a:r>
            <a:r>
              <a:rPr lang="ru-RU" dirty="0" smtClean="0"/>
              <a:t>с </a:t>
            </a:r>
            <a:r>
              <a:rPr lang="ru-RU" dirty="0"/>
              <a:t>яркими </a:t>
            </a:r>
            <a:endParaRPr lang="ru-RU" dirty="0" smtClean="0"/>
          </a:p>
          <a:p>
            <a:pPr algn="r"/>
            <a:r>
              <a:rPr lang="ru-RU" dirty="0" smtClean="0"/>
              <a:t>источниками можно увидеть слабые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820396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331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5663679"/>
            <a:ext cx="587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HST                                 JWST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81093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73102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351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207_para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5927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" y="332656"/>
            <a:ext cx="9144000" cy="5435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6309320"/>
            <a:ext cx="2853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Юпитер</a:t>
            </a:r>
            <a:r>
              <a:rPr lang="ru-RU" dirty="0" smtClean="0">
                <a:solidFill>
                  <a:srgbClr val="FFC000"/>
                </a:solidFill>
              </a:rPr>
              <a:t>   </a:t>
            </a:r>
            <a:r>
              <a:rPr lang="en-US" sz="1600" dirty="0">
                <a:solidFill>
                  <a:srgbClr val="FFC000"/>
                </a:solidFill>
              </a:rPr>
              <a:t>JWST  A</a:t>
            </a:r>
            <a:r>
              <a:rPr lang="en-US" sz="1600" dirty="0" smtClean="0">
                <a:solidFill>
                  <a:srgbClr val="FFC000"/>
                </a:solidFill>
              </a:rPr>
              <a:t>ug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137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064536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95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Сатурн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1760" y="3874347"/>
            <a:ext cx="6228184" cy="2896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17322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ИК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JWST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0312" y="3885380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Оптика (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HST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8841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70"/>
            <a:ext cx="6856065" cy="6129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9" y="332656"/>
            <a:ext cx="130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Уран</a:t>
            </a:r>
          </a:p>
          <a:p>
            <a:r>
              <a:rPr lang="en-US" sz="1600" dirty="0">
                <a:solidFill>
                  <a:srgbClr val="FFC000"/>
                </a:solidFill>
              </a:rPr>
              <a:t>JWST  </a:t>
            </a:r>
            <a:r>
              <a:rPr lang="en-US" sz="1600" dirty="0" smtClean="0">
                <a:solidFill>
                  <a:srgbClr val="FFC000"/>
                </a:solidFill>
              </a:rPr>
              <a:t>2022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38115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87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24349"/>
            <a:ext cx="1545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Нептун   </a:t>
            </a:r>
          </a:p>
          <a:p>
            <a:r>
              <a:rPr lang="en-US" sz="1600" dirty="0" smtClean="0">
                <a:solidFill>
                  <a:srgbClr val="FFC000"/>
                </a:solidFill>
              </a:rPr>
              <a:t>JWST  2022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61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624"/>
            <a:ext cx="8242587" cy="6746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598482"/>
            <a:ext cx="15985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Нептун 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«Вояджер-2»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29042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6" y="0"/>
            <a:ext cx="8516936" cy="68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91685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"/>
            <a:ext cx="6119381" cy="7389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0352" y="1412776"/>
            <a:ext cx="82586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HST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JWST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3265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Carina</a:t>
            </a:r>
          </a:p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nebula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 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52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4625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34646" y="580526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NGC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7496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96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57"/>
            <a:ext cx="8629021" cy="6375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6401401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Коронограф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NIRCam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2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8003" name="Rectangle 3" descr="240_M-KEA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589240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JWST images of the exoplanet obtained in the infrared </a:t>
            </a:r>
            <a:r>
              <a:rPr lang="en-US" sz="2400" dirty="0" smtClean="0">
                <a:solidFill>
                  <a:srgbClr val="FFC000"/>
                </a:solidFill>
              </a:rPr>
              <a:t>spectrum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		       </a:t>
            </a:r>
            <a:r>
              <a:rPr lang="en-US" sz="1400" dirty="0">
                <a:solidFill>
                  <a:srgbClr val="FFC000"/>
                </a:solidFill>
              </a:rPr>
              <a:t>Credit: T. Müller (MPIA/</a:t>
            </a:r>
            <a:r>
              <a:rPr lang="en-US" sz="1400" dirty="0" err="1">
                <a:solidFill>
                  <a:srgbClr val="FFC000"/>
                </a:solidFill>
              </a:rPr>
              <a:t>HdA</a:t>
            </a:r>
            <a:r>
              <a:rPr lang="en-US" sz="1400" dirty="0">
                <a:solidFill>
                  <a:srgbClr val="FFC000"/>
                </a:solidFill>
              </a:rPr>
              <a:t>), E. Matthews (MPIA)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114547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27"/>
            <a:ext cx="9144000" cy="4291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34652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Использована функция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«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коронограф-интерферометр», встроенная 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одну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из камер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JWST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Прибор суммирует фотоны со сдвигом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фазы 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каждом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из четырех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квадрантов кадра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Так было «погашено» изображение звезды ε </a:t>
            </a:r>
            <a:r>
              <a:rPr lang="ru-RU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Indi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		</a:t>
            </a:r>
            <a:r>
              <a:rPr lang="en-US" dirty="0" smtClean="0">
                <a:solidFill>
                  <a:srgbClr val="FFC000"/>
                </a:solidFill>
                <a:hlinkClick r:id="rId3"/>
              </a:rPr>
              <a:t>https</a:t>
            </a:r>
            <a:r>
              <a:rPr lang="en-US" dirty="0">
                <a:solidFill>
                  <a:srgbClr val="FFC000"/>
                </a:solidFill>
                <a:hlinkClick r:id="rId3"/>
              </a:rPr>
              <a:t>://</a:t>
            </a:r>
            <a:r>
              <a:rPr lang="en-US" dirty="0" smtClean="0">
                <a:solidFill>
                  <a:srgbClr val="FFC000"/>
                </a:solidFill>
                <a:hlinkClick r:id="rId3"/>
              </a:rPr>
              <a:t>www.nature.com/articles/s41586-024-07837-8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04718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3" y="21771"/>
            <a:ext cx="8305800" cy="349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3329605"/>
            <a:ext cx="490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Планета                            Звезда  </a:t>
            </a:r>
            <a:r>
              <a:rPr lang="en-US" dirty="0" smtClean="0">
                <a:solidFill>
                  <a:srgbClr val="FFC000"/>
                </a:solidFill>
              </a:rPr>
              <a:t>Eps </a:t>
            </a:r>
            <a:r>
              <a:rPr lang="en-US" dirty="0" err="1" smtClean="0">
                <a:solidFill>
                  <a:srgbClr val="FFC000"/>
                </a:solidFill>
              </a:rPr>
              <a:t>Ind</a:t>
            </a:r>
            <a:r>
              <a:rPr lang="en-US" dirty="0" smtClean="0">
                <a:solidFill>
                  <a:srgbClr val="FFC000"/>
                </a:solidFill>
              </a:rPr>
              <a:t> A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1154" y="3801616"/>
            <a:ext cx="28573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Масса            0,76  </a:t>
            </a:r>
            <a:r>
              <a:rPr lang="ru-RU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М</a:t>
            </a:r>
            <a:r>
              <a:rPr lang="ru-RU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sym typeface="Wingdings 2"/>
              </a:rPr>
              <a:t></a:t>
            </a:r>
            <a:endParaRPr lang="ru-RU" sz="14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ru-RU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Радиус           0,71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</a:t>
            </a:r>
            <a:r>
              <a:rPr lang="ru-RU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sym typeface="Wingdings 2"/>
              </a:rPr>
              <a:t></a:t>
            </a:r>
            <a:endParaRPr lang="ru-RU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ru-RU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Светимость   0,21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</a:t>
            </a:r>
            <a:r>
              <a:rPr lang="ru-RU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sym typeface="Wingdings 2"/>
              </a:rPr>
              <a:t></a:t>
            </a:r>
            <a:endParaRPr lang="ru-RU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ru-RU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Температура  4650 К</a:t>
            </a:r>
          </a:p>
          <a:p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Возраст       3,5 млрд лет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3801616"/>
            <a:ext cx="24017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 Масса  6 </a:t>
            </a:r>
            <a:r>
              <a:rPr lang="ru-RU" i="1" dirty="0" smtClean="0">
                <a:solidFill>
                  <a:schemeClr val="accent3">
                    <a:lumMod val="85000"/>
                  </a:schemeClr>
                </a:solidFill>
              </a:rPr>
              <a:t>М</a:t>
            </a:r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ю</a:t>
            </a: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супер-Юпитер</a:t>
            </a:r>
          </a:p>
          <a:p>
            <a:endParaRPr lang="ru-RU" dirty="0">
              <a:solidFill>
                <a:schemeClr val="accent3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Орбита эллипт.</a:t>
            </a: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  20 – 40  а. е.</a:t>
            </a:r>
          </a:p>
          <a:p>
            <a:endParaRPr lang="ru-RU" dirty="0">
              <a:solidFill>
                <a:schemeClr val="accent3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Температура  0 </a:t>
            </a:r>
            <a:r>
              <a:rPr lang="ru-RU" dirty="0" smtClean="0">
                <a:solidFill>
                  <a:schemeClr val="accent3">
                    <a:lumMod val="85000"/>
                  </a:schemeClr>
                </a:solidFill>
                <a:sym typeface="Symbol"/>
              </a:rPr>
              <a:t></a:t>
            </a:r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С</a:t>
            </a: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нагревается звездой</a:t>
            </a: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слабее Юпитера, но</a:t>
            </a:r>
          </a:p>
          <a:p>
            <a:r>
              <a:rPr lang="ru-RU" dirty="0" smtClean="0">
                <a:solidFill>
                  <a:schemeClr val="accent3">
                    <a:lumMod val="85000"/>
                  </a:schemeClr>
                </a:solidFill>
              </a:rPr>
              <a:t>атмосфера теплее!</a:t>
            </a:r>
            <a:endParaRPr lang="ru-RU" dirty="0">
              <a:solidFill>
                <a:schemeClr val="accent3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39127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0409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72"/>
            <a:ext cx="8784976" cy="5856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5949280"/>
            <a:ext cx="656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JWST     </a:t>
            </a:r>
            <a:r>
              <a:rPr lang="ru-RU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Самые далёкие галактики с </a:t>
            </a:r>
            <a:r>
              <a:rPr lang="en-US" sz="2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z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~ 17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21986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260648"/>
            <a:ext cx="843346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Многие из недавно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обнаруженных </a:t>
            </a:r>
            <a:r>
              <a:rPr lang="ru-RU" dirty="0">
                <a:solidFill>
                  <a:srgbClr val="FFFF00"/>
                </a:solidFill>
              </a:rPr>
              <a:t>JWST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чёрных </a:t>
            </a:r>
            <a:r>
              <a:rPr lang="ru-RU" dirty="0">
                <a:solidFill>
                  <a:srgbClr val="FFFF00"/>
                </a:solidFill>
              </a:rPr>
              <a:t>дыр находятся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на </a:t>
            </a:r>
            <a:r>
              <a:rPr lang="ru-RU" dirty="0">
                <a:solidFill>
                  <a:srgbClr val="FFFF00"/>
                </a:solidFill>
              </a:rPr>
              <a:t>красных смещениях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от </a:t>
            </a:r>
            <a:r>
              <a:rPr lang="ru-RU" dirty="0">
                <a:solidFill>
                  <a:srgbClr val="FFFF00"/>
                </a:solidFill>
              </a:rPr>
              <a:t>4 до 6, что соответствует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времени</a:t>
            </a:r>
            <a:r>
              <a:rPr lang="ru-RU" dirty="0">
                <a:solidFill>
                  <a:srgbClr val="FFFF00"/>
                </a:solidFill>
              </a:rPr>
              <a:t>, когда Вселенной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было </a:t>
            </a:r>
            <a:r>
              <a:rPr lang="ru-RU" dirty="0">
                <a:solidFill>
                  <a:srgbClr val="FFFF00"/>
                </a:solidFill>
              </a:rPr>
              <a:t>от 1 до 1,5 </a:t>
            </a:r>
            <a:r>
              <a:rPr lang="ru-RU" dirty="0" smtClean="0">
                <a:solidFill>
                  <a:srgbClr val="FFFF00"/>
                </a:solidFill>
              </a:rPr>
              <a:t>млрд </a:t>
            </a:r>
            <a:r>
              <a:rPr lang="ru-RU" dirty="0">
                <a:solidFill>
                  <a:srgbClr val="FFFF00"/>
                </a:solidFill>
              </a:rPr>
              <a:t>лет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JWST обнаружил несколько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самых </a:t>
            </a:r>
            <a:r>
              <a:rPr lang="ru-RU" dirty="0">
                <a:solidFill>
                  <a:srgbClr val="FFFF00"/>
                </a:solidFill>
              </a:rPr>
              <a:t>далеких </a:t>
            </a:r>
            <a:r>
              <a:rPr lang="ru-RU" dirty="0" smtClean="0">
                <a:solidFill>
                  <a:srgbClr val="FFFF00"/>
                </a:solidFill>
              </a:rPr>
              <a:t>чёрных </a:t>
            </a:r>
            <a:r>
              <a:rPr lang="ru-RU" dirty="0">
                <a:solidFill>
                  <a:srgbClr val="FFFF00"/>
                </a:solidFill>
              </a:rPr>
              <a:t>дыр,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которые </a:t>
            </a:r>
            <a:r>
              <a:rPr lang="ru-RU" dirty="0">
                <a:solidFill>
                  <a:srgbClr val="FFFF00"/>
                </a:solidFill>
              </a:rPr>
              <a:t>когда-либо видели. </a:t>
            </a:r>
          </a:p>
          <a:p>
            <a:r>
              <a:rPr lang="ru-RU" dirty="0">
                <a:solidFill>
                  <a:srgbClr val="FFFF00"/>
                </a:solidFill>
              </a:rPr>
              <a:t>Подтвержденный рекордсмен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сидит </a:t>
            </a:r>
            <a:r>
              <a:rPr lang="ru-RU" dirty="0">
                <a:solidFill>
                  <a:srgbClr val="FFFF00"/>
                </a:solidFill>
              </a:rPr>
              <a:t>в центре </a:t>
            </a:r>
            <a:r>
              <a:rPr lang="ru-RU" dirty="0" smtClean="0">
                <a:solidFill>
                  <a:srgbClr val="FFFF00"/>
                </a:solidFill>
              </a:rPr>
              <a:t>галактики GN-z11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 </a:t>
            </a:r>
            <a:r>
              <a:rPr lang="ru-RU" dirty="0">
                <a:solidFill>
                  <a:srgbClr val="FFFF00"/>
                </a:solidFill>
              </a:rPr>
              <a:t>красным смещением 10,6 .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Значит, уже </a:t>
            </a:r>
            <a:r>
              <a:rPr lang="ru-RU" dirty="0">
                <a:solidFill>
                  <a:srgbClr val="FFFF00"/>
                </a:solidFill>
              </a:rPr>
              <a:t>через 400 млн лет </a:t>
            </a:r>
          </a:p>
          <a:p>
            <a:r>
              <a:rPr lang="ru-RU" dirty="0">
                <a:solidFill>
                  <a:srgbClr val="FFFF00"/>
                </a:solidFill>
              </a:rPr>
              <a:t>после Большого взрыва зародыши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черных </a:t>
            </a:r>
            <a:r>
              <a:rPr lang="ru-RU" dirty="0">
                <a:solidFill>
                  <a:srgbClr val="FFFF00"/>
                </a:solidFill>
              </a:rPr>
              <a:t>дыр уже сформировались </a:t>
            </a:r>
            <a:r>
              <a:rPr lang="ru-RU" dirty="0" smtClean="0">
                <a:solidFill>
                  <a:srgbClr val="FFFF00"/>
                </a:solidFill>
              </a:rPr>
              <a:t>и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смогли </a:t>
            </a:r>
            <a:r>
              <a:rPr lang="ru-RU" dirty="0">
                <a:solidFill>
                  <a:srgbClr val="FFFF00"/>
                </a:solidFill>
              </a:rPr>
              <a:t>создать сверхмассивный объект.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JWST </a:t>
            </a:r>
            <a:r>
              <a:rPr lang="ru-RU" dirty="0" smtClean="0">
                <a:solidFill>
                  <a:srgbClr val="FFFF00"/>
                </a:solidFill>
              </a:rPr>
              <a:t>заметил </a:t>
            </a:r>
            <a:r>
              <a:rPr lang="ru-RU" dirty="0">
                <a:solidFill>
                  <a:srgbClr val="FFFF00"/>
                </a:solidFill>
              </a:rPr>
              <a:t>вероятную </a:t>
            </a:r>
            <a:r>
              <a:rPr lang="ru-RU" dirty="0" smtClean="0">
                <a:solidFill>
                  <a:srgbClr val="FFFF00"/>
                </a:solidFill>
              </a:rPr>
              <a:t>чёрную </a:t>
            </a:r>
            <a:r>
              <a:rPr lang="ru-RU" dirty="0">
                <a:solidFill>
                  <a:srgbClr val="FFFF00"/>
                </a:solidFill>
              </a:rPr>
              <a:t>дыру с </a:t>
            </a:r>
            <a:r>
              <a:rPr lang="en-US" i="1" dirty="0" smtClean="0">
                <a:solidFill>
                  <a:srgbClr val="FFFF00"/>
                </a:solidFill>
              </a:rPr>
              <a:t>z</a:t>
            </a:r>
            <a:r>
              <a:rPr lang="en-US" dirty="0" smtClean="0">
                <a:solidFill>
                  <a:srgbClr val="FFFF00"/>
                </a:solidFill>
              </a:rPr>
              <a:t> =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8,7 в галактике CEERS 1019.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Дыра накопила </a:t>
            </a:r>
            <a:r>
              <a:rPr lang="ru-RU" dirty="0">
                <a:solidFill>
                  <a:srgbClr val="FFFF00"/>
                </a:solidFill>
              </a:rPr>
              <a:t>9 млн массы Солнца за первые 570 млн лет существования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Вселенной</a:t>
            </a:r>
            <a:r>
              <a:rPr lang="ru-RU" dirty="0">
                <a:solidFill>
                  <a:srgbClr val="FFFF00"/>
                </a:solidFill>
              </a:rPr>
              <a:t>. </a:t>
            </a:r>
            <a:r>
              <a:rPr lang="ru-RU" dirty="0" smtClean="0">
                <a:solidFill>
                  <a:srgbClr val="FFFF00"/>
                </a:solidFill>
              </a:rPr>
              <a:t>И </a:t>
            </a:r>
            <a:r>
              <a:rPr lang="ru-RU" dirty="0">
                <a:solidFill>
                  <a:srgbClr val="FFFF00"/>
                </a:solidFill>
              </a:rPr>
              <a:t>есть даже кандидат в </a:t>
            </a:r>
            <a:r>
              <a:rPr lang="ru-RU" dirty="0" smtClean="0">
                <a:solidFill>
                  <a:srgbClr val="FFFF00"/>
                </a:solidFill>
              </a:rPr>
              <a:t>чёрные </a:t>
            </a:r>
            <a:r>
              <a:rPr lang="ru-RU" dirty="0">
                <a:solidFill>
                  <a:srgbClr val="FFFF00"/>
                </a:solidFill>
              </a:rPr>
              <a:t>дыры с красным смещением </a:t>
            </a:r>
            <a:r>
              <a:rPr lang="ru-RU" dirty="0" smtClean="0">
                <a:solidFill>
                  <a:srgbClr val="FFFF00"/>
                </a:solidFill>
              </a:rPr>
              <a:t>12.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67949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88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40" y="188640"/>
            <a:ext cx="4554243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07504" y="730831"/>
            <a:ext cx="46085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chemeClr val="bg1"/>
                </a:solidFill>
              </a:rPr>
              <a:t>James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Edwin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Webb</a:t>
            </a:r>
            <a:r>
              <a:rPr lang="ru-RU" sz="1600" dirty="0">
                <a:solidFill>
                  <a:schemeClr val="bg1"/>
                </a:solidFill>
              </a:rPr>
              <a:t> (1906-1992)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американский </a:t>
            </a:r>
            <a:r>
              <a:rPr lang="ru-RU" sz="1600" dirty="0">
                <a:solidFill>
                  <a:schemeClr val="bg1"/>
                </a:solidFill>
              </a:rPr>
              <a:t>гос</a:t>
            </a:r>
            <a:r>
              <a:rPr lang="ru-RU" sz="1600" dirty="0" smtClean="0">
                <a:solidFill>
                  <a:schemeClr val="bg1"/>
                </a:solidFill>
              </a:rPr>
              <a:t>. чиновник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Образование - учитель рисования </a:t>
            </a:r>
            <a:r>
              <a:rPr lang="ru-RU" sz="1600" dirty="0" smtClean="0">
                <a:solidFill>
                  <a:schemeClr val="bg1"/>
                </a:solidFill>
              </a:rPr>
              <a:t>и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юрист</a:t>
            </a:r>
            <a:r>
              <a:rPr lang="ru-RU" sz="1600" dirty="0">
                <a:solidFill>
                  <a:schemeClr val="bg1"/>
                </a:solidFill>
              </a:rPr>
              <a:t>. В </a:t>
            </a:r>
            <a:r>
              <a:rPr lang="ru-RU" sz="1600" dirty="0" smtClean="0">
                <a:solidFill>
                  <a:schemeClr val="bg1"/>
                </a:solidFill>
              </a:rPr>
              <a:t>разных гос. структурах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руководил финансами и </a:t>
            </a:r>
            <a:r>
              <a:rPr lang="ru-RU" sz="1600" dirty="0">
                <a:solidFill>
                  <a:schemeClr val="bg1"/>
                </a:solidFill>
              </a:rPr>
              <a:t>персоналом. 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Опыта </a:t>
            </a:r>
            <a:r>
              <a:rPr lang="ru-RU" sz="1600" dirty="0">
                <a:solidFill>
                  <a:schemeClr val="bg1"/>
                </a:solidFill>
              </a:rPr>
              <a:t>в аэрокосмической </a:t>
            </a:r>
            <a:r>
              <a:rPr lang="ru-RU" sz="1600" dirty="0" smtClean="0">
                <a:solidFill>
                  <a:schemeClr val="bg1"/>
                </a:solidFill>
              </a:rPr>
              <a:t>области не имел,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но был назначен администратором НАСА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1961 г</a:t>
            </a:r>
            <a:r>
              <a:rPr lang="ru-RU" sz="1600" dirty="0" smtClean="0">
                <a:solidFill>
                  <a:schemeClr val="bg1"/>
                </a:solidFill>
              </a:rPr>
              <a:t>. Фактическое </a:t>
            </a:r>
            <a:r>
              <a:rPr lang="ru-RU" sz="1600" dirty="0">
                <a:solidFill>
                  <a:schemeClr val="bg1"/>
                </a:solidFill>
              </a:rPr>
              <a:t>техническое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руководство </a:t>
            </a:r>
            <a:r>
              <a:rPr lang="ru-RU" sz="1600" dirty="0">
                <a:solidFill>
                  <a:schemeClr val="bg1"/>
                </a:solidFill>
              </a:rPr>
              <a:t>всеми </a:t>
            </a:r>
            <a:r>
              <a:rPr lang="ru-RU" sz="1600" dirty="0" smtClean="0">
                <a:solidFill>
                  <a:schemeClr val="bg1"/>
                </a:solidFill>
              </a:rPr>
              <a:t>ракетными программами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НАСА </a:t>
            </a:r>
            <a:r>
              <a:rPr lang="ru-RU" sz="1600" dirty="0">
                <a:solidFill>
                  <a:schemeClr val="bg1"/>
                </a:solidFill>
              </a:rPr>
              <a:t>в период работы </a:t>
            </a:r>
            <a:r>
              <a:rPr lang="ru-RU" sz="1600" dirty="0" err="1" smtClean="0">
                <a:solidFill>
                  <a:schemeClr val="bg1"/>
                </a:solidFill>
              </a:rPr>
              <a:t>Уэбба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осуществлял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Вернер </a:t>
            </a:r>
            <a:r>
              <a:rPr lang="ru-RU" sz="1600" b="1" dirty="0">
                <a:solidFill>
                  <a:schemeClr val="bg1"/>
                </a:solidFill>
              </a:rPr>
              <a:t>фон Браун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Более 1200 ученых и инженеров НАСА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выразили протест </a:t>
            </a:r>
            <a:r>
              <a:rPr lang="ru-RU" sz="1600" dirty="0">
                <a:solidFill>
                  <a:schemeClr val="bg1"/>
                </a:solidFill>
              </a:rPr>
              <a:t>против увековечивания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имени </a:t>
            </a:r>
            <a:r>
              <a:rPr lang="ru-RU" sz="1600" dirty="0" err="1" smtClean="0">
                <a:solidFill>
                  <a:schemeClr val="bg1"/>
                </a:solidFill>
              </a:rPr>
              <a:t>Уэбба</a:t>
            </a:r>
            <a:r>
              <a:rPr lang="ru-RU" sz="1600" dirty="0" smtClean="0">
                <a:solidFill>
                  <a:schemeClr val="bg1"/>
                </a:solidFill>
              </a:rPr>
              <a:t>. Многие </a:t>
            </a:r>
            <a:r>
              <a:rPr lang="ru-RU" sz="1600" dirty="0">
                <a:solidFill>
                  <a:schemeClr val="bg1"/>
                </a:solidFill>
              </a:rPr>
              <a:t>в знак протеста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используют </a:t>
            </a:r>
            <a:r>
              <a:rPr lang="ru-RU" sz="1600" dirty="0">
                <a:solidFill>
                  <a:schemeClr val="bg1"/>
                </a:solidFill>
              </a:rPr>
              <a:t>в своих научных </a:t>
            </a:r>
            <a:r>
              <a:rPr lang="ru-RU" sz="1600" dirty="0" smtClean="0">
                <a:solidFill>
                  <a:schemeClr val="bg1"/>
                </a:solidFill>
              </a:rPr>
              <a:t>работах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только </a:t>
            </a:r>
            <a:r>
              <a:rPr lang="ru-RU" sz="1600" dirty="0">
                <a:solidFill>
                  <a:schemeClr val="bg1"/>
                </a:solidFill>
              </a:rPr>
              <a:t>сокращенное название JWST и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договорились расшифровывать его иначе: </a:t>
            </a:r>
          </a:p>
          <a:p>
            <a:r>
              <a:rPr lang="ru-RU" sz="1600" b="1" dirty="0" err="1">
                <a:solidFill>
                  <a:schemeClr val="bg1"/>
                </a:solidFill>
              </a:rPr>
              <a:t>Just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Wonderful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Space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Telescope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"</a:t>
            </a:r>
            <a:r>
              <a:rPr lang="ru-RU" sz="1400" dirty="0">
                <a:solidFill>
                  <a:schemeClr val="bg1"/>
                </a:solidFill>
              </a:rPr>
              <a:t>просто замечательный космический телескоп</a:t>
            </a:r>
            <a:r>
              <a:rPr lang="ru-RU" sz="1400" dirty="0" smtClean="0">
                <a:solidFill>
                  <a:schemeClr val="bg1"/>
                </a:solidFill>
              </a:rPr>
              <a:t>"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40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 James Webb Space Telescope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17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7176"/>
            <a:ext cx="8288031" cy="5901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4" y="0"/>
            <a:ext cx="9090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</a:rPr>
              <a:t>Euclid</a:t>
            </a:r>
            <a:r>
              <a:rPr lang="en-US" sz="2000" dirty="0" smtClean="0">
                <a:solidFill>
                  <a:srgbClr val="FFFF00"/>
                </a:solidFill>
              </a:rPr>
              <a:t> (ESA</a:t>
            </a:r>
            <a:r>
              <a:rPr lang="ru-RU" sz="2000" dirty="0">
                <a:solidFill>
                  <a:srgbClr val="FFFF00"/>
                </a:solidFill>
              </a:rPr>
              <a:t>,1.07.2023 в </a:t>
            </a:r>
            <a:r>
              <a:rPr lang="ru-RU" sz="2000" dirty="0" smtClean="0">
                <a:solidFill>
                  <a:srgbClr val="FFFF00"/>
                </a:solidFill>
              </a:rPr>
              <a:t>точку </a:t>
            </a:r>
            <a:r>
              <a:rPr lang="en-US" sz="2000" dirty="0" smtClean="0">
                <a:solidFill>
                  <a:srgbClr val="FFFF00"/>
                </a:solidFill>
              </a:rPr>
              <a:t>L2</a:t>
            </a:r>
            <a:r>
              <a:rPr lang="ru-RU" sz="2000" dirty="0" smtClean="0">
                <a:solidFill>
                  <a:srgbClr val="FFFF00"/>
                </a:solidFill>
              </a:rPr>
              <a:t>, размер 4,5 х 3,1 м, </a:t>
            </a:r>
            <a:r>
              <a:rPr lang="ru-RU" sz="2000" dirty="0">
                <a:solidFill>
                  <a:srgbClr val="FFFF00"/>
                </a:solidFill>
              </a:rPr>
              <a:t>вес </a:t>
            </a:r>
            <a:r>
              <a:rPr lang="ru-RU" sz="2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т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  <a:endParaRPr lang="ru-RU" sz="2000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 апертура 1,2 м,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550 </a:t>
            </a:r>
            <a:r>
              <a:rPr lang="ru-RU" dirty="0" err="1" smtClean="0">
                <a:solidFill>
                  <a:srgbClr val="FFFF00"/>
                </a:solidFill>
              </a:rPr>
              <a:t>нм</a:t>
            </a:r>
            <a:r>
              <a:rPr lang="ru-RU" dirty="0" smtClean="0">
                <a:solidFill>
                  <a:srgbClr val="FFFF00"/>
                </a:solidFill>
              </a:rPr>
              <a:t> (зелёный)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– 2 мкм (</a:t>
            </a:r>
            <a:r>
              <a:rPr lang="en-US" dirty="0" smtClean="0">
                <a:solidFill>
                  <a:srgbClr val="FFFF00"/>
                </a:solidFill>
              </a:rPr>
              <a:t>NIR</a:t>
            </a:r>
            <a:r>
              <a:rPr lang="ru-RU" dirty="0" smtClean="0">
                <a:solidFill>
                  <a:srgbClr val="FFFF00"/>
                </a:solidFill>
              </a:rPr>
              <a:t>), разрешение 0,1</a:t>
            </a:r>
            <a:r>
              <a:rPr lang="ru-RU" dirty="0" smtClean="0">
                <a:solidFill>
                  <a:srgbClr val="FFFF00"/>
                </a:solidFill>
                <a:sym typeface="Symbol"/>
              </a:rPr>
              <a:t>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 (opt)</a:t>
            </a:r>
            <a:r>
              <a:rPr lang="en-US" dirty="0" smtClean="0">
                <a:solidFill>
                  <a:srgbClr val="FFFF00"/>
                </a:solidFill>
              </a:rPr>
              <a:t> – 0,3</a:t>
            </a:r>
            <a:r>
              <a:rPr lang="ru-RU" dirty="0" smtClean="0">
                <a:solidFill>
                  <a:srgbClr val="FFFF00"/>
                </a:solidFill>
                <a:sym typeface="Symbol"/>
              </a:rPr>
              <a:t></a:t>
            </a:r>
            <a:r>
              <a:rPr lang="en-US" dirty="0" smtClean="0">
                <a:solidFill>
                  <a:srgbClr val="FFFF00"/>
                </a:solidFill>
              </a:rPr>
              <a:t> NIR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    </a:t>
            </a:r>
            <a:r>
              <a:rPr lang="ru-RU" dirty="0" err="1" smtClean="0">
                <a:solidFill>
                  <a:srgbClr val="FFC000"/>
                </a:solidFill>
              </a:rPr>
              <a:t>Трёхзеркальный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анастигмат </a:t>
            </a:r>
            <a:r>
              <a:rPr lang="ru-RU" dirty="0" err="1" smtClean="0">
                <a:solidFill>
                  <a:srgbClr val="FFC000"/>
                </a:solidFill>
              </a:rPr>
              <a:t>Корша</a:t>
            </a:r>
            <a:r>
              <a:rPr lang="ru-RU" dirty="0" smtClean="0">
                <a:solidFill>
                  <a:srgbClr val="FFC000"/>
                </a:solidFill>
              </a:rPr>
              <a:t> с полем зрения диаметром 0,56 градуса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2426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01823"/>
            <a:ext cx="904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Спектральный диапазон «Эвклида» меньше, чем у «Хаббла»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2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422_SOFIAoverSier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0" y="-76470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1" y="46760"/>
            <a:ext cx="5143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Nancy Grace </a:t>
            </a:r>
            <a:r>
              <a:rPr lang="en-US" b="1" dirty="0"/>
              <a:t>Roman Space Telescope</a:t>
            </a:r>
            <a:r>
              <a:rPr lang="en-US" dirty="0"/>
              <a:t> </a:t>
            </a:r>
            <a:r>
              <a:rPr lang="ru-RU" dirty="0" smtClean="0"/>
              <a:t>(</a:t>
            </a:r>
            <a:r>
              <a:rPr lang="en-US" dirty="0" smtClean="0"/>
              <a:t>NASA</a:t>
            </a:r>
            <a:r>
              <a:rPr lang="ru-RU" dirty="0" smtClean="0"/>
              <a:t>)</a:t>
            </a:r>
          </a:p>
          <a:p>
            <a:pPr algn="ctr"/>
            <a:r>
              <a:rPr lang="en-US" dirty="0" smtClean="0"/>
              <a:t>Wide-Field </a:t>
            </a:r>
            <a:r>
              <a:rPr lang="en-US" dirty="0"/>
              <a:t>Infrared Survey </a:t>
            </a:r>
            <a:r>
              <a:rPr lang="en-US" dirty="0" smtClean="0"/>
              <a:t>Telescope</a:t>
            </a:r>
            <a:r>
              <a:rPr lang="ru-RU" dirty="0" smtClean="0"/>
              <a:t>,</a:t>
            </a:r>
            <a:r>
              <a:rPr lang="en-US" dirty="0" smtClean="0"/>
              <a:t> WFIRST</a:t>
            </a:r>
          </a:p>
          <a:p>
            <a:pPr algn="ctr"/>
            <a:r>
              <a:rPr lang="en-US" dirty="0"/>
              <a:t>Joint Dark Energy Mission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15743" y="4954208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Диаметр объектива 2,4 м</a:t>
            </a:r>
          </a:p>
          <a:p>
            <a:r>
              <a:rPr lang="ru-RU" sz="2000" dirty="0" smtClean="0"/>
              <a:t>Диапазон</a:t>
            </a:r>
            <a:r>
              <a:rPr lang="en-US" sz="2000" dirty="0" smtClean="0"/>
              <a:t> </a:t>
            </a:r>
            <a:r>
              <a:rPr lang="ru-RU" sz="2000" dirty="0" smtClean="0"/>
              <a:t> </a:t>
            </a:r>
            <a:r>
              <a:rPr lang="en-US" sz="2000" dirty="0" smtClean="0"/>
              <a:t>0</a:t>
            </a:r>
            <a:r>
              <a:rPr lang="ru-RU" sz="2000" dirty="0" smtClean="0"/>
              <a:t>,</a:t>
            </a:r>
            <a:r>
              <a:rPr lang="en-US" sz="2000" dirty="0" smtClean="0"/>
              <a:t>48–2</a:t>
            </a:r>
            <a:r>
              <a:rPr lang="ru-RU" sz="2000" dirty="0" smtClean="0"/>
              <a:t>,</a:t>
            </a:r>
            <a:r>
              <a:rPr lang="en-US" sz="2000" dirty="0" smtClean="0"/>
              <a:t>30 </a:t>
            </a:r>
            <a:r>
              <a:rPr lang="ru-RU" sz="2000" dirty="0" smtClean="0"/>
              <a:t>мкм </a:t>
            </a:r>
            <a:r>
              <a:rPr lang="en-US" sz="2000" dirty="0" smtClean="0"/>
              <a:t>(B</a:t>
            </a:r>
            <a:r>
              <a:rPr lang="ru-RU" sz="2000" dirty="0" smtClean="0"/>
              <a:t>–</a:t>
            </a:r>
            <a:r>
              <a:rPr lang="en-US" sz="2000" dirty="0" smtClean="0"/>
              <a:t>NIR)</a:t>
            </a:r>
          </a:p>
          <a:p>
            <a:r>
              <a:rPr lang="ru-RU" sz="2000" dirty="0" smtClean="0"/>
              <a:t>Камера </a:t>
            </a:r>
            <a:r>
              <a:rPr lang="en-US" sz="2000" dirty="0" smtClean="0"/>
              <a:t> 288</a:t>
            </a:r>
            <a:r>
              <a:rPr lang="ru-RU" sz="2000" dirty="0" smtClean="0"/>
              <a:t> М</a:t>
            </a:r>
            <a:r>
              <a:rPr lang="en-US" sz="2000" dirty="0" smtClean="0"/>
              <a:t>pix</a:t>
            </a:r>
          </a:p>
          <a:p>
            <a:r>
              <a:rPr lang="ru-RU" sz="2000" dirty="0" smtClean="0"/>
              <a:t>Поле зрения</a:t>
            </a:r>
            <a:r>
              <a:rPr lang="en-US" sz="2000" dirty="0" smtClean="0"/>
              <a:t> </a:t>
            </a:r>
            <a:r>
              <a:rPr lang="ru-RU" sz="2000" dirty="0" smtClean="0"/>
              <a:t> 0,28 кв. градуса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9377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Запуск намечен на 2027 г.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точку </a:t>
            </a:r>
            <a:r>
              <a:rPr lang="en-US" dirty="0" smtClean="0"/>
              <a:t>L</a:t>
            </a:r>
            <a:r>
              <a:rPr lang="en-US" baseline="-25000" dirty="0" smtClean="0"/>
              <a:t>2 </a:t>
            </a:r>
            <a:r>
              <a:rPr lang="ru-RU" dirty="0"/>
              <a:t>Земля-Солнце</a:t>
            </a:r>
            <a:endParaRPr lang="ru-RU" baseline="-25000" dirty="0"/>
          </a:p>
        </p:txBody>
      </p:sp>
      <p:pic>
        <p:nvPicPr>
          <p:cNvPr id="1026" name="Picture 2" descr="https://upload.wikimedia.org/wikipedia/commons/thumb/6/6a/Nancy_Roman_Hubblecast.jpg/320px-Nancy_Roman_Hubblec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4" y="4258880"/>
            <a:ext cx="3261184" cy="18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952" y="6277647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Dr. Nancy Grace Roman, NASA's first Chief of </a:t>
            </a:r>
            <a:r>
              <a:rPr lang="en-US" sz="1200" dirty="0" smtClean="0"/>
              <a:t>Astronomy.</a:t>
            </a:r>
          </a:p>
          <a:p>
            <a:r>
              <a:rPr lang="en-US" sz="1200" dirty="0" smtClean="0"/>
              <a:t>Goddard </a:t>
            </a:r>
            <a:r>
              <a:rPr lang="en-US" sz="1200" dirty="0"/>
              <a:t>Space Flight Center in Greenbelt, </a:t>
            </a:r>
            <a:r>
              <a:rPr lang="en-US" sz="1200" dirty="0" smtClean="0"/>
              <a:t>Maryland</a:t>
            </a:r>
            <a:r>
              <a:rPr lang="en-US" sz="1200" dirty="0"/>
              <a:t>, </a:t>
            </a:r>
            <a:r>
              <a:rPr lang="en-US" sz="1200" dirty="0" smtClean="0"/>
              <a:t>1972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58736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2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5445224"/>
            <a:ext cx="491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Roman Space Telescope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ru-RU" sz="2400" dirty="0">
                <a:solidFill>
                  <a:srgbClr val="FFC000"/>
                </a:solidFill>
              </a:rPr>
              <a:t>(</a:t>
            </a:r>
            <a:r>
              <a:rPr lang="en-US" sz="2400" dirty="0">
                <a:solidFill>
                  <a:srgbClr val="FFC000"/>
                </a:solidFill>
              </a:rPr>
              <a:t>NASA</a:t>
            </a:r>
            <a:r>
              <a:rPr lang="ru-RU" sz="2400" dirty="0" smtClean="0">
                <a:solidFill>
                  <a:srgbClr val="FFC000"/>
                </a:solidFill>
              </a:rPr>
              <a:t>)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936" y="6252120"/>
            <a:ext cx="7490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Площадь кадра в 100 раз больше, чем у «Хаббла»</a:t>
            </a:r>
            <a:endParaRPr lang="ru-RU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0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p.cosmos.ru/typo3temp/pics/f7729bbc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4"/>
            <a:ext cx="9148071" cy="68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33" y="116632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август 2024</a:t>
            </a:r>
          </a:p>
          <a:p>
            <a:r>
              <a:rPr lang="ru-RU" dirty="0" smtClean="0"/>
              <a:t>монтаж </a:t>
            </a:r>
            <a:r>
              <a:rPr lang="en-US" dirty="0" err="1" smtClean="0"/>
              <a:t>камер</a:t>
            </a:r>
            <a:r>
              <a:rPr lang="ru-RU" dirty="0" smtClean="0"/>
              <a:t>ы</a:t>
            </a:r>
            <a:r>
              <a:rPr lang="en-US" dirty="0" smtClean="0"/>
              <a:t> </a:t>
            </a:r>
            <a:r>
              <a:rPr lang="en-US" dirty="0"/>
              <a:t>WFI </a:t>
            </a:r>
            <a:endParaRPr lang="ru-RU" dirty="0" smtClean="0"/>
          </a:p>
          <a:p>
            <a:r>
              <a:rPr lang="en-US" dirty="0" smtClean="0"/>
              <a:t>(</a:t>
            </a:r>
            <a:r>
              <a:rPr lang="en-US" dirty="0"/>
              <a:t>Wide Field Instrument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662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4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1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0505" y="238383"/>
            <a:ext cx="3334694" cy="319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Институт астрономии РАН</a:t>
            </a:r>
          </a:p>
          <a:p>
            <a:pPr algn="ctr"/>
            <a:endParaRPr lang="ru-RU" sz="2400" dirty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Спектр-УФ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Диаметр 1,7 м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Поле зрения 0,5</a:t>
            </a:r>
            <a:r>
              <a:rPr lang="ru-RU" sz="2000" baseline="30000" dirty="0" smtClean="0">
                <a:solidFill>
                  <a:srgbClr val="FFC000"/>
                </a:solidFill>
              </a:rPr>
              <a:t>о</a:t>
            </a:r>
          </a:p>
          <a:p>
            <a:pPr algn="ctr"/>
            <a:endParaRPr lang="ru-RU" sz="2000" baseline="30000" dirty="0">
              <a:solidFill>
                <a:srgbClr val="FFC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Геосинхронная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орбита</a:t>
            </a:r>
          </a:p>
          <a:p>
            <a:pPr algn="ctr"/>
            <a:endParaRPr lang="ru-RU" sz="2000" dirty="0">
              <a:solidFill>
                <a:srgbClr val="FFC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C000"/>
                </a:solidFill>
              </a:rPr>
              <a:t>Запуск не ранее 2030 г.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71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 descr="Sky_Tel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8039" y="5445224"/>
            <a:ext cx="2616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Под ред. В. Г. Сурдина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4-е изд. 2019 г.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496252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19984" y="4797152"/>
            <a:ext cx="2334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Под ред. академика</a:t>
            </a:r>
          </a:p>
          <a:p>
            <a:pPr algn="ctr"/>
            <a:r>
              <a:rPr lang="ru-RU" dirty="0" err="1" smtClean="0"/>
              <a:t>Черепащука</a:t>
            </a:r>
            <a:r>
              <a:rPr lang="ru-RU" dirty="0" smtClean="0"/>
              <a:t> А. М.</a:t>
            </a:r>
          </a:p>
          <a:p>
            <a:pPr algn="ctr"/>
            <a:r>
              <a:rPr lang="en-US" dirty="0" smtClean="0"/>
              <a:t>2022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47031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1076</Words>
  <Application>Microsoft Office PowerPoint</Application>
  <PresentationFormat>Экран (4:3)</PresentationFormat>
  <Paragraphs>334</Paragraphs>
  <Slides>97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97</vt:i4>
      </vt:variant>
    </vt:vector>
  </HeadingPairs>
  <TitlesOfParts>
    <vt:vector size="116" baseType="lpstr">
      <vt:lpstr>Оформление по умолчанию</vt:lpstr>
      <vt:lpstr>5_Оформление по умолчанию</vt:lpstr>
      <vt:lpstr>Тема Office</vt:lpstr>
      <vt:lpstr>1_Оформление по умолчанию</vt:lpstr>
      <vt:lpstr>4_Оформление по умолчанию</vt:lpstr>
      <vt:lpstr>1_Тема Office</vt:lpstr>
      <vt:lpstr>6_Оформление по умолчанию</vt:lpstr>
      <vt:lpstr>10_Оформление по умолчанию</vt:lpstr>
      <vt:lpstr>14_Оформление по умолчанию</vt:lpstr>
      <vt:lpstr>8_Оформление по умолчанию</vt:lpstr>
      <vt:lpstr>17_Оформление по умолчанию</vt:lpstr>
      <vt:lpstr>20_Оформление по умолчанию</vt:lpstr>
      <vt:lpstr>21_Оформление по умолчанию</vt:lpstr>
      <vt:lpstr>8_Тема Office</vt:lpstr>
      <vt:lpstr>2_Специальное оформление</vt:lpstr>
      <vt:lpstr>3_Оформление по умолчанию</vt:lpstr>
      <vt:lpstr>9_Тема Office</vt:lpstr>
      <vt:lpstr>2_Оформление по умолчанию</vt:lpstr>
      <vt:lpstr>47_Оформление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Surdin</dc:creator>
  <cp:lastModifiedBy>Surdin</cp:lastModifiedBy>
  <cp:revision>150</cp:revision>
  <dcterms:created xsi:type="dcterms:W3CDTF">2012-09-20T17:55:24Z</dcterms:created>
  <dcterms:modified xsi:type="dcterms:W3CDTF">2024-08-30T07:13:10Z</dcterms:modified>
</cp:coreProperties>
</file>