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67" r:id="rId4"/>
    <p:sldId id="261" r:id="rId5"/>
    <p:sldId id="273" r:id="rId6"/>
    <p:sldId id="260" r:id="rId7"/>
    <p:sldId id="271" r:id="rId8"/>
    <p:sldId id="272" r:id="rId9"/>
    <p:sldId id="274" r:id="rId10"/>
    <p:sldId id="259" r:id="rId11"/>
    <p:sldId id="262" r:id="rId12"/>
    <p:sldId id="263" r:id="rId13"/>
    <p:sldId id="264" r:id="rId14"/>
    <p:sldId id="265" r:id="rId15"/>
    <p:sldId id="266" r:id="rId16"/>
    <p:sldId id="268" r:id="rId17"/>
    <p:sldId id="269" r:id="rId18"/>
    <p:sldId id="270" r:id="rId19"/>
    <p:sldId id="257" r:id="rId20"/>
  </p:sldIdLst>
  <p:sldSz cx="12192000" cy="6858000"/>
  <p:notesSz cx="6858000" cy="9144000"/>
  <p:embeddedFontLst>
    <p:embeddedFont>
      <p:font typeface="Open Sans" pitchFamily="2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Open Sans SemiBold" pitchFamily="2" charset="0"/>
      <p:bold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8EDEE5-0892-421C-B489-A74C85DE0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41F72E9-A834-42ED-A54D-1933C0763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17C28B3-1B90-4733-BD73-DEA1C8A10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29E3C-8B5A-49DC-AE4C-48AF4CB8A2B5}" type="datetimeFigureOut">
              <a:rPr lang="ru-RU" smtClean="0"/>
              <a:t>01.09.2024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CC45ACB-3844-4A0F-9BA0-C81C30487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3774C1A-5A6B-41DE-95EE-4EBF79A07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F804-7BD2-4687-89DA-EEADEBA5B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281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4476941-2613-40B0-8A7C-0FBF11C13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BA8C318-802D-4C53-86C8-F468A0985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C1C4331-570E-4BB1-A7B4-6DF4B05DA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29E3C-8B5A-49DC-AE4C-48AF4CB8A2B5}" type="datetimeFigureOut">
              <a:rPr lang="ru-RU" smtClean="0"/>
              <a:t>01.09.2024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96DBF52-73C6-48E0-8CB7-738BD61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47AE637-5154-4B3D-B014-33334DEC1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F804-7BD2-4687-89DA-EEADEBA5B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951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A545DE09-19BE-468D-B755-59EC7DD21D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C50BCA2-8681-42BD-9F91-08F06165E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FA43F99-5B6F-4D13-9266-529AE5998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29E3C-8B5A-49DC-AE4C-48AF4CB8A2B5}" type="datetimeFigureOut">
              <a:rPr lang="ru-RU" smtClean="0"/>
              <a:t>01.09.2024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1BC27CF-A995-4F00-ADBC-63564BA5B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EED8834-ACB6-4EB1-BE89-B28923D4F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F804-7BD2-4687-89DA-EEADEBA5B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299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A1A1029-1246-47F9-A5DE-3E958EA21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24B037D-A1B1-4ABB-B67A-B0BE8D841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E466A54-32DA-4D40-AE3F-2CC6735CF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29E3C-8B5A-49DC-AE4C-48AF4CB8A2B5}" type="datetimeFigureOut">
              <a:rPr lang="ru-RU" smtClean="0"/>
              <a:t>01.09.2024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8E8AEC7-825D-4968-BAF4-F10467DC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8BC9CF8-55CE-4DA4-AEF7-9A6570D4C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F804-7BD2-4687-89DA-EEADEBA5B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6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0D6850C-60E6-482A-B313-3F45C63C7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A7294CC-C0C9-488F-AD54-BE192A536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DE6E4EC-63EA-4AE0-9E35-953DA66F8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29E3C-8B5A-49DC-AE4C-48AF4CB8A2B5}" type="datetimeFigureOut">
              <a:rPr lang="ru-RU" smtClean="0"/>
              <a:t>01.09.2024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EE01157-BFAC-4E51-8F60-AD27C034C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25BB166-8E73-4AF1-B547-77200B115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F804-7BD2-4687-89DA-EEADEBA5B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125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44E841-65C7-4AF7-8FED-070B55F40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3204C4A-6C23-495A-96D3-EF9FAC5FFB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52CEA46-245B-4359-BBFB-B68DBA977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DB9A91A-5C58-4D2D-AD69-321A66F5F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29E3C-8B5A-49DC-AE4C-48AF4CB8A2B5}" type="datetimeFigureOut">
              <a:rPr lang="ru-RU" smtClean="0"/>
              <a:t>01.09.2024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BE83F64-4BCD-4386-90D1-C14351E8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7046261-033C-412F-9377-0969CF4D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F804-7BD2-4687-89DA-EEADEBA5B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357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6C0E58B-2412-4027-B127-7EBE11505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DC1F42D-A2E9-4E45-A134-8188CDD22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8C933C6-E860-4432-8FD5-967C34845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30E3055F-CD8E-432E-8B83-5A65A51351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09609278-3AB7-44F9-96CF-DB6C8B2E83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E8FEAAA1-2AF9-47C7-9A77-4379D9244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29E3C-8B5A-49DC-AE4C-48AF4CB8A2B5}" type="datetimeFigureOut">
              <a:rPr lang="ru-RU" smtClean="0"/>
              <a:t>01.09.2024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6BE3ECC7-CDE2-4502-AEBC-F3C17FF21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7DACA291-735B-4B14-839E-397CAF431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F804-7BD2-4687-89DA-EEADEBA5B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24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970D811-4DAC-4409-89A7-7DFEC9428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8D762CA-F3CA-4CEA-8197-B44689348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29E3C-8B5A-49DC-AE4C-48AF4CB8A2B5}" type="datetimeFigureOut">
              <a:rPr lang="ru-RU" smtClean="0"/>
              <a:t>01.09.2024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90FCB58-A2EB-486A-AA5C-1E763D726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264F4CC-859E-4737-AAE0-7784F6DE4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F804-7BD2-4687-89DA-EEADEBA5B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84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FC8864C2-2B10-42FA-8AF9-024A23554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29E3C-8B5A-49DC-AE4C-48AF4CB8A2B5}" type="datetimeFigureOut">
              <a:rPr lang="ru-RU" smtClean="0"/>
              <a:t>01.09.2024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2CF67C79-B197-4DCA-9CF4-67F5E05F3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71729BC-3D29-4498-A259-4A27CE665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F804-7BD2-4687-89DA-EEADEBA5B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399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FD4227-7273-40D0-A18A-A47B7B496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73AEEDD-09F1-424A-9A37-26FA514F3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D9BBDDC-13E8-40FF-AA1F-EFB9F9938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E817E53-CE32-4943-990B-A69620A3A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29E3C-8B5A-49DC-AE4C-48AF4CB8A2B5}" type="datetimeFigureOut">
              <a:rPr lang="ru-RU" smtClean="0"/>
              <a:t>01.09.2024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9D73037-FE1F-4B5A-A752-6253D5061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45AD76E-DAA5-42A3-B848-6CF69E5F5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F804-7BD2-4687-89DA-EEADEBA5B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528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EF803A-7AA1-434D-B8CE-59B97542A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098B7A6-4146-44FE-A78D-941C3D1BD6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0B52281-D81B-4FBC-BF88-605C9614DB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6BF4821-976E-43FF-8A07-7E082F742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29E3C-8B5A-49DC-AE4C-48AF4CB8A2B5}" type="datetimeFigureOut">
              <a:rPr lang="ru-RU" smtClean="0"/>
              <a:t>01.09.2024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D9A9C87-BEC7-47EF-AECB-C0572A349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6E57018-2EE0-445E-8BA8-3687244F9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F804-7BD2-4687-89DA-EEADEBA5B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145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4F70EB6-629B-4FCE-B6BF-3CC972582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6E19868-15BE-4A45-8B2A-581748945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4A839BB-1359-45A9-A6FF-97ABDA3A94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29E3C-8B5A-49DC-AE4C-48AF4CB8A2B5}" type="datetimeFigureOut">
              <a:rPr lang="ru-RU" smtClean="0"/>
              <a:t>01.09.2024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8BA51C4-D55A-4B94-AE54-03A293B762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435E6E2-D569-4603-A814-15C9502C9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9F804-7BD2-4687-89DA-EEADEBA5B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26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A69EE5F-37CA-4698-93D5-9678D1EFD1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140" y="1323086"/>
            <a:ext cx="9414791" cy="2214431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cap="all" dirty="0">
                <a:solidFill>
                  <a:schemeClr val="accent4">
                    <a:lumMod val="75000"/>
                  </a:schemeClr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Исследование структуры и параметров факельных образований на Солнце</a:t>
            </a:r>
            <a:br>
              <a:rPr lang="ru-RU" sz="2800" cap="all" dirty="0">
                <a:solidFill>
                  <a:schemeClr val="accent4">
                    <a:lumMod val="75000"/>
                  </a:schemeClr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ru-RU" sz="2800" cap="all" dirty="0">
                <a:solidFill>
                  <a:schemeClr val="accent4">
                    <a:lumMod val="75000"/>
                  </a:schemeClr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/>
            </a:r>
            <a:br>
              <a:rPr lang="ru-RU" sz="2800" cap="all" dirty="0">
                <a:solidFill>
                  <a:schemeClr val="accent4">
                    <a:lumMod val="75000"/>
                  </a:schemeClr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ru-RU" sz="2800" cap="all" dirty="0">
                <a:solidFill>
                  <a:schemeClr val="accent4">
                    <a:lumMod val="75000"/>
                  </a:schemeClr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/>
            </a:r>
            <a:br>
              <a:rPr lang="ru-RU" sz="2800" cap="all" dirty="0">
                <a:solidFill>
                  <a:schemeClr val="accent4">
                    <a:lumMod val="75000"/>
                  </a:schemeClr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US" sz="2800" cap="all" dirty="0">
                <a:solidFill>
                  <a:schemeClr val="accent4">
                    <a:lumMod val="75000"/>
                  </a:schemeClr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STUDY OF THE STRUCTURE AND PARAMETERS OF FACULAR FORMATIONS ON THE SUN</a:t>
            </a:r>
            <a:endParaRPr lang="ru-RU" sz="8000" dirty="0">
              <a:solidFill>
                <a:schemeClr val="accent4">
                  <a:lumMod val="75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CC28367-7A12-4F35-B378-AF4351FFCF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140" y="4303480"/>
            <a:ext cx="6591412" cy="397248"/>
          </a:xfrm>
        </p:spPr>
        <p:txBody>
          <a:bodyPr>
            <a:normAutofit/>
          </a:bodyPr>
          <a:lstStyle/>
          <a:p>
            <a:pPr algn="l"/>
            <a:r>
              <a:rPr lang="ru-RU" sz="2000" u="sng" baseline="30000" dirty="0">
                <a:solidFill>
                  <a:schemeClr val="bg2">
                    <a:lumMod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ru-RU" sz="2000" u="sng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П.В. Стрекалова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000" baseline="30000" dirty="0">
                <a:solidFill>
                  <a:schemeClr val="bg2">
                    <a:lumMod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В.В. Смирнова, </a:t>
            </a:r>
            <a:r>
              <a:rPr lang="ru-RU" sz="2000" baseline="30000" dirty="0">
                <a:solidFill>
                  <a:schemeClr val="bg2">
                    <a:lumMod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Ю.А. Наговицын </a:t>
            </a:r>
          </a:p>
        </p:txBody>
      </p:sp>
      <p:grpSp>
        <p:nvGrpSpPr>
          <p:cNvPr id="53" name="Группа 52">
            <a:extLst>
              <a:ext uri="{FF2B5EF4-FFF2-40B4-BE49-F238E27FC236}">
                <a16:creationId xmlns="" xmlns:a16="http://schemas.microsoft.com/office/drawing/2014/main" id="{AA53B8AC-7547-4903-B1F9-4F6EFA91E2B2}"/>
              </a:ext>
            </a:extLst>
          </p:cNvPr>
          <p:cNvGrpSpPr/>
          <p:nvPr/>
        </p:nvGrpSpPr>
        <p:grpSpPr>
          <a:xfrm>
            <a:off x="7551740" y="575733"/>
            <a:ext cx="5973446" cy="7596206"/>
            <a:chOff x="6655698" y="-153754"/>
            <a:chExt cx="6645599" cy="8450957"/>
          </a:xfrm>
        </p:grpSpPr>
        <p:pic>
          <p:nvPicPr>
            <p:cNvPr id="19" name="Рисунок 18">
              <a:extLst>
                <a:ext uri="{FF2B5EF4-FFF2-40B4-BE49-F238E27FC236}">
                  <a16:creationId xmlns="" xmlns:a16="http://schemas.microsoft.com/office/drawing/2014/main" id="{6E19E2DF-26FB-4CC8-8F85-BC1021215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" t="10609" r="704" b="10609"/>
            <a:stretch>
              <a:fillRect/>
            </a:stretch>
          </p:blipFill>
          <p:spPr>
            <a:xfrm>
              <a:off x="8878474" y="2178911"/>
              <a:ext cx="2455749" cy="2455748"/>
            </a:xfrm>
            <a:custGeom>
              <a:avLst/>
              <a:gdLst>
                <a:gd name="connsiteX0" fmla="*/ 1226480 w 2455749"/>
                <a:gd name="connsiteY0" fmla="*/ 0 h 2455748"/>
                <a:gd name="connsiteX1" fmla="*/ 1388438 w 2455749"/>
                <a:gd name="connsiteY1" fmla="*/ 67085 h 2455748"/>
                <a:gd name="connsiteX2" fmla="*/ 2388664 w 2455749"/>
                <a:gd name="connsiteY2" fmla="*/ 1067311 h 2455748"/>
                <a:gd name="connsiteX3" fmla="*/ 2388664 w 2455749"/>
                <a:gd name="connsiteY3" fmla="*/ 1391227 h 2455748"/>
                <a:gd name="connsiteX4" fmla="*/ 1391227 w 2455749"/>
                <a:gd name="connsiteY4" fmla="*/ 2388663 h 2455748"/>
                <a:gd name="connsiteX5" fmla="*/ 1067312 w 2455749"/>
                <a:gd name="connsiteY5" fmla="*/ 2388663 h 2455748"/>
                <a:gd name="connsiteX6" fmla="*/ 67086 w 2455749"/>
                <a:gd name="connsiteY6" fmla="*/ 1388437 h 2455748"/>
                <a:gd name="connsiteX7" fmla="*/ 67086 w 2455749"/>
                <a:gd name="connsiteY7" fmla="*/ 1064521 h 2455748"/>
                <a:gd name="connsiteX8" fmla="*/ 1064522 w 2455749"/>
                <a:gd name="connsiteY8" fmla="*/ 67085 h 2455748"/>
                <a:gd name="connsiteX9" fmla="*/ 1226480 w 2455749"/>
                <a:gd name="connsiteY9" fmla="*/ 0 h 2455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55749" h="2455748">
                  <a:moveTo>
                    <a:pt x="1226480" y="0"/>
                  </a:moveTo>
                  <a:cubicBezTo>
                    <a:pt x="1285097" y="0"/>
                    <a:pt x="1343714" y="22362"/>
                    <a:pt x="1388438" y="67085"/>
                  </a:cubicBezTo>
                  <a:lnTo>
                    <a:pt x="2388664" y="1067311"/>
                  </a:lnTo>
                  <a:cubicBezTo>
                    <a:pt x="2478111" y="1156758"/>
                    <a:pt x="2478111" y="1301780"/>
                    <a:pt x="2388664" y="1391227"/>
                  </a:cubicBezTo>
                  <a:lnTo>
                    <a:pt x="1391227" y="2388663"/>
                  </a:lnTo>
                  <a:cubicBezTo>
                    <a:pt x="1301780" y="2478110"/>
                    <a:pt x="1156759" y="2478110"/>
                    <a:pt x="1067312" y="2388663"/>
                  </a:cubicBezTo>
                  <a:lnTo>
                    <a:pt x="67086" y="1388437"/>
                  </a:lnTo>
                  <a:cubicBezTo>
                    <a:pt x="-22361" y="1298990"/>
                    <a:pt x="-22361" y="1153968"/>
                    <a:pt x="67086" y="1064521"/>
                  </a:cubicBezTo>
                  <a:lnTo>
                    <a:pt x="1064522" y="67085"/>
                  </a:lnTo>
                  <a:cubicBezTo>
                    <a:pt x="1109246" y="22362"/>
                    <a:pt x="1167863" y="0"/>
                    <a:pt x="1226480" y="0"/>
                  </a:cubicBezTo>
                  <a:close/>
                </a:path>
              </a:pathLst>
            </a:custGeom>
          </p:spPr>
        </p:pic>
        <p:pic>
          <p:nvPicPr>
            <p:cNvPr id="21" name="Рисунок 20" descr="Поселок Научный Крым 2024 🌠 цены на гостиницу и обсерваторию ...">
              <a:extLst>
                <a:ext uri="{FF2B5EF4-FFF2-40B4-BE49-F238E27FC236}">
                  <a16:creationId xmlns="" xmlns:a16="http://schemas.microsoft.com/office/drawing/2014/main" id="{16EE6113-A978-4565-BD22-6266B90B18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49" t="699" r="19877" b="699"/>
            <a:stretch>
              <a:fillRect/>
            </a:stretch>
          </p:blipFill>
          <p:spPr bwMode="auto">
            <a:xfrm>
              <a:off x="9623265" y="-153754"/>
              <a:ext cx="2455749" cy="2455748"/>
            </a:xfrm>
            <a:custGeom>
              <a:avLst/>
              <a:gdLst>
                <a:gd name="connsiteX0" fmla="*/ 1226480 w 2455749"/>
                <a:gd name="connsiteY0" fmla="*/ 0 h 2455748"/>
                <a:gd name="connsiteX1" fmla="*/ 1388438 w 2455749"/>
                <a:gd name="connsiteY1" fmla="*/ 67085 h 2455748"/>
                <a:gd name="connsiteX2" fmla="*/ 2388664 w 2455749"/>
                <a:gd name="connsiteY2" fmla="*/ 1067311 h 2455748"/>
                <a:gd name="connsiteX3" fmla="*/ 2388664 w 2455749"/>
                <a:gd name="connsiteY3" fmla="*/ 1391227 h 2455748"/>
                <a:gd name="connsiteX4" fmla="*/ 1391227 w 2455749"/>
                <a:gd name="connsiteY4" fmla="*/ 2388663 h 2455748"/>
                <a:gd name="connsiteX5" fmla="*/ 1067312 w 2455749"/>
                <a:gd name="connsiteY5" fmla="*/ 2388663 h 2455748"/>
                <a:gd name="connsiteX6" fmla="*/ 67086 w 2455749"/>
                <a:gd name="connsiteY6" fmla="*/ 1388437 h 2455748"/>
                <a:gd name="connsiteX7" fmla="*/ 67086 w 2455749"/>
                <a:gd name="connsiteY7" fmla="*/ 1064522 h 2455748"/>
                <a:gd name="connsiteX8" fmla="*/ 1064522 w 2455749"/>
                <a:gd name="connsiteY8" fmla="*/ 67085 h 2455748"/>
                <a:gd name="connsiteX9" fmla="*/ 1226480 w 2455749"/>
                <a:gd name="connsiteY9" fmla="*/ 0 h 2455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55749" h="2455748">
                  <a:moveTo>
                    <a:pt x="1226480" y="0"/>
                  </a:moveTo>
                  <a:cubicBezTo>
                    <a:pt x="1285097" y="0"/>
                    <a:pt x="1343714" y="22362"/>
                    <a:pt x="1388438" y="67085"/>
                  </a:cubicBezTo>
                  <a:lnTo>
                    <a:pt x="2388664" y="1067311"/>
                  </a:lnTo>
                  <a:cubicBezTo>
                    <a:pt x="2478111" y="1156758"/>
                    <a:pt x="2478111" y="1301780"/>
                    <a:pt x="2388664" y="1391227"/>
                  </a:cubicBezTo>
                  <a:lnTo>
                    <a:pt x="1391227" y="2388663"/>
                  </a:lnTo>
                  <a:cubicBezTo>
                    <a:pt x="1301780" y="2478110"/>
                    <a:pt x="1156759" y="2478110"/>
                    <a:pt x="1067312" y="2388663"/>
                  </a:cubicBezTo>
                  <a:lnTo>
                    <a:pt x="67086" y="1388437"/>
                  </a:lnTo>
                  <a:cubicBezTo>
                    <a:pt x="-22361" y="1298990"/>
                    <a:pt x="-22361" y="1153969"/>
                    <a:pt x="67086" y="1064522"/>
                  </a:cubicBezTo>
                  <a:lnTo>
                    <a:pt x="1064522" y="67085"/>
                  </a:lnTo>
                  <a:cubicBezTo>
                    <a:pt x="1109246" y="22362"/>
                    <a:pt x="1167863" y="0"/>
                    <a:pt x="1226480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1A1DB80F-AD94-4C76-88B2-6127040ED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4944" b="276"/>
            <a:stretch>
              <a:fillRect/>
            </a:stretch>
          </p:blipFill>
          <p:spPr>
            <a:xfrm>
              <a:off x="10429911" y="3699695"/>
              <a:ext cx="2455748" cy="2455748"/>
            </a:xfrm>
            <a:custGeom>
              <a:avLst/>
              <a:gdLst>
                <a:gd name="connsiteX0" fmla="*/ 1226480 w 2455748"/>
                <a:gd name="connsiteY0" fmla="*/ 0 h 2455748"/>
                <a:gd name="connsiteX1" fmla="*/ 1388438 w 2455748"/>
                <a:gd name="connsiteY1" fmla="*/ 67085 h 2455748"/>
                <a:gd name="connsiteX2" fmla="*/ 2388664 w 2455748"/>
                <a:gd name="connsiteY2" fmla="*/ 1067311 h 2455748"/>
                <a:gd name="connsiteX3" fmla="*/ 2451556 w 2455748"/>
                <a:gd name="connsiteY3" fmla="*/ 1185523 h 2455748"/>
                <a:gd name="connsiteX4" fmla="*/ 2455748 w 2455748"/>
                <a:gd name="connsiteY4" fmla="*/ 1229261 h 2455748"/>
                <a:gd name="connsiteX5" fmla="*/ 2455748 w 2455748"/>
                <a:gd name="connsiteY5" fmla="*/ 1229277 h 2455748"/>
                <a:gd name="connsiteX6" fmla="*/ 2451556 w 2455748"/>
                <a:gd name="connsiteY6" fmla="*/ 1273015 h 2455748"/>
                <a:gd name="connsiteX7" fmla="*/ 2388664 w 2455748"/>
                <a:gd name="connsiteY7" fmla="*/ 1391227 h 2455748"/>
                <a:gd name="connsiteX8" fmla="*/ 1391227 w 2455748"/>
                <a:gd name="connsiteY8" fmla="*/ 2388663 h 2455748"/>
                <a:gd name="connsiteX9" fmla="*/ 1067312 w 2455748"/>
                <a:gd name="connsiteY9" fmla="*/ 2388663 h 2455748"/>
                <a:gd name="connsiteX10" fmla="*/ 67086 w 2455748"/>
                <a:gd name="connsiteY10" fmla="*/ 1388437 h 2455748"/>
                <a:gd name="connsiteX11" fmla="*/ 67086 w 2455748"/>
                <a:gd name="connsiteY11" fmla="*/ 1064521 h 2455748"/>
                <a:gd name="connsiteX12" fmla="*/ 1064522 w 2455748"/>
                <a:gd name="connsiteY12" fmla="*/ 67085 h 2455748"/>
                <a:gd name="connsiteX13" fmla="*/ 1226480 w 2455748"/>
                <a:gd name="connsiteY13" fmla="*/ 0 h 2455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55748" h="2455748">
                  <a:moveTo>
                    <a:pt x="1226480" y="0"/>
                  </a:moveTo>
                  <a:cubicBezTo>
                    <a:pt x="1285097" y="0"/>
                    <a:pt x="1343714" y="22362"/>
                    <a:pt x="1388438" y="67085"/>
                  </a:cubicBezTo>
                  <a:lnTo>
                    <a:pt x="2388664" y="1067311"/>
                  </a:lnTo>
                  <a:cubicBezTo>
                    <a:pt x="2422206" y="1100854"/>
                    <a:pt x="2443171" y="1142212"/>
                    <a:pt x="2451556" y="1185523"/>
                  </a:cubicBezTo>
                  <a:lnTo>
                    <a:pt x="2455748" y="1229261"/>
                  </a:lnTo>
                  <a:lnTo>
                    <a:pt x="2455748" y="1229277"/>
                  </a:lnTo>
                  <a:lnTo>
                    <a:pt x="2451556" y="1273015"/>
                  </a:lnTo>
                  <a:cubicBezTo>
                    <a:pt x="2443171" y="1316326"/>
                    <a:pt x="2422206" y="1357684"/>
                    <a:pt x="2388664" y="1391227"/>
                  </a:cubicBezTo>
                  <a:lnTo>
                    <a:pt x="1391227" y="2388663"/>
                  </a:lnTo>
                  <a:cubicBezTo>
                    <a:pt x="1301780" y="2478110"/>
                    <a:pt x="1156758" y="2478110"/>
                    <a:pt x="1067312" y="2388663"/>
                  </a:cubicBezTo>
                  <a:lnTo>
                    <a:pt x="67086" y="1388437"/>
                  </a:lnTo>
                  <a:cubicBezTo>
                    <a:pt x="-22361" y="1298990"/>
                    <a:pt x="-22361" y="1153969"/>
                    <a:pt x="67086" y="1064521"/>
                  </a:cubicBezTo>
                  <a:lnTo>
                    <a:pt x="1064522" y="67085"/>
                  </a:lnTo>
                  <a:cubicBezTo>
                    <a:pt x="1109245" y="22362"/>
                    <a:pt x="1167863" y="0"/>
                    <a:pt x="1226480" y="0"/>
                  </a:cubicBezTo>
                  <a:close/>
                </a:path>
              </a:pathLst>
            </a:custGeom>
          </p:spPr>
        </p:pic>
        <p:pic>
          <p:nvPicPr>
            <p:cNvPr id="23" name="Рисунок 22">
              <a:extLst>
                <a:ext uri="{FF2B5EF4-FFF2-40B4-BE49-F238E27FC236}">
                  <a16:creationId xmlns="" xmlns:a16="http://schemas.microsoft.com/office/drawing/2014/main" id="{CAD09D44-9D42-498A-ABB1-B44F003C50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3" t="3586" r="5566" b="3586"/>
            <a:stretch>
              <a:fillRect/>
            </a:stretch>
          </p:blipFill>
          <p:spPr bwMode="auto">
            <a:xfrm>
              <a:off x="8213923" y="4576019"/>
              <a:ext cx="2455748" cy="2455748"/>
            </a:xfrm>
            <a:custGeom>
              <a:avLst/>
              <a:gdLst>
                <a:gd name="connsiteX0" fmla="*/ 1226480 w 2455748"/>
                <a:gd name="connsiteY0" fmla="*/ 0 h 2455748"/>
                <a:gd name="connsiteX1" fmla="*/ 1388438 w 2455748"/>
                <a:gd name="connsiteY1" fmla="*/ 67085 h 2455748"/>
                <a:gd name="connsiteX2" fmla="*/ 2388663 w 2455748"/>
                <a:gd name="connsiteY2" fmla="*/ 1067311 h 2455748"/>
                <a:gd name="connsiteX3" fmla="*/ 2388663 w 2455748"/>
                <a:gd name="connsiteY3" fmla="*/ 1391227 h 2455748"/>
                <a:gd name="connsiteX4" fmla="*/ 1391227 w 2455748"/>
                <a:gd name="connsiteY4" fmla="*/ 2388663 h 2455748"/>
                <a:gd name="connsiteX5" fmla="*/ 1067311 w 2455748"/>
                <a:gd name="connsiteY5" fmla="*/ 2388663 h 2455748"/>
                <a:gd name="connsiteX6" fmla="*/ 67086 w 2455748"/>
                <a:gd name="connsiteY6" fmla="*/ 1388437 h 2455748"/>
                <a:gd name="connsiteX7" fmla="*/ 67086 w 2455748"/>
                <a:gd name="connsiteY7" fmla="*/ 1064522 h 2455748"/>
                <a:gd name="connsiteX8" fmla="*/ 1064522 w 2455748"/>
                <a:gd name="connsiteY8" fmla="*/ 67085 h 2455748"/>
                <a:gd name="connsiteX9" fmla="*/ 1226480 w 2455748"/>
                <a:gd name="connsiteY9" fmla="*/ 0 h 2455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55748" h="2455748">
                  <a:moveTo>
                    <a:pt x="1226480" y="0"/>
                  </a:moveTo>
                  <a:cubicBezTo>
                    <a:pt x="1285097" y="0"/>
                    <a:pt x="1343715" y="22362"/>
                    <a:pt x="1388438" y="67085"/>
                  </a:cubicBezTo>
                  <a:lnTo>
                    <a:pt x="2388663" y="1067311"/>
                  </a:lnTo>
                  <a:cubicBezTo>
                    <a:pt x="2478110" y="1156758"/>
                    <a:pt x="2478110" y="1301780"/>
                    <a:pt x="2388663" y="1391227"/>
                  </a:cubicBezTo>
                  <a:lnTo>
                    <a:pt x="1391227" y="2388663"/>
                  </a:lnTo>
                  <a:cubicBezTo>
                    <a:pt x="1301780" y="2478110"/>
                    <a:pt x="1156758" y="2478110"/>
                    <a:pt x="1067311" y="2388663"/>
                  </a:cubicBezTo>
                  <a:lnTo>
                    <a:pt x="67086" y="1388437"/>
                  </a:lnTo>
                  <a:cubicBezTo>
                    <a:pt x="-22361" y="1298990"/>
                    <a:pt x="-22361" y="1153969"/>
                    <a:pt x="67086" y="1064522"/>
                  </a:cubicBezTo>
                  <a:lnTo>
                    <a:pt x="1064522" y="67085"/>
                  </a:lnTo>
                  <a:cubicBezTo>
                    <a:pt x="1109245" y="22362"/>
                    <a:pt x="1167863" y="0"/>
                    <a:pt x="1226480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Рисунок 23">
              <a:extLst>
                <a:ext uri="{FF2B5EF4-FFF2-40B4-BE49-F238E27FC236}">
                  <a16:creationId xmlns="" xmlns:a16="http://schemas.microsoft.com/office/drawing/2014/main" id="{FD55216C-FBAC-4B72-9E58-298313273E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70" t="37562" r="14354" b="16274"/>
            <a:stretch>
              <a:fillRect/>
            </a:stretch>
          </p:blipFill>
          <p:spPr bwMode="auto">
            <a:xfrm>
              <a:off x="6655698" y="3004376"/>
              <a:ext cx="2455749" cy="2455748"/>
            </a:xfrm>
            <a:custGeom>
              <a:avLst/>
              <a:gdLst>
                <a:gd name="connsiteX0" fmla="*/ 1226480 w 2455749"/>
                <a:gd name="connsiteY0" fmla="*/ 0 h 2455748"/>
                <a:gd name="connsiteX1" fmla="*/ 1388438 w 2455749"/>
                <a:gd name="connsiteY1" fmla="*/ 67085 h 2455748"/>
                <a:gd name="connsiteX2" fmla="*/ 2388664 w 2455749"/>
                <a:gd name="connsiteY2" fmla="*/ 1067311 h 2455748"/>
                <a:gd name="connsiteX3" fmla="*/ 2388664 w 2455749"/>
                <a:gd name="connsiteY3" fmla="*/ 1391227 h 2455748"/>
                <a:gd name="connsiteX4" fmla="*/ 1391227 w 2455749"/>
                <a:gd name="connsiteY4" fmla="*/ 2388663 h 2455748"/>
                <a:gd name="connsiteX5" fmla="*/ 1067312 w 2455749"/>
                <a:gd name="connsiteY5" fmla="*/ 2388663 h 2455748"/>
                <a:gd name="connsiteX6" fmla="*/ 67086 w 2455749"/>
                <a:gd name="connsiteY6" fmla="*/ 1388437 h 2455748"/>
                <a:gd name="connsiteX7" fmla="*/ 67086 w 2455749"/>
                <a:gd name="connsiteY7" fmla="*/ 1064521 h 2455748"/>
                <a:gd name="connsiteX8" fmla="*/ 1064522 w 2455749"/>
                <a:gd name="connsiteY8" fmla="*/ 67085 h 2455748"/>
                <a:gd name="connsiteX9" fmla="*/ 1226480 w 2455749"/>
                <a:gd name="connsiteY9" fmla="*/ 0 h 2455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55749" h="2455748">
                  <a:moveTo>
                    <a:pt x="1226480" y="0"/>
                  </a:moveTo>
                  <a:cubicBezTo>
                    <a:pt x="1285097" y="0"/>
                    <a:pt x="1343714" y="22362"/>
                    <a:pt x="1388438" y="67085"/>
                  </a:cubicBezTo>
                  <a:lnTo>
                    <a:pt x="2388664" y="1067311"/>
                  </a:lnTo>
                  <a:cubicBezTo>
                    <a:pt x="2478111" y="1156758"/>
                    <a:pt x="2478111" y="1301780"/>
                    <a:pt x="2388664" y="1391227"/>
                  </a:cubicBezTo>
                  <a:lnTo>
                    <a:pt x="1391227" y="2388663"/>
                  </a:lnTo>
                  <a:cubicBezTo>
                    <a:pt x="1301780" y="2478110"/>
                    <a:pt x="1156759" y="2478110"/>
                    <a:pt x="1067312" y="2388663"/>
                  </a:cubicBezTo>
                  <a:lnTo>
                    <a:pt x="67086" y="1388437"/>
                  </a:lnTo>
                  <a:cubicBezTo>
                    <a:pt x="-22361" y="1298990"/>
                    <a:pt x="-22361" y="1153968"/>
                    <a:pt x="67086" y="1064521"/>
                  </a:cubicBezTo>
                  <a:lnTo>
                    <a:pt x="1064522" y="67085"/>
                  </a:lnTo>
                  <a:cubicBezTo>
                    <a:pt x="1109246" y="22362"/>
                    <a:pt x="1167863" y="0"/>
                    <a:pt x="1226480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Прямоугольник: скругленные углы 25">
              <a:extLst>
                <a:ext uri="{FF2B5EF4-FFF2-40B4-BE49-F238E27FC236}">
                  <a16:creationId xmlns="" xmlns:a16="http://schemas.microsoft.com/office/drawing/2014/main" id="{9EBDC3E5-36FD-40FA-BBD4-CCDE77E4262A}"/>
                </a:ext>
              </a:extLst>
            </p:cNvPr>
            <p:cNvSpPr/>
            <p:nvPr/>
          </p:nvSpPr>
          <p:spPr>
            <a:xfrm rot="2700000">
              <a:off x="10061895" y="6420946"/>
              <a:ext cx="1876257" cy="1876257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: скругленные углы 26">
              <a:extLst>
                <a:ext uri="{FF2B5EF4-FFF2-40B4-BE49-F238E27FC236}">
                  <a16:creationId xmlns="" xmlns:a16="http://schemas.microsoft.com/office/drawing/2014/main" id="{9761B2FB-90CB-47D5-B620-0F7FFCA892EE}"/>
                </a:ext>
              </a:extLst>
            </p:cNvPr>
            <p:cNvSpPr/>
            <p:nvPr/>
          </p:nvSpPr>
          <p:spPr>
            <a:xfrm rot="2700000">
              <a:off x="11425040" y="1647664"/>
              <a:ext cx="1876257" cy="1876257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Прямоугольник: скругленные углы 27">
              <a:extLst>
                <a:ext uri="{FF2B5EF4-FFF2-40B4-BE49-F238E27FC236}">
                  <a16:creationId xmlns="" xmlns:a16="http://schemas.microsoft.com/office/drawing/2014/main" id="{7C72487B-35C5-45DA-A5D1-D76B273F75C2}"/>
                </a:ext>
              </a:extLst>
            </p:cNvPr>
            <p:cNvSpPr/>
            <p:nvPr/>
          </p:nvSpPr>
          <p:spPr>
            <a:xfrm rot="2700000">
              <a:off x="6945443" y="6372908"/>
              <a:ext cx="1876257" cy="1876257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="" xmlns:a16="http://schemas.microsoft.com/office/drawing/2014/main" id="{F63A8B48-6911-4F8C-851E-88B4EB5AE287}"/>
              </a:ext>
            </a:extLst>
          </p:cNvPr>
          <p:cNvGrpSpPr/>
          <p:nvPr/>
        </p:nvGrpSpPr>
        <p:grpSpPr>
          <a:xfrm>
            <a:off x="484067" y="2329448"/>
            <a:ext cx="1622579" cy="201705"/>
            <a:chOff x="530548" y="1460690"/>
            <a:chExt cx="1622579" cy="201705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="" xmlns:a16="http://schemas.microsoft.com/office/drawing/2014/main" id="{012AA1D1-7458-4864-9A4D-0E9FACDB5C05}"/>
                </a:ext>
              </a:extLst>
            </p:cNvPr>
            <p:cNvSpPr/>
            <p:nvPr/>
          </p:nvSpPr>
          <p:spPr>
            <a:xfrm rot="2700000">
              <a:off x="530548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: скругленные углы 43">
              <a:extLst>
                <a:ext uri="{FF2B5EF4-FFF2-40B4-BE49-F238E27FC236}">
                  <a16:creationId xmlns="" xmlns:a16="http://schemas.microsoft.com/office/drawing/2014/main" id="{02767EDE-D551-4708-98A7-A01BDDEE455E}"/>
                </a:ext>
              </a:extLst>
            </p:cNvPr>
            <p:cNvSpPr/>
            <p:nvPr/>
          </p:nvSpPr>
          <p:spPr>
            <a:xfrm rot="2700000">
              <a:off x="818534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: скругленные углы 44">
              <a:extLst>
                <a:ext uri="{FF2B5EF4-FFF2-40B4-BE49-F238E27FC236}">
                  <a16:creationId xmlns="" xmlns:a16="http://schemas.microsoft.com/office/drawing/2014/main" id="{D1D86B95-A988-4AE9-9901-451C55C9FB98}"/>
                </a:ext>
              </a:extLst>
            </p:cNvPr>
            <p:cNvSpPr/>
            <p:nvPr/>
          </p:nvSpPr>
          <p:spPr>
            <a:xfrm rot="2700000">
              <a:off x="1097341" y="1460691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: скругленные углы 47">
              <a:extLst>
                <a:ext uri="{FF2B5EF4-FFF2-40B4-BE49-F238E27FC236}">
                  <a16:creationId xmlns="" xmlns:a16="http://schemas.microsoft.com/office/drawing/2014/main" id="{3767B1FC-D502-4285-AEBF-A4F178EF62B1}"/>
                </a:ext>
              </a:extLst>
            </p:cNvPr>
            <p:cNvSpPr/>
            <p:nvPr/>
          </p:nvSpPr>
          <p:spPr>
            <a:xfrm rot="2700000">
              <a:off x="1376149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: скругленные углы 48">
              <a:extLst>
                <a:ext uri="{FF2B5EF4-FFF2-40B4-BE49-F238E27FC236}">
                  <a16:creationId xmlns="" xmlns:a16="http://schemas.microsoft.com/office/drawing/2014/main" id="{3B202728-06FD-419A-B9BE-1FCDD27FB973}"/>
                </a:ext>
              </a:extLst>
            </p:cNvPr>
            <p:cNvSpPr/>
            <p:nvPr/>
          </p:nvSpPr>
          <p:spPr>
            <a:xfrm rot="2700000">
              <a:off x="1661402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: скругленные углы 49">
              <a:extLst>
                <a:ext uri="{FF2B5EF4-FFF2-40B4-BE49-F238E27FC236}">
                  <a16:creationId xmlns="" xmlns:a16="http://schemas.microsoft.com/office/drawing/2014/main" id="{EBF4C422-E858-4222-AE10-829D4623110C}"/>
                </a:ext>
              </a:extLst>
            </p:cNvPr>
            <p:cNvSpPr/>
            <p:nvPr/>
          </p:nvSpPr>
          <p:spPr>
            <a:xfrm rot="2700000">
              <a:off x="1951423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7A13F68D-CEFA-42F5-A1BA-15FDEBDFD166}"/>
              </a:ext>
            </a:extLst>
          </p:cNvPr>
          <p:cNvSpPr txBox="1"/>
          <p:nvPr/>
        </p:nvSpPr>
        <p:spPr>
          <a:xfrm>
            <a:off x="318140" y="4834785"/>
            <a:ext cx="69405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aseline="30000" dirty="0">
                <a:solidFill>
                  <a:schemeClr val="accent4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Главная (Пулковская) астрономическая обсерватория РАН, Санкт-Петербург, Россия</a:t>
            </a:r>
          </a:p>
          <a:p>
            <a:pPr algn="l"/>
            <a:r>
              <a:rPr lang="en-US" sz="1800" baseline="30000">
                <a:solidFill>
                  <a:schemeClr val="accent4">
                    <a:lumMod val="7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Крымская астрофизическая обсерватория РАН,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пгт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Научный</a:t>
            </a:r>
          </a:p>
        </p:txBody>
      </p:sp>
    </p:spTree>
    <p:extLst>
      <p:ext uri="{BB962C8B-B14F-4D97-AF65-F5344CB8AC3E}">
        <p14:creationId xmlns:p14="http://schemas.microsoft.com/office/powerpoint/2010/main" val="226389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EB557C8-5355-4999-9125-D74999F4B0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4"/>
          <a:stretch/>
        </p:blipFill>
        <p:spPr>
          <a:xfrm>
            <a:off x="1344192" y="0"/>
            <a:ext cx="916679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0CF1F89-1601-4EA6-ADA7-B7AA04933CBA}"/>
              </a:ext>
            </a:extLst>
          </p:cNvPr>
          <p:cNvSpPr txBox="1"/>
          <p:nvPr/>
        </p:nvSpPr>
        <p:spPr>
          <a:xfrm>
            <a:off x="539998" y="288001"/>
            <a:ext cx="6096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Where are the facular</a:t>
            </a:r>
            <a:r>
              <a:rPr lang="ru-RU" sz="26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6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formations?</a:t>
            </a:r>
            <a:endParaRPr lang="ru-RU" sz="2600" dirty="0">
              <a:solidFill>
                <a:schemeClr val="tx1">
                  <a:lumMod val="10000"/>
                  <a:lumOff val="9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77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EB557C8-5355-4999-9125-D74999F4B0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4"/>
          <a:stretch/>
        </p:blipFill>
        <p:spPr>
          <a:xfrm>
            <a:off x="1344192" y="0"/>
            <a:ext cx="916679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0CF1F89-1601-4EA6-ADA7-B7AA04933CBA}"/>
              </a:ext>
            </a:extLst>
          </p:cNvPr>
          <p:cNvSpPr txBox="1"/>
          <p:nvPr/>
        </p:nvSpPr>
        <p:spPr>
          <a:xfrm>
            <a:off x="539998" y="288001"/>
            <a:ext cx="6096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Where are the facular</a:t>
            </a:r>
            <a:r>
              <a:rPr lang="ru-RU" sz="26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6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formations?</a:t>
            </a:r>
            <a:endParaRPr lang="ru-RU" sz="2600" dirty="0">
              <a:solidFill>
                <a:schemeClr val="tx1">
                  <a:lumMod val="10000"/>
                  <a:lumOff val="9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="" xmlns:a16="http://schemas.microsoft.com/office/drawing/2014/main" id="{34841B5A-59D5-48EE-9243-0D9D5B08EFA4}"/>
              </a:ext>
            </a:extLst>
          </p:cNvPr>
          <p:cNvSpPr/>
          <p:nvPr/>
        </p:nvSpPr>
        <p:spPr>
          <a:xfrm>
            <a:off x="4094169" y="2880925"/>
            <a:ext cx="3666836" cy="109912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Everywhere</a:t>
            </a:r>
            <a:endParaRPr lang="ru-RU" sz="24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5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EB557C8-5355-4999-9125-D74999F4B0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4"/>
          <a:stretch/>
        </p:blipFill>
        <p:spPr>
          <a:xfrm>
            <a:off x="1344192" y="28876"/>
            <a:ext cx="916679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0CF1F89-1601-4EA6-ADA7-B7AA04933CBA}"/>
              </a:ext>
            </a:extLst>
          </p:cNvPr>
          <p:cNvSpPr txBox="1"/>
          <p:nvPr/>
        </p:nvSpPr>
        <p:spPr>
          <a:xfrm>
            <a:off x="539998" y="288001"/>
            <a:ext cx="6096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Where are the facular</a:t>
            </a:r>
            <a:r>
              <a:rPr lang="ru-RU" sz="26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6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formations?</a:t>
            </a:r>
            <a:endParaRPr lang="ru-RU" sz="2600" dirty="0">
              <a:solidFill>
                <a:schemeClr val="tx1">
                  <a:lumMod val="10000"/>
                  <a:lumOff val="9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="" xmlns:a16="http://schemas.microsoft.com/office/drawing/2014/main" id="{FD7DCDD5-CA3D-4786-BAA0-67B282DE6E41}"/>
              </a:ext>
            </a:extLst>
          </p:cNvPr>
          <p:cNvSpPr/>
          <p:nvPr/>
        </p:nvSpPr>
        <p:spPr>
          <a:xfrm>
            <a:off x="7334451" y="1703671"/>
            <a:ext cx="808522" cy="67376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B4A25C0-BAB0-4029-91DB-17AEE7983A49}"/>
              </a:ext>
            </a:extLst>
          </p:cNvPr>
          <p:cNvSpPr txBox="1"/>
          <p:nvPr/>
        </p:nvSpPr>
        <p:spPr>
          <a:xfrm>
            <a:off x="6909736" y="1318661"/>
            <a:ext cx="1579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But not here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75A9903-0D0C-4653-A007-D145AA7207C2}"/>
              </a:ext>
            </a:extLst>
          </p:cNvPr>
          <p:cNvSpPr txBox="1"/>
          <p:nvPr/>
        </p:nvSpPr>
        <p:spPr>
          <a:xfrm>
            <a:off x="6635998" y="2393117"/>
            <a:ext cx="2373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It’s a sunspot group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90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EB557C8-5355-4999-9125-D74999F4B0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4"/>
          <a:stretch/>
        </p:blipFill>
        <p:spPr>
          <a:xfrm>
            <a:off x="1344192" y="28876"/>
            <a:ext cx="916679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0CF1F89-1601-4EA6-ADA7-B7AA04933CBA}"/>
              </a:ext>
            </a:extLst>
          </p:cNvPr>
          <p:cNvSpPr txBox="1"/>
          <p:nvPr/>
        </p:nvSpPr>
        <p:spPr>
          <a:xfrm>
            <a:off x="539998" y="288001"/>
            <a:ext cx="6096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Where are the facular</a:t>
            </a:r>
            <a:r>
              <a:rPr lang="ru-RU" sz="26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6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formations?</a:t>
            </a:r>
            <a:endParaRPr lang="ru-RU" sz="2600" dirty="0">
              <a:solidFill>
                <a:schemeClr val="tx1">
                  <a:lumMod val="10000"/>
                  <a:lumOff val="9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="" xmlns:a16="http://schemas.microsoft.com/office/drawing/2014/main" id="{FD7DCDD5-CA3D-4786-BAA0-67B282DE6E41}"/>
              </a:ext>
            </a:extLst>
          </p:cNvPr>
          <p:cNvSpPr/>
          <p:nvPr/>
        </p:nvSpPr>
        <p:spPr>
          <a:xfrm>
            <a:off x="7334451" y="1703671"/>
            <a:ext cx="808522" cy="67376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B4A25C0-BAB0-4029-91DB-17AEE7983A49}"/>
              </a:ext>
            </a:extLst>
          </p:cNvPr>
          <p:cNvSpPr txBox="1"/>
          <p:nvPr/>
        </p:nvSpPr>
        <p:spPr>
          <a:xfrm>
            <a:off x="6909736" y="1318661"/>
            <a:ext cx="1579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but not here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75A9903-0D0C-4653-A007-D145AA7207C2}"/>
              </a:ext>
            </a:extLst>
          </p:cNvPr>
          <p:cNvSpPr txBox="1"/>
          <p:nvPr/>
        </p:nvSpPr>
        <p:spPr>
          <a:xfrm>
            <a:off x="6635998" y="2393117"/>
            <a:ext cx="2373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it’s a sunspot group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B303BC8E-BD2F-4015-9E98-4D836BABE56A}"/>
              </a:ext>
            </a:extLst>
          </p:cNvPr>
          <p:cNvSpPr/>
          <p:nvPr/>
        </p:nvSpPr>
        <p:spPr>
          <a:xfrm>
            <a:off x="4612418" y="4963337"/>
            <a:ext cx="808522" cy="67376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5C0B676-1462-4AE9-9905-74170376B184}"/>
              </a:ext>
            </a:extLst>
          </p:cNvPr>
          <p:cNvSpPr txBox="1"/>
          <p:nvPr/>
        </p:nvSpPr>
        <p:spPr>
          <a:xfrm>
            <a:off x="4194642" y="4594005"/>
            <a:ext cx="1644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and not here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9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EB557C8-5355-4999-9125-D74999F4B0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4"/>
          <a:stretch/>
        </p:blipFill>
        <p:spPr>
          <a:xfrm>
            <a:off x="1344192" y="28876"/>
            <a:ext cx="916679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0CF1F89-1601-4EA6-ADA7-B7AA04933CBA}"/>
              </a:ext>
            </a:extLst>
          </p:cNvPr>
          <p:cNvSpPr txBox="1"/>
          <p:nvPr/>
        </p:nvSpPr>
        <p:spPr>
          <a:xfrm>
            <a:off x="539998" y="288001"/>
            <a:ext cx="6096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Where are the facular</a:t>
            </a:r>
            <a:r>
              <a:rPr lang="ru-RU" sz="26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6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formations?</a:t>
            </a:r>
            <a:endParaRPr lang="ru-RU" sz="2600" dirty="0">
              <a:solidFill>
                <a:schemeClr val="tx1">
                  <a:lumMod val="10000"/>
                  <a:lumOff val="9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="" xmlns:a16="http://schemas.microsoft.com/office/drawing/2014/main" id="{FD7DCDD5-CA3D-4786-BAA0-67B282DE6E41}"/>
              </a:ext>
            </a:extLst>
          </p:cNvPr>
          <p:cNvSpPr/>
          <p:nvPr/>
        </p:nvSpPr>
        <p:spPr>
          <a:xfrm>
            <a:off x="7334451" y="1703671"/>
            <a:ext cx="808522" cy="67376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B4A25C0-BAB0-4029-91DB-17AEE7983A49}"/>
              </a:ext>
            </a:extLst>
          </p:cNvPr>
          <p:cNvSpPr txBox="1"/>
          <p:nvPr/>
        </p:nvSpPr>
        <p:spPr>
          <a:xfrm>
            <a:off x="6909736" y="1318661"/>
            <a:ext cx="1579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but not here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75A9903-0D0C-4653-A007-D145AA7207C2}"/>
              </a:ext>
            </a:extLst>
          </p:cNvPr>
          <p:cNvSpPr txBox="1"/>
          <p:nvPr/>
        </p:nvSpPr>
        <p:spPr>
          <a:xfrm>
            <a:off x="6635998" y="2393117"/>
            <a:ext cx="2373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it’s a sunspot group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B303BC8E-BD2F-4015-9E98-4D836BABE56A}"/>
              </a:ext>
            </a:extLst>
          </p:cNvPr>
          <p:cNvSpPr/>
          <p:nvPr/>
        </p:nvSpPr>
        <p:spPr>
          <a:xfrm>
            <a:off x="4612418" y="4963337"/>
            <a:ext cx="808522" cy="67376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5C0B676-1462-4AE9-9905-74170376B184}"/>
              </a:ext>
            </a:extLst>
          </p:cNvPr>
          <p:cNvSpPr txBox="1"/>
          <p:nvPr/>
        </p:nvSpPr>
        <p:spPr>
          <a:xfrm>
            <a:off x="4194642" y="4594005"/>
            <a:ext cx="1644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and not here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="" xmlns:a16="http://schemas.microsoft.com/office/drawing/2014/main" id="{B5B44595-FB42-4F40-8601-C43937D97E38}"/>
              </a:ext>
            </a:extLst>
          </p:cNvPr>
          <p:cNvSpPr/>
          <p:nvPr/>
        </p:nvSpPr>
        <p:spPr>
          <a:xfrm>
            <a:off x="7822622" y="5126690"/>
            <a:ext cx="808522" cy="67376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ECBAADF-D802-43CD-BB61-626B62AFC79F}"/>
              </a:ext>
            </a:extLst>
          </p:cNvPr>
          <p:cNvSpPr txBox="1"/>
          <p:nvPr/>
        </p:nvSpPr>
        <p:spPr>
          <a:xfrm>
            <a:off x="7822622" y="4726633"/>
            <a:ext cx="808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nope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38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EB557C8-5355-4999-9125-D74999F4B0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4"/>
          <a:stretch/>
        </p:blipFill>
        <p:spPr>
          <a:xfrm>
            <a:off x="1344192" y="28876"/>
            <a:ext cx="916679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0CF1F89-1601-4EA6-ADA7-B7AA04933CBA}"/>
              </a:ext>
            </a:extLst>
          </p:cNvPr>
          <p:cNvSpPr txBox="1"/>
          <p:nvPr/>
        </p:nvSpPr>
        <p:spPr>
          <a:xfrm>
            <a:off x="539998" y="288001"/>
            <a:ext cx="6096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Where are the facular</a:t>
            </a:r>
            <a:r>
              <a:rPr lang="ru-RU" sz="26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6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formations?</a:t>
            </a:r>
            <a:endParaRPr lang="ru-RU" sz="2600" dirty="0">
              <a:solidFill>
                <a:schemeClr val="tx1">
                  <a:lumMod val="10000"/>
                  <a:lumOff val="9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="" xmlns:a16="http://schemas.microsoft.com/office/drawing/2014/main" id="{FD7DCDD5-CA3D-4786-BAA0-67B282DE6E41}"/>
              </a:ext>
            </a:extLst>
          </p:cNvPr>
          <p:cNvSpPr/>
          <p:nvPr/>
        </p:nvSpPr>
        <p:spPr>
          <a:xfrm>
            <a:off x="7334451" y="1703671"/>
            <a:ext cx="808522" cy="67376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B4A25C0-BAB0-4029-91DB-17AEE7983A49}"/>
              </a:ext>
            </a:extLst>
          </p:cNvPr>
          <p:cNvSpPr txBox="1"/>
          <p:nvPr/>
        </p:nvSpPr>
        <p:spPr>
          <a:xfrm>
            <a:off x="6909736" y="1318661"/>
            <a:ext cx="1579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but not here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75A9903-0D0C-4653-A007-D145AA7207C2}"/>
              </a:ext>
            </a:extLst>
          </p:cNvPr>
          <p:cNvSpPr txBox="1"/>
          <p:nvPr/>
        </p:nvSpPr>
        <p:spPr>
          <a:xfrm>
            <a:off x="6635998" y="2393117"/>
            <a:ext cx="2373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it’s a sunspot group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B303BC8E-BD2F-4015-9E98-4D836BABE56A}"/>
              </a:ext>
            </a:extLst>
          </p:cNvPr>
          <p:cNvSpPr/>
          <p:nvPr/>
        </p:nvSpPr>
        <p:spPr>
          <a:xfrm>
            <a:off x="4612418" y="4963337"/>
            <a:ext cx="808522" cy="67376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5C0B676-1462-4AE9-9905-74170376B184}"/>
              </a:ext>
            </a:extLst>
          </p:cNvPr>
          <p:cNvSpPr txBox="1"/>
          <p:nvPr/>
        </p:nvSpPr>
        <p:spPr>
          <a:xfrm>
            <a:off x="4194642" y="4594005"/>
            <a:ext cx="1644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and not here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="" xmlns:a16="http://schemas.microsoft.com/office/drawing/2014/main" id="{B5B44595-FB42-4F40-8601-C43937D97E38}"/>
              </a:ext>
            </a:extLst>
          </p:cNvPr>
          <p:cNvSpPr/>
          <p:nvPr/>
        </p:nvSpPr>
        <p:spPr>
          <a:xfrm>
            <a:off x="7822622" y="5126690"/>
            <a:ext cx="808522" cy="67376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ECBAADF-D802-43CD-BB61-626B62AFC79F}"/>
              </a:ext>
            </a:extLst>
          </p:cNvPr>
          <p:cNvSpPr txBox="1"/>
          <p:nvPr/>
        </p:nvSpPr>
        <p:spPr>
          <a:xfrm>
            <a:off x="7822622" y="4726633"/>
            <a:ext cx="808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nope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="" xmlns:a16="http://schemas.microsoft.com/office/drawing/2014/main" id="{50EB965D-BC8F-4C90-BCD9-4EB75DE27D3D}"/>
              </a:ext>
            </a:extLst>
          </p:cNvPr>
          <p:cNvSpPr/>
          <p:nvPr/>
        </p:nvSpPr>
        <p:spPr>
          <a:xfrm>
            <a:off x="3007316" y="4636198"/>
            <a:ext cx="808522" cy="67376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82D431C-BFFA-4394-8B29-AE51534452DA}"/>
              </a:ext>
            </a:extLst>
          </p:cNvPr>
          <p:cNvSpPr txBox="1"/>
          <p:nvPr/>
        </p:nvSpPr>
        <p:spPr>
          <a:xfrm>
            <a:off x="3118152" y="4224673"/>
            <a:ext cx="631811" cy="369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NO!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80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EB557C8-5355-4999-9125-D74999F4B0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4"/>
          <a:stretch/>
        </p:blipFill>
        <p:spPr>
          <a:xfrm>
            <a:off x="1344192" y="28876"/>
            <a:ext cx="916679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0CF1F89-1601-4EA6-ADA7-B7AA04933CBA}"/>
              </a:ext>
            </a:extLst>
          </p:cNvPr>
          <p:cNvSpPr txBox="1"/>
          <p:nvPr/>
        </p:nvSpPr>
        <p:spPr>
          <a:xfrm>
            <a:off x="539998" y="288001"/>
            <a:ext cx="6096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Where are the facular</a:t>
            </a:r>
            <a:r>
              <a:rPr lang="ru-RU" sz="26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6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formations?</a:t>
            </a:r>
            <a:endParaRPr lang="ru-RU" sz="2600" dirty="0">
              <a:solidFill>
                <a:schemeClr val="tx1">
                  <a:lumMod val="10000"/>
                  <a:lumOff val="9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="" xmlns:a16="http://schemas.microsoft.com/office/drawing/2014/main" id="{FD7DCDD5-CA3D-4786-BAA0-67B282DE6E41}"/>
              </a:ext>
            </a:extLst>
          </p:cNvPr>
          <p:cNvSpPr/>
          <p:nvPr/>
        </p:nvSpPr>
        <p:spPr>
          <a:xfrm>
            <a:off x="7334451" y="1703671"/>
            <a:ext cx="808522" cy="67376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B4A25C0-BAB0-4029-91DB-17AEE7983A49}"/>
              </a:ext>
            </a:extLst>
          </p:cNvPr>
          <p:cNvSpPr txBox="1"/>
          <p:nvPr/>
        </p:nvSpPr>
        <p:spPr>
          <a:xfrm>
            <a:off x="6909736" y="1318661"/>
            <a:ext cx="1579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but not here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75A9903-0D0C-4653-A007-D145AA7207C2}"/>
              </a:ext>
            </a:extLst>
          </p:cNvPr>
          <p:cNvSpPr txBox="1"/>
          <p:nvPr/>
        </p:nvSpPr>
        <p:spPr>
          <a:xfrm>
            <a:off x="6635998" y="2393117"/>
            <a:ext cx="2373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it’s a sunspot group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B303BC8E-BD2F-4015-9E98-4D836BABE56A}"/>
              </a:ext>
            </a:extLst>
          </p:cNvPr>
          <p:cNvSpPr/>
          <p:nvPr/>
        </p:nvSpPr>
        <p:spPr>
          <a:xfrm>
            <a:off x="4612418" y="4963337"/>
            <a:ext cx="808522" cy="67376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5C0B676-1462-4AE9-9905-74170376B184}"/>
              </a:ext>
            </a:extLst>
          </p:cNvPr>
          <p:cNvSpPr txBox="1"/>
          <p:nvPr/>
        </p:nvSpPr>
        <p:spPr>
          <a:xfrm>
            <a:off x="4194642" y="4594005"/>
            <a:ext cx="1644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and not here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="" xmlns:a16="http://schemas.microsoft.com/office/drawing/2014/main" id="{B5B44595-FB42-4F40-8601-C43937D97E38}"/>
              </a:ext>
            </a:extLst>
          </p:cNvPr>
          <p:cNvSpPr/>
          <p:nvPr/>
        </p:nvSpPr>
        <p:spPr>
          <a:xfrm>
            <a:off x="7822622" y="5126690"/>
            <a:ext cx="808522" cy="67376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ECBAADF-D802-43CD-BB61-626B62AFC79F}"/>
              </a:ext>
            </a:extLst>
          </p:cNvPr>
          <p:cNvSpPr txBox="1"/>
          <p:nvPr/>
        </p:nvSpPr>
        <p:spPr>
          <a:xfrm>
            <a:off x="7822622" y="4726633"/>
            <a:ext cx="808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nope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="" xmlns:a16="http://schemas.microsoft.com/office/drawing/2014/main" id="{50EB965D-BC8F-4C90-BCD9-4EB75DE27D3D}"/>
              </a:ext>
            </a:extLst>
          </p:cNvPr>
          <p:cNvSpPr/>
          <p:nvPr/>
        </p:nvSpPr>
        <p:spPr>
          <a:xfrm>
            <a:off x="3007316" y="4636198"/>
            <a:ext cx="808522" cy="67376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82D431C-BFFA-4394-8B29-AE51534452DA}"/>
              </a:ext>
            </a:extLst>
          </p:cNvPr>
          <p:cNvSpPr txBox="1"/>
          <p:nvPr/>
        </p:nvSpPr>
        <p:spPr>
          <a:xfrm>
            <a:off x="3118152" y="4224673"/>
            <a:ext cx="631811" cy="369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NO!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="" xmlns:a16="http://schemas.microsoft.com/office/drawing/2014/main" id="{890A3E12-D03C-4B54-A857-19C8B4260EA7}"/>
              </a:ext>
            </a:extLst>
          </p:cNvPr>
          <p:cNvSpPr/>
          <p:nvPr/>
        </p:nvSpPr>
        <p:spPr>
          <a:xfrm>
            <a:off x="4612418" y="2675520"/>
            <a:ext cx="808522" cy="67376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76E860A-691C-48B6-8386-4C166E3DE2BE}"/>
              </a:ext>
            </a:extLst>
          </p:cNvPr>
          <p:cNvSpPr txBox="1"/>
          <p:nvPr/>
        </p:nvSpPr>
        <p:spPr>
          <a:xfrm>
            <a:off x="4562181" y="2236559"/>
            <a:ext cx="808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pores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A5D2346-34B9-4315-B225-CAD60D3E34E9}"/>
              </a:ext>
            </a:extLst>
          </p:cNvPr>
          <p:cNvSpPr/>
          <p:nvPr/>
        </p:nvSpPr>
        <p:spPr>
          <a:xfrm>
            <a:off x="5420940" y="3170605"/>
            <a:ext cx="1597249" cy="131156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="" xmlns:a16="http://schemas.microsoft.com/office/drawing/2014/main" id="{D2963F5E-920E-4AC3-ADD3-2B965DFDFA08}"/>
              </a:ext>
            </a:extLst>
          </p:cNvPr>
          <p:cNvCxnSpPr/>
          <p:nvPr/>
        </p:nvCxnSpPr>
        <p:spPr>
          <a:xfrm flipH="1" flipV="1">
            <a:off x="7077409" y="3822504"/>
            <a:ext cx="1124784" cy="2441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37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EB557C8-5355-4999-9125-D74999F4B0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4"/>
          <a:stretch/>
        </p:blipFill>
        <p:spPr>
          <a:xfrm>
            <a:off x="1344192" y="28876"/>
            <a:ext cx="916679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0CF1F89-1601-4EA6-ADA7-B7AA04933CBA}"/>
              </a:ext>
            </a:extLst>
          </p:cNvPr>
          <p:cNvSpPr txBox="1"/>
          <p:nvPr/>
        </p:nvSpPr>
        <p:spPr>
          <a:xfrm>
            <a:off x="539998" y="288001"/>
            <a:ext cx="6096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Where are the facular</a:t>
            </a:r>
            <a:r>
              <a:rPr lang="ru-RU" sz="26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6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formations?</a:t>
            </a:r>
            <a:endParaRPr lang="ru-RU" sz="2600" dirty="0">
              <a:solidFill>
                <a:schemeClr val="tx1">
                  <a:lumMod val="10000"/>
                  <a:lumOff val="9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="" xmlns:a16="http://schemas.microsoft.com/office/drawing/2014/main" id="{FD7DCDD5-CA3D-4786-BAA0-67B282DE6E41}"/>
              </a:ext>
            </a:extLst>
          </p:cNvPr>
          <p:cNvSpPr/>
          <p:nvPr/>
        </p:nvSpPr>
        <p:spPr>
          <a:xfrm>
            <a:off x="7334451" y="1703671"/>
            <a:ext cx="808522" cy="67376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B4A25C0-BAB0-4029-91DB-17AEE7983A49}"/>
              </a:ext>
            </a:extLst>
          </p:cNvPr>
          <p:cNvSpPr txBox="1"/>
          <p:nvPr/>
        </p:nvSpPr>
        <p:spPr>
          <a:xfrm>
            <a:off x="6909736" y="1318661"/>
            <a:ext cx="1579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but not here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75A9903-0D0C-4653-A007-D145AA7207C2}"/>
              </a:ext>
            </a:extLst>
          </p:cNvPr>
          <p:cNvSpPr txBox="1"/>
          <p:nvPr/>
        </p:nvSpPr>
        <p:spPr>
          <a:xfrm>
            <a:off x="6635998" y="2393117"/>
            <a:ext cx="2373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it’s a sunspot group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B303BC8E-BD2F-4015-9E98-4D836BABE56A}"/>
              </a:ext>
            </a:extLst>
          </p:cNvPr>
          <p:cNvSpPr/>
          <p:nvPr/>
        </p:nvSpPr>
        <p:spPr>
          <a:xfrm>
            <a:off x="4612418" y="4963337"/>
            <a:ext cx="808522" cy="67376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5C0B676-1462-4AE9-9905-74170376B184}"/>
              </a:ext>
            </a:extLst>
          </p:cNvPr>
          <p:cNvSpPr txBox="1"/>
          <p:nvPr/>
        </p:nvSpPr>
        <p:spPr>
          <a:xfrm>
            <a:off x="4194642" y="4594005"/>
            <a:ext cx="1644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and not here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="" xmlns:a16="http://schemas.microsoft.com/office/drawing/2014/main" id="{B5B44595-FB42-4F40-8601-C43937D97E38}"/>
              </a:ext>
            </a:extLst>
          </p:cNvPr>
          <p:cNvSpPr/>
          <p:nvPr/>
        </p:nvSpPr>
        <p:spPr>
          <a:xfrm>
            <a:off x="7822622" y="5126690"/>
            <a:ext cx="808522" cy="67376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ECBAADF-D802-43CD-BB61-626B62AFC79F}"/>
              </a:ext>
            </a:extLst>
          </p:cNvPr>
          <p:cNvSpPr txBox="1"/>
          <p:nvPr/>
        </p:nvSpPr>
        <p:spPr>
          <a:xfrm>
            <a:off x="7822622" y="4726633"/>
            <a:ext cx="808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nope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="" xmlns:a16="http://schemas.microsoft.com/office/drawing/2014/main" id="{50EB965D-BC8F-4C90-BCD9-4EB75DE27D3D}"/>
              </a:ext>
            </a:extLst>
          </p:cNvPr>
          <p:cNvSpPr/>
          <p:nvPr/>
        </p:nvSpPr>
        <p:spPr>
          <a:xfrm>
            <a:off x="3007316" y="4636198"/>
            <a:ext cx="808522" cy="67376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82D431C-BFFA-4394-8B29-AE51534452DA}"/>
              </a:ext>
            </a:extLst>
          </p:cNvPr>
          <p:cNvSpPr txBox="1"/>
          <p:nvPr/>
        </p:nvSpPr>
        <p:spPr>
          <a:xfrm>
            <a:off x="3118152" y="4224673"/>
            <a:ext cx="631811" cy="369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NO!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="" xmlns:a16="http://schemas.microsoft.com/office/drawing/2014/main" id="{890A3E12-D03C-4B54-A857-19C8B4260EA7}"/>
              </a:ext>
            </a:extLst>
          </p:cNvPr>
          <p:cNvSpPr/>
          <p:nvPr/>
        </p:nvSpPr>
        <p:spPr>
          <a:xfrm>
            <a:off x="4612418" y="2675520"/>
            <a:ext cx="808522" cy="67376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76E860A-691C-48B6-8386-4C166E3DE2BE}"/>
              </a:ext>
            </a:extLst>
          </p:cNvPr>
          <p:cNvSpPr txBox="1"/>
          <p:nvPr/>
        </p:nvSpPr>
        <p:spPr>
          <a:xfrm>
            <a:off x="4562181" y="2236559"/>
            <a:ext cx="808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pores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A5D2346-34B9-4315-B225-CAD60D3E34E9}"/>
              </a:ext>
            </a:extLst>
          </p:cNvPr>
          <p:cNvSpPr/>
          <p:nvPr/>
        </p:nvSpPr>
        <p:spPr>
          <a:xfrm>
            <a:off x="5420940" y="3170605"/>
            <a:ext cx="1597249" cy="131156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="" xmlns:a16="http://schemas.microsoft.com/office/drawing/2014/main" id="{D2963F5E-920E-4AC3-ADD3-2B965DFDFA08}"/>
              </a:ext>
            </a:extLst>
          </p:cNvPr>
          <p:cNvCxnSpPr/>
          <p:nvPr/>
        </p:nvCxnSpPr>
        <p:spPr>
          <a:xfrm flipH="1" flipV="1">
            <a:off x="7077409" y="3822504"/>
            <a:ext cx="1124784" cy="2441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6BF0F9C9-5E49-40C6-853A-15AEF6001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526" y="1742855"/>
            <a:ext cx="3964751" cy="346706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515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EB557C8-5355-4999-9125-D74999F4B0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4"/>
          <a:stretch/>
        </p:blipFill>
        <p:spPr>
          <a:xfrm>
            <a:off x="1344192" y="28876"/>
            <a:ext cx="916679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0CF1F89-1601-4EA6-ADA7-B7AA04933CBA}"/>
              </a:ext>
            </a:extLst>
          </p:cNvPr>
          <p:cNvSpPr txBox="1"/>
          <p:nvPr/>
        </p:nvSpPr>
        <p:spPr>
          <a:xfrm>
            <a:off x="539998" y="288001"/>
            <a:ext cx="6096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Where are the facular</a:t>
            </a:r>
            <a:r>
              <a:rPr lang="ru-RU" sz="26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6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formations?</a:t>
            </a:r>
            <a:endParaRPr lang="ru-RU" sz="2600" dirty="0">
              <a:solidFill>
                <a:schemeClr val="tx1">
                  <a:lumMod val="10000"/>
                  <a:lumOff val="9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="" xmlns:a16="http://schemas.microsoft.com/office/drawing/2014/main" id="{FD7DCDD5-CA3D-4786-BAA0-67B282DE6E41}"/>
              </a:ext>
            </a:extLst>
          </p:cNvPr>
          <p:cNvSpPr/>
          <p:nvPr/>
        </p:nvSpPr>
        <p:spPr>
          <a:xfrm>
            <a:off x="7334451" y="1703671"/>
            <a:ext cx="808522" cy="67376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B4A25C0-BAB0-4029-91DB-17AEE7983A49}"/>
              </a:ext>
            </a:extLst>
          </p:cNvPr>
          <p:cNvSpPr txBox="1"/>
          <p:nvPr/>
        </p:nvSpPr>
        <p:spPr>
          <a:xfrm>
            <a:off x="6909736" y="1318661"/>
            <a:ext cx="1579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but not here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75A9903-0D0C-4653-A007-D145AA7207C2}"/>
              </a:ext>
            </a:extLst>
          </p:cNvPr>
          <p:cNvSpPr txBox="1"/>
          <p:nvPr/>
        </p:nvSpPr>
        <p:spPr>
          <a:xfrm>
            <a:off x="6635998" y="2393117"/>
            <a:ext cx="2373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it’s a sunspot group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B303BC8E-BD2F-4015-9E98-4D836BABE56A}"/>
              </a:ext>
            </a:extLst>
          </p:cNvPr>
          <p:cNvSpPr/>
          <p:nvPr/>
        </p:nvSpPr>
        <p:spPr>
          <a:xfrm>
            <a:off x="4612418" y="4963337"/>
            <a:ext cx="808522" cy="67376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5C0B676-1462-4AE9-9905-74170376B184}"/>
              </a:ext>
            </a:extLst>
          </p:cNvPr>
          <p:cNvSpPr txBox="1"/>
          <p:nvPr/>
        </p:nvSpPr>
        <p:spPr>
          <a:xfrm>
            <a:off x="4194642" y="4594005"/>
            <a:ext cx="1644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and not here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="" xmlns:a16="http://schemas.microsoft.com/office/drawing/2014/main" id="{B5B44595-FB42-4F40-8601-C43937D97E38}"/>
              </a:ext>
            </a:extLst>
          </p:cNvPr>
          <p:cNvSpPr/>
          <p:nvPr/>
        </p:nvSpPr>
        <p:spPr>
          <a:xfrm>
            <a:off x="7822622" y="5126690"/>
            <a:ext cx="808522" cy="67376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ECBAADF-D802-43CD-BB61-626B62AFC79F}"/>
              </a:ext>
            </a:extLst>
          </p:cNvPr>
          <p:cNvSpPr txBox="1"/>
          <p:nvPr/>
        </p:nvSpPr>
        <p:spPr>
          <a:xfrm>
            <a:off x="7822622" y="4726633"/>
            <a:ext cx="808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nope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="" xmlns:a16="http://schemas.microsoft.com/office/drawing/2014/main" id="{50EB965D-BC8F-4C90-BCD9-4EB75DE27D3D}"/>
              </a:ext>
            </a:extLst>
          </p:cNvPr>
          <p:cNvSpPr/>
          <p:nvPr/>
        </p:nvSpPr>
        <p:spPr>
          <a:xfrm>
            <a:off x="3007316" y="4636198"/>
            <a:ext cx="808522" cy="67376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82D431C-BFFA-4394-8B29-AE51534452DA}"/>
              </a:ext>
            </a:extLst>
          </p:cNvPr>
          <p:cNvSpPr txBox="1"/>
          <p:nvPr/>
        </p:nvSpPr>
        <p:spPr>
          <a:xfrm>
            <a:off x="3118152" y="4224673"/>
            <a:ext cx="631811" cy="369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NO!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="" xmlns:a16="http://schemas.microsoft.com/office/drawing/2014/main" id="{890A3E12-D03C-4B54-A857-19C8B4260EA7}"/>
              </a:ext>
            </a:extLst>
          </p:cNvPr>
          <p:cNvSpPr/>
          <p:nvPr/>
        </p:nvSpPr>
        <p:spPr>
          <a:xfrm>
            <a:off x="4612418" y="2675520"/>
            <a:ext cx="808522" cy="67376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76E860A-691C-48B6-8386-4C166E3DE2BE}"/>
              </a:ext>
            </a:extLst>
          </p:cNvPr>
          <p:cNvSpPr txBox="1"/>
          <p:nvPr/>
        </p:nvSpPr>
        <p:spPr>
          <a:xfrm>
            <a:off x="4562181" y="2236559"/>
            <a:ext cx="808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pores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A5D2346-34B9-4315-B225-CAD60D3E34E9}"/>
              </a:ext>
            </a:extLst>
          </p:cNvPr>
          <p:cNvSpPr/>
          <p:nvPr/>
        </p:nvSpPr>
        <p:spPr>
          <a:xfrm>
            <a:off x="5420940" y="3170605"/>
            <a:ext cx="1597249" cy="131156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="" xmlns:a16="http://schemas.microsoft.com/office/drawing/2014/main" id="{D2963F5E-920E-4AC3-ADD3-2B965DFDFA08}"/>
              </a:ext>
            </a:extLst>
          </p:cNvPr>
          <p:cNvCxnSpPr/>
          <p:nvPr/>
        </p:nvCxnSpPr>
        <p:spPr>
          <a:xfrm flipH="1" flipV="1">
            <a:off x="7077409" y="3822504"/>
            <a:ext cx="1124784" cy="2441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6BF0F9C9-5E49-40C6-853A-15AEF6001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526" y="1742855"/>
            <a:ext cx="3964751" cy="346706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E801B52-0C76-4724-AA54-841C91CDE9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295" y="1036176"/>
            <a:ext cx="3861768" cy="405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1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8F3B48F-39CF-4BBF-AE49-189652908EA0}"/>
              </a:ext>
            </a:extLst>
          </p:cNvPr>
          <p:cNvSpPr/>
          <p:nvPr/>
        </p:nvSpPr>
        <p:spPr>
          <a:xfrm>
            <a:off x="-2" y="1"/>
            <a:ext cx="540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C8BFD04-3C59-41DF-BEE6-6434CCC314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" t="10609" r="704" b="10609"/>
          <a:stretch>
            <a:fillRect/>
          </a:stretch>
        </p:blipFill>
        <p:spPr>
          <a:xfrm>
            <a:off x="3067987" y="810600"/>
            <a:ext cx="2455749" cy="2455748"/>
          </a:xfrm>
          <a:custGeom>
            <a:avLst/>
            <a:gdLst>
              <a:gd name="connsiteX0" fmla="*/ 1226480 w 2455749"/>
              <a:gd name="connsiteY0" fmla="*/ 0 h 2455748"/>
              <a:gd name="connsiteX1" fmla="*/ 1388438 w 2455749"/>
              <a:gd name="connsiteY1" fmla="*/ 67085 h 2455748"/>
              <a:gd name="connsiteX2" fmla="*/ 2388664 w 2455749"/>
              <a:gd name="connsiteY2" fmla="*/ 1067311 h 2455748"/>
              <a:gd name="connsiteX3" fmla="*/ 2388664 w 2455749"/>
              <a:gd name="connsiteY3" fmla="*/ 1391227 h 2455748"/>
              <a:gd name="connsiteX4" fmla="*/ 1391227 w 2455749"/>
              <a:gd name="connsiteY4" fmla="*/ 2388663 h 2455748"/>
              <a:gd name="connsiteX5" fmla="*/ 1067312 w 2455749"/>
              <a:gd name="connsiteY5" fmla="*/ 2388663 h 2455748"/>
              <a:gd name="connsiteX6" fmla="*/ 67086 w 2455749"/>
              <a:gd name="connsiteY6" fmla="*/ 1388437 h 2455748"/>
              <a:gd name="connsiteX7" fmla="*/ 67086 w 2455749"/>
              <a:gd name="connsiteY7" fmla="*/ 1064521 h 2455748"/>
              <a:gd name="connsiteX8" fmla="*/ 1064522 w 2455749"/>
              <a:gd name="connsiteY8" fmla="*/ 67085 h 2455748"/>
              <a:gd name="connsiteX9" fmla="*/ 1226480 w 2455749"/>
              <a:gd name="connsiteY9" fmla="*/ 0 h 245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5749" h="2455748">
                <a:moveTo>
                  <a:pt x="1226480" y="0"/>
                </a:moveTo>
                <a:cubicBezTo>
                  <a:pt x="1285097" y="0"/>
                  <a:pt x="1343714" y="22362"/>
                  <a:pt x="1388438" y="67085"/>
                </a:cubicBezTo>
                <a:lnTo>
                  <a:pt x="2388664" y="1067311"/>
                </a:lnTo>
                <a:cubicBezTo>
                  <a:pt x="2478111" y="1156758"/>
                  <a:pt x="2478111" y="1301780"/>
                  <a:pt x="2388664" y="1391227"/>
                </a:cubicBezTo>
                <a:lnTo>
                  <a:pt x="1391227" y="2388663"/>
                </a:lnTo>
                <a:cubicBezTo>
                  <a:pt x="1301780" y="2478110"/>
                  <a:pt x="1156759" y="2478110"/>
                  <a:pt x="1067312" y="2388663"/>
                </a:cubicBezTo>
                <a:lnTo>
                  <a:pt x="67086" y="1388437"/>
                </a:lnTo>
                <a:cubicBezTo>
                  <a:pt x="-22361" y="1298990"/>
                  <a:pt x="-22361" y="1153968"/>
                  <a:pt x="67086" y="1064521"/>
                </a:cubicBezTo>
                <a:lnTo>
                  <a:pt x="1064522" y="67085"/>
                </a:lnTo>
                <a:cubicBezTo>
                  <a:pt x="1109246" y="22362"/>
                  <a:pt x="1167863" y="0"/>
                  <a:pt x="1226480" y="0"/>
                </a:cubicBezTo>
                <a:close/>
              </a:path>
            </a:pathLst>
          </a:custGeom>
        </p:spPr>
      </p:pic>
      <p:pic>
        <p:nvPicPr>
          <p:cNvPr id="16" name="Рисунок 15" descr="Поселок Научный Крым 2024 🌠 цены на гостиницу и обсерваторию ...">
            <a:extLst>
              <a:ext uri="{FF2B5EF4-FFF2-40B4-BE49-F238E27FC236}">
                <a16:creationId xmlns="" xmlns:a16="http://schemas.microsoft.com/office/drawing/2014/main" id="{D2607707-300D-4D7C-9A55-F8CF6DDF6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9" t="699" r="19877" b="699"/>
          <a:stretch>
            <a:fillRect/>
          </a:stretch>
        </p:blipFill>
        <p:spPr bwMode="auto">
          <a:xfrm>
            <a:off x="4390733" y="3795562"/>
            <a:ext cx="2455749" cy="2455748"/>
          </a:xfrm>
          <a:custGeom>
            <a:avLst/>
            <a:gdLst>
              <a:gd name="connsiteX0" fmla="*/ 1226480 w 2455749"/>
              <a:gd name="connsiteY0" fmla="*/ 0 h 2455748"/>
              <a:gd name="connsiteX1" fmla="*/ 1388438 w 2455749"/>
              <a:gd name="connsiteY1" fmla="*/ 67085 h 2455748"/>
              <a:gd name="connsiteX2" fmla="*/ 2388664 w 2455749"/>
              <a:gd name="connsiteY2" fmla="*/ 1067311 h 2455748"/>
              <a:gd name="connsiteX3" fmla="*/ 2388664 w 2455749"/>
              <a:gd name="connsiteY3" fmla="*/ 1391227 h 2455748"/>
              <a:gd name="connsiteX4" fmla="*/ 1391227 w 2455749"/>
              <a:gd name="connsiteY4" fmla="*/ 2388663 h 2455748"/>
              <a:gd name="connsiteX5" fmla="*/ 1067312 w 2455749"/>
              <a:gd name="connsiteY5" fmla="*/ 2388663 h 2455748"/>
              <a:gd name="connsiteX6" fmla="*/ 67086 w 2455749"/>
              <a:gd name="connsiteY6" fmla="*/ 1388437 h 2455748"/>
              <a:gd name="connsiteX7" fmla="*/ 67086 w 2455749"/>
              <a:gd name="connsiteY7" fmla="*/ 1064522 h 2455748"/>
              <a:gd name="connsiteX8" fmla="*/ 1064522 w 2455749"/>
              <a:gd name="connsiteY8" fmla="*/ 67085 h 2455748"/>
              <a:gd name="connsiteX9" fmla="*/ 1226480 w 2455749"/>
              <a:gd name="connsiteY9" fmla="*/ 0 h 245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5749" h="2455748">
                <a:moveTo>
                  <a:pt x="1226480" y="0"/>
                </a:moveTo>
                <a:cubicBezTo>
                  <a:pt x="1285097" y="0"/>
                  <a:pt x="1343714" y="22362"/>
                  <a:pt x="1388438" y="67085"/>
                </a:cubicBezTo>
                <a:lnTo>
                  <a:pt x="2388664" y="1067311"/>
                </a:lnTo>
                <a:cubicBezTo>
                  <a:pt x="2478111" y="1156758"/>
                  <a:pt x="2478111" y="1301780"/>
                  <a:pt x="2388664" y="1391227"/>
                </a:cubicBezTo>
                <a:lnTo>
                  <a:pt x="1391227" y="2388663"/>
                </a:lnTo>
                <a:cubicBezTo>
                  <a:pt x="1301780" y="2478110"/>
                  <a:pt x="1156759" y="2478110"/>
                  <a:pt x="1067312" y="2388663"/>
                </a:cubicBezTo>
                <a:lnTo>
                  <a:pt x="67086" y="1388437"/>
                </a:lnTo>
                <a:cubicBezTo>
                  <a:pt x="-22361" y="1298990"/>
                  <a:pt x="-22361" y="1153969"/>
                  <a:pt x="67086" y="1064522"/>
                </a:cubicBezTo>
                <a:lnTo>
                  <a:pt x="1064522" y="67085"/>
                </a:lnTo>
                <a:cubicBezTo>
                  <a:pt x="1109246" y="22362"/>
                  <a:pt x="1167863" y="0"/>
                  <a:pt x="1226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08DFB497-EFD9-4212-B96F-70890835DD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944" b="276"/>
          <a:stretch>
            <a:fillRect/>
          </a:stretch>
        </p:blipFill>
        <p:spPr>
          <a:xfrm>
            <a:off x="1959018" y="3100692"/>
            <a:ext cx="2455748" cy="2455748"/>
          </a:xfrm>
          <a:custGeom>
            <a:avLst/>
            <a:gdLst>
              <a:gd name="connsiteX0" fmla="*/ 1226480 w 2455748"/>
              <a:gd name="connsiteY0" fmla="*/ 0 h 2455748"/>
              <a:gd name="connsiteX1" fmla="*/ 1388438 w 2455748"/>
              <a:gd name="connsiteY1" fmla="*/ 67085 h 2455748"/>
              <a:gd name="connsiteX2" fmla="*/ 2388664 w 2455748"/>
              <a:gd name="connsiteY2" fmla="*/ 1067311 h 2455748"/>
              <a:gd name="connsiteX3" fmla="*/ 2451556 w 2455748"/>
              <a:gd name="connsiteY3" fmla="*/ 1185523 h 2455748"/>
              <a:gd name="connsiteX4" fmla="*/ 2455748 w 2455748"/>
              <a:gd name="connsiteY4" fmla="*/ 1229261 h 2455748"/>
              <a:gd name="connsiteX5" fmla="*/ 2455748 w 2455748"/>
              <a:gd name="connsiteY5" fmla="*/ 1229277 h 2455748"/>
              <a:gd name="connsiteX6" fmla="*/ 2451556 w 2455748"/>
              <a:gd name="connsiteY6" fmla="*/ 1273015 h 2455748"/>
              <a:gd name="connsiteX7" fmla="*/ 2388664 w 2455748"/>
              <a:gd name="connsiteY7" fmla="*/ 1391227 h 2455748"/>
              <a:gd name="connsiteX8" fmla="*/ 1391227 w 2455748"/>
              <a:gd name="connsiteY8" fmla="*/ 2388663 h 2455748"/>
              <a:gd name="connsiteX9" fmla="*/ 1067312 w 2455748"/>
              <a:gd name="connsiteY9" fmla="*/ 2388663 h 2455748"/>
              <a:gd name="connsiteX10" fmla="*/ 67086 w 2455748"/>
              <a:gd name="connsiteY10" fmla="*/ 1388437 h 2455748"/>
              <a:gd name="connsiteX11" fmla="*/ 67086 w 2455748"/>
              <a:gd name="connsiteY11" fmla="*/ 1064521 h 2455748"/>
              <a:gd name="connsiteX12" fmla="*/ 1064522 w 2455748"/>
              <a:gd name="connsiteY12" fmla="*/ 67085 h 2455748"/>
              <a:gd name="connsiteX13" fmla="*/ 1226480 w 2455748"/>
              <a:gd name="connsiteY13" fmla="*/ 0 h 245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55748" h="2455748">
                <a:moveTo>
                  <a:pt x="1226480" y="0"/>
                </a:moveTo>
                <a:cubicBezTo>
                  <a:pt x="1285097" y="0"/>
                  <a:pt x="1343714" y="22362"/>
                  <a:pt x="1388438" y="67085"/>
                </a:cubicBezTo>
                <a:lnTo>
                  <a:pt x="2388664" y="1067311"/>
                </a:lnTo>
                <a:cubicBezTo>
                  <a:pt x="2422206" y="1100854"/>
                  <a:pt x="2443171" y="1142212"/>
                  <a:pt x="2451556" y="1185523"/>
                </a:cubicBezTo>
                <a:lnTo>
                  <a:pt x="2455748" y="1229261"/>
                </a:lnTo>
                <a:lnTo>
                  <a:pt x="2455748" y="1229277"/>
                </a:lnTo>
                <a:lnTo>
                  <a:pt x="2451556" y="1273015"/>
                </a:lnTo>
                <a:cubicBezTo>
                  <a:pt x="2443171" y="1316326"/>
                  <a:pt x="2422206" y="1357684"/>
                  <a:pt x="2388664" y="1391227"/>
                </a:cubicBezTo>
                <a:lnTo>
                  <a:pt x="1391227" y="2388663"/>
                </a:lnTo>
                <a:cubicBezTo>
                  <a:pt x="1301780" y="2478110"/>
                  <a:pt x="1156758" y="2478110"/>
                  <a:pt x="1067312" y="2388663"/>
                </a:cubicBezTo>
                <a:lnTo>
                  <a:pt x="67086" y="1388437"/>
                </a:lnTo>
                <a:cubicBezTo>
                  <a:pt x="-22361" y="1298990"/>
                  <a:pt x="-22361" y="1153969"/>
                  <a:pt x="67086" y="1064521"/>
                </a:cubicBezTo>
                <a:lnTo>
                  <a:pt x="1064522" y="67085"/>
                </a:lnTo>
                <a:cubicBezTo>
                  <a:pt x="1109245" y="22362"/>
                  <a:pt x="1167863" y="0"/>
                  <a:pt x="1226480" y="0"/>
                </a:cubicBezTo>
                <a:close/>
              </a:path>
            </a:pathLst>
          </a:cu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2B9C1D88-476C-48BE-9A8E-28F20009B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3" t="3586" r="5566" b="3586"/>
          <a:stretch>
            <a:fillRect/>
          </a:stretch>
        </p:blipFill>
        <p:spPr bwMode="auto">
          <a:xfrm>
            <a:off x="7908505" y="3695274"/>
            <a:ext cx="2455748" cy="2455748"/>
          </a:xfrm>
          <a:custGeom>
            <a:avLst/>
            <a:gdLst>
              <a:gd name="connsiteX0" fmla="*/ 1226480 w 2455748"/>
              <a:gd name="connsiteY0" fmla="*/ 0 h 2455748"/>
              <a:gd name="connsiteX1" fmla="*/ 1388438 w 2455748"/>
              <a:gd name="connsiteY1" fmla="*/ 67085 h 2455748"/>
              <a:gd name="connsiteX2" fmla="*/ 2388663 w 2455748"/>
              <a:gd name="connsiteY2" fmla="*/ 1067311 h 2455748"/>
              <a:gd name="connsiteX3" fmla="*/ 2388663 w 2455748"/>
              <a:gd name="connsiteY3" fmla="*/ 1391227 h 2455748"/>
              <a:gd name="connsiteX4" fmla="*/ 1391227 w 2455748"/>
              <a:gd name="connsiteY4" fmla="*/ 2388663 h 2455748"/>
              <a:gd name="connsiteX5" fmla="*/ 1067311 w 2455748"/>
              <a:gd name="connsiteY5" fmla="*/ 2388663 h 2455748"/>
              <a:gd name="connsiteX6" fmla="*/ 67086 w 2455748"/>
              <a:gd name="connsiteY6" fmla="*/ 1388437 h 2455748"/>
              <a:gd name="connsiteX7" fmla="*/ 67086 w 2455748"/>
              <a:gd name="connsiteY7" fmla="*/ 1064522 h 2455748"/>
              <a:gd name="connsiteX8" fmla="*/ 1064522 w 2455748"/>
              <a:gd name="connsiteY8" fmla="*/ 67085 h 2455748"/>
              <a:gd name="connsiteX9" fmla="*/ 1226480 w 2455748"/>
              <a:gd name="connsiteY9" fmla="*/ 0 h 245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5748" h="2455748">
                <a:moveTo>
                  <a:pt x="1226480" y="0"/>
                </a:moveTo>
                <a:cubicBezTo>
                  <a:pt x="1285097" y="0"/>
                  <a:pt x="1343715" y="22362"/>
                  <a:pt x="1388438" y="67085"/>
                </a:cubicBezTo>
                <a:lnTo>
                  <a:pt x="2388663" y="1067311"/>
                </a:lnTo>
                <a:cubicBezTo>
                  <a:pt x="2478110" y="1156758"/>
                  <a:pt x="2478110" y="1301780"/>
                  <a:pt x="2388663" y="1391227"/>
                </a:cubicBezTo>
                <a:lnTo>
                  <a:pt x="1391227" y="2388663"/>
                </a:lnTo>
                <a:cubicBezTo>
                  <a:pt x="1301780" y="2478110"/>
                  <a:pt x="1156758" y="2478110"/>
                  <a:pt x="1067311" y="2388663"/>
                </a:cubicBezTo>
                <a:lnTo>
                  <a:pt x="67086" y="1388437"/>
                </a:lnTo>
                <a:cubicBezTo>
                  <a:pt x="-22361" y="1298990"/>
                  <a:pt x="-22361" y="1153969"/>
                  <a:pt x="67086" y="1064522"/>
                </a:cubicBezTo>
                <a:lnTo>
                  <a:pt x="1064522" y="67085"/>
                </a:lnTo>
                <a:cubicBezTo>
                  <a:pt x="1109245" y="22362"/>
                  <a:pt x="1167863" y="0"/>
                  <a:pt x="1226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AD60A026-4EC4-4ECD-84F0-6498240F1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0" t="37562" r="14354" b="16274"/>
          <a:stretch>
            <a:fillRect/>
          </a:stretch>
        </p:blipFill>
        <p:spPr bwMode="auto">
          <a:xfrm>
            <a:off x="5468788" y="2174409"/>
            <a:ext cx="2455749" cy="2455748"/>
          </a:xfrm>
          <a:custGeom>
            <a:avLst/>
            <a:gdLst>
              <a:gd name="connsiteX0" fmla="*/ 1226480 w 2455749"/>
              <a:gd name="connsiteY0" fmla="*/ 0 h 2455748"/>
              <a:gd name="connsiteX1" fmla="*/ 1388438 w 2455749"/>
              <a:gd name="connsiteY1" fmla="*/ 67085 h 2455748"/>
              <a:gd name="connsiteX2" fmla="*/ 2388664 w 2455749"/>
              <a:gd name="connsiteY2" fmla="*/ 1067311 h 2455748"/>
              <a:gd name="connsiteX3" fmla="*/ 2388664 w 2455749"/>
              <a:gd name="connsiteY3" fmla="*/ 1391227 h 2455748"/>
              <a:gd name="connsiteX4" fmla="*/ 1391227 w 2455749"/>
              <a:gd name="connsiteY4" fmla="*/ 2388663 h 2455748"/>
              <a:gd name="connsiteX5" fmla="*/ 1067312 w 2455749"/>
              <a:gd name="connsiteY5" fmla="*/ 2388663 h 2455748"/>
              <a:gd name="connsiteX6" fmla="*/ 67086 w 2455749"/>
              <a:gd name="connsiteY6" fmla="*/ 1388437 h 2455748"/>
              <a:gd name="connsiteX7" fmla="*/ 67086 w 2455749"/>
              <a:gd name="connsiteY7" fmla="*/ 1064521 h 2455748"/>
              <a:gd name="connsiteX8" fmla="*/ 1064522 w 2455749"/>
              <a:gd name="connsiteY8" fmla="*/ 67085 h 2455748"/>
              <a:gd name="connsiteX9" fmla="*/ 1226480 w 2455749"/>
              <a:gd name="connsiteY9" fmla="*/ 0 h 245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5749" h="2455748">
                <a:moveTo>
                  <a:pt x="1226480" y="0"/>
                </a:moveTo>
                <a:cubicBezTo>
                  <a:pt x="1285097" y="0"/>
                  <a:pt x="1343714" y="22362"/>
                  <a:pt x="1388438" y="67085"/>
                </a:cubicBezTo>
                <a:lnTo>
                  <a:pt x="2388664" y="1067311"/>
                </a:lnTo>
                <a:cubicBezTo>
                  <a:pt x="2478111" y="1156758"/>
                  <a:pt x="2478111" y="1301780"/>
                  <a:pt x="2388664" y="1391227"/>
                </a:cubicBezTo>
                <a:lnTo>
                  <a:pt x="1391227" y="2388663"/>
                </a:lnTo>
                <a:cubicBezTo>
                  <a:pt x="1301780" y="2478110"/>
                  <a:pt x="1156759" y="2478110"/>
                  <a:pt x="1067312" y="2388663"/>
                </a:cubicBezTo>
                <a:lnTo>
                  <a:pt x="67086" y="1388437"/>
                </a:lnTo>
                <a:cubicBezTo>
                  <a:pt x="-22361" y="1298990"/>
                  <a:pt x="-22361" y="1153968"/>
                  <a:pt x="67086" y="1064521"/>
                </a:cubicBezTo>
                <a:lnTo>
                  <a:pt x="1064522" y="67085"/>
                </a:lnTo>
                <a:cubicBezTo>
                  <a:pt x="1109246" y="22362"/>
                  <a:pt x="1167863" y="0"/>
                  <a:pt x="1226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="" xmlns:a16="http://schemas.microsoft.com/office/drawing/2014/main" id="{01636EA6-BEC4-41F3-9719-A46BF1CBB431}"/>
              </a:ext>
            </a:extLst>
          </p:cNvPr>
          <p:cNvSpPr/>
          <p:nvPr/>
        </p:nvSpPr>
        <p:spPr>
          <a:xfrm rot="2700000">
            <a:off x="8190840" y="678269"/>
            <a:ext cx="2144035" cy="2144035"/>
          </a:xfrm>
          <a:prstGeom prst="roundRect">
            <a:avLst>
              <a:gd name="adj" fmla="val 12257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7" name="Группа 36">
            <a:extLst>
              <a:ext uri="{FF2B5EF4-FFF2-40B4-BE49-F238E27FC236}">
                <a16:creationId xmlns="" xmlns:a16="http://schemas.microsoft.com/office/drawing/2014/main" id="{E6F58BC2-8160-4B87-AB70-7E6B1C6AB497}"/>
              </a:ext>
            </a:extLst>
          </p:cNvPr>
          <p:cNvGrpSpPr/>
          <p:nvPr/>
        </p:nvGrpSpPr>
        <p:grpSpPr>
          <a:xfrm>
            <a:off x="6088276" y="3382362"/>
            <a:ext cx="2448073" cy="6741221"/>
            <a:chOff x="7925784" y="2157095"/>
            <a:chExt cx="2448073" cy="6741221"/>
          </a:xfrm>
        </p:grpSpPr>
        <p:sp>
          <p:nvSpPr>
            <p:cNvPr id="38" name="Прямоугольник 37">
              <a:extLst>
                <a:ext uri="{FF2B5EF4-FFF2-40B4-BE49-F238E27FC236}">
                  <a16:creationId xmlns="" xmlns:a16="http://schemas.microsoft.com/office/drawing/2014/main" id="{5461BB21-BECC-47AA-B114-D2B7D5063D75}"/>
                </a:ext>
              </a:extLst>
            </p:cNvPr>
            <p:cNvSpPr/>
            <p:nvPr/>
          </p:nvSpPr>
          <p:spPr>
            <a:xfrm rot="18900000" flipV="1">
              <a:off x="7925784" y="2157095"/>
              <a:ext cx="2448073" cy="67094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="" xmlns:a16="http://schemas.microsoft.com/office/drawing/2014/main" id="{56C46361-2921-4B7C-BCD9-D99B7ABF7723}"/>
                </a:ext>
              </a:extLst>
            </p:cNvPr>
            <p:cNvSpPr/>
            <p:nvPr/>
          </p:nvSpPr>
          <p:spPr>
            <a:xfrm rot="18900000" flipV="1">
              <a:off x="8239443" y="2188906"/>
              <a:ext cx="1885682" cy="670941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77897D21-51A5-4ED2-9BFF-2C054BF20748}"/>
              </a:ext>
            </a:extLst>
          </p:cNvPr>
          <p:cNvSpPr/>
          <p:nvPr/>
        </p:nvSpPr>
        <p:spPr>
          <a:xfrm>
            <a:off x="887009" y="-26717"/>
            <a:ext cx="360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68E46A44-CE8D-4107-B771-AACE2D22A343}"/>
              </a:ext>
            </a:extLst>
          </p:cNvPr>
          <p:cNvSpPr/>
          <p:nvPr/>
        </p:nvSpPr>
        <p:spPr>
          <a:xfrm rot="16200000">
            <a:off x="4917581" y="-3746353"/>
            <a:ext cx="288000" cy="904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87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8713BC-5456-4713-8A33-DAD7B3882E87}"/>
              </a:ext>
            </a:extLst>
          </p:cNvPr>
          <p:cNvSpPr txBox="1"/>
          <p:nvPr/>
        </p:nvSpPr>
        <p:spPr>
          <a:xfrm>
            <a:off x="539998" y="288001"/>
            <a:ext cx="6096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What are facular</a:t>
            </a:r>
            <a:r>
              <a:rPr lang="ru-RU" sz="2600" dirty="0">
                <a:solidFill>
                  <a:schemeClr val="bg2">
                    <a:lumMod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formations?</a:t>
            </a:r>
            <a:endParaRPr lang="ru-RU" sz="2600" dirty="0">
              <a:solidFill>
                <a:schemeClr val="bg2">
                  <a:lumMod val="25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0A174E7-B363-48F9-AB16-6F73771B30B0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3792" y="648660"/>
            <a:ext cx="3822590" cy="3972212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88961F2-F3D2-43F9-AA9E-A1CC273897A6}"/>
              </a:ext>
            </a:extLst>
          </p:cNvPr>
          <p:cNvSpPr txBox="1"/>
          <p:nvPr/>
        </p:nvSpPr>
        <p:spPr>
          <a:xfrm>
            <a:off x="539998" y="1378942"/>
            <a:ext cx="6433457" cy="1710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Факельные образования (ФО)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lang="en-US" altLang="ru-RU" dirty="0">
                <a:solidFill>
                  <a:schemeClr val="accent4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Facular formations (FF)</a:t>
            </a:r>
          </a:p>
          <a:p>
            <a:pPr>
              <a:lnSpc>
                <a:spcPct val="150000"/>
              </a:lnSpc>
            </a:pPr>
            <a:r>
              <a:rPr lang="en-US" alt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a superclass that unites small-scale, long-lived, stable </a:t>
            </a:r>
            <a:r>
              <a:rPr lang="en-US" alt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photospheric-chromospheric</a:t>
            </a:r>
            <a:r>
              <a:rPr lang="en-US" alt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formations that do not belong to active regions of the Sun</a:t>
            </a:r>
            <a:endParaRPr lang="ru-RU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C26EEF1-A90D-465C-9144-748E3A5DF4EB}"/>
              </a:ext>
            </a:extLst>
          </p:cNvPr>
          <p:cNvSpPr txBox="1"/>
          <p:nvPr/>
        </p:nvSpPr>
        <p:spPr>
          <a:xfrm>
            <a:off x="8360686" y="4620872"/>
            <a:ext cx="363548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solidFill>
                  <a:schemeClr val="bg2">
                    <a:lumMod val="25000"/>
                  </a:schemeClr>
                </a:solidFill>
              </a:rPr>
              <a:t>The figure shows an example of a FF magnetogram according to SDO/HMI data. The magnetic field value was</a:t>
            </a:r>
          </a:p>
          <a:p>
            <a:r>
              <a:rPr lang="en-US" sz="1700" dirty="0">
                <a:solidFill>
                  <a:schemeClr val="bg2">
                    <a:lumMod val="25000"/>
                  </a:schemeClr>
                </a:solidFill>
              </a:rPr>
              <a:t> B=-315G at the moment</a:t>
            </a:r>
            <a:endParaRPr lang="ru-RU" sz="17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="" xmlns:a16="http://schemas.microsoft.com/office/drawing/2014/main" id="{AB6703AE-4B9B-410A-AD43-94C7B04F173D}"/>
              </a:ext>
            </a:extLst>
          </p:cNvPr>
          <p:cNvSpPr/>
          <p:nvPr/>
        </p:nvSpPr>
        <p:spPr>
          <a:xfrm>
            <a:off x="539998" y="3597515"/>
            <a:ext cx="5468574" cy="2046714"/>
          </a:xfrm>
          <a:prstGeom prst="round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D:  1,5 – 4 Mm</a:t>
            </a:r>
          </a:p>
          <a:p>
            <a:pPr algn="just"/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T</a:t>
            </a:r>
            <a:r>
              <a:rPr lang="en-US" sz="1800" baseline="-25000" dirty="0" err="1">
                <a:solidFill>
                  <a:schemeClr val="bg2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life</a:t>
            </a:r>
            <a:r>
              <a:rPr lang="en-US" sz="1800" baseline="-25000" dirty="0">
                <a:solidFill>
                  <a:schemeClr val="bg2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~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10</a:t>
            </a:r>
            <a:r>
              <a:rPr lang="en-US" sz="1800" baseline="30000" dirty="0">
                <a:solidFill>
                  <a:schemeClr val="bg2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h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(9-33</a:t>
            </a:r>
            <a:r>
              <a:rPr lang="en-US" sz="1800" baseline="30000" dirty="0">
                <a:solidFill>
                  <a:schemeClr val="bg2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h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по магнитному полю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)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r>
              <a:rPr lang="en-US" sz="1800" dirty="0">
                <a:solidFill>
                  <a:schemeClr val="bg2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|</a:t>
            </a:r>
            <a:r>
              <a:rPr lang="en-US" sz="1800" dirty="0" err="1">
                <a:solidFill>
                  <a:schemeClr val="bg2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B</a:t>
            </a:r>
            <a:r>
              <a:rPr lang="en-US" sz="1800" baseline="-25000" dirty="0" err="1">
                <a:solidFill>
                  <a:schemeClr val="bg2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max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| : 400-1100 G</a:t>
            </a:r>
            <a:endParaRPr lang="ru-RU" sz="1800" dirty="0">
              <a:solidFill>
                <a:schemeClr val="bg2">
                  <a:lumMod val="2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↑</a:t>
            </a:r>
          </a:p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absolute value of the maximum achievable magnetogram signal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="" xmlns:a16="http://schemas.microsoft.com/office/drawing/2014/main" id="{B7A7C03C-5FBE-4AD6-A37B-6ED577E87977}"/>
              </a:ext>
            </a:extLst>
          </p:cNvPr>
          <p:cNvGrpSpPr/>
          <p:nvPr/>
        </p:nvGrpSpPr>
        <p:grpSpPr>
          <a:xfrm>
            <a:off x="5554830" y="446955"/>
            <a:ext cx="1622579" cy="201705"/>
            <a:chOff x="530548" y="1460690"/>
            <a:chExt cx="1622579" cy="201705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="" xmlns:a16="http://schemas.microsoft.com/office/drawing/2014/main" id="{E027EDDB-D7AA-4C25-96CB-9A8D21346AFF}"/>
                </a:ext>
              </a:extLst>
            </p:cNvPr>
            <p:cNvSpPr/>
            <p:nvPr/>
          </p:nvSpPr>
          <p:spPr>
            <a:xfrm rot="2700000">
              <a:off x="530548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: скругленные углы 22">
              <a:extLst>
                <a:ext uri="{FF2B5EF4-FFF2-40B4-BE49-F238E27FC236}">
                  <a16:creationId xmlns="" xmlns:a16="http://schemas.microsoft.com/office/drawing/2014/main" id="{9BF556A6-DFDB-41FA-9996-387ED3C3B3EF}"/>
                </a:ext>
              </a:extLst>
            </p:cNvPr>
            <p:cNvSpPr/>
            <p:nvPr/>
          </p:nvSpPr>
          <p:spPr>
            <a:xfrm rot="2700000">
              <a:off x="818534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: скругленные углы 23">
              <a:extLst>
                <a:ext uri="{FF2B5EF4-FFF2-40B4-BE49-F238E27FC236}">
                  <a16:creationId xmlns="" xmlns:a16="http://schemas.microsoft.com/office/drawing/2014/main" id="{2227348F-C711-4DF8-BBA4-2F26A2D9FAEB}"/>
                </a:ext>
              </a:extLst>
            </p:cNvPr>
            <p:cNvSpPr/>
            <p:nvPr/>
          </p:nvSpPr>
          <p:spPr>
            <a:xfrm rot="2700000">
              <a:off x="1097341" y="1460691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: скругленные углы 24">
              <a:extLst>
                <a:ext uri="{FF2B5EF4-FFF2-40B4-BE49-F238E27FC236}">
                  <a16:creationId xmlns="" xmlns:a16="http://schemas.microsoft.com/office/drawing/2014/main" id="{2B52E442-A164-4E78-9BB9-BD4C599B5F81}"/>
                </a:ext>
              </a:extLst>
            </p:cNvPr>
            <p:cNvSpPr/>
            <p:nvPr/>
          </p:nvSpPr>
          <p:spPr>
            <a:xfrm rot="2700000">
              <a:off x="1376149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: скругленные углы 25">
              <a:extLst>
                <a:ext uri="{FF2B5EF4-FFF2-40B4-BE49-F238E27FC236}">
                  <a16:creationId xmlns="" xmlns:a16="http://schemas.microsoft.com/office/drawing/2014/main" id="{C3C729F8-97E1-4048-86F5-CEEECA7A6C11}"/>
                </a:ext>
              </a:extLst>
            </p:cNvPr>
            <p:cNvSpPr/>
            <p:nvPr/>
          </p:nvSpPr>
          <p:spPr>
            <a:xfrm rot="2700000">
              <a:off x="1661402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: скругленные углы 26">
              <a:extLst>
                <a:ext uri="{FF2B5EF4-FFF2-40B4-BE49-F238E27FC236}">
                  <a16:creationId xmlns="" xmlns:a16="http://schemas.microsoft.com/office/drawing/2014/main" id="{02CA898F-2D16-4496-9389-5A8FBBDCB289}"/>
                </a:ext>
              </a:extLst>
            </p:cNvPr>
            <p:cNvSpPr/>
            <p:nvPr/>
          </p:nvSpPr>
          <p:spPr>
            <a:xfrm rot="2700000">
              <a:off x="1951423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="" xmlns:a16="http://schemas.microsoft.com/office/drawing/2014/main" id="{D9176B78-8FC8-4F12-81E1-6D689EEAA5FA}"/>
              </a:ext>
            </a:extLst>
          </p:cNvPr>
          <p:cNvGrpSpPr/>
          <p:nvPr/>
        </p:nvGrpSpPr>
        <p:grpSpPr>
          <a:xfrm flipH="1">
            <a:off x="10302322" y="6321282"/>
            <a:ext cx="1622579" cy="201705"/>
            <a:chOff x="530548" y="1460690"/>
            <a:chExt cx="1622579" cy="201705"/>
          </a:xfrm>
        </p:grpSpPr>
        <p:sp>
          <p:nvSpPr>
            <p:cNvPr id="37" name="Прямоугольник: скругленные углы 36">
              <a:extLst>
                <a:ext uri="{FF2B5EF4-FFF2-40B4-BE49-F238E27FC236}">
                  <a16:creationId xmlns="" xmlns:a16="http://schemas.microsoft.com/office/drawing/2014/main" id="{B5731882-C03B-41DA-9CB0-CF5D69E43DB9}"/>
                </a:ext>
              </a:extLst>
            </p:cNvPr>
            <p:cNvSpPr/>
            <p:nvPr/>
          </p:nvSpPr>
          <p:spPr>
            <a:xfrm rot="2700000">
              <a:off x="530548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: скругленные углы 37">
              <a:extLst>
                <a:ext uri="{FF2B5EF4-FFF2-40B4-BE49-F238E27FC236}">
                  <a16:creationId xmlns="" xmlns:a16="http://schemas.microsoft.com/office/drawing/2014/main" id="{450DCC22-9E14-4D16-9A51-E0C3F01716D6}"/>
                </a:ext>
              </a:extLst>
            </p:cNvPr>
            <p:cNvSpPr/>
            <p:nvPr/>
          </p:nvSpPr>
          <p:spPr>
            <a:xfrm rot="2700000">
              <a:off x="818534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: скругленные углы 38">
              <a:extLst>
                <a:ext uri="{FF2B5EF4-FFF2-40B4-BE49-F238E27FC236}">
                  <a16:creationId xmlns="" xmlns:a16="http://schemas.microsoft.com/office/drawing/2014/main" id="{B23B21E1-B22D-48D1-91AA-B7DFF2C8FA0D}"/>
                </a:ext>
              </a:extLst>
            </p:cNvPr>
            <p:cNvSpPr/>
            <p:nvPr/>
          </p:nvSpPr>
          <p:spPr>
            <a:xfrm rot="2700000">
              <a:off x="1097341" y="1460691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: скругленные углы 39">
              <a:extLst>
                <a:ext uri="{FF2B5EF4-FFF2-40B4-BE49-F238E27FC236}">
                  <a16:creationId xmlns="" xmlns:a16="http://schemas.microsoft.com/office/drawing/2014/main" id="{11385F56-84E6-417C-A442-B2227625A622}"/>
                </a:ext>
              </a:extLst>
            </p:cNvPr>
            <p:cNvSpPr/>
            <p:nvPr/>
          </p:nvSpPr>
          <p:spPr>
            <a:xfrm rot="2700000">
              <a:off x="1376149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: скругленные углы 40">
              <a:extLst>
                <a:ext uri="{FF2B5EF4-FFF2-40B4-BE49-F238E27FC236}">
                  <a16:creationId xmlns="" xmlns:a16="http://schemas.microsoft.com/office/drawing/2014/main" id="{F3C1E968-3622-4D9A-ADAC-C2B9700340D6}"/>
                </a:ext>
              </a:extLst>
            </p:cNvPr>
            <p:cNvSpPr/>
            <p:nvPr/>
          </p:nvSpPr>
          <p:spPr>
            <a:xfrm rot="2700000">
              <a:off x="1661402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: скругленные углы 41">
              <a:extLst>
                <a:ext uri="{FF2B5EF4-FFF2-40B4-BE49-F238E27FC236}">
                  <a16:creationId xmlns="" xmlns:a16="http://schemas.microsoft.com/office/drawing/2014/main" id="{E0C5079D-33AA-4614-AC8C-8C21A9C7BC6B}"/>
                </a:ext>
              </a:extLst>
            </p:cNvPr>
            <p:cNvSpPr/>
            <p:nvPr/>
          </p:nvSpPr>
          <p:spPr>
            <a:xfrm rot="2700000">
              <a:off x="1951423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122" name="Picture 2" descr="Фото белка в png без фона">
            <a:extLst>
              <a:ext uri="{FF2B5EF4-FFF2-40B4-BE49-F238E27FC236}">
                <a16:creationId xmlns="" xmlns:a16="http://schemas.microsoft.com/office/drawing/2014/main" id="{4D3B0881-1E41-4C0A-A2C0-D4D9C39E2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283" y="5309380"/>
            <a:ext cx="2013818" cy="162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узырек для мыслей: облако 42">
            <a:extLst>
              <a:ext uri="{FF2B5EF4-FFF2-40B4-BE49-F238E27FC236}">
                <a16:creationId xmlns="" xmlns:a16="http://schemas.microsoft.com/office/drawing/2014/main" id="{EA74AA21-DEED-4210-B122-2AE1ADF21958}"/>
              </a:ext>
            </a:extLst>
          </p:cNvPr>
          <p:cNvSpPr/>
          <p:nvPr/>
        </p:nvSpPr>
        <p:spPr>
          <a:xfrm>
            <a:off x="6519687" y="4620872"/>
            <a:ext cx="1329883" cy="897427"/>
          </a:xfrm>
          <a:prstGeom prst="cloudCallou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7C2331B9-F44D-4AFF-904A-FB07961EF373}"/>
              </a:ext>
            </a:extLst>
          </p:cNvPr>
          <p:cNvSpPr txBox="1"/>
          <p:nvPr/>
        </p:nvSpPr>
        <p:spPr>
          <a:xfrm>
            <a:off x="6786536" y="4884919"/>
            <a:ext cx="10406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WTFF?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619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EB557C8-5355-4999-9125-D74999F4B0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4"/>
          <a:stretch/>
        </p:blipFill>
        <p:spPr>
          <a:xfrm>
            <a:off x="1344192" y="9695"/>
            <a:ext cx="916679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0CF1F89-1601-4EA6-ADA7-B7AA04933CBA}"/>
              </a:ext>
            </a:extLst>
          </p:cNvPr>
          <p:cNvSpPr txBox="1"/>
          <p:nvPr/>
        </p:nvSpPr>
        <p:spPr>
          <a:xfrm>
            <a:off x="539998" y="288001"/>
            <a:ext cx="6096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Where are the facular</a:t>
            </a:r>
            <a:r>
              <a:rPr lang="ru-RU" sz="26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600" dirty="0">
                <a:solidFill>
                  <a:schemeClr val="tx1">
                    <a:lumMod val="10000"/>
                    <a:lumOff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formations?</a:t>
            </a:r>
            <a:endParaRPr lang="ru-RU" sz="2600" dirty="0">
              <a:solidFill>
                <a:schemeClr val="tx1">
                  <a:lumMod val="10000"/>
                  <a:lumOff val="9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="" xmlns:a16="http://schemas.microsoft.com/office/drawing/2014/main" id="{FD7DCDD5-CA3D-4786-BAA0-67B282DE6E41}"/>
              </a:ext>
            </a:extLst>
          </p:cNvPr>
          <p:cNvSpPr/>
          <p:nvPr/>
        </p:nvSpPr>
        <p:spPr>
          <a:xfrm>
            <a:off x="7334451" y="1703671"/>
            <a:ext cx="808522" cy="67376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B4A25C0-BAB0-4029-91DB-17AEE7983A49}"/>
              </a:ext>
            </a:extLst>
          </p:cNvPr>
          <p:cNvSpPr txBox="1"/>
          <p:nvPr/>
        </p:nvSpPr>
        <p:spPr>
          <a:xfrm>
            <a:off x="6909736" y="1318661"/>
            <a:ext cx="1579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but not here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75A9903-0D0C-4653-A007-D145AA7207C2}"/>
              </a:ext>
            </a:extLst>
          </p:cNvPr>
          <p:cNvSpPr txBox="1"/>
          <p:nvPr/>
        </p:nvSpPr>
        <p:spPr>
          <a:xfrm>
            <a:off x="6635998" y="2393117"/>
            <a:ext cx="2373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2">
                    <a:lumMod val="75000"/>
                  </a:schemeClr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it’s a sunspot group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B303BC8E-BD2F-4015-9E98-4D836BABE56A}"/>
              </a:ext>
            </a:extLst>
          </p:cNvPr>
          <p:cNvSpPr/>
          <p:nvPr/>
        </p:nvSpPr>
        <p:spPr>
          <a:xfrm>
            <a:off x="4612418" y="4963337"/>
            <a:ext cx="808522" cy="67376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5C0B676-1462-4AE9-9905-74170376B184}"/>
              </a:ext>
            </a:extLst>
          </p:cNvPr>
          <p:cNvSpPr txBox="1"/>
          <p:nvPr/>
        </p:nvSpPr>
        <p:spPr>
          <a:xfrm>
            <a:off x="4194642" y="4594005"/>
            <a:ext cx="1644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and not here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="" xmlns:a16="http://schemas.microsoft.com/office/drawing/2014/main" id="{B5B44595-FB42-4F40-8601-C43937D97E38}"/>
              </a:ext>
            </a:extLst>
          </p:cNvPr>
          <p:cNvSpPr/>
          <p:nvPr/>
        </p:nvSpPr>
        <p:spPr>
          <a:xfrm>
            <a:off x="7822622" y="5126690"/>
            <a:ext cx="808522" cy="67376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ECBAADF-D802-43CD-BB61-626B62AFC79F}"/>
              </a:ext>
            </a:extLst>
          </p:cNvPr>
          <p:cNvSpPr txBox="1"/>
          <p:nvPr/>
        </p:nvSpPr>
        <p:spPr>
          <a:xfrm>
            <a:off x="7822622" y="4726633"/>
            <a:ext cx="808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nope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="" xmlns:a16="http://schemas.microsoft.com/office/drawing/2014/main" id="{50EB965D-BC8F-4C90-BCD9-4EB75DE27D3D}"/>
              </a:ext>
            </a:extLst>
          </p:cNvPr>
          <p:cNvSpPr/>
          <p:nvPr/>
        </p:nvSpPr>
        <p:spPr>
          <a:xfrm>
            <a:off x="3007316" y="4636198"/>
            <a:ext cx="808522" cy="67376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82D431C-BFFA-4394-8B29-AE51534452DA}"/>
              </a:ext>
            </a:extLst>
          </p:cNvPr>
          <p:cNvSpPr txBox="1"/>
          <p:nvPr/>
        </p:nvSpPr>
        <p:spPr>
          <a:xfrm>
            <a:off x="3118152" y="4224673"/>
            <a:ext cx="631811" cy="369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NO!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="" xmlns:a16="http://schemas.microsoft.com/office/drawing/2014/main" id="{890A3E12-D03C-4B54-A857-19C8B4260EA7}"/>
              </a:ext>
            </a:extLst>
          </p:cNvPr>
          <p:cNvSpPr/>
          <p:nvPr/>
        </p:nvSpPr>
        <p:spPr>
          <a:xfrm>
            <a:off x="4612418" y="2675520"/>
            <a:ext cx="808522" cy="673768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76E860A-691C-48B6-8386-4C166E3DE2BE}"/>
              </a:ext>
            </a:extLst>
          </p:cNvPr>
          <p:cNvSpPr txBox="1"/>
          <p:nvPr/>
        </p:nvSpPr>
        <p:spPr>
          <a:xfrm>
            <a:off x="4562181" y="2236559"/>
            <a:ext cx="808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pores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60C00CB1-845D-425D-A072-E6C497357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132" y="1674929"/>
            <a:ext cx="3964751" cy="346706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E23EB731-02A4-4CB7-911B-E9F97B98427B}"/>
              </a:ext>
            </a:extLst>
          </p:cNvPr>
          <p:cNvSpPr/>
          <p:nvPr/>
        </p:nvSpPr>
        <p:spPr>
          <a:xfrm>
            <a:off x="5638800" y="2873922"/>
            <a:ext cx="1142174" cy="112954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94709B74-21B9-498C-896D-B758898C70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63" y="1602520"/>
            <a:ext cx="4163697" cy="4374047"/>
          </a:xfrm>
          <a:prstGeom prst="rect">
            <a:avLst/>
          </a:prstGeom>
          <a:ln w="50800">
            <a:solidFill>
              <a:schemeClr val="accent2">
                <a:lumMod val="75000"/>
              </a:schemeClr>
            </a:solidFill>
          </a:ln>
        </p:spPr>
      </p:pic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1FAC1BE9-D55A-47AB-ABEF-3E6DE1232004}"/>
              </a:ext>
            </a:extLst>
          </p:cNvPr>
          <p:cNvSpPr/>
          <p:nvPr/>
        </p:nvSpPr>
        <p:spPr>
          <a:xfrm>
            <a:off x="5491476" y="2829549"/>
            <a:ext cx="1597249" cy="151787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A261D03-8EFC-4462-AAA6-77178F01E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251" y="1318661"/>
            <a:ext cx="5067300" cy="5114925"/>
          </a:xfrm>
          <a:prstGeom prst="rect">
            <a:avLst/>
          </a:prstGeom>
          <a:ln w="50800">
            <a:solidFill>
              <a:schemeClr val="accent2">
                <a:lumMod val="75000"/>
              </a:schemeClr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1860ABD8-29E5-402B-A2DA-86FF93983EF0}"/>
              </a:ext>
            </a:extLst>
          </p:cNvPr>
          <p:cNvSpPr txBox="1"/>
          <p:nvPr/>
        </p:nvSpPr>
        <p:spPr>
          <a:xfrm>
            <a:off x="4909235" y="2208525"/>
            <a:ext cx="25515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yesssss</a:t>
            </a:r>
            <a:endParaRPr lang="ru-RU" sz="3200" dirty="0">
              <a:solidFill>
                <a:schemeClr val="accent5">
                  <a:lumMod val="75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cxnSp>
        <p:nvCxnSpPr>
          <p:cNvPr id="33" name="Прямая со стрелкой 32">
            <a:extLst>
              <a:ext uri="{FF2B5EF4-FFF2-40B4-BE49-F238E27FC236}">
                <a16:creationId xmlns="" xmlns:a16="http://schemas.microsoft.com/office/drawing/2014/main" id="{58FB82B0-CD86-4ED7-803C-4402767D76A1}"/>
              </a:ext>
            </a:extLst>
          </p:cNvPr>
          <p:cNvCxnSpPr/>
          <p:nvPr/>
        </p:nvCxnSpPr>
        <p:spPr>
          <a:xfrm>
            <a:off x="4343187" y="1756825"/>
            <a:ext cx="549074" cy="599039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="" xmlns:a16="http://schemas.microsoft.com/office/drawing/2014/main" id="{3F82619E-B431-4699-B743-F605BE3BB60C}"/>
              </a:ext>
            </a:extLst>
          </p:cNvPr>
          <p:cNvCxnSpPr>
            <a:cxnSpLocks/>
          </p:cNvCxnSpPr>
          <p:nvPr/>
        </p:nvCxnSpPr>
        <p:spPr>
          <a:xfrm>
            <a:off x="4435061" y="1740824"/>
            <a:ext cx="1261394" cy="509623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="" xmlns:a16="http://schemas.microsoft.com/office/drawing/2014/main" id="{64EC5C14-A6CB-4A56-A9D6-A4786047FBA7}"/>
              </a:ext>
            </a:extLst>
          </p:cNvPr>
          <p:cNvCxnSpPr>
            <a:cxnSpLocks/>
          </p:cNvCxnSpPr>
          <p:nvPr/>
        </p:nvCxnSpPr>
        <p:spPr>
          <a:xfrm flipH="1" flipV="1">
            <a:off x="6292003" y="4094074"/>
            <a:ext cx="1294982" cy="833403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="" xmlns:a16="http://schemas.microsoft.com/office/drawing/2014/main" id="{6D30A55B-93C4-407A-8442-0905DEB10B00}"/>
              </a:ext>
            </a:extLst>
          </p:cNvPr>
          <p:cNvCxnSpPr>
            <a:cxnSpLocks/>
          </p:cNvCxnSpPr>
          <p:nvPr/>
        </p:nvCxnSpPr>
        <p:spPr>
          <a:xfrm flipV="1">
            <a:off x="4485874" y="4836384"/>
            <a:ext cx="456898" cy="1390943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="" xmlns:a16="http://schemas.microsoft.com/office/drawing/2014/main" id="{4037D4E3-8E79-4133-8E88-22B2339EDE7B}"/>
              </a:ext>
            </a:extLst>
          </p:cNvPr>
          <p:cNvCxnSpPr>
            <a:cxnSpLocks/>
          </p:cNvCxnSpPr>
          <p:nvPr/>
        </p:nvCxnSpPr>
        <p:spPr>
          <a:xfrm flipH="1" flipV="1">
            <a:off x="6163757" y="5671731"/>
            <a:ext cx="1140555" cy="363299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: скругленные углы 47">
            <a:extLst>
              <a:ext uri="{FF2B5EF4-FFF2-40B4-BE49-F238E27FC236}">
                <a16:creationId xmlns="" xmlns:a16="http://schemas.microsoft.com/office/drawing/2014/main" id="{4D330272-6C64-4F38-91C6-4BA4DD031CB9}"/>
              </a:ext>
            </a:extLst>
          </p:cNvPr>
          <p:cNvSpPr/>
          <p:nvPr/>
        </p:nvSpPr>
        <p:spPr>
          <a:xfrm>
            <a:off x="4094169" y="2880925"/>
            <a:ext cx="3666836" cy="109912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Everywhere</a:t>
            </a:r>
            <a:endParaRPr lang="ru-RU" sz="24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FB863A35-98D3-4B71-93BB-3D776250EDE2}"/>
              </a:ext>
            </a:extLst>
          </p:cNvPr>
          <p:cNvSpPr txBox="1"/>
          <p:nvPr/>
        </p:nvSpPr>
        <p:spPr>
          <a:xfrm>
            <a:off x="4913096" y="5428364"/>
            <a:ext cx="25515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this is it</a:t>
            </a:r>
            <a:endParaRPr lang="ru-RU" sz="3200" dirty="0">
              <a:solidFill>
                <a:schemeClr val="accent5">
                  <a:lumMod val="75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41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9" grpId="0"/>
      <p:bldP spid="10" grpId="0" animBg="1"/>
      <p:bldP spid="11" grpId="0"/>
      <p:bldP spid="12" grpId="0" animBg="1"/>
      <p:bldP spid="13" grpId="0"/>
      <p:bldP spid="15" grpId="0" animBg="1"/>
      <p:bldP spid="16" grpId="0"/>
      <p:bldP spid="14" grpId="0" animBg="1"/>
      <p:bldP spid="17" grpId="0"/>
      <p:bldP spid="26" grpId="0" animBg="1"/>
      <p:bldP spid="29" grpId="0" animBg="1"/>
      <p:bldP spid="31" grpId="0"/>
      <p:bldP spid="48" grpId="0" animBg="1"/>
      <p:bldP spid="48" grpId="1" animBg="1"/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93C24A6-5852-4BAE-A5C2-E3FE623D2EED}"/>
              </a:ext>
            </a:extLst>
          </p:cNvPr>
          <p:cNvSpPr txBox="1"/>
          <p:nvPr/>
        </p:nvSpPr>
        <p:spPr>
          <a:xfrm>
            <a:off x="539998" y="28800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 err="1"/>
              <a:t>Аnd</a:t>
            </a:r>
            <a:r>
              <a:rPr lang="ru-RU" sz="2800" dirty="0"/>
              <a:t> </a:t>
            </a:r>
            <a:r>
              <a:rPr lang="ru-RU" sz="2800" dirty="0" err="1"/>
              <a:t>what</a:t>
            </a:r>
            <a:r>
              <a:rPr lang="ru-RU" sz="2800" dirty="0"/>
              <a:t> </a:t>
            </a:r>
            <a:r>
              <a:rPr lang="ru-RU" sz="2800" dirty="0" err="1"/>
              <a:t>about</a:t>
            </a:r>
            <a:r>
              <a:rPr lang="ru-RU" sz="2800" dirty="0"/>
              <a:t> </a:t>
            </a:r>
            <a:r>
              <a:rPr lang="ru-RU" sz="2800" dirty="0" err="1"/>
              <a:t>other</a:t>
            </a:r>
            <a:r>
              <a:rPr lang="ru-RU" sz="2800" dirty="0"/>
              <a:t> </a:t>
            </a:r>
            <a:r>
              <a:rPr lang="ru-RU" sz="2800" dirty="0" err="1"/>
              <a:t>ranges</a:t>
            </a:r>
            <a:r>
              <a:rPr lang="ru-RU" sz="2800" dirty="0"/>
              <a:t>?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73D1DEE7-54B8-4860-83BC-7E9BF1C5F538}"/>
              </a:ext>
            </a:extLst>
          </p:cNvPr>
          <p:cNvGrpSpPr/>
          <p:nvPr/>
        </p:nvGrpSpPr>
        <p:grpSpPr>
          <a:xfrm>
            <a:off x="5231562" y="446955"/>
            <a:ext cx="1622579" cy="201705"/>
            <a:chOff x="530548" y="1460690"/>
            <a:chExt cx="1622579" cy="201705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="" xmlns:a16="http://schemas.microsoft.com/office/drawing/2014/main" id="{AEC1FE68-6B1E-4444-B79B-4DEA547FE6F3}"/>
                </a:ext>
              </a:extLst>
            </p:cNvPr>
            <p:cNvSpPr/>
            <p:nvPr/>
          </p:nvSpPr>
          <p:spPr>
            <a:xfrm rot="2700000">
              <a:off x="530548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: скругленные углы 6">
              <a:extLst>
                <a:ext uri="{FF2B5EF4-FFF2-40B4-BE49-F238E27FC236}">
                  <a16:creationId xmlns="" xmlns:a16="http://schemas.microsoft.com/office/drawing/2014/main" id="{7CCFE15C-74B4-4CA0-98DE-969273DD1859}"/>
                </a:ext>
              </a:extLst>
            </p:cNvPr>
            <p:cNvSpPr/>
            <p:nvPr/>
          </p:nvSpPr>
          <p:spPr>
            <a:xfrm rot="2700000">
              <a:off x="818534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="" xmlns:a16="http://schemas.microsoft.com/office/drawing/2014/main" id="{D85F6F1D-EB46-4CE9-9B1E-2E4A28E5126E}"/>
                </a:ext>
              </a:extLst>
            </p:cNvPr>
            <p:cNvSpPr/>
            <p:nvPr/>
          </p:nvSpPr>
          <p:spPr>
            <a:xfrm rot="2700000">
              <a:off x="1097341" y="1460691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="" xmlns:a16="http://schemas.microsoft.com/office/drawing/2014/main" id="{577B971F-58CF-44A7-B1FE-75FFAB01E364}"/>
                </a:ext>
              </a:extLst>
            </p:cNvPr>
            <p:cNvSpPr/>
            <p:nvPr/>
          </p:nvSpPr>
          <p:spPr>
            <a:xfrm rot="2700000">
              <a:off x="1376149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: скругленные углы 9">
              <a:extLst>
                <a:ext uri="{FF2B5EF4-FFF2-40B4-BE49-F238E27FC236}">
                  <a16:creationId xmlns="" xmlns:a16="http://schemas.microsoft.com/office/drawing/2014/main" id="{24BFA1B4-46E5-4C3D-98D9-4010505599EE}"/>
                </a:ext>
              </a:extLst>
            </p:cNvPr>
            <p:cNvSpPr/>
            <p:nvPr/>
          </p:nvSpPr>
          <p:spPr>
            <a:xfrm rot="2700000">
              <a:off x="1661402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: скругленные углы 10">
              <a:extLst>
                <a:ext uri="{FF2B5EF4-FFF2-40B4-BE49-F238E27FC236}">
                  <a16:creationId xmlns="" xmlns:a16="http://schemas.microsoft.com/office/drawing/2014/main" id="{6B9D8A1E-32E9-4135-93AD-A08164EFAA0A}"/>
                </a:ext>
              </a:extLst>
            </p:cNvPr>
            <p:cNvSpPr/>
            <p:nvPr/>
          </p:nvSpPr>
          <p:spPr>
            <a:xfrm rot="2700000">
              <a:off x="1951423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63A0360A-2D2B-4DF3-9607-6315C76D8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8" y="60987"/>
            <a:ext cx="12013019" cy="66663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E8FAD18-FAC6-4B94-AB83-4CAB30CFF3F0}"/>
              </a:ext>
            </a:extLst>
          </p:cNvPr>
          <p:cNvSpPr txBox="1"/>
          <p:nvPr/>
        </p:nvSpPr>
        <p:spPr>
          <a:xfrm>
            <a:off x="8966200" y="1236247"/>
            <a:ext cx="8612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405</a:t>
            </a:r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</a:t>
            </a:r>
            <a:endParaRPr lang="ru-RU" sz="2000" b="1" dirty="0">
              <a:solidFill>
                <a:schemeClr val="accent4">
                  <a:lumMod val="20000"/>
                  <a:lumOff val="8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696337E-CB69-4347-8046-298629926EDF}"/>
              </a:ext>
            </a:extLst>
          </p:cNvPr>
          <p:cNvSpPr txBox="1"/>
          <p:nvPr/>
        </p:nvSpPr>
        <p:spPr>
          <a:xfrm>
            <a:off x="9991436" y="2113702"/>
            <a:ext cx="9074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-188G</a:t>
            </a:r>
            <a:endParaRPr lang="ru-RU" sz="2000" b="1" dirty="0">
              <a:solidFill>
                <a:schemeClr val="accent2">
                  <a:lumMod val="40000"/>
                  <a:lumOff val="6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725D9F1-0C1C-42A2-9082-0C70C1B023C6}"/>
              </a:ext>
            </a:extLst>
          </p:cNvPr>
          <p:cNvSpPr txBox="1"/>
          <p:nvPr/>
        </p:nvSpPr>
        <p:spPr>
          <a:xfrm>
            <a:off x="5096742" y="4798500"/>
            <a:ext cx="1877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bright</a:t>
            </a:r>
            <a:r>
              <a:rPr lang="ru-RU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source</a:t>
            </a:r>
            <a:endParaRPr lang="ru-RU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5624A65-05C8-452D-A2FD-FE616C0C9FB2}"/>
              </a:ext>
            </a:extLst>
          </p:cNvPr>
          <p:cNvSpPr txBox="1"/>
          <p:nvPr/>
        </p:nvSpPr>
        <p:spPr>
          <a:xfrm>
            <a:off x="708889" y="4336835"/>
            <a:ext cx="25169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low</a:t>
            </a:r>
            <a:r>
              <a:rPr lang="ru-RU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chromospheric</a:t>
            </a:r>
            <a:r>
              <a:rPr lang="en-US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loop</a:t>
            </a:r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4F53185-B258-49B7-B4F8-A6D1DD23C299}"/>
              </a:ext>
            </a:extLst>
          </p:cNvPr>
          <p:cNvSpPr txBox="1"/>
          <p:nvPr/>
        </p:nvSpPr>
        <p:spPr>
          <a:xfrm>
            <a:off x="8966200" y="4613833"/>
            <a:ext cx="1671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higher loop</a:t>
            </a:r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10022B15-99E2-476B-9FEE-73DFEA8CD341}"/>
              </a:ext>
            </a:extLst>
          </p:cNvPr>
          <p:cNvSpPr txBox="1"/>
          <p:nvPr/>
        </p:nvSpPr>
        <p:spPr>
          <a:xfrm>
            <a:off x="4662053" y="653725"/>
            <a:ext cx="27270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localized radio source</a:t>
            </a:r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8A738C5A-2BE7-4A38-A37B-5B98A81AE7A5}"/>
              </a:ext>
            </a:extLst>
          </p:cNvPr>
          <p:cNvSpPr txBox="1"/>
          <p:nvPr/>
        </p:nvSpPr>
        <p:spPr>
          <a:xfrm>
            <a:off x="4662053" y="2204696"/>
            <a:ext cx="27270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T=6207°</a:t>
            </a:r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440D723D-DFDC-4DA5-B3F4-5D0BC9DAD989}"/>
              </a:ext>
            </a:extLst>
          </p:cNvPr>
          <p:cNvSpPr txBox="1"/>
          <p:nvPr/>
        </p:nvSpPr>
        <p:spPr>
          <a:xfrm>
            <a:off x="1087581" y="721618"/>
            <a:ext cx="2163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blurry source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430C138-733D-4E6A-B6B1-38811DB748CB}"/>
              </a:ext>
            </a:extLst>
          </p:cNvPr>
          <p:cNvSpPr txBox="1"/>
          <p:nvPr/>
        </p:nvSpPr>
        <p:spPr>
          <a:xfrm>
            <a:off x="1057562" y="1003401"/>
            <a:ext cx="19327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(low resolution)</a:t>
            </a:r>
            <a:endParaRPr lang="ru-RU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DD590DE9-62FF-4B4C-9022-D39E4E61D601}"/>
              </a:ext>
            </a:extLst>
          </p:cNvPr>
          <p:cNvSpPr txBox="1"/>
          <p:nvPr/>
        </p:nvSpPr>
        <p:spPr>
          <a:xfrm>
            <a:off x="826652" y="2219058"/>
            <a:ext cx="2163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T=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7508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°</a:t>
            </a:r>
            <a:endParaRPr lang="en-US" dirty="0">
              <a:solidFill>
                <a:schemeClr val="bg2">
                  <a:lumMod val="1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24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2" grpId="0"/>
      <p:bldP spid="24" grpId="0"/>
      <p:bldP spid="26" grpId="0"/>
      <p:bldP spid="27" grpId="0"/>
      <p:bldP spid="30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7D33B88-13B7-468E-B3B6-84CEED7D95A2}"/>
              </a:ext>
            </a:extLst>
          </p:cNvPr>
          <p:cNvSpPr txBox="1"/>
          <p:nvPr/>
        </p:nvSpPr>
        <p:spPr>
          <a:xfrm>
            <a:off x="528756" y="1369353"/>
            <a:ext cx="107069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ALMA bands					96 GHz (3mm) 		 233 GHz (1,2mm)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43B75-96AA-4E0C-9B19-863179978A04}"/>
              </a:ext>
            </a:extLst>
          </p:cNvPr>
          <p:cNvSpPr txBox="1"/>
          <p:nvPr/>
        </p:nvSpPr>
        <p:spPr>
          <a:xfrm>
            <a:off x="539998" y="288001"/>
            <a:ext cx="6096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Temperature measurement</a:t>
            </a:r>
            <a:endParaRPr lang="ru-RU" sz="2600" dirty="0">
              <a:solidFill>
                <a:schemeClr val="bg2">
                  <a:lumMod val="25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B1041E6F-ABC8-4787-BDBB-1BA4D68B93AE}"/>
              </a:ext>
            </a:extLst>
          </p:cNvPr>
          <p:cNvGrpSpPr/>
          <p:nvPr/>
        </p:nvGrpSpPr>
        <p:grpSpPr>
          <a:xfrm>
            <a:off x="5393051" y="446955"/>
            <a:ext cx="1622579" cy="201705"/>
            <a:chOff x="530548" y="1460690"/>
            <a:chExt cx="1622579" cy="201705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="" xmlns:a16="http://schemas.microsoft.com/office/drawing/2014/main" id="{DD800C54-7CE1-44CE-9825-69E38B1F11C0}"/>
                </a:ext>
              </a:extLst>
            </p:cNvPr>
            <p:cNvSpPr/>
            <p:nvPr/>
          </p:nvSpPr>
          <p:spPr>
            <a:xfrm rot="2700000">
              <a:off x="530548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: скругленные углы 6">
              <a:extLst>
                <a:ext uri="{FF2B5EF4-FFF2-40B4-BE49-F238E27FC236}">
                  <a16:creationId xmlns="" xmlns:a16="http://schemas.microsoft.com/office/drawing/2014/main" id="{D0E4752E-F91F-41A4-AD78-0A03BC8B40C4}"/>
                </a:ext>
              </a:extLst>
            </p:cNvPr>
            <p:cNvSpPr/>
            <p:nvPr/>
          </p:nvSpPr>
          <p:spPr>
            <a:xfrm rot="2700000">
              <a:off x="818534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="" xmlns:a16="http://schemas.microsoft.com/office/drawing/2014/main" id="{E59A3FB0-CEB6-4C0D-BE0A-043D71187C9E}"/>
                </a:ext>
              </a:extLst>
            </p:cNvPr>
            <p:cNvSpPr/>
            <p:nvPr/>
          </p:nvSpPr>
          <p:spPr>
            <a:xfrm rot="2700000">
              <a:off x="1097341" y="1460691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="" xmlns:a16="http://schemas.microsoft.com/office/drawing/2014/main" id="{919BB636-0080-40C9-9BEB-17C43B7977B6}"/>
                </a:ext>
              </a:extLst>
            </p:cNvPr>
            <p:cNvSpPr/>
            <p:nvPr/>
          </p:nvSpPr>
          <p:spPr>
            <a:xfrm rot="2700000">
              <a:off x="1376149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: скругленные углы 9">
              <a:extLst>
                <a:ext uri="{FF2B5EF4-FFF2-40B4-BE49-F238E27FC236}">
                  <a16:creationId xmlns="" xmlns:a16="http://schemas.microsoft.com/office/drawing/2014/main" id="{3AED1E83-1A26-4530-AB8F-7B478F71CD26}"/>
                </a:ext>
              </a:extLst>
            </p:cNvPr>
            <p:cNvSpPr/>
            <p:nvPr/>
          </p:nvSpPr>
          <p:spPr>
            <a:xfrm rot="2700000">
              <a:off x="1661402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: скругленные углы 10">
              <a:extLst>
                <a:ext uri="{FF2B5EF4-FFF2-40B4-BE49-F238E27FC236}">
                  <a16:creationId xmlns="" xmlns:a16="http://schemas.microsoft.com/office/drawing/2014/main" id="{73554124-F193-4BA3-9804-FDF9E4C27F76}"/>
                </a:ext>
              </a:extLst>
            </p:cNvPr>
            <p:cNvSpPr/>
            <p:nvPr/>
          </p:nvSpPr>
          <p:spPr>
            <a:xfrm rot="2700000">
              <a:off x="1951423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D8965A6-CD5D-4D52-9C00-8058C263D9CB}"/>
              </a:ext>
            </a:extLst>
          </p:cNvPr>
          <p:cNvSpPr txBox="1"/>
          <p:nvPr/>
        </p:nvSpPr>
        <p:spPr>
          <a:xfrm>
            <a:off x="528756" y="2040646"/>
            <a:ext cx="108098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 height of radiation formation		1,8 Mm ± 1,0 Mm	 0,9 Mm ± 0,7 Mm 	</a:t>
            </a:r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9AE806E-F8A7-4883-BEC4-3343E0BA8E96}"/>
              </a:ext>
            </a:extLst>
          </p:cNvPr>
          <p:cNvSpPr txBox="1"/>
          <p:nvPr/>
        </p:nvSpPr>
        <p:spPr>
          <a:xfrm>
            <a:off x="8907113" y="2561144"/>
            <a:ext cx="2756131" cy="400110"/>
          </a:xfrm>
          <a:custGeom>
            <a:avLst/>
            <a:gdLst>
              <a:gd name="connsiteX0" fmla="*/ 0 w 2756131"/>
              <a:gd name="connsiteY0" fmla="*/ 0 h 400110"/>
              <a:gd name="connsiteX1" fmla="*/ 661471 w 2756131"/>
              <a:gd name="connsiteY1" fmla="*/ 0 h 400110"/>
              <a:gd name="connsiteX2" fmla="*/ 1267820 w 2756131"/>
              <a:gd name="connsiteY2" fmla="*/ 0 h 400110"/>
              <a:gd name="connsiteX3" fmla="*/ 2011976 w 2756131"/>
              <a:gd name="connsiteY3" fmla="*/ 0 h 400110"/>
              <a:gd name="connsiteX4" fmla="*/ 2756131 w 2756131"/>
              <a:gd name="connsiteY4" fmla="*/ 0 h 400110"/>
              <a:gd name="connsiteX5" fmla="*/ 2756131 w 2756131"/>
              <a:gd name="connsiteY5" fmla="*/ 400110 h 400110"/>
              <a:gd name="connsiteX6" fmla="*/ 2122221 w 2756131"/>
              <a:gd name="connsiteY6" fmla="*/ 400110 h 400110"/>
              <a:gd name="connsiteX7" fmla="*/ 1488311 w 2756131"/>
              <a:gd name="connsiteY7" fmla="*/ 400110 h 400110"/>
              <a:gd name="connsiteX8" fmla="*/ 744155 w 2756131"/>
              <a:gd name="connsiteY8" fmla="*/ 400110 h 400110"/>
              <a:gd name="connsiteX9" fmla="*/ 0 w 2756131"/>
              <a:gd name="connsiteY9" fmla="*/ 400110 h 400110"/>
              <a:gd name="connsiteX10" fmla="*/ 0 w 2756131"/>
              <a:gd name="connsiteY10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56131" h="400110" extrusionOk="0">
                <a:moveTo>
                  <a:pt x="0" y="0"/>
                </a:moveTo>
                <a:cubicBezTo>
                  <a:pt x="274199" y="-14601"/>
                  <a:pt x="379791" y="-12197"/>
                  <a:pt x="661471" y="0"/>
                </a:cubicBezTo>
                <a:cubicBezTo>
                  <a:pt x="943151" y="12197"/>
                  <a:pt x="1015491" y="-14121"/>
                  <a:pt x="1267820" y="0"/>
                </a:cubicBezTo>
                <a:cubicBezTo>
                  <a:pt x="1520149" y="14121"/>
                  <a:pt x="1768381" y="9126"/>
                  <a:pt x="2011976" y="0"/>
                </a:cubicBezTo>
                <a:cubicBezTo>
                  <a:pt x="2255571" y="-9126"/>
                  <a:pt x="2585630" y="11189"/>
                  <a:pt x="2756131" y="0"/>
                </a:cubicBezTo>
                <a:cubicBezTo>
                  <a:pt x="2767751" y="88236"/>
                  <a:pt x="2766277" y="309932"/>
                  <a:pt x="2756131" y="400110"/>
                </a:cubicBezTo>
                <a:cubicBezTo>
                  <a:pt x="2445006" y="401815"/>
                  <a:pt x="2264545" y="376163"/>
                  <a:pt x="2122221" y="400110"/>
                </a:cubicBezTo>
                <a:cubicBezTo>
                  <a:pt x="1979897" y="424058"/>
                  <a:pt x="1801139" y="403716"/>
                  <a:pt x="1488311" y="400110"/>
                </a:cubicBezTo>
                <a:cubicBezTo>
                  <a:pt x="1175483" y="396505"/>
                  <a:pt x="912659" y="416267"/>
                  <a:pt x="744155" y="400110"/>
                </a:cubicBezTo>
                <a:cubicBezTo>
                  <a:pt x="575651" y="383953"/>
                  <a:pt x="153212" y="435302"/>
                  <a:pt x="0" y="400110"/>
                </a:cubicBezTo>
                <a:cubicBezTo>
                  <a:pt x="4306" y="228309"/>
                  <a:pt x="-14020" y="145186"/>
                  <a:pt x="0" y="0"/>
                </a:cubicBezTo>
                <a:close/>
              </a:path>
            </a:pathLst>
          </a:custGeom>
          <a:noFill/>
          <a:ln w="22225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l-GR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Δ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 = </a:t>
            </a:r>
            <a:r>
              <a:rPr lang="ru-R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0,92 ±0,85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Mm</a:t>
            </a:r>
            <a:endParaRPr lang="ru-RU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770557E9-3F2C-4682-B225-F3DBF52148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944" b="276"/>
          <a:stretch>
            <a:fillRect/>
          </a:stretch>
        </p:blipFill>
        <p:spPr>
          <a:xfrm>
            <a:off x="1407451" y="3368207"/>
            <a:ext cx="2946892" cy="2946890"/>
          </a:xfrm>
          <a:custGeom>
            <a:avLst/>
            <a:gdLst>
              <a:gd name="connsiteX0" fmla="*/ 1226480 w 2455748"/>
              <a:gd name="connsiteY0" fmla="*/ 0 h 2455748"/>
              <a:gd name="connsiteX1" fmla="*/ 1388438 w 2455748"/>
              <a:gd name="connsiteY1" fmla="*/ 67085 h 2455748"/>
              <a:gd name="connsiteX2" fmla="*/ 2388664 w 2455748"/>
              <a:gd name="connsiteY2" fmla="*/ 1067311 h 2455748"/>
              <a:gd name="connsiteX3" fmla="*/ 2451556 w 2455748"/>
              <a:gd name="connsiteY3" fmla="*/ 1185523 h 2455748"/>
              <a:gd name="connsiteX4" fmla="*/ 2455748 w 2455748"/>
              <a:gd name="connsiteY4" fmla="*/ 1229261 h 2455748"/>
              <a:gd name="connsiteX5" fmla="*/ 2455748 w 2455748"/>
              <a:gd name="connsiteY5" fmla="*/ 1229277 h 2455748"/>
              <a:gd name="connsiteX6" fmla="*/ 2451556 w 2455748"/>
              <a:gd name="connsiteY6" fmla="*/ 1273015 h 2455748"/>
              <a:gd name="connsiteX7" fmla="*/ 2388664 w 2455748"/>
              <a:gd name="connsiteY7" fmla="*/ 1391227 h 2455748"/>
              <a:gd name="connsiteX8" fmla="*/ 1391227 w 2455748"/>
              <a:gd name="connsiteY8" fmla="*/ 2388663 h 2455748"/>
              <a:gd name="connsiteX9" fmla="*/ 1067312 w 2455748"/>
              <a:gd name="connsiteY9" fmla="*/ 2388663 h 2455748"/>
              <a:gd name="connsiteX10" fmla="*/ 67086 w 2455748"/>
              <a:gd name="connsiteY10" fmla="*/ 1388437 h 2455748"/>
              <a:gd name="connsiteX11" fmla="*/ 67086 w 2455748"/>
              <a:gd name="connsiteY11" fmla="*/ 1064521 h 2455748"/>
              <a:gd name="connsiteX12" fmla="*/ 1064522 w 2455748"/>
              <a:gd name="connsiteY12" fmla="*/ 67085 h 2455748"/>
              <a:gd name="connsiteX13" fmla="*/ 1226480 w 2455748"/>
              <a:gd name="connsiteY13" fmla="*/ 0 h 245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55748" h="2455748">
                <a:moveTo>
                  <a:pt x="1226480" y="0"/>
                </a:moveTo>
                <a:cubicBezTo>
                  <a:pt x="1285097" y="0"/>
                  <a:pt x="1343714" y="22362"/>
                  <a:pt x="1388438" y="67085"/>
                </a:cubicBezTo>
                <a:lnTo>
                  <a:pt x="2388664" y="1067311"/>
                </a:lnTo>
                <a:cubicBezTo>
                  <a:pt x="2422206" y="1100854"/>
                  <a:pt x="2443171" y="1142212"/>
                  <a:pt x="2451556" y="1185523"/>
                </a:cubicBezTo>
                <a:lnTo>
                  <a:pt x="2455748" y="1229261"/>
                </a:lnTo>
                <a:lnTo>
                  <a:pt x="2455748" y="1229277"/>
                </a:lnTo>
                <a:lnTo>
                  <a:pt x="2451556" y="1273015"/>
                </a:lnTo>
                <a:cubicBezTo>
                  <a:pt x="2443171" y="1316326"/>
                  <a:pt x="2422206" y="1357684"/>
                  <a:pt x="2388664" y="1391227"/>
                </a:cubicBezTo>
                <a:lnTo>
                  <a:pt x="1391227" y="2388663"/>
                </a:lnTo>
                <a:cubicBezTo>
                  <a:pt x="1301780" y="2478110"/>
                  <a:pt x="1156758" y="2478110"/>
                  <a:pt x="1067312" y="2388663"/>
                </a:cubicBezTo>
                <a:lnTo>
                  <a:pt x="67086" y="1388437"/>
                </a:lnTo>
                <a:cubicBezTo>
                  <a:pt x="-22361" y="1298990"/>
                  <a:pt x="-22361" y="1153969"/>
                  <a:pt x="67086" y="1064521"/>
                </a:cubicBezTo>
                <a:lnTo>
                  <a:pt x="1064522" y="67085"/>
                </a:lnTo>
                <a:cubicBezTo>
                  <a:pt x="1109245" y="22362"/>
                  <a:pt x="1167863" y="0"/>
                  <a:pt x="1226480" y="0"/>
                </a:cubicBezTo>
                <a:close/>
              </a:path>
            </a:pathLst>
          </a:cu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40EFA8D-89F5-4D78-A206-421D1F22E586}"/>
              </a:ext>
            </a:extLst>
          </p:cNvPr>
          <p:cNvSpPr txBox="1"/>
          <p:nvPr/>
        </p:nvSpPr>
        <p:spPr>
          <a:xfrm>
            <a:off x="526853" y="6385333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Atacama Large Millimeter/submillimeter Array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DC5D685-0FCC-472C-8C8B-8A51C7CA13B6}"/>
              </a:ext>
            </a:extLst>
          </p:cNvPr>
          <p:cNvSpPr txBox="1"/>
          <p:nvPr/>
        </p:nvSpPr>
        <p:spPr>
          <a:xfrm>
            <a:off x="528756" y="2634995"/>
            <a:ext cx="1947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</a:t>
            </a:r>
            <a:r>
              <a:rPr lang="ru-RU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2018.1.01763.S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4519890A-596D-4CF7-987D-62BA7B7EA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530" y="3313144"/>
            <a:ext cx="3505234" cy="350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2139B619-5471-4C8E-A146-3300885C5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836" y="3848476"/>
            <a:ext cx="26289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4A20EED6-8913-4051-A479-496A2DABA4E1}"/>
              </a:ext>
            </a:extLst>
          </p:cNvPr>
          <p:cNvCxnSpPr>
            <a:cxnSpLocks/>
          </p:cNvCxnSpPr>
          <p:nvPr/>
        </p:nvCxnSpPr>
        <p:spPr>
          <a:xfrm>
            <a:off x="9386836" y="3848476"/>
            <a:ext cx="2628900" cy="2628900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DD279CF8-B457-4A92-89FA-243513F2BA5A}"/>
              </a:ext>
            </a:extLst>
          </p:cNvPr>
          <p:cNvCxnSpPr>
            <a:cxnSpLocks/>
          </p:cNvCxnSpPr>
          <p:nvPr/>
        </p:nvCxnSpPr>
        <p:spPr>
          <a:xfrm rot="16200000">
            <a:off x="9386836" y="3848476"/>
            <a:ext cx="2628900" cy="2628900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 descr="Контур плачущего лица со сплошной заливкой">
            <a:extLst>
              <a:ext uri="{FF2B5EF4-FFF2-40B4-BE49-F238E27FC236}">
                <a16:creationId xmlns="" xmlns:a16="http://schemas.microsoft.com/office/drawing/2014/main" id="{3CCB1DDA-75DA-447A-A79D-AC61AE0514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4940" y="2955170"/>
            <a:ext cx="4342814" cy="434281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B0910B3-3D03-4A26-811F-1D1247FAB64E}"/>
              </a:ext>
            </a:extLst>
          </p:cNvPr>
          <p:cNvSpPr txBox="1"/>
          <p:nvPr/>
        </p:nvSpPr>
        <p:spPr>
          <a:xfrm>
            <a:off x="6293722" y="2869589"/>
            <a:ext cx="2282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 resolution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A2046881-C873-429E-BAAB-37AECA038DB9}"/>
              </a:ext>
            </a:extLst>
          </p:cNvPr>
          <p:cNvSpPr txBox="1"/>
          <p:nvPr/>
        </p:nvSpPr>
        <p:spPr>
          <a:xfrm>
            <a:off x="9846122" y="3331254"/>
            <a:ext cx="17103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objects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72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="" xmlns:a16="http://schemas.microsoft.com/office/drawing/2014/main" id="{C410A482-EC1D-41A0-962F-4675B3FA7B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578761"/>
              </p:ext>
            </p:extLst>
          </p:nvPr>
        </p:nvGraphicFramePr>
        <p:xfrm>
          <a:off x="683412" y="2343628"/>
          <a:ext cx="8475406" cy="344128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12691">
                  <a:extLst>
                    <a:ext uri="{9D8B030D-6E8A-4147-A177-3AD203B41FA5}">
                      <a16:colId xmlns="" xmlns:a16="http://schemas.microsoft.com/office/drawing/2014/main" val="2505035628"/>
                    </a:ext>
                  </a:extLst>
                </a:gridCol>
                <a:gridCol w="1493251">
                  <a:extLst>
                    <a:ext uri="{9D8B030D-6E8A-4147-A177-3AD203B41FA5}">
                      <a16:colId xmlns="" xmlns:a16="http://schemas.microsoft.com/office/drawing/2014/main" val="631573622"/>
                    </a:ext>
                  </a:extLst>
                </a:gridCol>
                <a:gridCol w="1642366">
                  <a:extLst>
                    <a:ext uri="{9D8B030D-6E8A-4147-A177-3AD203B41FA5}">
                      <a16:colId xmlns="" xmlns:a16="http://schemas.microsoft.com/office/drawing/2014/main" val="2021259090"/>
                    </a:ext>
                  </a:extLst>
                </a:gridCol>
                <a:gridCol w="1642366">
                  <a:extLst>
                    <a:ext uri="{9D8B030D-6E8A-4147-A177-3AD203B41FA5}">
                      <a16:colId xmlns="" xmlns:a16="http://schemas.microsoft.com/office/drawing/2014/main" val="3272320611"/>
                    </a:ext>
                  </a:extLst>
                </a:gridCol>
                <a:gridCol w="1642366">
                  <a:extLst>
                    <a:ext uri="{9D8B030D-6E8A-4147-A177-3AD203B41FA5}">
                      <a16:colId xmlns="" xmlns:a16="http://schemas.microsoft.com/office/drawing/2014/main" val="1260096748"/>
                    </a:ext>
                  </a:extLst>
                </a:gridCol>
                <a:gridCol w="1642366">
                  <a:extLst>
                    <a:ext uri="{9D8B030D-6E8A-4147-A177-3AD203B41FA5}">
                      <a16:colId xmlns="" xmlns:a16="http://schemas.microsoft.com/office/drawing/2014/main" val="3267546859"/>
                    </a:ext>
                  </a:extLst>
                </a:gridCol>
              </a:tblGrid>
              <a:tr h="430161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 </a:t>
                      </a:r>
                      <a:endParaRPr lang="ru-RU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</a:t>
                      </a:r>
                      <a:r>
                        <a:rPr lang="en-US" sz="1800" baseline="-25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extr</a:t>
                      </a:r>
                      <a:r>
                        <a:rPr lang="en-US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G</a:t>
                      </a:r>
                      <a:endParaRPr lang="ru-RU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</a:t>
                      </a:r>
                      <a:r>
                        <a:rPr lang="en-US" sz="1800" baseline="-25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</a:t>
                      </a:r>
                      <a:r>
                        <a:rPr lang="en-US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1.2mm, K</a:t>
                      </a:r>
                      <a:endParaRPr lang="ru-RU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</a:t>
                      </a:r>
                      <a:r>
                        <a:rPr lang="en-US" sz="1800" baseline="-250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</a:t>
                      </a:r>
                      <a:r>
                        <a:rPr lang="en-US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3mm, K</a:t>
                      </a:r>
                      <a:endParaRPr lang="ru-RU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ΔT</a:t>
                      </a:r>
                      <a:r>
                        <a:rPr lang="en-US" sz="1800" baseline="-25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</a:t>
                      </a:r>
                      <a:r>
                        <a:rPr lang="en-US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1.2mm, K</a:t>
                      </a:r>
                      <a:endParaRPr lang="ru-RU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ΔT</a:t>
                      </a:r>
                      <a:r>
                        <a:rPr lang="en-US" sz="1800" baseline="-2500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</a:t>
                      </a:r>
                      <a:r>
                        <a:rPr lang="en-US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3mm, K</a:t>
                      </a:r>
                      <a:endParaRPr lang="ru-RU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097347626"/>
                  </a:ext>
                </a:extLst>
              </a:tr>
              <a:tr h="430161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  <a:endParaRPr lang="ru-RU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-869</a:t>
                      </a:r>
                      <a:endParaRPr lang="ru-RU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6294</a:t>
                      </a:r>
                      <a:endParaRPr lang="ru-RU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7240</a:t>
                      </a:r>
                      <a:endParaRPr lang="ru-RU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594</a:t>
                      </a:r>
                      <a:endParaRPr lang="ru-RU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140</a:t>
                      </a:r>
                      <a:endParaRPr lang="ru-RU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148307386"/>
                  </a:ext>
                </a:extLst>
              </a:tr>
              <a:tr h="430161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ru-RU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736</a:t>
                      </a:r>
                      <a:endParaRPr lang="ru-RU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6086</a:t>
                      </a:r>
                      <a:endParaRPr lang="ru-RU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7321</a:t>
                      </a:r>
                      <a:endParaRPr lang="ru-RU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386</a:t>
                      </a:r>
                      <a:endParaRPr lang="ru-RU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221</a:t>
                      </a:r>
                      <a:endParaRPr lang="ru-RU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731464330"/>
                  </a:ext>
                </a:extLst>
              </a:tr>
              <a:tr h="430161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ru-RU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509</a:t>
                      </a:r>
                      <a:endParaRPr lang="ru-RU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6167</a:t>
                      </a:r>
                      <a:endParaRPr lang="ru-RU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7467</a:t>
                      </a:r>
                      <a:endParaRPr lang="ru-RU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467</a:t>
                      </a:r>
                      <a:endParaRPr lang="ru-RU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367</a:t>
                      </a:r>
                      <a:endParaRPr lang="ru-RU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493070235"/>
                  </a:ext>
                </a:extLst>
              </a:tr>
              <a:tr h="430161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ru-RU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407</a:t>
                      </a:r>
                      <a:endParaRPr lang="ru-RU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6000</a:t>
                      </a:r>
                      <a:endParaRPr lang="ru-RU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7511</a:t>
                      </a:r>
                      <a:endParaRPr lang="ru-RU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300</a:t>
                      </a:r>
                      <a:endParaRPr lang="ru-RU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411</a:t>
                      </a:r>
                      <a:endParaRPr lang="ru-RU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485543732"/>
                  </a:ext>
                </a:extLst>
              </a:tr>
              <a:tr h="430161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ru-RU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-420</a:t>
                      </a:r>
                      <a:endParaRPr lang="ru-RU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6073</a:t>
                      </a:r>
                      <a:endParaRPr lang="ru-RU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7419</a:t>
                      </a:r>
                      <a:endParaRPr lang="ru-RU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373</a:t>
                      </a:r>
                      <a:endParaRPr lang="ru-RU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319</a:t>
                      </a:r>
                      <a:endParaRPr lang="ru-RU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89563306"/>
                  </a:ext>
                </a:extLst>
              </a:tr>
              <a:tr h="430161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ru-RU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-610|259</a:t>
                      </a:r>
                      <a:endParaRPr lang="ru-RU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6248</a:t>
                      </a:r>
                      <a:endParaRPr lang="ru-RU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7574</a:t>
                      </a:r>
                      <a:endParaRPr lang="ru-RU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548</a:t>
                      </a:r>
                      <a:endParaRPr lang="ru-RU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474</a:t>
                      </a:r>
                      <a:endParaRPr lang="ru-RU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532499499"/>
                  </a:ext>
                </a:extLst>
              </a:tr>
              <a:tr h="430161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</a:t>
                      </a:r>
                      <a:endParaRPr lang="ru-RU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405</a:t>
                      </a:r>
                      <a:r>
                        <a:rPr lang="en-US" sz="18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|</a:t>
                      </a:r>
                      <a:r>
                        <a:rPr lang="ru-RU" sz="18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-188</a:t>
                      </a:r>
                      <a:endParaRPr lang="ru-RU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6207</a:t>
                      </a:r>
                      <a:endParaRPr lang="ru-RU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7508</a:t>
                      </a:r>
                      <a:endParaRPr lang="ru-RU" sz="240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507</a:t>
                      </a:r>
                      <a:endParaRPr lang="ru-RU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408</a:t>
                      </a:r>
                      <a:endParaRPr lang="ru-RU" sz="240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62381062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2C7CF01-4487-402C-BC1C-525792E75EC5}"/>
              </a:ext>
            </a:extLst>
          </p:cNvPr>
          <p:cNvSpPr txBox="1"/>
          <p:nvPr/>
        </p:nvSpPr>
        <p:spPr>
          <a:xfrm>
            <a:off x="539998" y="288001"/>
            <a:ext cx="6096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Temperature measurement results</a:t>
            </a:r>
            <a:endParaRPr lang="ru-RU" sz="2600" dirty="0">
              <a:solidFill>
                <a:schemeClr val="bg2">
                  <a:lumMod val="25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88ECBF89-F57E-4855-A92B-EEEBFC0A9292}"/>
              </a:ext>
            </a:extLst>
          </p:cNvPr>
          <p:cNvGrpSpPr/>
          <p:nvPr/>
        </p:nvGrpSpPr>
        <p:grpSpPr>
          <a:xfrm>
            <a:off x="6390574" y="446955"/>
            <a:ext cx="1622579" cy="201705"/>
            <a:chOff x="530548" y="1460690"/>
            <a:chExt cx="1622579" cy="201705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="" xmlns:a16="http://schemas.microsoft.com/office/drawing/2014/main" id="{C6F223D8-9B15-45B0-80CF-8B4AE0299C07}"/>
                </a:ext>
              </a:extLst>
            </p:cNvPr>
            <p:cNvSpPr/>
            <p:nvPr/>
          </p:nvSpPr>
          <p:spPr>
            <a:xfrm rot="2700000">
              <a:off x="530548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: скругленные углы 6">
              <a:extLst>
                <a:ext uri="{FF2B5EF4-FFF2-40B4-BE49-F238E27FC236}">
                  <a16:creationId xmlns="" xmlns:a16="http://schemas.microsoft.com/office/drawing/2014/main" id="{3A510F4C-11FA-4BEB-A7E5-B620429270C3}"/>
                </a:ext>
              </a:extLst>
            </p:cNvPr>
            <p:cNvSpPr/>
            <p:nvPr/>
          </p:nvSpPr>
          <p:spPr>
            <a:xfrm rot="2700000">
              <a:off x="818534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="" xmlns:a16="http://schemas.microsoft.com/office/drawing/2014/main" id="{9C90D61C-F226-426E-9ED4-A3F1580522D3}"/>
                </a:ext>
              </a:extLst>
            </p:cNvPr>
            <p:cNvSpPr/>
            <p:nvPr/>
          </p:nvSpPr>
          <p:spPr>
            <a:xfrm rot="2700000">
              <a:off x="1097341" y="1460691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="" xmlns:a16="http://schemas.microsoft.com/office/drawing/2014/main" id="{53BE3A6E-8E2E-45A9-8F57-08BE5D04220A}"/>
                </a:ext>
              </a:extLst>
            </p:cNvPr>
            <p:cNvSpPr/>
            <p:nvPr/>
          </p:nvSpPr>
          <p:spPr>
            <a:xfrm rot="2700000">
              <a:off x="1376149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: скругленные углы 9">
              <a:extLst>
                <a:ext uri="{FF2B5EF4-FFF2-40B4-BE49-F238E27FC236}">
                  <a16:creationId xmlns="" xmlns:a16="http://schemas.microsoft.com/office/drawing/2014/main" id="{FD0CAC39-F368-482D-8D71-A4821E69D27A}"/>
                </a:ext>
              </a:extLst>
            </p:cNvPr>
            <p:cNvSpPr/>
            <p:nvPr/>
          </p:nvSpPr>
          <p:spPr>
            <a:xfrm rot="2700000">
              <a:off x="1661402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: скругленные углы 10">
              <a:extLst>
                <a:ext uri="{FF2B5EF4-FFF2-40B4-BE49-F238E27FC236}">
                  <a16:creationId xmlns="" xmlns:a16="http://schemas.microsoft.com/office/drawing/2014/main" id="{E83C24F8-DF53-48F3-BAC4-791742C100A9}"/>
                </a:ext>
              </a:extLst>
            </p:cNvPr>
            <p:cNvSpPr/>
            <p:nvPr/>
          </p:nvSpPr>
          <p:spPr>
            <a:xfrm rot="2700000">
              <a:off x="1951423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20E2C72-0BB3-43A5-9064-F3B38F93645F}"/>
              </a:ext>
            </a:extLst>
          </p:cNvPr>
          <p:cNvSpPr txBox="1"/>
          <p:nvPr/>
        </p:nvSpPr>
        <p:spPr>
          <a:xfrm>
            <a:off x="539998" y="5887887"/>
            <a:ext cx="10968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background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values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​​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1.2mm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3mm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maps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were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calculated</a:t>
            </a:r>
            <a:r>
              <a:rPr lang="ru-RU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method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proposed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[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Nagnibeda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Piotrovich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1987]. In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were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5700K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7100K,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respectively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B6575CE-E88D-4A6C-AB67-C6A09A1D96DC}"/>
              </a:ext>
            </a:extLst>
          </p:cNvPr>
          <p:cNvSpPr txBox="1"/>
          <p:nvPr/>
        </p:nvSpPr>
        <p:spPr>
          <a:xfrm>
            <a:off x="683412" y="1073084"/>
            <a:ext cx="2433414" cy="371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ipolar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structures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→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9EFD9E0-5A22-4A62-B595-3558AB139156}"/>
              </a:ext>
            </a:extLst>
          </p:cNvPr>
          <p:cNvSpPr txBox="1"/>
          <p:nvPr/>
        </p:nvSpPr>
        <p:spPr>
          <a:xfrm>
            <a:off x="2968458" y="1074404"/>
            <a:ext cx="210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Clear source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4F51852-B1B2-4811-A3DD-835EA92FFE04}"/>
              </a:ext>
            </a:extLst>
          </p:cNvPr>
          <p:cNvSpPr txBox="1"/>
          <p:nvPr/>
        </p:nvSpPr>
        <p:spPr>
          <a:xfrm>
            <a:off x="683411" y="1679887"/>
            <a:ext cx="2649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ipolar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structures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→ 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A5AA5A2-C1D3-429E-886B-C58DEE7DBD73}"/>
              </a:ext>
            </a:extLst>
          </p:cNvPr>
          <p:cNvSpPr txBox="1"/>
          <p:nvPr/>
        </p:nvSpPr>
        <p:spPr>
          <a:xfrm>
            <a:off x="3116826" y="1684060"/>
            <a:ext cx="24432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Weak/shifted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(in chromosphere)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Правая фигурная скобка 18">
            <a:extLst>
              <a:ext uri="{FF2B5EF4-FFF2-40B4-BE49-F238E27FC236}">
                <a16:creationId xmlns="" xmlns:a16="http://schemas.microsoft.com/office/drawing/2014/main" id="{5D14E009-FEE1-49B1-98F6-10D9CE3323BD}"/>
              </a:ext>
            </a:extLst>
          </p:cNvPr>
          <p:cNvSpPr/>
          <p:nvPr/>
        </p:nvSpPr>
        <p:spPr>
          <a:xfrm>
            <a:off x="5490325" y="1064738"/>
            <a:ext cx="276225" cy="984481"/>
          </a:xfrm>
          <a:prstGeom prst="rightBrace">
            <a:avLst>
              <a:gd name="adj1" fmla="val 40143"/>
              <a:gd name="adj2" fmla="val 46936"/>
            </a:avLst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8D15B7F-77A2-447B-AA6E-9DC29A004490}"/>
              </a:ext>
            </a:extLst>
          </p:cNvPr>
          <p:cNvSpPr txBox="1"/>
          <p:nvPr/>
        </p:nvSpPr>
        <p:spPr>
          <a:xfrm>
            <a:off x="5860664" y="1169669"/>
            <a:ext cx="58532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configuration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magnetic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field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lines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forms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loops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visible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chromosphere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92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AAE90FA-CE30-4CF1-AE1D-AEF04AFC1350}"/>
              </a:ext>
            </a:extLst>
          </p:cNvPr>
          <p:cNvSpPr txBox="1"/>
          <p:nvPr/>
        </p:nvSpPr>
        <p:spPr>
          <a:xfrm>
            <a:off x="539998" y="288001"/>
            <a:ext cx="366624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GX simulation results</a:t>
            </a:r>
            <a:endParaRPr lang="ru-RU" sz="2600" dirty="0">
              <a:solidFill>
                <a:schemeClr val="bg2">
                  <a:lumMod val="25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EEE84F3F-5C6A-45DB-81DA-85B3F8FEAC6D}"/>
              </a:ext>
            </a:extLst>
          </p:cNvPr>
          <p:cNvGrpSpPr/>
          <p:nvPr/>
        </p:nvGrpSpPr>
        <p:grpSpPr>
          <a:xfrm>
            <a:off x="4321143" y="446955"/>
            <a:ext cx="1622579" cy="201705"/>
            <a:chOff x="530548" y="1460690"/>
            <a:chExt cx="1622579" cy="201705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="" xmlns:a16="http://schemas.microsoft.com/office/drawing/2014/main" id="{814C23AB-CB9E-464F-A681-59E1644AB6D9}"/>
                </a:ext>
              </a:extLst>
            </p:cNvPr>
            <p:cNvSpPr/>
            <p:nvPr/>
          </p:nvSpPr>
          <p:spPr>
            <a:xfrm rot="2700000">
              <a:off x="530548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: скругленные углы 4">
              <a:extLst>
                <a:ext uri="{FF2B5EF4-FFF2-40B4-BE49-F238E27FC236}">
                  <a16:creationId xmlns="" xmlns:a16="http://schemas.microsoft.com/office/drawing/2014/main" id="{96CD598A-4F93-4984-9B59-10390CFBDC2C}"/>
                </a:ext>
              </a:extLst>
            </p:cNvPr>
            <p:cNvSpPr/>
            <p:nvPr/>
          </p:nvSpPr>
          <p:spPr>
            <a:xfrm rot="2700000">
              <a:off x="818534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: скругленные углы 5">
              <a:extLst>
                <a:ext uri="{FF2B5EF4-FFF2-40B4-BE49-F238E27FC236}">
                  <a16:creationId xmlns="" xmlns:a16="http://schemas.microsoft.com/office/drawing/2014/main" id="{13D24EC3-03DC-43BC-9342-B44CE8DC8F38}"/>
                </a:ext>
              </a:extLst>
            </p:cNvPr>
            <p:cNvSpPr/>
            <p:nvPr/>
          </p:nvSpPr>
          <p:spPr>
            <a:xfrm rot="2700000">
              <a:off x="1097341" y="1460691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: скругленные углы 6">
              <a:extLst>
                <a:ext uri="{FF2B5EF4-FFF2-40B4-BE49-F238E27FC236}">
                  <a16:creationId xmlns="" xmlns:a16="http://schemas.microsoft.com/office/drawing/2014/main" id="{19619021-B6C1-4358-BCCA-20A976D2BDA0}"/>
                </a:ext>
              </a:extLst>
            </p:cNvPr>
            <p:cNvSpPr/>
            <p:nvPr/>
          </p:nvSpPr>
          <p:spPr>
            <a:xfrm rot="2700000">
              <a:off x="1376149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="" xmlns:a16="http://schemas.microsoft.com/office/drawing/2014/main" id="{6DAF52B6-B7AC-40D9-BB8B-E4BE6DC5DA75}"/>
                </a:ext>
              </a:extLst>
            </p:cNvPr>
            <p:cNvSpPr/>
            <p:nvPr/>
          </p:nvSpPr>
          <p:spPr>
            <a:xfrm rot="2700000">
              <a:off x="1661402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="" xmlns:a16="http://schemas.microsoft.com/office/drawing/2014/main" id="{0EBCDEF4-6D36-4F61-ACC5-50F3F36923BE}"/>
                </a:ext>
              </a:extLst>
            </p:cNvPr>
            <p:cNvSpPr/>
            <p:nvPr/>
          </p:nvSpPr>
          <p:spPr>
            <a:xfrm rot="2700000">
              <a:off x="1951423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Прямоугольник: скругленные углы 12">
            <a:extLst>
              <a:ext uri="{FF2B5EF4-FFF2-40B4-BE49-F238E27FC236}">
                <a16:creationId xmlns="" xmlns:a16="http://schemas.microsoft.com/office/drawing/2014/main" id="{186C22DC-BF0F-463E-9D6D-BE7DB3B85B9D}"/>
              </a:ext>
            </a:extLst>
          </p:cNvPr>
          <p:cNvSpPr/>
          <p:nvPr/>
        </p:nvSpPr>
        <p:spPr>
          <a:xfrm>
            <a:off x="539998" y="1199536"/>
            <a:ext cx="10846688" cy="1052052"/>
          </a:xfrm>
          <a:custGeom>
            <a:avLst/>
            <a:gdLst>
              <a:gd name="connsiteX0" fmla="*/ 0 w 10846688"/>
              <a:gd name="connsiteY0" fmla="*/ 145986 h 875899"/>
              <a:gd name="connsiteX1" fmla="*/ 145986 w 10846688"/>
              <a:gd name="connsiteY1" fmla="*/ 0 h 875899"/>
              <a:gd name="connsiteX2" fmla="*/ 10700702 w 10846688"/>
              <a:gd name="connsiteY2" fmla="*/ 0 h 875899"/>
              <a:gd name="connsiteX3" fmla="*/ 10846688 w 10846688"/>
              <a:gd name="connsiteY3" fmla="*/ 145986 h 875899"/>
              <a:gd name="connsiteX4" fmla="*/ 10846688 w 10846688"/>
              <a:gd name="connsiteY4" fmla="*/ 729913 h 875899"/>
              <a:gd name="connsiteX5" fmla="*/ 10700702 w 10846688"/>
              <a:gd name="connsiteY5" fmla="*/ 875899 h 875899"/>
              <a:gd name="connsiteX6" fmla="*/ 145986 w 10846688"/>
              <a:gd name="connsiteY6" fmla="*/ 875899 h 875899"/>
              <a:gd name="connsiteX7" fmla="*/ 0 w 10846688"/>
              <a:gd name="connsiteY7" fmla="*/ 729913 h 875899"/>
              <a:gd name="connsiteX8" fmla="*/ 0 w 10846688"/>
              <a:gd name="connsiteY8" fmla="*/ 145986 h 875899"/>
              <a:gd name="connsiteX0" fmla="*/ 0 w 10846688"/>
              <a:gd name="connsiteY0" fmla="*/ 145986 h 875899"/>
              <a:gd name="connsiteX1" fmla="*/ 145986 w 10846688"/>
              <a:gd name="connsiteY1" fmla="*/ 0 h 875899"/>
              <a:gd name="connsiteX2" fmla="*/ 10700702 w 10846688"/>
              <a:gd name="connsiteY2" fmla="*/ 0 h 875899"/>
              <a:gd name="connsiteX3" fmla="*/ 10846688 w 10846688"/>
              <a:gd name="connsiteY3" fmla="*/ 145986 h 875899"/>
              <a:gd name="connsiteX4" fmla="*/ 10846688 w 10846688"/>
              <a:gd name="connsiteY4" fmla="*/ 729913 h 875899"/>
              <a:gd name="connsiteX5" fmla="*/ 10700702 w 10846688"/>
              <a:gd name="connsiteY5" fmla="*/ 875899 h 875899"/>
              <a:gd name="connsiteX6" fmla="*/ 1701552 w 10846688"/>
              <a:gd name="connsiteY6" fmla="*/ 872791 h 875899"/>
              <a:gd name="connsiteX7" fmla="*/ 145986 w 10846688"/>
              <a:gd name="connsiteY7" fmla="*/ 875899 h 875899"/>
              <a:gd name="connsiteX8" fmla="*/ 0 w 10846688"/>
              <a:gd name="connsiteY8" fmla="*/ 729913 h 875899"/>
              <a:gd name="connsiteX9" fmla="*/ 0 w 10846688"/>
              <a:gd name="connsiteY9" fmla="*/ 145986 h 875899"/>
              <a:gd name="connsiteX0" fmla="*/ 0 w 10846688"/>
              <a:gd name="connsiteY0" fmla="*/ 145986 h 875899"/>
              <a:gd name="connsiteX1" fmla="*/ 145986 w 10846688"/>
              <a:gd name="connsiteY1" fmla="*/ 0 h 875899"/>
              <a:gd name="connsiteX2" fmla="*/ 10700702 w 10846688"/>
              <a:gd name="connsiteY2" fmla="*/ 0 h 875899"/>
              <a:gd name="connsiteX3" fmla="*/ 10846688 w 10846688"/>
              <a:gd name="connsiteY3" fmla="*/ 145986 h 875899"/>
              <a:gd name="connsiteX4" fmla="*/ 10846688 w 10846688"/>
              <a:gd name="connsiteY4" fmla="*/ 729913 h 875899"/>
              <a:gd name="connsiteX5" fmla="*/ 10700702 w 10846688"/>
              <a:gd name="connsiteY5" fmla="*/ 875899 h 875899"/>
              <a:gd name="connsiteX6" fmla="*/ 1701552 w 10846688"/>
              <a:gd name="connsiteY6" fmla="*/ 872791 h 875899"/>
              <a:gd name="connsiteX7" fmla="*/ 1596777 w 10846688"/>
              <a:gd name="connsiteY7" fmla="*/ 869616 h 875899"/>
              <a:gd name="connsiteX8" fmla="*/ 145986 w 10846688"/>
              <a:gd name="connsiteY8" fmla="*/ 875899 h 875899"/>
              <a:gd name="connsiteX9" fmla="*/ 0 w 10846688"/>
              <a:gd name="connsiteY9" fmla="*/ 729913 h 875899"/>
              <a:gd name="connsiteX10" fmla="*/ 0 w 10846688"/>
              <a:gd name="connsiteY10" fmla="*/ 145986 h 875899"/>
              <a:gd name="connsiteX0" fmla="*/ 0 w 10846688"/>
              <a:gd name="connsiteY0" fmla="*/ 145986 h 875899"/>
              <a:gd name="connsiteX1" fmla="*/ 145986 w 10846688"/>
              <a:gd name="connsiteY1" fmla="*/ 0 h 875899"/>
              <a:gd name="connsiteX2" fmla="*/ 10700702 w 10846688"/>
              <a:gd name="connsiteY2" fmla="*/ 0 h 875899"/>
              <a:gd name="connsiteX3" fmla="*/ 10846688 w 10846688"/>
              <a:gd name="connsiteY3" fmla="*/ 145986 h 875899"/>
              <a:gd name="connsiteX4" fmla="*/ 10846688 w 10846688"/>
              <a:gd name="connsiteY4" fmla="*/ 729913 h 875899"/>
              <a:gd name="connsiteX5" fmla="*/ 10700702 w 10846688"/>
              <a:gd name="connsiteY5" fmla="*/ 875899 h 875899"/>
              <a:gd name="connsiteX6" fmla="*/ 1701552 w 10846688"/>
              <a:gd name="connsiteY6" fmla="*/ 872791 h 875899"/>
              <a:gd name="connsiteX7" fmla="*/ 1596777 w 10846688"/>
              <a:gd name="connsiteY7" fmla="*/ 869616 h 875899"/>
              <a:gd name="connsiteX8" fmla="*/ 1498352 w 10846688"/>
              <a:gd name="connsiteY8" fmla="*/ 872791 h 875899"/>
              <a:gd name="connsiteX9" fmla="*/ 145986 w 10846688"/>
              <a:gd name="connsiteY9" fmla="*/ 875899 h 875899"/>
              <a:gd name="connsiteX10" fmla="*/ 0 w 10846688"/>
              <a:gd name="connsiteY10" fmla="*/ 729913 h 875899"/>
              <a:gd name="connsiteX11" fmla="*/ 0 w 10846688"/>
              <a:gd name="connsiteY11" fmla="*/ 145986 h 875899"/>
              <a:gd name="connsiteX0" fmla="*/ 0 w 10846688"/>
              <a:gd name="connsiteY0" fmla="*/ 145986 h 1202991"/>
              <a:gd name="connsiteX1" fmla="*/ 145986 w 10846688"/>
              <a:gd name="connsiteY1" fmla="*/ 0 h 1202991"/>
              <a:gd name="connsiteX2" fmla="*/ 10700702 w 10846688"/>
              <a:gd name="connsiteY2" fmla="*/ 0 h 1202991"/>
              <a:gd name="connsiteX3" fmla="*/ 10846688 w 10846688"/>
              <a:gd name="connsiteY3" fmla="*/ 145986 h 1202991"/>
              <a:gd name="connsiteX4" fmla="*/ 10846688 w 10846688"/>
              <a:gd name="connsiteY4" fmla="*/ 729913 h 1202991"/>
              <a:gd name="connsiteX5" fmla="*/ 10700702 w 10846688"/>
              <a:gd name="connsiteY5" fmla="*/ 875899 h 1202991"/>
              <a:gd name="connsiteX6" fmla="*/ 1701552 w 10846688"/>
              <a:gd name="connsiteY6" fmla="*/ 872791 h 1202991"/>
              <a:gd name="connsiteX7" fmla="*/ 1603127 w 10846688"/>
              <a:gd name="connsiteY7" fmla="*/ 1202991 h 1202991"/>
              <a:gd name="connsiteX8" fmla="*/ 1498352 w 10846688"/>
              <a:gd name="connsiteY8" fmla="*/ 872791 h 1202991"/>
              <a:gd name="connsiteX9" fmla="*/ 145986 w 10846688"/>
              <a:gd name="connsiteY9" fmla="*/ 875899 h 1202991"/>
              <a:gd name="connsiteX10" fmla="*/ 0 w 10846688"/>
              <a:gd name="connsiteY10" fmla="*/ 729913 h 1202991"/>
              <a:gd name="connsiteX11" fmla="*/ 0 w 10846688"/>
              <a:gd name="connsiteY11" fmla="*/ 145986 h 1202991"/>
              <a:gd name="connsiteX0" fmla="*/ 0 w 10846688"/>
              <a:gd name="connsiteY0" fmla="*/ 145986 h 1202991"/>
              <a:gd name="connsiteX1" fmla="*/ 145986 w 10846688"/>
              <a:gd name="connsiteY1" fmla="*/ 0 h 1202991"/>
              <a:gd name="connsiteX2" fmla="*/ 10700702 w 10846688"/>
              <a:gd name="connsiteY2" fmla="*/ 0 h 1202991"/>
              <a:gd name="connsiteX3" fmla="*/ 10846688 w 10846688"/>
              <a:gd name="connsiteY3" fmla="*/ 145986 h 1202991"/>
              <a:gd name="connsiteX4" fmla="*/ 10846688 w 10846688"/>
              <a:gd name="connsiteY4" fmla="*/ 729913 h 1202991"/>
              <a:gd name="connsiteX5" fmla="*/ 10700702 w 10846688"/>
              <a:gd name="connsiteY5" fmla="*/ 875899 h 1202991"/>
              <a:gd name="connsiteX6" fmla="*/ 1701552 w 10846688"/>
              <a:gd name="connsiteY6" fmla="*/ 872791 h 1202991"/>
              <a:gd name="connsiteX7" fmla="*/ 1603127 w 10846688"/>
              <a:gd name="connsiteY7" fmla="*/ 1202991 h 1202991"/>
              <a:gd name="connsiteX8" fmla="*/ 1091952 w 10846688"/>
              <a:gd name="connsiteY8" fmla="*/ 889724 h 1202991"/>
              <a:gd name="connsiteX9" fmla="*/ 145986 w 10846688"/>
              <a:gd name="connsiteY9" fmla="*/ 875899 h 1202991"/>
              <a:gd name="connsiteX10" fmla="*/ 0 w 10846688"/>
              <a:gd name="connsiteY10" fmla="*/ 729913 h 1202991"/>
              <a:gd name="connsiteX11" fmla="*/ 0 w 10846688"/>
              <a:gd name="connsiteY11" fmla="*/ 145986 h 1202991"/>
              <a:gd name="connsiteX0" fmla="*/ 0 w 10846688"/>
              <a:gd name="connsiteY0" fmla="*/ 145986 h 1202991"/>
              <a:gd name="connsiteX1" fmla="*/ 145986 w 10846688"/>
              <a:gd name="connsiteY1" fmla="*/ 0 h 1202991"/>
              <a:gd name="connsiteX2" fmla="*/ 10700702 w 10846688"/>
              <a:gd name="connsiteY2" fmla="*/ 0 h 1202991"/>
              <a:gd name="connsiteX3" fmla="*/ 10846688 w 10846688"/>
              <a:gd name="connsiteY3" fmla="*/ 145986 h 1202991"/>
              <a:gd name="connsiteX4" fmla="*/ 10846688 w 10846688"/>
              <a:gd name="connsiteY4" fmla="*/ 729913 h 1202991"/>
              <a:gd name="connsiteX5" fmla="*/ 10700702 w 10846688"/>
              <a:gd name="connsiteY5" fmla="*/ 875899 h 1202991"/>
              <a:gd name="connsiteX6" fmla="*/ 1701552 w 10846688"/>
              <a:gd name="connsiteY6" fmla="*/ 872791 h 1202991"/>
              <a:gd name="connsiteX7" fmla="*/ 1603127 w 10846688"/>
              <a:gd name="connsiteY7" fmla="*/ 1202991 h 1202991"/>
              <a:gd name="connsiteX8" fmla="*/ 1085602 w 10846688"/>
              <a:gd name="connsiteY8" fmla="*/ 896074 h 1202991"/>
              <a:gd name="connsiteX9" fmla="*/ 145986 w 10846688"/>
              <a:gd name="connsiteY9" fmla="*/ 875899 h 1202991"/>
              <a:gd name="connsiteX10" fmla="*/ 0 w 10846688"/>
              <a:gd name="connsiteY10" fmla="*/ 729913 h 1202991"/>
              <a:gd name="connsiteX11" fmla="*/ 0 w 10846688"/>
              <a:gd name="connsiteY11" fmla="*/ 145986 h 1202991"/>
              <a:gd name="connsiteX0" fmla="*/ 0 w 10846688"/>
              <a:gd name="connsiteY0" fmla="*/ 145986 h 1202991"/>
              <a:gd name="connsiteX1" fmla="*/ 145986 w 10846688"/>
              <a:gd name="connsiteY1" fmla="*/ 0 h 1202991"/>
              <a:gd name="connsiteX2" fmla="*/ 10700702 w 10846688"/>
              <a:gd name="connsiteY2" fmla="*/ 0 h 1202991"/>
              <a:gd name="connsiteX3" fmla="*/ 10846688 w 10846688"/>
              <a:gd name="connsiteY3" fmla="*/ 145986 h 1202991"/>
              <a:gd name="connsiteX4" fmla="*/ 10846688 w 10846688"/>
              <a:gd name="connsiteY4" fmla="*/ 729913 h 1202991"/>
              <a:gd name="connsiteX5" fmla="*/ 10700702 w 10846688"/>
              <a:gd name="connsiteY5" fmla="*/ 875899 h 1202991"/>
              <a:gd name="connsiteX6" fmla="*/ 1701552 w 10846688"/>
              <a:gd name="connsiteY6" fmla="*/ 872791 h 1202991"/>
              <a:gd name="connsiteX7" fmla="*/ 1603127 w 10846688"/>
              <a:gd name="connsiteY7" fmla="*/ 1202991 h 1202991"/>
              <a:gd name="connsiteX8" fmla="*/ 1094069 w 10846688"/>
              <a:gd name="connsiteY8" fmla="*/ 870674 h 1202991"/>
              <a:gd name="connsiteX9" fmla="*/ 145986 w 10846688"/>
              <a:gd name="connsiteY9" fmla="*/ 875899 h 1202991"/>
              <a:gd name="connsiteX10" fmla="*/ 0 w 10846688"/>
              <a:gd name="connsiteY10" fmla="*/ 729913 h 1202991"/>
              <a:gd name="connsiteX11" fmla="*/ 0 w 10846688"/>
              <a:gd name="connsiteY11" fmla="*/ 145986 h 1202991"/>
              <a:gd name="connsiteX0" fmla="*/ 0 w 10846688"/>
              <a:gd name="connsiteY0" fmla="*/ 145986 h 1202991"/>
              <a:gd name="connsiteX1" fmla="*/ 145986 w 10846688"/>
              <a:gd name="connsiteY1" fmla="*/ 0 h 1202991"/>
              <a:gd name="connsiteX2" fmla="*/ 10700702 w 10846688"/>
              <a:gd name="connsiteY2" fmla="*/ 0 h 1202991"/>
              <a:gd name="connsiteX3" fmla="*/ 10846688 w 10846688"/>
              <a:gd name="connsiteY3" fmla="*/ 145986 h 1202991"/>
              <a:gd name="connsiteX4" fmla="*/ 10846688 w 10846688"/>
              <a:gd name="connsiteY4" fmla="*/ 729913 h 1202991"/>
              <a:gd name="connsiteX5" fmla="*/ 10700702 w 10846688"/>
              <a:gd name="connsiteY5" fmla="*/ 875899 h 1202991"/>
              <a:gd name="connsiteX6" fmla="*/ 1701552 w 10846688"/>
              <a:gd name="connsiteY6" fmla="*/ 872791 h 1202991"/>
              <a:gd name="connsiteX7" fmla="*/ 1603127 w 10846688"/>
              <a:gd name="connsiteY7" fmla="*/ 1202991 h 1202991"/>
              <a:gd name="connsiteX8" fmla="*/ 1100419 w 10846688"/>
              <a:gd name="connsiteY8" fmla="*/ 893957 h 1202991"/>
              <a:gd name="connsiteX9" fmla="*/ 145986 w 10846688"/>
              <a:gd name="connsiteY9" fmla="*/ 875899 h 1202991"/>
              <a:gd name="connsiteX10" fmla="*/ 0 w 10846688"/>
              <a:gd name="connsiteY10" fmla="*/ 729913 h 1202991"/>
              <a:gd name="connsiteX11" fmla="*/ 0 w 10846688"/>
              <a:gd name="connsiteY11" fmla="*/ 145986 h 1202991"/>
              <a:gd name="connsiteX0" fmla="*/ 0 w 10846688"/>
              <a:gd name="connsiteY0" fmla="*/ 145986 h 1202991"/>
              <a:gd name="connsiteX1" fmla="*/ 145986 w 10846688"/>
              <a:gd name="connsiteY1" fmla="*/ 0 h 1202991"/>
              <a:gd name="connsiteX2" fmla="*/ 10700702 w 10846688"/>
              <a:gd name="connsiteY2" fmla="*/ 0 h 1202991"/>
              <a:gd name="connsiteX3" fmla="*/ 10846688 w 10846688"/>
              <a:gd name="connsiteY3" fmla="*/ 145986 h 1202991"/>
              <a:gd name="connsiteX4" fmla="*/ 10846688 w 10846688"/>
              <a:gd name="connsiteY4" fmla="*/ 729913 h 1202991"/>
              <a:gd name="connsiteX5" fmla="*/ 10700702 w 10846688"/>
              <a:gd name="connsiteY5" fmla="*/ 875899 h 1202991"/>
              <a:gd name="connsiteX6" fmla="*/ 1701552 w 10846688"/>
              <a:gd name="connsiteY6" fmla="*/ 872791 h 1202991"/>
              <a:gd name="connsiteX7" fmla="*/ 1603127 w 10846688"/>
              <a:gd name="connsiteY7" fmla="*/ 1202991 h 1202991"/>
              <a:gd name="connsiteX8" fmla="*/ 1100419 w 10846688"/>
              <a:gd name="connsiteY8" fmla="*/ 885490 h 1202991"/>
              <a:gd name="connsiteX9" fmla="*/ 145986 w 10846688"/>
              <a:gd name="connsiteY9" fmla="*/ 875899 h 1202991"/>
              <a:gd name="connsiteX10" fmla="*/ 0 w 10846688"/>
              <a:gd name="connsiteY10" fmla="*/ 729913 h 1202991"/>
              <a:gd name="connsiteX11" fmla="*/ 0 w 10846688"/>
              <a:gd name="connsiteY11" fmla="*/ 145986 h 1202991"/>
              <a:gd name="connsiteX0" fmla="*/ 0 w 10846688"/>
              <a:gd name="connsiteY0" fmla="*/ 145986 h 1247441"/>
              <a:gd name="connsiteX1" fmla="*/ 145986 w 10846688"/>
              <a:gd name="connsiteY1" fmla="*/ 0 h 1247441"/>
              <a:gd name="connsiteX2" fmla="*/ 10700702 w 10846688"/>
              <a:gd name="connsiteY2" fmla="*/ 0 h 1247441"/>
              <a:gd name="connsiteX3" fmla="*/ 10846688 w 10846688"/>
              <a:gd name="connsiteY3" fmla="*/ 145986 h 1247441"/>
              <a:gd name="connsiteX4" fmla="*/ 10846688 w 10846688"/>
              <a:gd name="connsiteY4" fmla="*/ 729913 h 1247441"/>
              <a:gd name="connsiteX5" fmla="*/ 10700702 w 10846688"/>
              <a:gd name="connsiteY5" fmla="*/ 875899 h 1247441"/>
              <a:gd name="connsiteX6" fmla="*/ 1701552 w 10846688"/>
              <a:gd name="connsiteY6" fmla="*/ 872791 h 1247441"/>
              <a:gd name="connsiteX7" fmla="*/ 1366060 w 10846688"/>
              <a:gd name="connsiteY7" fmla="*/ 1247441 h 1247441"/>
              <a:gd name="connsiteX8" fmla="*/ 1100419 w 10846688"/>
              <a:gd name="connsiteY8" fmla="*/ 885490 h 1247441"/>
              <a:gd name="connsiteX9" fmla="*/ 145986 w 10846688"/>
              <a:gd name="connsiteY9" fmla="*/ 875899 h 1247441"/>
              <a:gd name="connsiteX10" fmla="*/ 0 w 10846688"/>
              <a:gd name="connsiteY10" fmla="*/ 729913 h 1247441"/>
              <a:gd name="connsiteX11" fmla="*/ 0 w 10846688"/>
              <a:gd name="connsiteY11" fmla="*/ 145986 h 1247441"/>
              <a:gd name="connsiteX0" fmla="*/ 0 w 10846688"/>
              <a:gd name="connsiteY0" fmla="*/ 145986 h 1253791"/>
              <a:gd name="connsiteX1" fmla="*/ 145986 w 10846688"/>
              <a:gd name="connsiteY1" fmla="*/ 0 h 1253791"/>
              <a:gd name="connsiteX2" fmla="*/ 10700702 w 10846688"/>
              <a:gd name="connsiteY2" fmla="*/ 0 h 1253791"/>
              <a:gd name="connsiteX3" fmla="*/ 10846688 w 10846688"/>
              <a:gd name="connsiteY3" fmla="*/ 145986 h 1253791"/>
              <a:gd name="connsiteX4" fmla="*/ 10846688 w 10846688"/>
              <a:gd name="connsiteY4" fmla="*/ 729913 h 1253791"/>
              <a:gd name="connsiteX5" fmla="*/ 10700702 w 10846688"/>
              <a:gd name="connsiteY5" fmla="*/ 875899 h 1253791"/>
              <a:gd name="connsiteX6" fmla="*/ 1701552 w 10846688"/>
              <a:gd name="connsiteY6" fmla="*/ 872791 h 1253791"/>
              <a:gd name="connsiteX7" fmla="*/ 1298327 w 10846688"/>
              <a:gd name="connsiteY7" fmla="*/ 1253791 h 1253791"/>
              <a:gd name="connsiteX8" fmla="*/ 1100419 w 10846688"/>
              <a:gd name="connsiteY8" fmla="*/ 885490 h 1253791"/>
              <a:gd name="connsiteX9" fmla="*/ 145986 w 10846688"/>
              <a:gd name="connsiteY9" fmla="*/ 875899 h 1253791"/>
              <a:gd name="connsiteX10" fmla="*/ 0 w 10846688"/>
              <a:gd name="connsiteY10" fmla="*/ 729913 h 1253791"/>
              <a:gd name="connsiteX11" fmla="*/ 0 w 10846688"/>
              <a:gd name="connsiteY11" fmla="*/ 145986 h 1253791"/>
              <a:gd name="connsiteX0" fmla="*/ 0 w 10846688"/>
              <a:gd name="connsiteY0" fmla="*/ 145986 h 1253791"/>
              <a:gd name="connsiteX1" fmla="*/ 145986 w 10846688"/>
              <a:gd name="connsiteY1" fmla="*/ 0 h 1253791"/>
              <a:gd name="connsiteX2" fmla="*/ 10700702 w 10846688"/>
              <a:gd name="connsiteY2" fmla="*/ 0 h 1253791"/>
              <a:gd name="connsiteX3" fmla="*/ 10846688 w 10846688"/>
              <a:gd name="connsiteY3" fmla="*/ 145986 h 1253791"/>
              <a:gd name="connsiteX4" fmla="*/ 10846688 w 10846688"/>
              <a:gd name="connsiteY4" fmla="*/ 729913 h 1253791"/>
              <a:gd name="connsiteX5" fmla="*/ 10700702 w 10846688"/>
              <a:gd name="connsiteY5" fmla="*/ 875899 h 1253791"/>
              <a:gd name="connsiteX6" fmla="*/ 1458136 w 10846688"/>
              <a:gd name="connsiteY6" fmla="*/ 881257 h 1253791"/>
              <a:gd name="connsiteX7" fmla="*/ 1298327 w 10846688"/>
              <a:gd name="connsiteY7" fmla="*/ 1253791 h 1253791"/>
              <a:gd name="connsiteX8" fmla="*/ 1100419 w 10846688"/>
              <a:gd name="connsiteY8" fmla="*/ 885490 h 1253791"/>
              <a:gd name="connsiteX9" fmla="*/ 145986 w 10846688"/>
              <a:gd name="connsiteY9" fmla="*/ 875899 h 1253791"/>
              <a:gd name="connsiteX10" fmla="*/ 0 w 10846688"/>
              <a:gd name="connsiteY10" fmla="*/ 729913 h 1253791"/>
              <a:gd name="connsiteX11" fmla="*/ 0 w 10846688"/>
              <a:gd name="connsiteY11" fmla="*/ 145986 h 1253791"/>
              <a:gd name="connsiteX0" fmla="*/ 0 w 10846688"/>
              <a:gd name="connsiteY0" fmla="*/ 145986 h 1253791"/>
              <a:gd name="connsiteX1" fmla="*/ 145986 w 10846688"/>
              <a:gd name="connsiteY1" fmla="*/ 0 h 1253791"/>
              <a:gd name="connsiteX2" fmla="*/ 10700702 w 10846688"/>
              <a:gd name="connsiteY2" fmla="*/ 0 h 1253791"/>
              <a:gd name="connsiteX3" fmla="*/ 10846688 w 10846688"/>
              <a:gd name="connsiteY3" fmla="*/ 145986 h 1253791"/>
              <a:gd name="connsiteX4" fmla="*/ 10846688 w 10846688"/>
              <a:gd name="connsiteY4" fmla="*/ 729913 h 1253791"/>
              <a:gd name="connsiteX5" fmla="*/ 10700702 w 10846688"/>
              <a:gd name="connsiteY5" fmla="*/ 875899 h 1253791"/>
              <a:gd name="connsiteX6" fmla="*/ 1456020 w 10846688"/>
              <a:gd name="connsiteY6" fmla="*/ 879140 h 1253791"/>
              <a:gd name="connsiteX7" fmla="*/ 1298327 w 10846688"/>
              <a:gd name="connsiteY7" fmla="*/ 1253791 h 1253791"/>
              <a:gd name="connsiteX8" fmla="*/ 1100419 w 10846688"/>
              <a:gd name="connsiteY8" fmla="*/ 885490 h 1253791"/>
              <a:gd name="connsiteX9" fmla="*/ 145986 w 10846688"/>
              <a:gd name="connsiteY9" fmla="*/ 875899 h 1253791"/>
              <a:gd name="connsiteX10" fmla="*/ 0 w 10846688"/>
              <a:gd name="connsiteY10" fmla="*/ 729913 h 1253791"/>
              <a:gd name="connsiteX11" fmla="*/ 0 w 10846688"/>
              <a:gd name="connsiteY11" fmla="*/ 145986 h 1253791"/>
              <a:gd name="connsiteX0" fmla="*/ 0 w 10846688"/>
              <a:gd name="connsiteY0" fmla="*/ 145986 h 1253791"/>
              <a:gd name="connsiteX1" fmla="*/ 145986 w 10846688"/>
              <a:gd name="connsiteY1" fmla="*/ 0 h 1253791"/>
              <a:gd name="connsiteX2" fmla="*/ 10700702 w 10846688"/>
              <a:gd name="connsiteY2" fmla="*/ 0 h 1253791"/>
              <a:gd name="connsiteX3" fmla="*/ 10846688 w 10846688"/>
              <a:gd name="connsiteY3" fmla="*/ 145986 h 1253791"/>
              <a:gd name="connsiteX4" fmla="*/ 10846688 w 10846688"/>
              <a:gd name="connsiteY4" fmla="*/ 729913 h 1253791"/>
              <a:gd name="connsiteX5" fmla="*/ 10700702 w 10846688"/>
              <a:gd name="connsiteY5" fmla="*/ 875899 h 1253791"/>
              <a:gd name="connsiteX6" fmla="*/ 1456020 w 10846688"/>
              <a:gd name="connsiteY6" fmla="*/ 879140 h 1253791"/>
              <a:gd name="connsiteX7" fmla="*/ 1298327 w 10846688"/>
              <a:gd name="connsiteY7" fmla="*/ 1253791 h 1253791"/>
              <a:gd name="connsiteX8" fmla="*/ 1104652 w 10846688"/>
              <a:gd name="connsiteY8" fmla="*/ 879140 h 1253791"/>
              <a:gd name="connsiteX9" fmla="*/ 145986 w 10846688"/>
              <a:gd name="connsiteY9" fmla="*/ 875899 h 1253791"/>
              <a:gd name="connsiteX10" fmla="*/ 0 w 10846688"/>
              <a:gd name="connsiteY10" fmla="*/ 729913 h 1253791"/>
              <a:gd name="connsiteX11" fmla="*/ 0 w 10846688"/>
              <a:gd name="connsiteY11" fmla="*/ 145986 h 125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846688" h="1253791">
                <a:moveTo>
                  <a:pt x="0" y="145986"/>
                </a:moveTo>
                <a:cubicBezTo>
                  <a:pt x="0" y="65360"/>
                  <a:pt x="65360" y="0"/>
                  <a:pt x="145986" y="0"/>
                </a:cubicBezTo>
                <a:lnTo>
                  <a:pt x="10700702" y="0"/>
                </a:lnTo>
                <a:cubicBezTo>
                  <a:pt x="10781328" y="0"/>
                  <a:pt x="10846688" y="65360"/>
                  <a:pt x="10846688" y="145986"/>
                </a:cubicBezTo>
                <a:lnTo>
                  <a:pt x="10846688" y="729913"/>
                </a:lnTo>
                <a:cubicBezTo>
                  <a:pt x="10846688" y="810539"/>
                  <a:pt x="10781328" y="875899"/>
                  <a:pt x="10700702" y="875899"/>
                </a:cubicBezTo>
                <a:lnTo>
                  <a:pt x="1456020" y="879140"/>
                </a:lnTo>
                <a:lnTo>
                  <a:pt x="1298327" y="1253791"/>
                </a:lnTo>
                <a:lnTo>
                  <a:pt x="1104652" y="879140"/>
                </a:lnTo>
                <a:lnTo>
                  <a:pt x="145986" y="875899"/>
                </a:lnTo>
                <a:cubicBezTo>
                  <a:pt x="65360" y="875899"/>
                  <a:pt x="0" y="810539"/>
                  <a:pt x="0" y="729913"/>
                </a:cubicBezTo>
                <a:lnTo>
                  <a:pt x="0" y="145986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GX simulator [Nita, 2009]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allows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reconstruct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potential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magnetic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field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coronal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heights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based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magnetograms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obtained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photosphere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level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based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observations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SDO/HMI</a:t>
            </a:r>
          </a:p>
          <a:p>
            <a:pPr algn="ctr"/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38C098B0-4BEF-408E-BFEC-BCCCD14CC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98" y="2254446"/>
            <a:ext cx="7359582" cy="41983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308D358-5729-4A1B-B909-D159F0617F05}"/>
              </a:ext>
            </a:extLst>
          </p:cNvPr>
          <p:cNvSpPr txBox="1"/>
          <p:nvPr/>
        </p:nvSpPr>
        <p:spPr>
          <a:xfrm>
            <a:off x="8183417" y="2599306"/>
            <a:ext cx="36206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Magnetic field partially forms an open configuration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Some magnetic field lines close in areas of opposite polarity, forming loops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49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575503D-727E-4221-8E6A-DD16299205BF}"/>
              </a:ext>
            </a:extLst>
          </p:cNvPr>
          <p:cNvSpPr txBox="1"/>
          <p:nvPr/>
        </p:nvSpPr>
        <p:spPr>
          <a:xfrm>
            <a:off x="539998" y="288001"/>
            <a:ext cx="454000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bg2">
                    <a:lumMod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Discussion and conclusions</a:t>
            </a:r>
            <a:endParaRPr lang="ru-RU" sz="2600" dirty="0">
              <a:solidFill>
                <a:schemeClr val="bg2">
                  <a:lumMod val="25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AB750D83-523F-47BA-AEDE-5F4FDB267840}"/>
              </a:ext>
            </a:extLst>
          </p:cNvPr>
          <p:cNvGrpSpPr/>
          <p:nvPr/>
        </p:nvGrpSpPr>
        <p:grpSpPr>
          <a:xfrm>
            <a:off x="5170888" y="446955"/>
            <a:ext cx="1622579" cy="201705"/>
            <a:chOff x="530548" y="1460690"/>
            <a:chExt cx="1622579" cy="201705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="" xmlns:a16="http://schemas.microsoft.com/office/drawing/2014/main" id="{FA5670AB-4B58-438D-AC7F-02F4185DAF52}"/>
                </a:ext>
              </a:extLst>
            </p:cNvPr>
            <p:cNvSpPr/>
            <p:nvPr/>
          </p:nvSpPr>
          <p:spPr>
            <a:xfrm rot="2700000">
              <a:off x="530548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: скругленные углы 5">
              <a:extLst>
                <a:ext uri="{FF2B5EF4-FFF2-40B4-BE49-F238E27FC236}">
                  <a16:creationId xmlns="" xmlns:a16="http://schemas.microsoft.com/office/drawing/2014/main" id="{9CF2D35E-E455-455E-AC50-E337142B4143}"/>
                </a:ext>
              </a:extLst>
            </p:cNvPr>
            <p:cNvSpPr/>
            <p:nvPr/>
          </p:nvSpPr>
          <p:spPr>
            <a:xfrm rot="2700000">
              <a:off x="818534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: скругленные углы 6">
              <a:extLst>
                <a:ext uri="{FF2B5EF4-FFF2-40B4-BE49-F238E27FC236}">
                  <a16:creationId xmlns="" xmlns:a16="http://schemas.microsoft.com/office/drawing/2014/main" id="{ADA4EE55-45FC-40E5-A1A9-1BA03F7D39AB}"/>
                </a:ext>
              </a:extLst>
            </p:cNvPr>
            <p:cNvSpPr/>
            <p:nvPr/>
          </p:nvSpPr>
          <p:spPr>
            <a:xfrm rot="2700000">
              <a:off x="1097341" y="1460691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="" xmlns:a16="http://schemas.microsoft.com/office/drawing/2014/main" id="{2F79C6E9-E1C1-4AA6-9994-7E6C3A40053B}"/>
                </a:ext>
              </a:extLst>
            </p:cNvPr>
            <p:cNvSpPr/>
            <p:nvPr/>
          </p:nvSpPr>
          <p:spPr>
            <a:xfrm rot="2700000">
              <a:off x="1376149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="" xmlns:a16="http://schemas.microsoft.com/office/drawing/2014/main" id="{96403187-0D14-4FF8-95C0-47E149CA1941}"/>
                </a:ext>
              </a:extLst>
            </p:cNvPr>
            <p:cNvSpPr/>
            <p:nvPr/>
          </p:nvSpPr>
          <p:spPr>
            <a:xfrm rot="2700000">
              <a:off x="1661402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: скругленные углы 9">
              <a:extLst>
                <a:ext uri="{FF2B5EF4-FFF2-40B4-BE49-F238E27FC236}">
                  <a16:creationId xmlns="" xmlns:a16="http://schemas.microsoft.com/office/drawing/2014/main" id="{5C6B5B09-0D0C-44DC-91E1-227A8457C56D}"/>
                </a:ext>
              </a:extLst>
            </p:cNvPr>
            <p:cNvSpPr/>
            <p:nvPr/>
          </p:nvSpPr>
          <p:spPr>
            <a:xfrm rot="2700000">
              <a:off x="1951423" y="1460690"/>
              <a:ext cx="201704" cy="201704"/>
            </a:xfrm>
            <a:prstGeom prst="roundRect">
              <a:avLst>
                <a:gd name="adj" fmla="val 1225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CC1ACDF-1012-4B74-AE34-B09D63923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20" y="2201892"/>
            <a:ext cx="4682223" cy="3886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3F236BC-13A3-489B-AEE5-3BA546334E4E}"/>
              </a:ext>
            </a:extLst>
          </p:cNvPr>
          <p:cNvSpPr txBox="1"/>
          <p:nvPr/>
        </p:nvSpPr>
        <p:spPr>
          <a:xfrm>
            <a:off x="539998" y="1058078"/>
            <a:ext cx="46770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Three-flux model of the sunspot magnetic structure 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Solov’ev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A.A.,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Kirichek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E.A., 2016]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</a:t>
            </a:r>
            <a:r>
              <a:rPr lang="en-US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Smirnova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 al.,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]</a:t>
            </a: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5457CAF-6DF0-4997-9B58-BDCBCE95B855}"/>
              </a:ext>
            </a:extLst>
          </p:cNvPr>
          <p:cNvSpPr txBox="1"/>
          <p:nvPr/>
        </p:nvSpPr>
        <p:spPr>
          <a:xfrm>
            <a:off x="4075456" y="4353044"/>
            <a:ext cx="1763077" cy="3693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reconnection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D5CAB80-98B8-44A3-9746-391CDB1EB760}"/>
              </a:ext>
            </a:extLst>
          </p:cNvPr>
          <p:cNvSpPr txBox="1"/>
          <p:nvPr/>
        </p:nvSpPr>
        <p:spPr>
          <a:xfrm>
            <a:off x="4075457" y="3873470"/>
            <a:ext cx="1004544" cy="3693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heating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="" xmlns:a16="http://schemas.microsoft.com/office/drawing/2014/main" id="{A8404D5A-CD57-4335-868C-886FB526179B}"/>
              </a:ext>
            </a:extLst>
          </p:cNvPr>
          <p:cNvCxnSpPr/>
          <p:nvPr/>
        </p:nvCxnSpPr>
        <p:spPr>
          <a:xfrm flipH="1">
            <a:off x="3429000" y="4132560"/>
            <a:ext cx="646456" cy="5898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="" xmlns:a16="http://schemas.microsoft.com/office/drawing/2014/main" id="{85E1F07E-DCF0-4126-B369-818629B8F584}"/>
              </a:ext>
            </a:extLst>
          </p:cNvPr>
          <p:cNvCxnSpPr>
            <a:cxnSpLocks/>
          </p:cNvCxnSpPr>
          <p:nvPr/>
        </p:nvCxnSpPr>
        <p:spPr>
          <a:xfrm flipH="1">
            <a:off x="3577590" y="4537710"/>
            <a:ext cx="497866" cy="4795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72E80A23-753B-4FBB-9E11-3F518B834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458" y="266105"/>
            <a:ext cx="4218780" cy="438476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3043727E-2BD0-4EA8-AA64-5B18EC569726}"/>
              </a:ext>
            </a:extLst>
          </p:cNvPr>
          <p:cNvSpPr txBox="1"/>
          <p:nvPr/>
        </p:nvSpPr>
        <p:spPr>
          <a:xfrm>
            <a:off x="7771624" y="4560570"/>
            <a:ext cx="389708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Temperature field of the facula at the level z = 1003 km for a magnetic field twice smaller than the previous: B0 = 500 G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(Structure of solar faculae,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Solov’ev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A.A.,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Kirichek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E.A., 2018]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6820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nasa goddard sun GIF by NASA's Goddard Space Flight Center">
            <a:extLst>
              <a:ext uri="{FF2B5EF4-FFF2-40B4-BE49-F238E27FC236}">
                <a16:creationId xmlns="" xmlns:a16="http://schemas.microsoft.com/office/drawing/2014/main" id="{6EB9AEE4-B851-4752-8704-DDF749BCE9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лачко с текстом: прямоугольное со скругленными углами 1">
            <a:extLst>
              <a:ext uri="{FF2B5EF4-FFF2-40B4-BE49-F238E27FC236}">
                <a16:creationId xmlns="" xmlns:a16="http://schemas.microsoft.com/office/drawing/2014/main" id="{B610A471-8FF8-4D2B-ACA8-AC20B76E6D06}"/>
              </a:ext>
            </a:extLst>
          </p:cNvPr>
          <p:cNvSpPr/>
          <p:nvPr/>
        </p:nvSpPr>
        <p:spPr>
          <a:xfrm>
            <a:off x="5620481" y="1316971"/>
            <a:ext cx="3470787" cy="2246671"/>
          </a:xfrm>
          <a:prstGeom prst="wedgeRoundRectCallou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Thanks for </a:t>
            </a:r>
            <a:r>
              <a:rPr lang="en-US" sz="40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watching!</a:t>
            </a:r>
            <a:endParaRPr lang="ru-RU" sz="4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859A2CE-ACA9-4A7F-84FA-12A7E1AD0C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891">
            <a:off x="1858822" y="5691296"/>
            <a:ext cx="3003209" cy="124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0D4148ED-F38F-4893-91A7-2A1441C94170}"/>
              </a:ext>
            </a:extLst>
          </p:cNvPr>
          <p:cNvSpPr/>
          <p:nvPr/>
        </p:nvSpPr>
        <p:spPr>
          <a:xfrm>
            <a:off x="-11876" y="-111004"/>
            <a:ext cx="360000" cy="699275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3702AA27-299C-450B-884F-EC64FA80A316}"/>
              </a:ext>
            </a:extLst>
          </p:cNvPr>
          <p:cNvSpPr/>
          <p:nvPr/>
        </p:nvSpPr>
        <p:spPr>
          <a:xfrm>
            <a:off x="11832000" y="-46255"/>
            <a:ext cx="360000" cy="691387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21982" r="12521" b="21257"/>
          <a:stretch/>
        </p:blipFill>
        <p:spPr>
          <a:xfrm>
            <a:off x="4730793" y="3823523"/>
            <a:ext cx="2037806" cy="2967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857726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">
      <a:dk1>
        <a:srgbClr val="262626"/>
      </a:dk1>
      <a:lt1>
        <a:srgbClr val="FFFFFF"/>
      </a:lt1>
      <a:dk2>
        <a:srgbClr val="3E3423"/>
      </a:dk2>
      <a:lt2>
        <a:srgbClr val="E2E7E8"/>
      </a:lt2>
      <a:accent1>
        <a:srgbClr val="98334E"/>
      </a:accent1>
      <a:accent2>
        <a:srgbClr val="C34D6C"/>
      </a:accent2>
      <a:accent3>
        <a:srgbClr val="C3904D"/>
      </a:accent3>
      <a:accent4>
        <a:srgbClr val="2C8467"/>
      </a:accent4>
      <a:accent5>
        <a:srgbClr val="83D5BA"/>
      </a:accent5>
      <a:accent6>
        <a:srgbClr val="ACE3D1"/>
      </a:accent6>
      <a:hlink>
        <a:srgbClr val="2C8467"/>
      </a:hlink>
      <a:folHlink>
        <a:srgbClr val="7F7F7F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623</Words>
  <Application>Microsoft Office PowerPoint</Application>
  <PresentationFormat>Широкоэкранный</PresentationFormat>
  <Paragraphs>156</Paragraphs>
  <Slides>19</Slides>
  <Notes>0</Notes>
  <HiddenSlides>10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Open Sans</vt:lpstr>
      <vt:lpstr>Times New Roman</vt:lpstr>
      <vt:lpstr>Calibri Light</vt:lpstr>
      <vt:lpstr>Arial</vt:lpstr>
      <vt:lpstr>Open Sans SemiBold</vt:lpstr>
      <vt:lpstr>Calibri</vt:lpstr>
      <vt:lpstr>Тема Office</vt:lpstr>
      <vt:lpstr>Исследование структуры и параметров факельных образований на Солнце   STUDY OF THE STRUCTURE AND PARAMETERS OF FACULAR FORMATIONS ON THE SUN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Полина Стрекалова</dc:creator>
  <cp:lastModifiedBy>Учетная запись Майкрософт</cp:lastModifiedBy>
  <cp:revision>44</cp:revision>
  <dcterms:created xsi:type="dcterms:W3CDTF">2024-08-25T13:50:18Z</dcterms:created>
  <dcterms:modified xsi:type="dcterms:W3CDTF">2024-09-01T12:43:00Z</dcterms:modified>
</cp:coreProperties>
</file>