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9" r:id="rId4"/>
    <p:sldId id="258" r:id="rId5"/>
    <p:sldId id="260" r:id="rId6"/>
    <p:sldId id="257" r:id="rId7"/>
    <p:sldId id="261" r:id="rId8"/>
    <p:sldId id="262" r:id="rId9"/>
    <p:sldId id="263" r:id="rId10"/>
    <p:sldId id="264" r:id="rId11"/>
    <p:sldId id="267" r:id="rId12"/>
    <p:sldId id="265" r:id="rId1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01" autoAdjust="0"/>
  </p:normalViewPr>
  <p:slideViewPr>
    <p:cSldViewPr>
      <p:cViewPr varScale="1">
        <p:scale>
          <a:sx n="81" d="100"/>
          <a:sy n="81" d="100"/>
        </p:scale>
        <p:origin x="9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B9C77D-25A3-487C-9620-2D64EDBEA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F2BA9-F1A7-4DF7-AF2A-C996B09BA4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300B84-D459-4019-B8AD-5982E6D54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9F2B06-E8C4-486A-B1CE-FA9AB49D8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7333C1-3F76-4A73-A4E0-494C04CED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279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1E8B92-1419-4E6E-89F4-040C0910A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6F5F33B-A92D-4C84-A0CC-E8259559C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C8B752-A7BD-44B7-BD16-7CB16999A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86EC22-3584-4B3E-84D5-C844774A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A9D7D8-6BD2-485D-ADCD-DCD0904C1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70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C796C5E-238B-4A56-AB7F-D706AD25BE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5A0ED25-3830-4F5F-8522-FB82E36E7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EAFBF5-C26D-4919-8D6D-15453AFA8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EF0051-3055-40E1-BC5E-FB9840C61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CE96D8-9C84-4BAB-9E18-232DC6FEB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07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0607B-AF62-4E76-8DD6-86592CCF9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706C3A-385E-4731-A4AA-121736C3C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F9D661-522F-4264-9CD8-4B6DD751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70FC10-BB50-42EE-B6F8-05C753E6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FE64AD-A36D-4EA1-9342-1B78C376A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03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9FDC9-C41E-479B-AC56-D7EC3C85A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63CA11-2C7B-424A-986B-D567DA484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03259F-4918-47C5-992A-1FF9AD50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FD3F28-581F-4059-A665-D0870809E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8BC903-0B1E-4CD8-829B-D3F0968CB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32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B97CA-33A1-41EE-93F2-66CA5CE88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61DAC3-184A-476A-AD04-0E1555FB2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B6F5EB-9EE6-492B-AB51-7361E0974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C0274B-9E73-4024-8A02-E00A79035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7D648E-16CE-4D30-830F-84D12EE81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C7E4F5-6F42-4233-8B42-A446A49D7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09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81ED00-F9C0-4946-A33D-1DFF433D6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44E949-B977-4BBC-BE59-A1F8EC4D3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BB35AD-0B8F-47D7-8DCA-8BD2FB4D9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D803223-13B7-4667-9C2E-7E84568B6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64C2166-71AB-43BD-8703-142ACAF445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BE1504E-BCDF-4F07-BF98-54E635CFF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9A1A2E1-89CE-4BE9-9B2A-D5D9E5A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5E5EF3C-E859-46E4-A33F-0160DC021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37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093F84-554C-4B05-9DB1-0C9AEA4BE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2E7F3E-5FD4-4942-9367-860990DFB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05F1D45-1191-4470-A6A0-7391DD0DD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D913FC-F158-4F76-919A-A65FCFAFA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56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888959B-DFC3-4B89-A61F-C73929382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DBE4BEC-73BE-4121-87A6-57B176B39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F29550-C25C-4122-862D-11A675C3F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55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2C93F1-334C-4EF5-8288-AB7278E52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38C375-8E1F-4467-95D2-78870552B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BFF6EB-F16F-4CFC-9F45-453779BDD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FB87E1-9D63-462F-9BD3-680284FAB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C1A16-C9D6-4FCD-8064-29D3EAA1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7DF731C-0391-4530-B337-73DF4095C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70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C555AA-461E-4F0D-B2BA-70E808105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065224-EAEE-49CD-9142-6F8EE9D185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00A9BE-FBD5-4E20-B4BC-FBF44EA15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31FE6A-DC20-466F-AACF-1B1595FC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19CC5F-089E-4621-A6B9-6DFF6B77A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32C568-60D5-4B66-BE82-DFE7B031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07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A68930-089B-41C8-B84F-64B2D7AFB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83097D-F7A5-404D-B24E-54D313DAB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14D383-C9ED-440A-ABCD-41267F79B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D4B55-001C-4EF9-A440-853E5E50C57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3519E0-EFF4-4319-A167-29186E5AC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683EEC-5993-4125-9860-5C0119A5B6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B38A0-6A93-4E19-B8DE-C512C0BAE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43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D5B12DF-1A56-4FCA-BD64-9D1864C87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961" y="2043144"/>
            <a:ext cx="10490077" cy="4626215"/>
          </a:xfrm>
        </p:spPr>
        <p:txBody>
          <a:bodyPr>
            <a:noAutofit/>
          </a:bodyPr>
          <a:lstStyle/>
          <a:p>
            <a:pPr lvl="0" algn="just"/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(Phys.-Math.),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Natalya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V. </a:t>
            </a:r>
            <a:r>
              <a:rPr lang="ru-RU" alt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Ryabova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Ph.D. (Eng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Alexey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ru-RU" alt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Elsukov</a:t>
            </a:r>
            <a:r>
              <a:rPr lang="en-US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l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alt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altLang="ru-RU" sz="1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ostgraduate</a:t>
            </a:r>
            <a:r>
              <a:rPr lang="ru-RU" alt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Sofya</a:t>
            </a:r>
            <a:r>
              <a:rPr lang="ru-RU" alt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S. </a:t>
            </a:r>
            <a:r>
              <a:rPr lang="ru-RU" altLang="ru-RU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Stankevich</a:t>
            </a:r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l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Volga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University of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ru-RU" sz="16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ru-RU" sz="1600" b="1" kern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The purpose</a:t>
            </a:r>
            <a:r>
              <a:rPr lang="ru-RU" altLang="ru-RU" sz="1600" b="1" kern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development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software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hardware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implementation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verification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algorithm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assessing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influence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channel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model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parameters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characteristics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complex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signal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using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example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FCM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HF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radio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links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0000"/>
              </a:lnSpc>
              <a:spcBef>
                <a:spcPts val="1490"/>
              </a:spcBef>
            </a:pPr>
            <a:r>
              <a:rPr lang="ru-RU" altLang="ru-RU" sz="1600" b="1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Tasks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altLang="ru-RU" sz="1600" kern="13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altLang="ru-RU" sz="1600" kern="13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Synthesis</a:t>
            </a:r>
            <a:r>
              <a:rPr lang="ru-RU" altLang="ru-RU" sz="1600" kern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complex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PCM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signal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GNU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Radio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software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environment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en-US" altLang="ru-RU" sz="1600" kern="13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altLang="ru-RU" sz="1600" kern="13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Modeling</a:t>
            </a:r>
            <a:r>
              <a:rPr lang="ru-RU" altLang="ru-RU" sz="1600" kern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influence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channel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parameters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complex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PCM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signal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simulator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implemented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using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Waterson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model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en-US" altLang="ru-RU" sz="1600" kern="13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altLang="ru-RU" sz="1600" kern="13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Creation</a:t>
            </a:r>
            <a:r>
              <a:rPr lang="ru-RU" altLang="ru-RU" sz="1600" kern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algorithm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its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implementation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GNU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Radio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software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environment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compression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distorted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complex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PCM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signal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en-US" altLang="ru-RU" sz="1600" kern="13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altLang="ru-RU" sz="1600" kern="13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Verification</a:t>
            </a:r>
            <a:r>
              <a:rPr lang="ru-RU" altLang="ru-RU" sz="1600" kern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developed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algorithm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assessment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influence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channel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model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parameters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distortion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characteristics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complex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PCM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signal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24375" y="548986"/>
            <a:ext cx="10106805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809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STUDY OF THE INFLUENCE OF CHANNEL MODEL PARAMETERS </a:t>
            </a:r>
            <a:endParaRPr lang="ru-RU" alt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lvl="0" indent="1809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ON THE CHARACTERISTICS OF THE PCM SIGNAL </a:t>
            </a:r>
            <a:endParaRPr lang="ru-RU" alt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lvl="0" indent="1809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FOR IONOSPHERIC </a:t>
            </a:r>
            <a:r>
              <a:rPr lang="en-US" alt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HF </a:t>
            </a:r>
            <a:r>
              <a:rPr lang="en-US" alt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COMMUNICATIONS</a:t>
            </a:r>
            <a:endParaRPr lang="en-US" altLang="ru-RU" sz="2400" b="1" dirty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258251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2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5B49BF-2B5E-4592-828D-7F09177C3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0" y="1000126"/>
            <a:ext cx="10515600" cy="266700"/>
          </a:xfrm>
        </p:spPr>
        <p:txBody>
          <a:bodyPr>
            <a:noAutofit/>
          </a:bodyPr>
          <a:lstStyle/>
          <a:p>
            <a:pPr lvl="0" algn="ctr"/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distortion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alt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PCM </a:t>
            </a:r>
            <a:r>
              <a:rPr lang="ru-RU" alt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Arial" panose="020B0604020202020204" pitchFamily="34" charset="0"/>
              </a:rPr>
              <a:t/>
            </a:r>
            <a:br>
              <a:rPr lang="ru-RU" altLang="ru-RU" sz="2000" dirty="0" smtClean="0">
                <a:latin typeface="Arial" panose="020B0604020202020204" pitchFamily="34" charset="0"/>
              </a:rPr>
            </a:b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8908115-2744-4092-9E99-4987B5C03B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778"/>
          <a:stretch/>
        </p:blipFill>
        <p:spPr bwMode="auto">
          <a:xfrm>
            <a:off x="764101" y="1531156"/>
            <a:ext cx="5355962" cy="17446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5CFDF5E-7543-4864-9090-E06E7D3397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17"/>
          <a:stretch/>
        </p:blipFill>
        <p:spPr bwMode="auto">
          <a:xfrm>
            <a:off x="6305550" y="1532468"/>
            <a:ext cx="5489399" cy="17093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5AD57F5-B844-4AEF-ABAD-34EDF53EB4C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861"/>
          <a:stretch/>
        </p:blipFill>
        <p:spPr bwMode="auto">
          <a:xfrm>
            <a:off x="645605" y="4167080"/>
            <a:ext cx="5474458" cy="17095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8E444E1-F603-4293-9FCF-4BD9B0EADD4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171"/>
          <a:stretch/>
        </p:blipFill>
        <p:spPr bwMode="auto">
          <a:xfrm>
            <a:off x="6305550" y="4128014"/>
            <a:ext cx="5632977" cy="17486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AF1AEC4-9E33-4A5F-A0EF-0F18542A5010}"/>
              </a:ext>
            </a:extLst>
          </p:cNvPr>
          <p:cNvSpPr txBox="1"/>
          <p:nvPr/>
        </p:nvSpPr>
        <p:spPr>
          <a:xfrm>
            <a:off x="859361" y="3354204"/>
            <a:ext cx="110791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6 -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alt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7 -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FCM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alt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  </a:t>
            </a:r>
            <a:r>
              <a:rPr lang="en-US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</a:t>
            </a:r>
            <a:r>
              <a:rPr lang="ru-RU" alt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passage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F96AA0-119B-439F-80DE-9F439130572C}"/>
              </a:ext>
            </a:extLst>
          </p:cNvPr>
          <p:cNvSpPr txBox="1"/>
          <p:nvPr/>
        </p:nvSpPr>
        <p:spPr>
          <a:xfrm>
            <a:off x="6305550" y="6015614"/>
            <a:ext cx="572778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9 -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FCM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passage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47750" y="6015614"/>
            <a:ext cx="535806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8 -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FCM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2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satisfactory</a:t>
            </a:r>
            <a:r>
              <a:rPr lang="ru-RU" altLang="ru-RU" sz="12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passage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2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ru-RU" altLang="ru-RU" sz="1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8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0074" y="385009"/>
            <a:ext cx="10515600" cy="6280485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Estimates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distortion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PCM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r>
              <a:rPr lang="en-US" altLang="ru-RU" sz="2600" b="1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altLang="ru-RU" sz="2600" b="1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terson</a:t>
            </a:r>
            <a:r>
              <a:rPr lang="ru-RU" altLang="ru-RU" sz="2600" b="1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altLang="ru-RU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derived</a:t>
            </a:r>
            <a:r>
              <a:rPr lang="ru-RU" altLang="ru-RU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lang="ru-RU" altLang="ru-RU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6-9)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distortion</a:t>
            </a:r>
            <a:r>
              <a:rPr lang="ru-RU" altLang="ru-RU" sz="20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0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altLang="ru-RU" sz="20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conclude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specified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distorted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457200" algn="just">
              <a:buNone/>
            </a:pP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“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multipath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practically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appear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scattering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minimal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ru-RU" sz="20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altLang="ru-RU" sz="20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0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satisfactory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2-path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propagation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observed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lobe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lobes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13,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Barker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ru-RU" sz="20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ru-RU" altLang="ru-RU" sz="20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lobe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lobes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~8;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satisfactory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~7;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altLang="ru-RU" sz="20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~5.1.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457200" algn="just">
              <a:buNone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marL="0" lvl="0" indent="457200" algn="just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23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986DBD-D35E-422B-8854-DA0DA5994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904835"/>
            <a:ext cx="10515600" cy="939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0628AE-BEAB-4CB2-88E9-03C240F47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961" y="1268760"/>
            <a:ext cx="10353675" cy="5115768"/>
          </a:xfrm>
        </p:spPr>
        <p:txBody>
          <a:bodyPr>
            <a:normAutofit/>
          </a:bodyPr>
          <a:lstStyle/>
          <a:p>
            <a:pPr marL="514350" lvl="0" indent="-5143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1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assessing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ionospheric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HF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links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implemented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ru-RU" sz="2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simulated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r>
              <a:rPr lang="en-US" altLang="ru-RU" sz="2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altLang="ru-RU" sz="2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terson</a:t>
            </a:r>
            <a:r>
              <a:rPr lang="ru-RU" altLang="ru-RU" sz="2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HF-VHF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VIRD </a:t>
            </a:r>
            <a:r>
              <a:rPr 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.464971.001 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 </a:t>
            </a:r>
            <a:endParaRPr lang="en-US" altLang="ru-RU" sz="21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ru-RU" sz="2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synthesize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emitted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algorithms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implemented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GNU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ru-RU" sz="2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Estimates</a:t>
            </a:r>
            <a:r>
              <a:rPr lang="ru-RU" altLang="ru-RU" sz="2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distortion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PCM,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</a:t>
            </a:r>
            <a:r>
              <a:rPr lang="en-US" altLang="ru-RU" sz="2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altLang="ru-RU" sz="2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erson</a:t>
            </a:r>
            <a:r>
              <a:rPr lang="ru-RU" altLang="ru-RU" sz="2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514350" algn="just">
              <a:lnSpc>
                <a:spcPct val="97000"/>
              </a:lnSpc>
              <a:spcAft>
                <a:spcPts val="0"/>
              </a:spcAft>
              <a:buFont typeface="+mj-lt"/>
              <a:buAutoNum type="arabicPeriod"/>
            </a:pPr>
            <a:endParaRPr lang="ru-RU" sz="26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340" algn="just">
              <a:lnSpc>
                <a:spcPct val="97000"/>
              </a:lnSpc>
            </a:pPr>
            <a:r>
              <a:rPr lang="ru-RU" sz="2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work was supported by a grant from the Russian Science </a:t>
            </a:r>
            <a:r>
              <a:rPr lang="en-US" sz="2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</a:t>
            </a:r>
            <a:r>
              <a:rPr lang="ru-RU" altLang="ru-RU" sz="2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2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ru-RU" alt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23-19-00145.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66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4664"/>
            <a:ext cx="10515600" cy="5772299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temporal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variability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variability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solar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flares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geomagnetic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storms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spacecraft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launches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ground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explosions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heating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ionospheric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plasma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powerful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emission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</a:p>
          <a:p>
            <a:pPr marL="0" indent="457200" algn="just">
              <a:buNone/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alt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Diagnostics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ionosphere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allows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taking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variability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qualitative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ground-based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space-based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ionospheric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sounding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N.A.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Armand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E.L.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Afraimovich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V.D.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Gusev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N.P.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Danilkin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V.A.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Ivanov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V.E.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Kunitsyn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V.I.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Kurkin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L.A.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Lobachevsky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D.S.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Lukin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R.G.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Minullin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A.P.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Potekhin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V.P.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Uryadov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Yu.N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Cherkashin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buNone/>
            </a:pP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devoted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creating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diagnostic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HF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N.P.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Danilkin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V.A.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Ivanov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D.V.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Ivanov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V.I.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Kurkin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A.P.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Potekhin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N.V.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Ryabova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O.N.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Sherstyukov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A.D.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Akchurin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S.A.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Kolesnik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Yu.A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Chernov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G.H.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Barry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Salous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A.W.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P.S.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Vierinen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B.D.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Perry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Rifkin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D.J.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Belknap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92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368" y="188640"/>
            <a:ext cx="11353800" cy="666936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MODELS OF </a:t>
            </a:r>
            <a:r>
              <a:rPr lang="en-US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HF 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RADIO CHANNELS</a:t>
            </a:r>
            <a:endParaRPr lang="ru-RU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Watterson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equivalently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replacing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HF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low-frequency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equivalent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discrete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modulating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amplitude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multiplying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time-dependent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simulate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arriving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trajectories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antenna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multiplied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coefficient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10–12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kHz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blurring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dispersion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scattering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ionospheric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irregularities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propagation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reflected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mutual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multipath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assumes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stationary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alt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Vogler-Hofmeier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existence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scattering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allows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HF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modems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speeds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9600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bps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low-bandwidth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modems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bandwidth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MHz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assumed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impulse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multipath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impulse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responses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constituent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single-beam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Doppler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propagation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ionospheric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propagation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stationary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alt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Zernova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N.N.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Germa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V.E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stages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analytical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tracing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basic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layered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isotropic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anisotropy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charged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particles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trajectories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oblique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propagation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assumed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excited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described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Fourier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perform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calculations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voluminous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statistically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scattering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propagating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electromagnetic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ionospheric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irregularities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Yau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designed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specifically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simulate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fading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broadband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propagating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presence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analytical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nonstationarity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ionosphere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describe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distortions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propagation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perform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ray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tracing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ru-RU" alt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altLang="ru-RU" sz="2400" dirty="0"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6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E21CDF-B4B0-470E-B147-7E95CF8F5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8436"/>
            <a:ext cx="10515600" cy="4921326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</a:t>
            </a:r>
            <a:r>
              <a:rPr lang="en-US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ERSON MODEL </a:t>
            </a:r>
          </a:p>
          <a:p>
            <a:pPr marL="0" lvl="0" indent="0">
              <a:buNone/>
            </a:pPr>
            <a:r>
              <a:rPr lang="ru-RU" altLang="ru-RU" sz="14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Narrowband</a:t>
            </a:r>
            <a:r>
              <a:rPr lang="ru-RU" altLang="ru-RU" sz="14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ionospheric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HF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modulated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multi-section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modeled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amplitude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gain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F9545D3-6666-4D1A-ADFC-A10F04A1F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433" y="2287923"/>
            <a:ext cx="2917429" cy="36004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BA502FAD-C450-4BBB-8FB3-F44FDC7C7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054" y="2236365"/>
            <a:ext cx="1775920" cy="48234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5D3A9FE-1551-45A3-AE7B-4A1C968B9D67}"/>
              </a:ext>
            </a:extLst>
          </p:cNvPr>
          <p:cNvSpPr txBox="1"/>
          <p:nvPr/>
        </p:nvSpPr>
        <p:spPr>
          <a:xfrm>
            <a:off x="838200" y="4906923"/>
            <a:ext cx="4460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1 -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</a:t>
            </a:r>
            <a:r>
              <a:rPr lang="en-US" altLang="ru-RU" sz="14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altLang="ru-RU" sz="14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erson</a:t>
            </a:r>
            <a:r>
              <a:rPr lang="ru-RU" altLang="ru-RU" sz="14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35731" y="2660019"/>
            <a:ext cx="64489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altLang="ru-RU" sz="2000" u="sng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ru-RU" altLang="ru-RU" sz="2000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Waterson</a:t>
            </a:r>
            <a:r>
              <a:rPr lang="ru-RU" altLang="ru-RU" sz="20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0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Researchers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</a:t>
            </a:r>
            <a:r>
              <a:rPr lang="en-US" altLang="ru-RU" sz="14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altLang="ru-RU" sz="14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erson</a:t>
            </a:r>
            <a:r>
              <a:rPr lang="ru-RU" altLang="ru-RU" sz="14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scientists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platform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ionosphere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14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Ionospheric</a:t>
            </a:r>
            <a:r>
              <a:rPr lang="ru-RU" altLang="ru-RU" sz="14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Disturbance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ionospheric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Waterson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disturbances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deviations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navigation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predicted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optimization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Waterson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validate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radiocommunication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navigation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4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8776" y="6205595"/>
            <a:ext cx="1581150" cy="2667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70809" y="5343329"/>
            <a:ext cx="50671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describe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N-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Waterson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taking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magneto-ion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splitting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​​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Doppler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indent="457200"/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(N-1)+6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(N-1)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mutual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delays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six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1400" dirty="0"/>
          </a:p>
        </p:txBody>
      </p:sp>
      <p:sp>
        <p:nvSpPr>
          <p:cNvPr id="10" name="Двойные круглые скобки 9"/>
          <p:cNvSpPr/>
          <p:nvPr/>
        </p:nvSpPr>
        <p:spPr>
          <a:xfrm>
            <a:off x="5298971" y="2606867"/>
            <a:ext cx="6592898" cy="267765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20" y="2563008"/>
            <a:ext cx="4489962" cy="226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58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5907505" y="2665131"/>
            <a:ext cx="5281862" cy="1859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45047" y="2673950"/>
            <a:ext cx="4287253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15B68-4CFA-4C08-8C7D-274C474C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850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HF-VHF </a:t>
            </a:r>
            <a:r>
              <a:rPr lang="ru-RU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E90888-7F6E-41E3-8D73-3955EB6C5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610" y="951795"/>
            <a:ext cx="10385757" cy="2475808"/>
          </a:xfrm>
        </p:spPr>
        <p:txBody>
          <a:bodyPr>
            <a:normAutofit fontScale="85000" lnSpcReduction="20000"/>
          </a:bodyPr>
          <a:lstStyle/>
          <a:p>
            <a:pPr indent="0" algn="ctr">
              <a:lnSpc>
                <a:spcPct val="120000"/>
              </a:lnSpc>
              <a:buNone/>
            </a:pPr>
            <a:r>
              <a:rPr lang="en-US" altLang="ru-RU" sz="2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</a:t>
            </a:r>
            <a:r>
              <a:rPr lang="ru-RU" altLang="ru-RU" sz="2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roduct</a:t>
            </a:r>
            <a:r>
              <a:rPr lang="ru-RU" altLang="ru-RU" sz="2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VIRD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.464971.001 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certified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standardized</a:t>
            </a: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indent="0" algn="ctr">
              <a:lnSpc>
                <a:spcPct val="120000"/>
              </a:lnSpc>
              <a:buNone/>
            </a:pPr>
            <a:r>
              <a:rPr lang="ru-RU" altLang="ru-RU" sz="31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31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1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HF-VHF </a:t>
            </a:r>
            <a:r>
              <a:rPr lang="ru-RU" altLang="ru-RU" sz="31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31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1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31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1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31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1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designed</a:t>
            </a:r>
            <a:r>
              <a:rPr lang="ru-RU" altLang="ru-RU" sz="31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1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31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indent="0" algn="ctr">
              <a:lnSpc>
                <a:spcPct val="120000"/>
              </a:lnSpc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buNone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ru-RU" dirty="0" smtClean="0">
                <a:solidFill>
                  <a:srgbClr val="202124"/>
                </a:solidFill>
                <a:latin typeface="inherit"/>
              </a:rPr>
              <a:t>               </a:t>
            </a:r>
            <a:r>
              <a:rPr lang="ru-RU" altLang="ru-RU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ru-RU" altLang="ru-RU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ru-RU" altLang="ru-RU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ru-RU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altLang="ru-RU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ru-RU" altLang="ru-RU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F3ACD25-7861-4D72-8703-BFB85FEF6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111" y="4524256"/>
            <a:ext cx="3050871" cy="210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788C37C-1169-4AFF-9CDD-4BD65EE8E3E1}"/>
              </a:ext>
            </a:extLst>
          </p:cNvPr>
          <p:cNvSpPr txBox="1"/>
          <p:nvPr/>
        </p:nvSpPr>
        <p:spPr>
          <a:xfrm>
            <a:off x="6461582" y="6550223"/>
            <a:ext cx="4656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–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HF-VHF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4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Volgate</a:t>
            </a:r>
            <a:r>
              <a:rPr lang="en-US" altLang="ru-RU" sz="14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altLang="ru-RU" sz="14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07505" y="2585264"/>
            <a:ext cx="52818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modems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modulation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coding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protocols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HF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VHF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ru-RU" altLang="ru-RU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07947" y="3657859"/>
            <a:ext cx="5157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HF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Waterson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3662362" y="2174028"/>
            <a:ext cx="445169" cy="29926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411452" y="2169480"/>
            <a:ext cx="312821" cy="303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бъект 2">
            <a:extLst>
              <a:ext uri="{FF2B5EF4-FFF2-40B4-BE49-F238E27FC236}">
                <a16:creationId xmlns:a16="http://schemas.microsoft.com/office/drawing/2014/main" id="{F2EC9BAF-7565-4C1C-AA8E-0128A5D5CFAB}"/>
              </a:ext>
            </a:extLst>
          </p:cNvPr>
          <p:cNvSpPr txBox="1">
            <a:spLocks/>
          </p:cNvSpPr>
          <p:nvPr/>
        </p:nvSpPr>
        <p:spPr>
          <a:xfrm>
            <a:off x="441923" y="4307533"/>
            <a:ext cx="4581525" cy="2604992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0" algn="just">
              <a:lnSpc>
                <a:spcPct val="110000"/>
              </a:lnSpc>
            </a:pP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rays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4); </a:t>
            </a:r>
            <a:endParaRPr lang="en-US" altLang="ru-RU" sz="11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0" algn="just">
              <a:lnSpc>
                <a:spcPct val="110000"/>
              </a:lnSpc>
            </a:pPr>
            <a:r>
              <a:rPr lang="ru-RU" altLang="ru-RU" sz="1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ray</a:t>
            </a:r>
            <a:r>
              <a:rPr lang="ru-RU" altLang="ru-RU" sz="1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amplitudes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10); </a:t>
            </a:r>
            <a:endParaRPr lang="en-US" altLang="ru-RU" sz="11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0" algn="just">
              <a:lnSpc>
                <a:spcPct val="110000"/>
              </a:lnSpc>
            </a:pPr>
            <a:r>
              <a:rPr lang="ru-RU" altLang="ru-RU" sz="1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ru-RU" altLang="ru-RU" sz="1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ray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delays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en-US" altLang="ru-RU" sz="11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0" algn="just">
              <a:lnSpc>
                <a:spcPct val="110000"/>
              </a:lnSpc>
            </a:pPr>
            <a:r>
              <a:rPr lang="ru-RU" altLang="ru-RU" sz="1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ru-RU" altLang="ru-RU" sz="1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-5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0" algn="just">
              <a:lnSpc>
                <a:spcPct val="110000"/>
              </a:lnSpc>
            </a:pPr>
            <a:r>
              <a:rPr lang="ru-RU" altLang="ru-RU" sz="1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Doppler</a:t>
            </a:r>
            <a:r>
              <a:rPr lang="ru-RU" altLang="ru-RU" sz="1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-2500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2500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33400" algn="just">
              <a:lnSpc>
                <a:spcPct val="110000"/>
              </a:lnSpc>
            </a:pPr>
            <a:endParaRPr lang="ru-RU" sz="1100" spc="-2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3400" lvl="0" algn="just">
              <a:lnSpc>
                <a:spcPct val="110000"/>
              </a:lnSpc>
            </a:pP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Doppler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scattering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r>
              <a:rPr lang="ru-RU" altLang="ru-RU" sz="1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altLang="ru-RU" sz="11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0" algn="just">
              <a:lnSpc>
                <a:spcPct val="110000"/>
              </a:lnSpc>
            </a:pPr>
            <a:r>
              <a:rPr lang="ru-RU" altLang="ru-RU" sz="1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coefficients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specular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rays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scattered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ru-RU" altLang="ru-RU" sz="1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altLang="ru-RU" sz="11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0" algn="just">
              <a:lnSpc>
                <a:spcPct val="110000"/>
              </a:lnSpc>
            </a:pPr>
            <a:r>
              <a:rPr lang="ru-RU" altLang="ru-RU" sz="1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ray</a:t>
            </a:r>
            <a:r>
              <a:rPr lang="en-US" alt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ru-RU" altLang="ru-RU" sz="1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asymmetry</a:t>
            </a:r>
            <a:r>
              <a:rPr lang="ru-RU" altLang="ru-RU" sz="1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coefficients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10).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spc="-2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48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106158" y="4820373"/>
            <a:ext cx="1566519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AF0B7E2D-DE9E-40B3-8052-DD613A8879B6}"/>
              </a:ext>
            </a:extLst>
          </p:cNvPr>
          <p:cNvSpPr/>
          <p:nvPr/>
        </p:nvSpPr>
        <p:spPr>
          <a:xfrm>
            <a:off x="895349" y="543413"/>
            <a:ext cx="1066800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Hardware-software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assessing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Waterson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altLang="ru-RU" sz="20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228600" algn="ctr">
              <a:lnSpc>
                <a:spcPct val="150000"/>
              </a:lnSpc>
              <a:spcAft>
                <a:spcPts val="0"/>
              </a:spcAft>
            </a:pPr>
            <a:r>
              <a:rPr lang="ru-RU" sz="2000" b="1" kern="13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</a:pPr>
            <a:r>
              <a:rPr lang="ru-RU" sz="1600" b="1" kern="1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1600" b="1" kern="13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28600" algn="just"/>
            <a:r>
              <a:rPr lang="ru-RU" sz="1600" b="1" kern="13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1. </a:t>
            </a:r>
            <a:r>
              <a:rPr lang="ru-RU" altLang="ru-RU" sz="1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Synthesis</a:t>
            </a:r>
            <a:r>
              <a:rPr lang="ru-RU" alt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complex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phase-code-manipulated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synthesized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FCM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written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file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wav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228600" algn="just"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228600" algn="just">
              <a:lnSpc>
                <a:spcPct val="150000"/>
              </a:lnSpc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Simulation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passage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HF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channel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Waterson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E52E520B-202A-4D08-B2D1-331BAA73A3BB}"/>
              </a:ext>
            </a:extLst>
          </p:cNvPr>
          <p:cNvSpPr/>
          <p:nvPr/>
        </p:nvSpPr>
        <p:spPr>
          <a:xfrm>
            <a:off x="895349" y="2875718"/>
            <a:ext cx="1066800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binding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filtering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GNU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PCM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compressed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transmitted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matched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mathematically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described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convolution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impulse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6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altLang="ru-RU" sz="16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esponse</a:t>
            </a:r>
            <a:r>
              <a:rPr lang="ru-RU" altLang="ru-RU" sz="16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endParaRPr lang="en-US" altLang="ru-RU" sz="16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altLang="ru-RU" sz="16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s(t)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h(t)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impulse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matched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r>
              <a:rPr lang="ru-RU" altLang="ru-RU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1600" kern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en-US" altLang="ru-RU" sz="1600" b="1" kern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r>
              <a:rPr lang="ru-RU" altLang="ru-RU" sz="1600" kern="13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Verification</a:t>
            </a:r>
            <a:r>
              <a:rPr lang="ru-RU" altLang="ru-RU" sz="1600" kern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developed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algorithm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assessment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influence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channel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model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parameters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distortion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characteristics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complex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PCM </a:t>
            </a:r>
            <a:r>
              <a:rPr lang="ru-RU" altLang="ru-RU" sz="1600" kern="1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signal</a:t>
            </a:r>
            <a:r>
              <a:rPr lang="ru-RU" altLang="ru-RU" sz="1600" kern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BB1FD9D4-6CA6-47D3-AFB2-E6C52C8046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9044" y="3967565"/>
            <a:ext cx="1019175" cy="190500"/>
          </a:xfrm>
          <a:prstGeom prst="rect">
            <a:avLst/>
          </a:prstGeom>
        </p:spPr>
      </p:pic>
      <p:graphicFrame>
        <p:nvGraphicFramePr>
          <p:cNvPr id="45" name="Объект 44">
            <a:extLst>
              <a:ext uri="{FF2B5EF4-FFF2-40B4-BE49-F238E27FC236}">
                <a16:creationId xmlns:a16="http://schemas.microsoft.com/office/drawing/2014/main" id="{520FDB86-C3DA-4195-B09D-8D62D35B33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755531"/>
              </p:ext>
            </p:extLst>
          </p:nvPr>
        </p:nvGraphicFramePr>
        <p:xfrm>
          <a:off x="7987638" y="4669653"/>
          <a:ext cx="18954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Equation" r:id="rId4" imgW="1892300" imgH="215900" progId="Equation.DSMT4">
                  <p:embed/>
                </p:oleObj>
              </mc:Choice>
              <mc:Fallback>
                <p:oleObj name="Equation" r:id="rId4" imgW="1892300" imgH="2159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7638" y="4669653"/>
                        <a:ext cx="18954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30">
            <a:extLst>
              <a:ext uri="{FF2B5EF4-FFF2-40B4-BE49-F238E27FC236}">
                <a16:creationId xmlns:a16="http://schemas.microsoft.com/office/drawing/2014/main" id="{6E364CD2-853B-486D-A167-C95A987F8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3399" y="4570777"/>
            <a:ext cx="38443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properties of the Fourier transform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80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387" y="4842592"/>
            <a:ext cx="8910682" cy="1561957"/>
          </a:xfrm>
          <a:prstGeom prst="rect">
            <a:avLst/>
          </a:prstGeom>
        </p:spPr>
      </p:pic>
      <p:sp>
        <p:nvSpPr>
          <p:cNvPr id="4" name="Стрелка вниз 3"/>
          <p:cNvSpPr/>
          <p:nvPr/>
        </p:nvSpPr>
        <p:spPr>
          <a:xfrm rot="16200000">
            <a:off x="9516053" y="5552526"/>
            <a:ext cx="50405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125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53691" y="4740054"/>
            <a:ext cx="15665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dirty="0" err="1">
                <a:solidFill>
                  <a:srgbClr val="1F1F1F"/>
                </a:solidFill>
                <a:latin typeface="inherit"/>
              </a:rPr>
              <a:t>Algorithm</a:t>
            </a:r>
            <a:r>
              <a:rPr lang="ru-RU" altLang="ru-RU" dirty="0">
                <a:solidFill>
                  <a:srgbClr val="1F1F1F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1F1F1F"/>
                </a:solidFill>
                <a:latin typeface="inherit"/>
              </a:rPr>
              <a:t>verification</a:t>
            </a:r>
            <a:r>
              <a:rPr lang="ru-RU" altLang="ru-RU" dirty="0">
                <a:solidFill>
                  <a:srgbClr val="1F1F1F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1F1F1F"/>
                </a:solidFill>
                <a:latin typeface="inherit"/>
              </a:rPr>
              <a:t>and</a:t>
            </a:r>
            <a:r>
              <a:rPr lang="ru-RU" altLang="ru-RU" dirty="0">
                <a:solidFill>
                  <a:srgbClr val="1F1F1F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1F1F1F"/>
                </a:solidFill>
                <a:latin typeface="inherit"/>
              </a:rPr>
              <a:t>estimation</a:t>
            </a:r>
            <a:r>
              <a:rPr lang="ru-RU" altLang="ru-RU" dirty="0">
                <a:solidFill>
                  <a:srgbClr val="1F1F1F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1F1F1F"/>
                </a:solidFill>
                <a:latin typeface="inherit"/>
              </a:rPr>
              <a:t>of</a:t>
            </a:r>
            <a:r>
              <a:rPr lang="ru-RU" altLang="ru-RU" dirty="0">
                <a:solidFill>
                  <a:srgbClr val="1F1F1F"/>
                </a:solidFill>
                <a:latin typeface="inherit"/>
              </a:rPr>
              <a:t> PCM </a:t>
            </a:r>
            <a:r>
              <a:rPr lang="ru-RU" altLang="ru-RU" dirty="0" err="1">
                <a:solidFill>
                  <a:srgbClr val="1F1F1F"/>
                </a:solidFill>
                <a:latin typeface="inherit"/>
              </a:rPr>
              <a:t>signal</a:t>
            </a:r>
            <a:r>
              <a:rPr lang="ru-RU" altLang="ru-RU" dirty="0">
                <a:solidFill>
                  <a:srgbClr val="1F1F1F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1F1F1F"/>
                </a:solidFill>
                <a:latin typeface="inherit"/>
              </a:rPr>
              <a:t>parameters</a:t>
            </a:r>
            <a:r>
              <a:rPr lang="ru-RU" altLang="ru-RU" sz="1050" dirty="0"/>
              <a:t> </a:t>
            </a:r>
            <a:endParaRPr lang="ru-RU" altLang="ru-RU" sz="140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488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E7291A-4CE0-49A0-BB10-45DF81F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24" y="354279"/>
            <a:ext cx="11598176" cy="777875"/>
          </a:xfrm>
        </p:spPr>
        <p:txBody>
          <a:bodyPr>
            <a:noAutofit/>
          </a:bodyPr>
          <a:lstStyle/>
          <a:p>
            <a:r>
              <a:rPr lang="ru-RU" altLang="ru-RU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Stage</a:t>
            </a:r>
            <a:r>
              <a:rPr lang="ru-RU" altLang="ru-R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1. </a:t>
            </a:r>
            <a:r>
              <a:rPr lang="ru-RU" altLang="ru-RU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Synthesis</a:t>
            </a:r>
            <a:r>
              <a:rPr lang="ru-RU" altLang="ru-R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altLang="ru-R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PCM </a:t>
            </a:r>
            <a:r>
              <a:rPr lang="ru-RU" altLang="ru-RU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signal</a:t>
            </a:r>
            <a:r>
              <a:rPr lang="ru-RU" altLang="ru-R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ru-RU" altLang="ru-R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ru-RU" altLang="ru-RU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software</a:t>
            </a:r>
            <a:r>
              <a:rPr lang="ru-RU" altLang="ru-R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27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environment</a:t>
            </a:r>
            <a:r>
              <a:rPr lang="en-US" altLang="ru-R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GNU </a:t>
            </a: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Radio</a:t>
            </a:r>
            <a:endParaRPr lang="ru-RU" sz="27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DD4486-B021-447B-B6A3-39DB307AD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78561"/>
            <a:ext cx="10858500" cy="496728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sz="1600" spc="-2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GNU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Radio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software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phase-codo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manipulated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pulse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created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saved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wav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Barker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sequence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chips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taken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maximum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chips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largest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ratio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lobe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side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lobes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CF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correlation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Chip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duration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83.3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duration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1.08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10.6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wav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file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parameters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sampling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frequency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48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kHz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depth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bits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16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</a:t>
            </a:r>
            <a:r>
              <a:rPr lang="ru-RU" alt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0D23AEC-37BF-41B6-AAA5-7D4966A9B4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08" y="2961004"/>
            <a:ext cx="11106300" cy="300039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95F5D88-3047-4925-A045-72346FDCA9B2}"/>
              </a:ext>
            </a:extLst>
          </p:cNvPr>
          <p:cNvSpPr/>
          <p:nvPr/>
        </p:nvSpPr>
        <p:spPr>
          <a:xfrm>
            <a:off x="5846945" y="5961399"/>
            <a:ext cx="421910" cy="46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ctr">
              <a:lnSpc>
                <a:spcPct val="150000"/>
              </a:lnSpc>
              <a:spcAft>
                <a:spcPts val="800"/>
              </a:spcAft>
            </a:pPr>
            <a:r>
              <a:rPr lang="ru-RU" spc="-20" dirty="0">
                <a:highlight>
                  <a:srgbClr val="00808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highlight>
                <a:srgbClr val="00808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15486" y="5961399"/>
            <a:ext cx="34018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3 -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Scheme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creating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FCM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94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A8E8BD-C98B-4267-B663-972B3F8B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altLang="ru-RU" sz="2500" b="1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  <a:r>
              <a:rPr lang="ru-RU" altLang="ru-RU" sz="2500" b="1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Modeling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PCM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implemented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25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</a:t>
            </a:r>
            <a:r>
              <a:rPr lang="en-US" altLang="ru-RU" sz="2500" b="1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altLang="ru-RU" sz="2500" b="1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erson</a:t>
            </a:r>
            <a:r>
              <a:rPr lang="ru-RU" altLang="ru-RU" sz="2500" b="1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7A3688D-E94B-479B-9599-35B50CE304B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5519" y="1249072"/>
            <a:ext cx="8294825" cy="393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82760" y="5172793"/>
            <a:ext cx="96546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4 -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FCM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passed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HF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4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altLang="ru-RU" sz="14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14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ideal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5640" y="6075396"/>
            <a:ext cx="46135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HF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accordance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100" dirty="0" smtClean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altLang="ru-RU" sz="11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1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CCIR </a:t>
            </a:r>
            <a:r>
              <a:rPr lang="ru-RU" altLang="ru-RU" sz="11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208" y="5179693"/>
            <a:ext cx="3803546" cy="159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0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4614E3-7CF5-4AC2-AC0A-644FC4710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25" y="228599"/>
            <a:ext cx="10515600" cy="1088233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Stage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3.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Creation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an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algorithm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and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its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implementation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GNU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Radio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software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environment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for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compression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distorted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complex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PCM </a:t>
            </a:r>
            <a:r>
              <a:rPr lang="ru-RU" altLang="ru-RU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signal</a:t>
            </a:r>
            <a:r>
              <a:rPr lang="ru-RU" altLang="ru-RU" sz="28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198A57-4D53-4DD0-AB96-51CB3C450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344613"/>
            <a:ext cx="11925300" cy="4351338"/>
          </a:xfrm>
        </p:spPr>
        <p:txBody>
          <a:bodyPr/>
          <a:lstStyle/>
          <a:p>
            <a:pPr lvl="0" indent="180340" algn="just">
              <a:spcAft>
                <a:spcPts val="800"/>
              </a:spcAft>
            </a:pP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passing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channels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simulator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recorded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wav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file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subsequent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GNU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Radio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 indent="180340" algn="just">
              <a:lnSpc>
                <a:spcPct val="100000"/>
              </a:lnSpc>
              <a:spcAft>
                <a:spcPts val="800"/>
              </a:spcAft>
            </a:pP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algorithm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circuit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implements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GNU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Radio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software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developed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compressing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complex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PCM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transmitted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HF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radio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channel</a:t>
            </a:r>
            <a:r>
              <a:rPr lang="ru-RU" altLang="ru-RU" sz="18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134D99D-4D8E-49B4-B0E2-0248B741E90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6257" y="2653790"/>
            <a:ext cx="8282335" cy="3894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FACEDBD-080B-43E4-873C-6B73DBAC339F}"/>
              </a:ext>
            </a:extLst>
          </p:cNvPr>
          <p:cNvSpPr txBox="1"/>
          <p:nvPr/>
        </p:nvSpPr>
        <p:spPr>
          <a:xfrm>
            <a:off x="2653022" y="6548596"/>
            <a:ext cx="929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5 -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Compression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passed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 FCM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ru-RU" altLang="ru-RU" sz="1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domain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2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2339</Words>
  <Application>Microsoft Office PowerPoint</Application>
  <PresentationFormat>Широкоэкранный</PresentationFormat>
  <Paragraphs>105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inherit</vt:lpstr>
      <vt:lpstr>Times New Roman</vt:lpstr>
      <vt:lpstr>Тема Office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Simulator of HF-VHF channels</vt:lpstr>
      <vt:lpstr>Презентация PowerPoint</vt:lpstr>
      <vt:lpstr>Stage 1. Synthesis of a PCM signal in a software environment GNU Radio</vt:lpstr>
      <vt:lpstr>Stage 2. Modeling the influence of channel parameters on a complex PCM signal based on a simulator implemented using the Watterson model   </vt:lpstr>
      <vt:lpstr>Stage 3. Creation of an algorithm and its implementation in the GNU Radio software environment for compression of a distorted complex PCM signal </vt:lpstr>
      <vt:lpstr>Stage 4. Verification of the developed algorithm and assessment of the influence of channel model parameters on the distortion of the characteristics  of a complex PCM signal   </vt:lpstr>
      <vt:lpstr>Презентация PowerPoint</vt:lpstr>
      <vt:lpstr>Conclusion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методики построения модели Ватерсона для КВ радиоканалов</dc:title>
  <dc:creator>Администратор</dc:creator>
  <cp:lastModifiedBy>Станкевич Софья Сергеевна</cp:lastModifiedBy>
  <cp:revision>87</cp:revision>
  <cp:lastPrinted>2024-07-12T09:13:24Z</cp:lastPrinted>
  <dcterms:created xsi:type="dcterms:W3CDTF">2024-06-19T10:36:48Z</dcterms:created>
  <dcterms:modified xsi:type="dcterms:W3CDTF">2024-08-28T16:40:57Z</dcterms:modified>
</cp:coreProperties>
</file>