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hmaaqORBvI7zcEe3FYFalr0Ei0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6.png"/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2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2.png"/><Relationship Id="rId13" Type="http://schemas.openxmlformats.org/officeDocument/2006/relationships/image" Target="../media/image4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7" Type="http://schemas.openxmlformats.org/officeDocument/2006/relationships/image" Target="../media/image16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191600" y="3352075"/>
            <a:ext cx="67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E</a:t>
            </a:r>
            <a:r>
              <a:rPr lang="ru" sz="1800">
                <a:solidFill>
                  <a:srgbClr val="1C4587"/>
                </a:solidFill>
              </a:rPr>
              <a:t>stimation of the relation between the mesospheric dynamic regime and the stratospheric circulation from reanalysis and microwave radiometry data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93225" y="4405650"/>
            <a:ext cx="875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Arseniy V. Sokolov, Andrey V. Koval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800">
                <a:solidFill>
                  <a:srgbClr val="1C4587"/>
                </a:solidFill>
              </a:rPr>
              <a:t>Elena N. Savenkova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46951" l="0" r="0" t="27704"/>
          <a:stretch/>
        </p:blipFill>
        <p:spPr>
          <a:xfrm>
            <a:off x="0" y="1425750"/>
            <a:ext cx="9144001" cy="19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864600" y="59175"/>
            <a:ext cx="741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 St. Petersburg University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Department of Atmospheric Physics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Stratospheric Transitions &amp; SSW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 b="54530" l="8786" r="3083" t="957"/>
          <a:stretch/>
        </p:blipFill>
        <p:spPr>
          <a:xfrm>
            <a:off x="4572000" y="959310"/>
            <a:ext cx="4465212" cy="322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 b="4310" l="8786" r="3083" t="89993"/>
          <a:stretch/>
        </p:blipFill>
        <p:spPr>
          <a:xfrm>
            <a:off x="2606350" y="4146975"/>
            <a:ext cx="3931300" cy="3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4">
            <a:alphaModFix/>
          </a:blip>
          <a:srcRect b="10081" l="8786" r="3083" t="45408"/>
          <a:stretch/>
        </p:blipFill>
        <p:spPr>
          <a:xfrm>
            <a:off x="106788" y="893338"/>
            <a:ext cx="4465212" cy="322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246750" y="4397750"/>
            <a:ext cx="822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Zonal mean zonal wind anomaly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" sz="1800">
                <a:solidFill>
                  <a:srgbClr val="1C4587"/>
                </a:solidFill>
              </a:rPr>
              <a:t>m/s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" sz="1800">
                <a:solidFill>
                  <a:srgbClr val="1C4587"/>
                </a:solidFill>
              </a:rPr>
              <a:t>, 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62.5°</a:t>
            </a:r>
            <a:r>
              <a:rPr lang="ru" sz="1800">
                <a:solidFill>
                  <a:srgbClr val="1C4587"/>
                </a:solidFill>
              </a:rPr>
              <a:t>N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, MERRA2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0" y="148163"/>
            <a:ext cx="48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Conclusion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64463" y="1122775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280850" y="1122775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5697238" y="1122775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5693863" y="2294550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3277463" y="2294550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877950" y="1128275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MLS </a:t>
            </a:r>
            <a:r>
              <a:rPr lang="ru" sz="1800">
                <a:solidFill>
                  <a:srgbClr val="1C4587"/>
                </a:solidFill>
              </a:rPr>
              <a:t>measurements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3287613" y="1122775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NLS onset date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697225" y="1122775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Т </a:t>
            </a:r>
            <a:r>
              <a:rPr lang="ru" sz="1800">
                <a:solidFill>
                  <a:srgbClr val="1C4587"/>
                </a:solidFill>
              </a:rPr>
              <a:t>&amp;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Н</a:t>
            </a:r>
            <a:r>
              <a:rPr b="0" baseline="-2500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О anomaly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5693850" y="2294550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Q10DW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=1 </a:t>
            </a:r>
            <a:r>
              <a:rPr lang="ru" sz="1800">
                <a:solidFill>
                  <a:srgbClr val="1C4587"/>
                </a:solidFill>
              </a:rPr>
              <a:t>&amp;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=10 </a:t>
            </a:r>
            <a:r>
              <a:rPr lang="ru" sz="1800">
                <a:solidFill>
                  <a:srgbClr val="1C4587"/>
                </a:solidFill>
              </a:rPr>
              <a:t>day)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3284225" y="2294550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MLT conditions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11"/>
          <p:cNvCxnSpPr>
            <a:stCxn id="266" idx="3"/>
            <a:endCxn id="267" idx="1"/>
          </p:cNvCxnSpPr>
          <p:nvPr/>
        </p:nvCxnSpPr>
        <p:spPr>
          <a:xfrm flipH="1" rot="10800000">
            <a:off x="2880750" y="1628675"/>
            <a:ext cx="406800" cy="54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p11"/>
          <p:cNvCxnSpPr>
            <a:stCxn id="267" idx="3"/>
            <a:endCxn id="268" idx="1"/>
          </p:cNvCxnSpPr>
          <p:nvPr/>
        </p:nvCxnSpPr>
        <p:spPr>
          <a:xfrm>
            <a:off x="5290413" y="1628575"/>
            <a:ext cx="406800" cy="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1"/>
          <p:cNvCxnSpPr>
            <a:stCxn id="268" idx="3"/>
            <a:endCxn id="269" idx="3"/>
          </p:cNvCxnSpPr>
          <p:nvPr/>
        </p:nvCxnSpPr>
        <p:spPr>
          <a:xfrm flipH="1">
            <a:off x="7696725" y="1628575"/>
            <a:ext cx="3300" cy="1171800"/>
          </a:xfrm>
          <a:prstGeom prst="bentConnector3">
            <a:avLst>
              <a:gd fmla="val -7215909" name="adj1"/>
            </a:avLst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4" name="Google Shape;274;p11"/>
          <p:cNvCxnSpPr>
            <a:stCxn id="269" idx="1"/>
            <a:endCxn id="270" idx="3"/>
          </p:cNvCxnSpPr>
          <p:nvPr/>
        </p:nvCxnSpPr>
        <p:spPr>
          <a:xfrm rot="10800000">
            <a:off x="5287050" y="2800350"/>
            <a:ext cx="406800" cy="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11"/>
          <p:cNvSpPr/>
          <p:nvPr/>
        </p:nvSpPr>
        <p:spPr>
          <a:xfrm>
            <a:off x="3280863" y="3466325"/>
            <a:ext cx="2016300" cy="10116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294350" y="3471825"/>
            <a:ext cx="200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stratosphere circulation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11"/>
          <p:cNvCxnSpPr>
            <a:stCxn id="276" idx="3"/>
            <a:endCxn id="269" idx="2"/>
          </p:cNvCxnSpPr>
          <p:nvPr/>
        </p:nvCxnSpPr>
        <p:spPr>
          <a:xfrm flipH="1" rot="10800000">
            <a:off x="5297150" y="3306225"/>
            <a:ext cx="1398000" cy="671400"/>
          </a:xfrm>
          <a:prstGeom prst="bentConnector2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8" name="Google Shape;2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16988"/>
            <a:ext cx="5612000" cy="37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6121575" y="2340900"/>
            <a:ext cx="284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Thanks for </a:t>
            </a:r>
            <a:r>
              <a:rPr lang="ru" sz="1800">
                <a:solidFill>
                  <a:srgbClr val="1C4587"/>
                </a:solidFill>
              </a:rPr>
              <a:t>your</a:t>
            </a:r>
            <a:r>
              <a:rPr lang="ru" sz="1800">
                <a:solidFill>
                  <a:srgbClr val="1C4587"/>
                </a:solidFill>
              </a:rPr>
              <a:t> attention!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0" y="148163"/>
            <a:ext cx="48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Agenda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94375" y="1296738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remote sensing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3281400" y="1296738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MW radiometry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368425" y="1296738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PW activity analysis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94375" y="1296713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281400" y="1296725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368425" y="1296700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2"/>
          <p:cNvCxnSpPr>
            <a:stCxn id="74" idx="3"/>
            <a:endCxn id="75" idx="1"/>
          </p:cNvCxnSpPr>
          <p:nvPr/>
        </p:nvCxnSpPr>
        <p:spPr>
          <a:xfrm>
            <a:off x="2775575" y="1884113"/>
            <a:ext cx="505800" cy="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" name="Google Shape;78;p2"/>
          <p:cNvCxnSpPr>
            <a:stCxn id="75" idx="3"/>
            <a:endCxn id="76" idx="1"/>
          </p:cNvCxnSpPr>
          <p:nvPr/>
        </p:nvCxnSpPr>
        <p:spPr>
          <a:xfrm>
            <a:off x="5862600" y="1884125"/>
            <a:ext cx="505800" cy="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" name="Google Shape;79;p2"/>
          <p:cNvSpPr/>
          <p:nvPr/>
        </p:nvSpPr>
        <p:spPr>
          <a:xfrm>
            <a:off x="194375" y="2807088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194375" y="2807100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NLC onset date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2"/>
          <p:cNvCxnSpPr>
            <a:stCxn id="74" idx="2"/>
            <a:endCxn id="80" idx="0"/>
          </p:cNvCxnSpPr>
          <p:nvPr/>
        </p:nvCxnSpPr>
        <p:spPr>
          <a:xfrm>
            <a:off x="1484975" y="2471513"/>
            <a:ext cx="0" cy="335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" name="Google Shape;82;p2"/>
          <p:cNvSpPr/>
          <p:nvPr/>
        </p:nvSpPr>
        <p:spPr>
          <a:xfrm>
            <a:off x="6368425" y="2807238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6368425" y="2807250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stratosphere circulation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"/>
          <p:cNvCxnSpPr>
            <a:endCxn id="83" idx="0"/>
          </p:cNvCxnSpPr>
          <p:nvPr/>
        </p:nvCxnSpPr>
        <p:spPr>
          <a:xfrm>
            <a:off x="7659025" y="2471550"/>
            <a:ext cx="0" cy="335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" name="Google Shape;85;p2"/>
          <p:cNvSpPr/>
          <p:nvPr/>
        </p:nvSpPr>
        <p:spPr>
          <a:xfrm>
            <a:off x="3281400" y="2807188"/>
            <a:ext cx="2581200" cy="1174800"/>
          </a:xfrm>
          <a:prstGeom prst="frame">
            <a:avLst>
              <a:gd fmla="val 0" name="adj1"/>
            </a:avLst>
          </a:prstGeom>
          <a:solidFill>
            <a:srgbClr val="EEEEEE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281400" y="2807200"/>
            <a:ext cx="258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MLT temperature &amp; water vapor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"/>
          <p:cNvCxnSpPr>
            <a:endCxn id="86" idx="0"/>
          </p:cNvCxnSpPr>
          <p:nvPr/>
        </p:nvCxnSpPr>
        <p:spPr>
          <a:xfrm>
            <a:off x="4572000" y="2471500"/>
            <a:ext cx="0" cy="335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0" y="148175"/>
            <a:ext cx="666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Remote sensing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101" name="Google Shape;101;p3" title="000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16988"/>
            <a:ext cx="5491942" cy="373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6742" y="1070625"/>
            <a:ext cx="3194857" cy="319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0" y="148163"/>
            <a:ext cx="48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a. MLS/Aura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88800" y="3255075"/>
            <a:ext cx="44832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«Aura» </a:t>
            </a:r>
            <a:r>
              <a:rPr lang="ru" sz="1800">
                <a:solidFill>
                  <a:srgbClr val="1C4587"/>
                </a:solidFill>
              </a:rPr>
              <a:t>spacecraft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1800">
                <a:solidFill>
                  <a:srgbClr val="1C4587"/>
                </a:solidFill>
              </a:rPr>
              <a:t>Equator crossing time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01:45 LT </a:t>
            </a:r>
            <a:r>
              <a:rPr lang="ru" sz="1800">
                <a:solidFill>
                  <a:srgbClr val="1C4587"/>
                </a:solidFill>
              </a:rPr>
              <a:t>&amp;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13:45 LT.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72000" y="3258476"/>
            <a:ext cx="4572000" cy="1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Microwave Limb Sounder (MLS) </a:t>
            </a:r>
            <a:r>
              <a:rPr lang="ru" sz="1800">
                <a:solidFill>
                  <a:srgbClr val="1C4587"/>
                </a:solidFill>
              </a:rPr>
              <a:t>onboard «Aura» spacecraft.  </a:t>
            </a:r>
            <a:r>
              <a:rPr lang="ru" sz="1800">
                <a:solidFill>
                  <a:srgbClr val="1C4587"/>
                </a:solidFill>
              </a:rPr>
              <a:t>  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438" y="898526"/>
            <a:ext cx="2891915" cy="23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5888" y="898577"/>
            <a:ext cx="2844214" cy="2372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>
            <a:stCxn id="119" idx="1"/>
          </p:cNvCxnSpPr>
          <p:nvPr/>
        </p:nvCxnSpPr>
        <p:spPr>
          <a:xfrm rot="10800000">
            <a:off x="3311888" y="1835628"/>
            <a:ext cx="2124000" cy="2493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1" name="Google Shape;121;p4"/>
          <p:cNvSpPr txBox="1"/>
          <p:nvPr/>
        </p:nvSpPr>
        <p:spPr>
          <a:xfrm>
            <a:off x="884450" y="2809525"/>
            <a:ext cx="71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Aura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435900" y="2515275"/>
            <a:ext cx="71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EOS MLS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b. Wavelet transform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70625"/>
            <a:ext cx="2965609" cy="44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663068"/>
            <a:ext cx="2996565" cy="45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5138" y="1070616"/>
            <a:ext cx="3789045" cy="45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82050" y="1646541"/>
            <a:ext cx="3795236" cy="47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400" y="3408028"/>
            <a:ext cx="3095625" cy="45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400" y="4019040"/>
            <a:ext cx="2977991" cy="42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5150" y="3423172"/>
            <a:ext cx="4191476" cy="44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34675" y="4021247"/>
            <a:ext cx="4092416" cy="428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5"/>
          <p:cNvCxnSpPr>
            <a:stCxn id="136" idx="3"/>
            <a:endCxn id="138" idx="1"/>
          </p:cNvCxnSpPr>
          <p:nvPr/>
        </p:nvCxnSpPr>
        <p:spPr>
          <a:xfrm>
            <a:off x="3118009" y="1290647"/>
            <a:ext cx="1067100" cy="93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5"/>
          <p:cNvCxnSpPr>
            <a:stCxn id="137" idx="3"/>
            <a:endCxn id="139" idx="1"/>
          </p:cNvCxnSpPr>
          <p:nvPr/>
        </p:nvCxnSpPr>
        <p:spPr>
          <a:xfrm flipH="1" rot="10800000">
            <a:off x="3148965" y="1885205"/>
            <a:ext cx="1033200" cy="36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5"/>
          <p:cNvCxnSpPr>
            <a:stCxn id="140" idx="3"/>
            <a:endCxn id="142" idx="1"/>
          </p:cNvCxnSpPr>
          <p:nvPr/>
        </p:nvCxnSpPr>
        <p:spPr>
          <a:xfrm>
            <a:off x="3248025" y="3637334"/>
            <a:ext cx="937200" cy="93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5"/>
          <p:cNvCxnSpPr>
            <a:stCxn id="141" idx="3"/>
            <a:endCxn id="143" idx="1"/>
          </p:cNvCxnSpPr>
          <p:nvPr/>
        </p:nvCxnSpPr>
        <p:spPr>
          <a:xfrm>
            <a:off x="3130391" y="4229582"/>
            <a:ext cx="1104300" cy="5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8" name="Google Shape;148;p5"/>
          <p:cNvSpPr/>
          <p:nvPr/>
        </p:nvSpPr>
        <p:spPr>
          <a:xfrm>
            <a:off x="106800" y="3238638"/>
            <a:ext cx="8424000" cy="13128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06800" y="1006400"/>
            <a:ext cx="8424000" cy="13128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026325" y="2394700"/>
            <a:ext cx="548700" cy="801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50" y="918235"/>
            <a:ext cx="3628073" cy="50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50" y="1772740"/>
            <a:ext cx="1540460" cy="41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025" y="3782010"/>
            <a:ext cx="3244215" cy="54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9823" y="3562488"/>
            <a:ext cx="3225641" cy="42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6900" y="4111894"/>
            <a:ext cx="3114199" cy="42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3998000" y="990925"/>
            <a:ext cx="140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Amplitude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3998000" y="1750250"/>
            <a:ext cx="86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Phase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6"/>
          <p:cNvCxnSpPr>
            <a:stCxn id="168" idx="1"/>
            <a:endCxn id="171" idx="3"/>
          </p:cNvCxnSpPr>
          <p:nvPr/>
        </p:nvCxnSpPr>
        <p:spPr>
          <a:xfrm rot="10800000">
            <a:off x="3699500" y="1221775"/>
            <a:ext cx="298500" cy="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p6"/>
          <p:cNvCxnSpPr>
            <a:stCxn id="169" idx="1"/>
            <a:endCxn id="173" idx="3"/>
          </p:cNvCxnSpPr>
          <p:nvPr/>
        </p:nvCxnSpPr>
        <p:spPr>
          <a:xfrm rot="10800000">
            <a:off x="1625600" y="1976600"/>
            <a:ext cx="2372400" cy="45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6"/>
          <p:cNvCxnSpPr>
            <a:stCxn id="165" idx="3"/>
            <a:endCxn id="166" idx="1"/>
          </p:cNvCxnSpPr>
          <p:nvPr/>
        </p:nvCxnSpPr>
        <p:spPr>
          <a:xfrm flipH="1" rot="10800000">
            <a:off x="3361240" y="3776602"/>
            <a:ext cx="1498500" cy="2781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6"/>
          <p:cNvCxnSpPr>
            <a:stCxn id="165" idx="3"/>
            <a:endCxn id="167" idx="1"/>
          </p:cNvCxnSpPr>
          <p:nvPr/>
        </p:nvCxnSpPr>
        <p:spPr>
          <a:xfrm>
            <a:off x="3361240" y="4054702"/>
            <a:ext cx="1505700" cy="2712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" name="Google Shape;173;p6"/>
          <p:cNvSpPr/>
          <p:nvPr/>
        </p:nvSpPr>
        <p:spPr>
          <a:xfrm>
            <a:off x="71425" y="1722575"/>
            <a:ext cx="1554300" cy="5079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71425" y="898525"/>
            <a:ext cx="3628200" cy="6465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776888" y="3320300"/>
            <a:ext cx="19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Morlet Wavelet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3863" y="1426175"/>
            <a:ext cx="2878931" cy="29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83875" y="1750259"/>
            <a:ext cx="2668445" cy="26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83862" y="2050950"/>
            <a:ext cx="2928461" cy="29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83863" y="2382100"/>
            <a:ext cx="2841784" cy="2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b. Wavelet transform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Q10DW</a:t>
            </a:r>
            <a:r>
              <a:rPr b="0" i="0" lang="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(90 </a:t>
            </a:r>
            <a:r>
              <a:rPr lang="ru" sz="3000">
                <a:solidFill>
                  <a:schemeClr val="lt1"/>
                </a:solidFill>
              </a:rPr>
              <a:t>km</a:t>
            </a:r>
            <a:r>
              <a:rPr b="0" i="0" lang="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" sz="3000">
                <a:solidFill>
                  <a:schemeClr val="lt1"/>
                </a:solidFill>
              </a:rPr>
              <a:t>2008-2022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195" name="Google Shape;195;p7" title="00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8525"/>
            <a:ext cx="5652577" cy="37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title="044.png"/>
          <p:cNvPicPr preferRelativeResize="0"/>
          <p:nvPr/>
        </p:nvPicPr>
        <p:blipFill rotWithShape="1">
          <a:blip r:embed="rId5">
            <a:alphaModFix/>
          </a:blip>
          <a:srcRect b="0" l="0" r="0" t="50151"/>
          <a:stretch/>
        </p:blipFill>
        <p:spPr>
          <a:xfrm>
            <a:off x="5652575" y="1230550"/>
            <a:ext cx="3436649" cy="236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Zonal mean T &amp; H2O Anomaly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210" name="Google Shape;210;p8" title="01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75" y="883863"/>
            <a:ext cx="4182374" cy="33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title="016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5850" y="883863"/>
            <a:ext cx="4195292" cy="330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>
            <a:off x="262375" y="4211425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monthly mean temperature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" sz="1800">
                <a:solidFill>
                  <a:srgbClr val="1C4587"/>
                </a:solidFill>
              </a:rPr>
              <a:t>a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 и </a:t>
            </a:r>
            <a:r>
              <a:rPr lang="ru" sz="1800">
                <a:solidFill>
                  <a:srgbClr val="1C4587"/>
                </a:solidFill>
              </a:rPr>
              <a:t>water vapor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" sz="1800">
                <a:solidFill>
                  <a:srgbClr val="1C4587"/>
                </a:solidFill>
              </a:rPr>
              <a:t>b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 a</a:t>
            </a:r>
            <a:r>
              <a:rPr lang="ru" sz="1800">
                <a:solidFill>
                  <a:srgbClr val="1C4587"/>
                </a:solidFill>
              </a:rPr>
              <a:t>nomaly in may, MLS/Aura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0" y="883863"/>
            <a:ext cx="37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1800">
                <a:solidFill>
                  <a:srgbClr val="1C4587"/>
                </a:solidFill>
              </a:rPr>
              <a:t>a</a:t>
            </a:r>
            <a:r>
              <a:rPr b="1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4572000" y="883863"/>
            <a:ext cx="37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1800">
                <a:solidFill>
                  <a:srgbClr val="1C4587"/>
                </a:solidFill>
              </a:rPr>
              <a:t>b</a:t>
            </a:r>
            <a:r>
              <a:rPr b="1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 b="52499" l="0" r="0" t="36949"/>
          <a:stretch/>
        </p:blipFill>
        <p:spPr>
          <a:xfrm>
            <a:off x="0" y="-7362"/>
            <a:ext cx="9144001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0" y="828588"/>
            <a:ext cx="9144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0" y="4904875"/>
            <a:ext cx="9144000" cy="2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8530800" y="4644025"/>
            <a:ext cx="432000" cy="4320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8225775" y="-60975"/>
            <a:ext cx="979200" cy="979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0" y="148175"/>
            <a:ext cx="82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Stratospheric Transitions &amp; SSW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0" y="4904875"/>
            <a:ext cx="9144000" cy="36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ru" sz="1800">
                <a:solidFill>
                  <a:schemeClr val="lt1"/>
                </a:solidFill>
              </a:rPr>
              <a:t>‹#›</a:t>
            </a:fld>
            <a:endParaRPr sz="1800">
              <a:solidFill>
                <a:schemeClr val="lt1"/>
              </a:solidFill>
            </a:endParaRPr>
          </a:p>
        </p:txBody>
      </p:sp>
      <p:pic>
        <p:nvPicPr>
          <p:cNvPr id="228" name="Google Shape;228;p9" title="03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01" y="918213"/>
            <a:ext cx="4360899" cy="28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title="033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1900" y="918225"/>
            <a:ext cx="4360899" cy="28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0" y="3975538"/>
            <a:ext cx="853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1C4587"/>
                </a:solidFill>
              </a:rPr>
              <a:t>SPW1 amplitude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(GPH, </a:t>
            </a:r>
            <a:r>
              <a:rPr lang="ru" sz="1800">
                <a:solidFill>
                  <a:srgbClr val="1C4587"/>
                </a:solidFill>
              </a:rPr>
              <a:t>top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" sz="1800">
                <a:solidFill>
                  <a:srgbClr val="1C4587"/>
                </a:solidFill>
              </a:rPr>
              <a:t>&amp; zonal mean zonal wind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" sz="1800">
                <a:solidFill>
                  <a:srgbClr val="1C4587"/>
                </a:solidFill>
              </a:rPr>
              <a:t>bottom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), 62.5°</a:t>
            </a:r>
            <a:r>
              <a:rPr lang="ru" sz="1800">
                <a:solidFill>
                  <a:srgbClr val="1C4587"/>
                </a:solidFill>
              </a:rPr>
              <a:t>N</a:t>
            </a:r>
            <a:r>
              <a:rPr b="0" i="0" lang="ru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, UK Met Office</a:t>
            </a:r>
            <a:endParaRPr b="0" i="0" sz="18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6988" y="76188"/>
            <a:ext cx="616766" cy="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