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56" r:id="rId3"/>
    <p:sldId id="302" r:id="rId4"/>
    <p:sldId id="259" r:id="rId5"/>
    <p:sldId id="257" r:id="rId6"/>
    <p:sldId id="261" r:id="rId7"/>
    <p:sldId id="303" r:id="rId8"/>
    <p:sldId id="304" r:id="rId9"/>
    <p:sldId id="274" r:id="rId10"/>
    <p:sldId id="258" r:id="rId11"/>
    <p:sldId id="282" r:id="rId12"/>
    <p:sldId id="285" r:id="rId13"/>
    <p:sldId id="264" r:id="rId14"/>
    <p:sldId id="294" r:id="rId15"/>
    <p:sldId id="298" r:id="rId16"/>
    <p:sldId id="262" r:id="rId17"/>
    <p:sldId id="290" r:id="rId18"/>
    <p:sldId id="299" r:id="rId19"/>
    <p:sldId id="301" r:id="rId20"/>
    <p:sldId id="289" r:id="rId21"/>
    <p:sldId id="305" r:id="rId22"/>
    <p:sldId id="272" r:id="rId23"/>
    <p:sldId id="283" r:id="rId24"/>
    <p:sldId id="279" r:id="rId25"/>
    <p:sldId id="281" r:id="rId26"/>
    <p:sldId id="29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45525-4F00-4C0D-9588-D1F1FD6D566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AA4E-59FC-49E4-AAA4-A9E5C13F4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B83D5-EB64-3D97-D456-5C3AC6C6E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0CEE38-D901-3481-978E-C4730185C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01543-ACA1-AA6C-A0B4-E8280918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194D8-5689-13CE-8971-B74EAF09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191676-7FCB-A317-0E65-B51403F9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1EE32-19DC-4B4D-158B-044338DB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A8DAF5-1057-CBBA-5B0C-796ACDA58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2D7E15-BC31-63C3-7674-0D5BFF35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48AE83-A41F-3608-FED3-A909161C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41534B-7DFE-6E6C-38CB-E1C11334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7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370363-9A75-BD4F-EC02-EF5D82871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535431-B264-03D8-11FF-8447A0C42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EE906-6901-EBC9-FED5-B7BF8234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CDB00A-DEED-14D6-5C01-54E8AED9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D8B84C-2D7B-9D3B-EBB4-B753BBEB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88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00996-1376-9122-F0B3-0EA82ABC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5A419-8372-A26C-6C63-4721BB965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0DAF5-8926-BA7B-E509-F9D76B7A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91255-09DA-2338-08C7-09F196AD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C7F8B-D4E3-2C1E-0932-63A96A48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E9B24-6FE5-3439-4885-CFD4B6BC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E4F499-DE7A-0EE2-EB95-ECAF6A770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D49D6-5757-5F3F-2BB7-9D840DA0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12F1E-AAF1-C6B6-B278-9DA07829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6D3A50-4A7C-D413-7705-98C44F02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6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6C6FD-9AF4-8388-3719-0643EFE2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112F5-D612-EA8B-5D03-C1FB9C7CA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B7506-8432-53DE-581D-DBB75808C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04B254-A5A0-9C51-6935-A9BD9CEE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19F76B-7EE3-74D4-3BAA-8EB63952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5FFBB-9014-91CD-6298-E651E058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04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AB1A1-7227-7AFB-B328-76109FE5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F910C-EC53-DCB7-6C89-49121006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C73D1A-D49B-4E93-11EC-A0E1CE20B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6F1BF5-B33B-EE7C-C442-C452043B6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3DFC74-A2EF-D9E7-1C15-BE36D9E92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704E33-A530-6AE1-131D-2EC298E8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4B417E-24B7-FDAB-C98E-BA1BFADC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E07AB1-F96C-CE6B-65C6-BA53D41B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F6187-775F-C47C-2C6D-95250E41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C20CBA-0BD5-25D3-3C46-EC2CD1FE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C9B47C-FF5C-D410-E063-3C742E9B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C73A79-3F13-0EDE-724B-AB35797D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4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A9D186-0180-322A-6AD2-54BC1436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AC7B47-24CB-752D-7123-59B0FB28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7663CF-BB74-3C65-E4C3-A7687DF5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6CC25-B639-0F8B-7BB0-47FFD86D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DCAB5A-296D-0C85-E697-564378F1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8B6CF2-EEEC-473E-962C-AB34B25CB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23C89E-84C4-F542-FAE6-EFCCB384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5054DD-2CC0-B300-58D8-AC11DBD1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DF5DEB-76E0-0AAA-A8F4-80BC8828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4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B43F8-90E8-3777-E698-119112ED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C2BB42-AC2E-1A70-D44D-28484446B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279A44-76F5-2795-7354-44140CFC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77B00A-B23D-B3DA-1BBA-BA29641D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AF4008-B966-34D8-D808-D09EC08E0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A9D995-32B8-7676-FC3F-FE9934DE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2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1808D-7237-1620-F337-19D37BB7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7CC92F-899A-7142-BE0E-AF89AFF35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A4D9FD-2719-9792-BF7F-D23D3CEA4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57C3F-0931-43EC-9A93-469128D9D84C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6C5C1D-6BF3-2340-B6CD-C3AFFF836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D81D6-FB87-16A3-AA21-3FF07BD17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3A86-2630-4E87-B338-345A018FB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6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9A8DC-1D9B-8660-C74F-DB3708816BBF}"/>
              </a:ext>
            </a:extLst>
          </p:cNvPr>
          <p:cNvSpPr txBox="1"/>
          <p:nvPr/>
        </p:nvSpPr>
        <p:spPr>
          <a:xfrm>
            <a:off x="609600" y="1527370"/>
            <a:ext cx="10972800" cy="138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/>
              <a:t>Исследование солнечных вспышек методами микроволновой диагностики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0B303-22A5-EF12-7B99-5E8F438B6BB1}"/>
              </a:ext>
            </a:extLst>
          </p:cNvPr>
          <p:cNvSpPr txBox="1"/>
          <p:nvPr/>
        </p:nvSpPr>
        <p:spPr>
          <a:xfrm>
            <a:off x="9218777" y="5802153"/>
            <a:ext cx="297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Смирнов Д.А.,</a:t>
            </a:r>
            <a:b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Мельников В.Ф.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377D9-6F0D-43C5-9AF5-138D7450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" y="5817897"/>
            <a:ext cx="2480374" cy="459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D1AFB7-DA42-46AF-8F60-93FB090C3E1A}"/>
              </a:ext>
            </a:extLst>
          </p:cNvPr>
          <p:cNvSpPr txBox="1"/>
          <p:nvPr/>
        </p:nvSpPr>
        <p:spPr>
          <a:xfrm>
            <a:off x="-3" y="6318873"/>
            <a:ext cx="278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№ 22-12-00308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24F3D0-A622-4512-9542-A17E7D559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97" y="17877"/>
            <a:ext cx="2857500" cy="121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A4E0-1CCF-4ACE-BC12-6E5FF294854F}"/>
              </a:ext>
            </a:extLst>
          </p:cNvPr>
          <p:cNvSpPr txBox="1"/>
          <p:nvPr/>
        </p:nvSpPr>
        <p:spPr>
          <a:xfrm>
            <a:off x="9457543" y="1127260"/>
            <a:ext cx="2313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" panose="020B0502040204020203" pitchFamily="34" charset="0"/>
              </a:rPr>
              <a:t>ГАО РАН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90794B-004C-4D40-BDA0-C6787B92E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03" y="186534"/>
            <a:ext cx="4010788" cy="11334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B5A036-AFD1-4B25-B9CF-1888304E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91" y="3029385"/>
            <a:ext cx="6544218" cy="3681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E08DBB-9643-488D-AAE7-D4479846F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50" y="4178754"/>
            <a:ext cx="2216322" cy="221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506AC-9E74-6FC3-6CF1-D30962337CCB}"/>
              </a:ext>
            </a:extLst>
          </p:cNvPr>
          <p:cNvSpPr txBox="1"/>
          <p:nvPr/>
        </p:nvSpPr>
        <p:spPr>
          <a:xfrm>
            <a:off x="11696351" y="639507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95DA0-6A92-AD6A-D34A-70622912B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9" y="67324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E49725-3DDB-22AE-2EA8-12524820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808" y="67324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FADF8C-7F5A-31DD-B877-A2AAF86A7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618" y="67324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891FC9-741C-8D27-26B9-D6D129648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428" y="67324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532272-BD48-77D9-10C6-B99ED49B2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9428" y="3722466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E1790C-1E8C-FD5E-405B-5A87A896F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618" y="3722466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F2A649-5EAE-05BB-6AAA-63E6E0E70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773" y="3722466"/>
            <a:ext cx="2672610" cy="267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F8550EDF-6737-4C78-CEBF-6A8E2F1FDC97}"/>
              </a:ext>
            </a:extLst>
          </p:cNvPr>
          <p:cNvSpPr/>
          <p:nvPr/>
        </p:nvSpPr>
        <p:spPr>
          <a:xfrm>
            <a:off x="2719609" y="1161313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DAF8A655-3578-0D9E-6CBF-48A815FED9EB}"/>
              </a:ext>
            </a:extLst>
          </p:cNvPr>
          <p:cNvSpPr/>
          <p:nvPr/>
        </p:nvSpPr>
        <p:spPr>
          <a:xfrm>
            <a:off x="5850419" y="1161313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EF572BD3-8B43-5B3F-42D7-2B5BEF077776}"/>
              </a:ext>
            </a:extLst>
          </p:cNvPr>
          <p:cNvSpPr/>
          <p:nvPr/>
        </p:nvSpPr>
        <p:spPr>
          <a:xfrm>
            <a:off x="8981228" y="1161313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7F48A49C-4B3F-B97A-9C7C-3EA0289AE652}"/>
              </a:ext>
            </a:extLst>
          </p:cNvPr>
          <p:cNvSpPr/>
          <p:nvPr/>
        </p:nvSpPr>
        <p:spPr>
          <a:xfrm rot="10800000">
            <a:off x="8948263" y="4816455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A3E76300-82E8-4C97-3DA7-A0A3E06DA627}"/>
              </a:ext>
            </a:extLst>
          </p:cNvPr>
          <p:cNvSpPr/>
          <p:nvPr/>
        </p:nvSpPr>
        <p:spPr>
          <a:xfrm rot="10800000">
            <a:off x="5817454" y="4816456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B4288798-4E4B-BC02-FC6D-C8D93A0454B0}"/>
              </a:ext>
            </a:extLst>
          </p:cNvPr>
          <p:cNvSpPr/>
          <p:nvPr/>
        </p:nvSpPr>
        <p:spPr>
          <a:xfrm rot="5400000">
            <a:off x="10425532" y="2951291"/>
            <a:ext cx="700401" cy="55981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F3A1661D-2A37-8F6E-CB6E-FC6ED3B5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99" y="2880999"/>
            <a:ext cx="10207939" cy="700402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получения изображения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54C7B39-1186-4DEA-9903-42BF01CAFABA}"/>
              </a:ext>
            </a:extLst>
          </p:cNvPr>
          <p:cNvSpPr/>
          <p:nvPr/>
        </p:nvSpPr>
        <p:spPr>
          <a:xfrm rot="10800000">
            <a:off x="2719609" y="4816456"/>
            <a:ext cx="49116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5C7B68-8A40-437A-BA82-F7368C136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8" y="3722466"/>
            <a:ext cx="2216321" cy="221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0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C48732-F0F8-4755-A861-D3B41E43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6"/>
          <a:stretch/>
        </p:blipFill>
        <p:spPr>
          <a:xfrm>
            <a:off x="294711" y="777088"/>
            <a:ext cx="11575774" cy="565232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A94391F-8C52-4368-802C-53EEFE00D0CA}"/>
              </a:ext>
            </a:extLst>
          </p:cNvPr>
          <p:cNvSpPr txBox="1">
            <a:spLocks/>
          </p:cNvSpPr>
          <p:nvPr/>
        </p:nvSpPr>
        <p:spPr>
          <a:xfrm>
            <a:off x="0" y="62970"/>
            <a:ext cx="12192000" cy="61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Яркостная калибровка изображений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B0D9D-2160-4D6E-A7EE-8DF37283C0B2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04B95-434B-4F42-829B-04BAB9C6BA3E}"/>
              </a:ext>
            </a:extLst>
          </p:cNvPr>
          <p:cNvSpPr txBox="1"/>
          <p:nvPr/>
        </p:nvSpPr>
        <p:spPr>
          <a:xfrm>
            <a:off x="294711" y="6256363"/>
            <a:ext cx="2981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2E3743"/>
                </a:solidFill>
                <a:latin typeface="Roboto Slab"/>
              </a:rPr>
              <a:t>Zirin</a:t>
            </a:r>
            <a:r>
              <a:rPr lang="ru-RU" sz="2400" b="1" dirty="0">
                <a:solidFill>
                  <a:srgbClr val="2E3743"/>
                </a:solidFill>
                <a:latin typeface="Roboto Slab"/>
              </a:rPr>
              <a:t>, H</a:t>
            </a:r>
            <a:r>
              <a:rPr lang="en-US" sz="2400" b="1" dirty="0">
                <a:solidFill>
                  <a:srgbClr val="2E3743"/>
                </a:solidFill>
                <a:latin typeface="Roboto Slab"/>
              </a:rPr>
              <a:t>. et al., 1991</a:t>
            </a:r>
            <a:endParaRPr lang="ru-RU" sz="2400" b="1" dirty="0">
              <a:solidFill>
                <a:srgbClr val="2E3743"/>
              </a:solidFill>
              <a:latin typeface="Roboto Slab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1A59F2E-EE83-4543-9D6D-7E918A96CC15}"/>
              </a:ext>
            </a:extLst>
          </p:cNvPr>
          <p:cNvCxnSpPr>
            <a:cxnSpLocks/>
          </p:cNvCxnSpPr>
          <p:nvPr/>
        </p:nvCxnSpPr>
        <p:spPr>
          <a:xfrm>
            <a:off x="6935430" y="777088"/>
            <a:ext cx="0" cy="500041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4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4AC08-522A-4B54-9DFC-5D16345E8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974" y="954088"/>
            <a:ext cx="7044704" cy="4714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8FFCC7-8A13-CE30-B69B-971CBE8D2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287"/>
          <a:stretch/>
        </p:blipFill>
        <p:spPr bwMode="auto">
          <a:xfrm>
            <a:off x="260296" y="954088"/>
            <a:ext cx="4495710" cy="446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73CCDE-E892-FF33-DA70-3075E0017DD1}"/>
              </a:ext>
            </a:extLst>
          </p:cNvPr>
          <p:cNvSpPr txBox="1"/>
          <p:nvPr/>
        </p:nvSpPr>
        <p:spPr>
          <a:xfrm>
            <a:off x="5438274" y="5779981"/>
            <a:ext cx="630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Временные профили интегральной плотности потока радиоизлучения для исследуемой </a:t>
            </a:r>
            <a:r>
              <a:rPr lang="ru-RU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вспышки на 16-ти частотах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800819-5A04-3FAF-1B40-76DB9FA1DBD3}"/>
                  </a:ext>
                </a:extLst>
              </p:cNvPr>
              <p:cNvSpPr txBox="1"/>
              <p:nvPr/>
            </p:nvSpPr>
            <p:spPr>
              <a:xfrm>
                <a:off x="27417" y="5496088"/>
                <a:ext cx="4961467" cy="1214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Изображение вспышечного </a:t>
                </a:r>
                <a:b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события </a:t>
                </a:r>
                <a:r>
                  <a:rPr lang="en-US" i="1" kern="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SOL2023-07-16T08:21:56L265C070</a:t>
                </a:r>
                <a:r>
                  <a:rPr lang="ru-RU" i="1" kern="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полученное в ультрафиолетовом диапазоне частот (на длине волны </a:t>
                </a:r>
                <a14:m>
                  <m:oMath xmlns:m="http://schemas.openxmlformats.org/officeDocument/2006/math">
                    <m:r>
                      <a:rPr lang="ru-RU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171 Å</m:t>
                    </m:r>
                  </m:oMath>
                </a14:m>
                <a:r>
                  <a:rPr lang="ru-RU" i="1" kern="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800819-5A04-3FAF-1B40-76DB9FA1D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7" y="5496088"/>
                <a:ext cx="4961467" cy="1214115"/>
              </a:xfrm>
              <a:prstGeom prst="rect">
                <a:avLst/>
              </a:prstGeom>
              <a:blipFill>
                <a:blip r:embed="rId4"/>
                <a:stretch>
                  <a:fillRect t="-3015" b="-7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E9B8902-21E3-5866-7E62-13E8F4D3F1DB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12</a:t>
            </a:r>
            <a:endParaRPr lang="ru-RU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C96223-B018-448B-A972-4554BA509C16}"/>
              </a:ext>
            </a:extLst>
          </p:cNvPr>
          <p:cNvSpPr txBox="1"/>
          <p:nvPr/>
        </p:nvSpPr>
        <p:spPr>
          <a:xfrm>
            <a:off x="0" y="603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Вспышечное событие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SOL2023-07-16T08:21:56L265C070</a:t>
            </a:r>
            <a:endParaRPr lang="ru-RU" sz="36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F2597FB-0E00-425D-9041-DBEEC825199F}"/>
              </a:ext>
            </a:extLst>
          </p:cNvPr>
          <p:cNvCxnSpPr>
            <a:cxnSpLocks/>
          </p:cNvCxnSpPr>
          <p:nvPr/>
        </p:nvCxnSpPr>
        <p:spPr>
          <a:xfrm>
            <a:off x="7394682" y="1597794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48B6EE2-C11D-47A4-B4B5-8918388F36B1}"/>
              </a:ext>
            </a:extLst>
          </p:cNvPr>
          <p:cNvCxnSpPr>
            <a:cxnSpLocks/>
          </p:cNvCxnSpPr>
          <p:nvPr/>
        </p:nvCxnSpPr>
        <p:spPr>
          <a:xfrm>
            <a:off x="7181849" y="1597794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E202A6B-5C76-4368-8AAE-1E7ABA09433A}"/>
              </a:ext>
            </a:extLst>
          </p:cNvPr>
          <p:cNvCxnSpPr>
            <a:cxnSpLocks/>
          </p:cNvCxnSpPr>
          <p:nvPr/>
        </p:nvCxnSpPr>
        <p:spPr>
          <a:xfrm>
            <a:off x="7558772" y="1597794"/>
            <a:ext cx="0" cy="355172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6D6B69C-73A3-4C08-A27A-B883845E0F73}"/>
              </a:ext>
            </a:extLst>
          </p:cNvPr>
          <p:cNvCxnSpPr>
            <a:cxnSpLocks/>
          </p:cNvCxnSpPr>
          <p:nvPr/>
        </p:nvCxnSpPr>
        <p:spPr>
          <a:xfrm>
            <a:off x="7658128" y="1597794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509112B-858E-412D-9A8E-137E069CF601}"/>
              </a:ext>
            </a:extLst>
          </p:cNvPr>
          <p:cNvCxnSpPr>
            <a:cxnSpLocks/>
          </p:cNvCxnSpPr>
          <p:nvPr/>
        </p:nvCxnSpPr>
        <p:spPr>
          <a:xfrm>
            <a:off x="7773157" y="1597794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4E76F2E-3A56-4C12-A949-BC337F799D0F}"/>
              </a:ext>
            </a:extLst>
          </p:cNvPr>
          <p:cNvCxnSpPr>
            <a:cxnSpLocks/>
          </p:cNvCxnSpPr>
          <p:nvPr/>
        </p:nvCxnSpPr>
        <p:spPr>
          <a:xfrm>
            <a:off x="8262751" y="1571992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F6F4067-14C9-4171-A805-E83BE118E209}"/>
              </a:ext>
            </a:extLst>
          </p:cNvPr>
          <p:cNvCxnSpPr>
            <a:cxnSpLocks/>
          </p:cNvCxnSpPr>
          <p:nvPr/>
        </p:nvCxnSpPr>
        <p:spPr>
          <a:xfrm>
            <a:off x="8434671" y="1546191"/>
            <a:ext cx="0" cy="355172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8301E78-C726-4011-9716-340C25BCDDD8}"/>
              </a:ext>
            </a:extLst>
          </p:cNvPr>
          <p:cNvCxnSpPr>
            <a:cxnSpLocks/>
          </p:cNvCxnSpPr>
          <p:nvPr/>
        </p:nvCxnSpPr>
        <p:spPr>
          <a:xfrm>
            <a:off x="9599724" y="1571992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6858E28-4346-462A-878B-9AE5FE06AB4B}"/>
              </a:ext>
            </a:extLst>
          </p:cNvPr>
          <p:cNvCxnSpPr>
            <a:cxnSpLocks/>
          </p:cNvCxnSpPr>
          <p:nvPr/>
        </p:nvCxnSpPr>
        <p:spPr>
          <a:xfrm>
            <a:off x="9714831" y="1535405"/>
            <a:ext cx="0" cy="356250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D58BAC9-EDB8-4241-AD65-5C67FAD105B9}"/>
              </a:ext>
            </a:extLst>
          </p:cNvPr>
          <p:cNvCxnSpPr>
            <a:cxnSpLocks/>
          </p:cNvCxnSpPr>
          <p:nvPr/>
        </p:nvCxnSpPr>
        <p:spPr>
          <a:xfrm>
            <a:off x="9899046" y="1535405"/>
            <a:ext cx="17379" cy="3551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E6CC6C-4700-5983-AD93-EE2DC9E9598C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F7604809-BB31-8397-01A6-2ED051F5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023115"/>
                  </p:ext>
                </p:extLst>
              </p:nvPr>
            </p:nvGraphicFramePr>
            <p:xfrm>
              <a:off x="425221" y="849485"/>
              <a:ext cx="11271130" cy="554684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17188">
                      <a:extLst>
                        <a:ext uri="{9D8B030D-6E8A-4147-A177-3AD203B41FA5}">
                          <a16:colId xmlns:a16="http://schemas.microsoft.com/office/drawing/2014/main" val="2056476900"/>
                        </a:ext>
                      </a:extLst>
                    </a:gridCol>
                    <a:gridCol w="2817188">
                      <a:extLst>
                        <a:ext uri="{9D8B030D-6E8A-4147-A177-3AD203B41FA5}">
                          <a16:colId xmlns:a16="http://schemas.microsoft.com/office/drawing/2014/main" val="3091009661"/>
                        </a:ext>
                      </a:extLst>
                    </a:gridCol>
                    <a:gridCol w="2818377">
                      <a:extLst>
                        <a:ext uri="{9D8B030D-6E8A-4147-A177-3AD203B41FA5}">
                          <a16:colId xmlns:a16="http://schemas.microsoft.com/office/drawing/2014/main" val="1800408943"/>
                        </a:ext>
                      </a:extLst>
                    </a:gridCol>
                    <a:gridCol w="2818377">
                      <a:extLst>
                        <a:ext uri="{9D8B030D-6E8A-4147-A177-3AD203B41FA5}">
                          <a16:colId xmlns:a16="http://schemas.microsoft.com/office/drawing/2014/main" val="4287036056"/>
                        </a:ext>
                      </a:extLst>
                    </a:gridCol>
                  </a:tblGrid>
                  <a:tr h="58285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 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8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2800" b="1" i="1" kern="100" dirty="0">
                              <a:effectLst/>
                            </a:rPr>
                            <a:t>, </a:t>
                          </a:r>
                          <a:r>
                            <a:rPr lang="ru-RU" sz="2800" b="1" i="1" kern="100" dirty="0">
                              <a:effectLst/>
                            </a:rPr>
                            <a:t>Гаусс</a:t>
                          </a:r>
                          <a:endParaRPr lang="ru-RU" sz="2800" b="1" i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8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oMath>
                          </a14:m>
                          <a:r>
                            <a:rPr lang="ru-RU" sz="2800" b="1" i="1" kern="100" dirty="0">
                              <a:effectLst/>
                            </a:rPr>
                            <a:t>, град</a:t>
                          </a:r>
                          <a:endParaRPr lang="ru-RU" sz="2800" b="1" i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800" b="1" i="1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1" kern="100" dirty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sz="2800" b="1" i="1" kern="100" dirty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2800" b="1" i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3486937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08:23:51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4.97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0968926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08:24:00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4.78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49800260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08:24:08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4.97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519434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08:24:13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37730995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08:24:20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4.26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64817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08:24:39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3644193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08:24:46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4.28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97779032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08:25:41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4.60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6308254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08:25:45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4.30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218821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08:26:00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8274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F7604809-BB31-8397-01A6-2ED051F5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023115"/>
                  </p:ext>
                </p:extLst>
              </p:nvPr>
            </p:nvGraphicFramePr>
            <p:xfrm>
              <a:off x="425221" y="849485"/>
              <a:ext cx="11271130" cy="554684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17188">
                      <a:extLst>
                        <a:ext uri="{9D8B030D-6E8A-4147-A177-3AD203B41FA5}">
                          <a16:colId xmlns:a16="http://schemas.microsoft.com/office/drawing/2014/main" val="2056476900"/>
                        </a:ext>
                      </a:extLst>
                    </a:gridCol>
                    <a:gridCol w="2817188">
                      <a:extLst>
                        <a:ext uri="{9D8B030D-6E8A-4147-A177-3AD203B41FA5}">
                          <a16:colId xmlns:a16="http://schemas.microsoft.com/office/drawing/2014/main" val="3091009661"/>
                        </a:ext>
                      </a:extLst>
                    </a:gridCol>
                    <a:gridCol w="2818377">
                      <a:extLst>
                        <a:ext uri="{9D8B030D-6E8A-4147-A177-3AD203B41FA5}">
                          <a16:colId xmlns:a16="http://schemas.microsoft.com/office/drawing/2014/main" val="1800408943"/>
                        </a:ext>
                      </a:extLst>
                    </a:gridCol>
                    <a:gridCol w="2818377">
                      <a:extLst>
                        <a:ext uri="{9D8B030D-6E8A-4147-A177-3AD203B41FA5}">
                          <a16:colId xmlns:a16="http://schemas.microsoft.com/office/drawing/2014/main" val="4287036056"/>
                        </a:ext>
                      </a:extLst>
                    </a:gridCol>
                  </a:tblGrid>
                  <a:tr h="58285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 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00000" t="-4167" r="-200216" b="-880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0433" t="-4167" r="-100649" b="-880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99784" t="-4167" r="-432" b="-880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86937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08:23:51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4.97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0968926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08:24:00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4.78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49800260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08:24:08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4.97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519434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08:24:13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37730995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08:24:20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4.26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64817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08:24:39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3644193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08:24:46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4.28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97779032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08:25:41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4.60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6308254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08:25:45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4.30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218821"/>
                      </a:ext>
                    </a:extLst>
                  </a:tr>
                  <a:tr h="49639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08:26:00 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3.98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8274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536A7A7-882E-1390-8867-01706C24F29E}"/>
              </a:ext>
            </a:extLst>
          </p:cNvPr>
          <p:cNvSpPr txBox="1"/>
          <p:nvPr/>
        </p:nvSpPr>
        <p:spPr>
          <a:xfrm>
            <a:off x="0" y="5481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радиодиагностики динамики параметров плазмы</a:t>
            </a:r>
          </a:p>
        </p:txBody>
      </p:sp>
    </p:spTree>
    <p:extLst>
      <p:ext uri="{BB962C8B-B14F-4D97-AF65-F5344CB8AC3E}">
        <p14:creationId xmlns:p14="http://schemas.microsoft.com/office/powerpoint/2010/main" val="2842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F21B25-7615-4C3A-BF29-505FF4FE1EE5}"/>
              </a:ext>
            </a:extLst>
          </p:cNvPr>
          <p:cNvSpPr txBox="1"/>
          <p:nvPr/>
        </p:nvSpPr>
        <p:spPr>
          <a:xfrm>
            <a:off x="0" y="5966142"/>
            <a:ext cx="6593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Интерполяция восстановленных значений величины магнитного поля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2501A5-1F92-4DE5-92B7-E890504D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012" y="337941"/>
            <a:ext cx="5741988" cy="618211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90D7D85-70F4-4F45-95AA-2F7D436106BC}"/>
              </a:ext>
            </a:extLst>
          </p:cNvPr>
          <p:cNvCxnSpPr>
            <a:cxnSpLocks/>
          </p:cNvCxnSpPr>
          <p:nvPr/>
        </p:nvCxnSpPr>
        <p:spPr>
          <a:xfrm flipH="1">
            <a:off x="9129447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8BDD152-F80D-48DE-AFE4-40AB4DCC2FAD}"/>
              </a:ext>
            </a:extLst>
          </p:cNvPr>
          <p:cNvCxnSpPr>
            <a:cxnSpLocks/>
          </p:cNvCxnSpPr>
          <p:nvPr/>
        </p:nvCxnSpPr>
        <p:spPr>
          <a:xfrm>
            <a:off x="8463547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54AA30A-55C4-4F22-9449-7E97BF5F3615}"/>
              </a:ext>
            </a:extLst>
          </p:cNvPr>
          <p:cNvCxnSpPr>
            <a:cxnSpLocks/>
          </p:cNvCxnSpPr>
          <p:nvPr/>
        </p:nvCxnSpPr>
        <p:spPr>
          <a:xfrm flipH="1">
            <a:off x="806056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7D588F3-5A95-4E8B-8354-BFFFC6573AF2}"/>
              </a:ext>
            </a:extLst>
          </p:cNvPr>
          <p:cNvCxnSpPr>
            <a:cxnSpLocks/>
          </p:cNvCxnSpPr>
          <p:nvPr/>
        </p:nvCxnSpPr>
        <p:spPr>
          <a:xfrm flipH="1">
            <a:off x="8281949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BD357D6-2C11-4C79-8D7C-EB28ACBA603D}"/>
              </a:ext>
            </a:extLst>
          </p:cNvPr>
          <p:cNvCxnSpPr>
            <a:cxnSpLocks/>
          </p:cNvCxnSpPr>
          <p:nvPr/>
        </p:nvCxnSpPr>
        <p:spPr>
          <a:xfrm flipH="1">
            <a:off x="861278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904FB05-954E-423F-9979-FC9F0160B628}"/>
              </a:ext>
            </a:extLst>
          </p:cNvPr>
          <p:cNvCxnSpPr>
            <a:cxnSpLocks/>
          </p:cNvCxnSpPr>
          <p:nvPr/>
        </p:nvCxnSpPr>
        <p:spPr>
          <a:xfrm flipH="1">
            <a:off x="878031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9A76EB2-689C-4EAE-9FC0-9356BE801FDB}"/>
              </a:ext>
            </a:extLst>
          </p:cNvPr>
          <p:cNvCxnSpPr>
            <a:cxnSpLocks/>
          </p:cNvCxnSpPr>
          <p:nvPr/>
        </p:nvCxnSpPr>
        <p:spPr>
          <a:xfrm flipH="1">
            <a:off x="10532199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93CF819-08F6-46DB-A446-B57933E1A04A}"/>
              </a:ext>
            </a:extLst>
          </p:cNvPr>
          <p:cNvCxnSpPr>
            <a:cxnSpLocks/>
          </p:cNvCxnSpPr>
          <p:nvPr/>
        </p:nvCxnSpPr>
        <p:spPr>
          <a:xfrm>
            <a:off x="9321006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9F31A41-13A8-43FF-B627-1C02D66A1B3C}"/>
              </a:ext>
            </a:extLst>
          </p:cNvPr>
          <p:cNvCxnSpPr>
            <a:cxnSpLocks/>
          </p:cNvCxnSpPr>
          <p:nvPr/>
        </p:nvCxnSpPr>
        <p:spPr>
          <a:xfrm flipH="1">
            <a:off x="1085945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F5801B04-6439-4B7D-84DF-7FBCBC7C494D}"/>
              </a:ext>
            </a:extLst>
          </p:cNvPr>
          <p:cNvCxnSpPr>
            <a:cxnSpLocks/>
          </p:cNvCxnSpPr>
          <p:nvPr/>
        </p:nvCxnSpPr>
        <p:spPr>
          <a:xfrm>
            <a:off x="10687793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1676AA-AF81-4D1A-B13C-7F3503D8A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3"/>
          <a:stretch/>
        </p:blipFill>
        <p:spPr>
          <a:xfrm>
            <a:off x="139305" y="105879"/>
            <a:ext cx="6196967" cy="58602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032764-FD30-4D36-8B0A-30B645166079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14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382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F21B25-7615-4C3A-BF29-505FF4FE1EE5}"/>
              </a:ext>
            </a:extLst>
          </p:cNvPr>
          <p:cNvSpPr txBox="1"/>
          <p:nvPr/>
        </p:nvSpPr>
        <p:spPr>
          <a:xfrm>
            <a:off x="0" y="5966142"/>
            <a:ext cx="6593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Интерполяция восстановленных значений угла между полем и лучом зрения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2501A5-1F92-4DE5-92B7-E890504D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012" y="337941"/>
            <a:ext cx="5741988" cy="618211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90D7D85-70F4-4F45-95AA-2F7D436106BC}"/>
              </a:ext>
            </a:extLst>
          </p:cNvPr>
          <p:cNvCxnSpPr>
            <a:cxnSpLocks/>
          </p:cNvCxnSpPr>
          <p:nvPr/>
        </p:nvCxnSpPr>
        <p:spPr>
          <a:xfrm flipH="1">
            <a:off x="9129447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8BDD152-F80D-48DE-AFE4-40AB4DCC2FAD}"/>
              </a:ext>
            </a:extLst>
          </p:cNvPr>
          <p:cNvCxnSpPr>
            <a:cxnSpLocks/>
          </p:cNvCxnSpPr>
          <p:nvPr/>
        </p:nvCxnSpPr>
        <p:spPr>
          <a:xfrm>
            <a:off x="8463547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54AA30A-55C4-4F22-9449-7E97BF5F3615}"/>
              </a:ext>
            </a:extLst>
          </p:cNvPr>
          <p:cNvCxnSpPr>
            <a:cxnSpLocks/>
          </p:cNvCxnSpPr>
          <p:nvPr/>
        </p:nvCxnSpPr>
        <p:spPr>
          <a:xfrm flipH="1">
            <a:off x="806056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7D588F3-5A95-4E8B-8354-BFFFC6573AF2}"/>
              </a:ext>
            </a:extLst>
          </p:cNvPr>
          <p:cNvCxnSpPr>
            <a:cxnSpLocks/>
          </p:cNvCxnSpPr>
          <p:nvPr/>
        </p:nvCxnSpPr>
        <p:spPr>
          <a:xfrm flipH="1">
            <a:off x="8281949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BD357D6-2C11-4C79-8D7C-EB28ACBA603D}"/>
              </a:ext>
            </a:extLst>
          </p:cNvPr>
          <p:cNvCxnSpPr>
            <a:cxnSpLocks/>
          </p:cNvCxnSpPr>
          <p:nvPr/>
        </p:nvCxnSpPr>
        <p:spPr>
          <a:xfrm flipH="1">
            <a:off x="861278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904FB05-954E-423F-9979-FC9F0160B628}"/>
              </a:ext>
            </a:extLst>
          </p:cNvPr>
          <p:cNvCxnSpPr>
            <a:cxnSpLocks/>
          </p:cNvCxnSpPr>
          <p:nvPr/>
        </p:nvCxnSpPr>
        <p:spPr>
          <a:xfrm flipH="1">
            <a:off x="878031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9A76EB2-689C-4EAE-9FC0-9356BE801FDB}"/>
              </a:ext>
            </a:extLst>
          </p:cNvPr>
          <p:cNvCxnSpPr>
            <a:cxnSpLocks/>
          </p:cNvCxnSpPr>
          <p:nvPr/>
        </p:nvCxnSpPr>
        <p:spPr>
          <a:xfrm flipH="1">
            <a:off x="10532199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93CF819-08F6-46DB-A446-B57933E1A04A}"/>
              </a:ext>
            </a:extLst>
          </p:cNvPr>
          <p:cNvCxnSpPr>
            <a:cxnSpLocks/>
          </p:cNvCxnSpPr>
          <p:nvPr/>
        </p:nvCxnSpPr>
        <p:spPr>
          <a:xfrm>
            <a:off x="9321006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9F31A41-13A8-43FF-B627-1C02D66A1B3C}"/>
              </a:ext>
            </a:extLst>
          </p:cNvPr>
          <p:cNvCxnSpPr>
            <a:cxnSpLocks/>
          </p:cNvCxnSpPr>
          <p:nvPr/>
        </p:nvCxnSpPr>
        <p:spPr>
          <a:xfrm flipH="1">
            <a:off x="10859458" y="1300296"/>
            <a:ext cx="36580" cy="46490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F5801B04-6439-4B7D-84DF-7FBCBC7C494D}"/>
              </a:ext>
            </a:extLst>
          </p:cNvPr>
          <p:cNvCxnSpPr>
            <a:cxnSpLocks/>
          </p:cNvCxnSpPr>
          <p:nvPr/>
        </p:nvCxnSpPr>
        <p:spPr>
          <a:xfrm>
            <a:off x="10687793" y="1241659"/>
            <a:ext cx="0" cy="464900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36559-A955-4AD2-AB72-17A9A94E0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9"/>
          <a:stretch/>
        </p:blipFill>
        <p:spPr>
          <a:xfrm>
            <a:off x="127802" y="124896"/>
            <a:ext cx="6203196" cy="5842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F5C489-C091-435B-97BD-EA29B8227960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15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618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8FFCC7-8A13-CE30-B69B-971CBE8D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0"/>
          <a:stretch/>
        </p:blipFill>
        <p:spPr bwMode="auto">
          <a:xfrm>
            <a:off x="260296" y="954088"/>
            <a:ext cx="4495710" cy="446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73CCDE-E892-FF33-DA70-3075E0017DD1}"/>
              </a:ext>
            </a:extLst>
          </p:cNvPr>
          <p:cNvSpPr txBox="1"/>
          <p:nvPr/>
        </p:nvSpPr>
        <p:spPr>
          <a:xfrm>
            <a:off x="5438274" y="5779981"/>
            <a:ext cx="630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Временные профили интегральной плотности потока радиоизлучения для исследуемой </a:t>
            </a:r>
            <a:r>
              <a:rPr lang="ru-RU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вспышки на 16-ти частотах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800819-5A04-3FAF-1B40-76DB9FA1DBD3}"/>
                  </a:ext>
                </a:extLst>
              </p:cNvPr>
              <p:cNvSpPr txBox="1"/>
              <p:nvPr/>
            </p:nvSpPr>
            <p:spPr>
              <a:xfrm>
                <a:off x="27417" y="5496088"/>
                <a:ext cx="4961467" cy="1214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Изображение вспышечного </a:t>
                </a:r>
                <a:b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800" i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события </a:t>
                </a:r>
                <a:r>
                  <a:rPr lang="ru-RU" i="1" kern="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SOL2022-01-20T05:41:00L250C090, полученное в ультрафиолетовом диапазоне частот (на длине волны </a:t>
                </a:r>
                <a14:m>
                  <m:oMath xmlns:m="http://schemas.openxmlformats.org/officeDocument/2006/math">
                    <m:r>
                      <a:rPr lang="ru-RU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171 Å</m:t>
                    </m:r>
                  </m:oMath>
                </a14:m>
                <a:r>
                  <a:rPr lang="ru-RU" i="1" kern="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800819-5A04-3FAF-1B40-76DB9FA1D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7" y="5496088"/>
                <a:ext cx="4961467" cy="1214115"/>
              </a:xfrm>
              <a:prstGeom prst="rect">
                <a:avLst/>
              </a:prstGeom>
              <a:blipFill>
                <a:blip r:embed="rId3"/>
                <a:stretch>
                  <a:fillRect t="-3015" b="-7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E9B8902-21E3-5866-7E62-13E8F4D3F1DB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16</a:t>
            </a:r>
            <a:endParaRPr lang="ru-RU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C96223-B018-448B-A972-4554BA509C16}"/>
              </a:ext>
            </a:extLst>
          </p:cNvPr>
          <p:cNvSpPr txBox="1"/>
          <p:nvPr/>
        </p:nvSpPr>
        <p:spPr>
          <a:xfrm>
            <a:off x="0" y="844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Вспышечное событие SOL2022-01-20T05:41:00L250C090</a:t>
            </a:r>
            <a:endParaRPr lang="ru-RU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4AC08-522A-4B54-9DFC-5D16345E8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06" y="954088"/>
            <a:ext cx="7175698" cy="4714356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3637C63-4112-1217-4DD0-138A8AB57B57}"/>
              </a:ext>
            </a:extLst>
          </p:cNvPr>
          <p:cNvCxnSpPr>
            <a:cxnSpLocks/>
          </p:cNvCxnSpPr>
          <p:nvPr/>
        </p:nvCxnSpPr>
        <p:spPr>
          <a:xfrm>
            <a:off x="7568398" y="1597794"/>
            <a:ext cx="0" cy="35001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78FC1BD-D66E-B896-FC7C-9CE622F8B13E}"/>
              </a:ext>
            </a:extLst>
          </p:cNvPr>
          <p:cNvCxnSpPr>
            <a:cxnSpLocks/>
          </p:cNvCxnSpPr>
          <p:nvPr/>
        </p:nvCxnSpPr>
        <p:spPr>
          <a:xfrm>
            <a:off x="8818613" y="1597794"/>
            <a:ext cx="0" cy="35001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3E3B4E8-9309-7D1B-012F-B9E07EAD7B61}"/>
              </a:ext>
            </a:extLst>
          </p:cNvPr>
          <p:cNvCxnSpPr>
            <a:cxnSpLocks/>
          </p:cNvCxnSpPr>
          <p:nvPr/>
        </p:nvCxnSpPr>
        <p:spPr>
          <a:xfrm>
            <a:off x="9299519" y="1597794"/>
            <a:ext cx="0" cy="35001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CF00DA2-3B67-48FF-B34A-969CB5C80397}"/>
              </a:ext>
            </a:extLst>
          </p:cNvPr>
          <p:cNvCxnSpPr>
            <a:cxnSpLocks/>
          </p:cNvCxnSpPr>
          <p:nvPr/>
        </p:nvCxnSpPr>
        <p:spPr>
          <a:xfrm>
            <a:off x="8332358" y="1597794"/>
            <a:ext cx="0" cy="35001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EAE625C-7190-4503-AABA-8B32D73D6E84}"/>
              </a:ext>
            </a:extLst>
          </p:cNvPr>
          <p:cNvCxnSpPr>
            <a:cxnSpLocks/>
          </p:cNvCxnSpPr>
          <p:nvPr/>
        </p:nvCxnSpPr>
        <p:spPr>
          <a:xfrm>
            <a:off x="7221888" y="1597794"/>
            <a:ext cx="0" cy="35001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466B7E4-F785-4417-99DF-4833B4F99D96}"/>
              </a:ext>
            </a:extLst>
          </p:cNvPr>
          <p:cNvCxnSpPr>
            <a:cxnSpLocks/>
          </p:cNvCxnSpPr>
          <p:nvPr/>
        </p:nvCxnSpPr>
        <p:spPr>
          <a:xfrm>
            <a:off x="7750208" y="1597794"/>
            <a:ext cx="0" cy="35001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406885F-462E-43AF-9FF5-170548F0F604}"/>
              </a:ext>
            </a:extLst>
          </p:cNvPr>
          <p:cNvCxnSpPr>
            <a:cxnSpLocks/>
          </p:cNvCxnSpPr>
          <p:nvPr/>
        </p:nvCxnSpPr>
        <p:spPr>
          <a:xfrm>
            <a:off x="8072476" y="1597794"/>
            <a:ext cx="0" cy="350011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B91581C-FB2B-4ACE-9022-8ABCF6A6281B}"/>
              </a:ext>
            </a:extLst>
          </p:cNvPr>
          <p:cNvCxnSpPr>
            <a:cxnSpLocks/>
          </p:cNvCxnSpPr>
          <p:nvPr/>
        </p:nvCxnSpPr>
        <p:spPr>
          <a:xfrm>
            <a:off x="6912810" y="1678940"/>
            <a:ext cx="0" cy="350011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E6CC6C-4700-5983-AD93-EE2DC9E9598C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F7604809-BB31-8397-01A6-2ED051F5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59169"/>
                  </p:ext>
                </p:extLst>
              </p:nvPr>
            </p:nvGraphicFramePr>
            <p:xfrm>
              <a:off x="425221" y="849485"/>
              <a:ext cx="11341556" cy="554685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34791">
                      <a:extLst>
                        <a:ext uri="{9D8B030D-6E8A-4147-A177-3AD203B41FA5}">
                          <a16:colId xmlns:a16="http://schemas.microsoft.com/office/drawing/2014/main" val="2056476900"/>
                        </a:ext>
                      </a:extLst>
                    </a:gridCol>
                    <a:gridCol w="2834791">
                      <a:extLst>
                        <a:ext uri="{9D8B030D-6E8A-4147-A177-3AD203B41FA5}">
                          <a16:colId xmlns:a16="http://schemas.microsoft.com/office/drawing/2014/main" val="3091009661"/>
                        </a:ext>
                      </a:extLst>
                    </a:gridCol>
                    <a:gridCol w="2835987">
                      <a:extLst>
                        <a:ext uri="{9D8B030D-6E8A-4147-A177-3AD203B41FA5}">
                          <a16:colId xmlns:a16="http://schemas.microsoft.com/office/drawing/2014/main" val="1800408943"/>
                        </a:ext>
                      </a:extLst>
                    </a:gridCol>
                    <a:gridCol w="2835987">
                      <a:extLst>
                        <a:ext uri="{9D8B030D-6E8A-4147-A177-3AD203B41FA5}">
                          <a16:colId xmlns:a16="http://schemas.microsoft.com/office/drawing/2014/main" val="4287036056"/>
                        </a:ext>
                      </a:extLst>
                    </a:gridCol>
                  </a:tblGrid>
                  <a:tr h="70992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 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8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2800" b="1" i="1" kern="100" dirty="0">
                              <a:effectLst/>
                            </a:rPr>
                            <a:t>, </a:t>
                          </a:r>
                          <a:r>
                            <a:rPr lang="ru-RU" sz="2800" b="1" i="1" kern="100" dirty="0">
                              <a:effectLst/>
                            </a:rPr>
                            <a:t>Гаусс</a:t>
                          </a:r>
                          <a:endParaRPr lang="ru-RU" sz="2800" b="1" i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8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oMath>
                          </a14:m>
                          <a:r>
                            <a:rPr lang="ru-RU" sz="2800" b="1" i="1" kern="100" dirty="0">
                              <a:effectLst/>
                            </a:rPr>
                            <a:t>, град</a:t>
                          </a:r>
                          <a:endParaRPr lang="ru-RU" sz="2800" b="1" i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800" b="1" i="1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1" kern="100" dirty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ru-RU" sz="2800" b="1" i="1" kern="100" dirty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2800" b="1" i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3486937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05:5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994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22.1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0968926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05:5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49800260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</a:t>
                          </a:r>
                          <a:r>
                            <a:rPr lang="ru-RU" sz="2800" b="1" kern="100" dirty="0">
                              <a:effectLst/>
                            </a:rPr>
                            <a:t>7</a:t>
                          </a:r>
                          <a:r>
                            <a:rPr lang="en-US" sz="2800" b="1" kern="100" dirty="0">
                              <a:effectLst/>
                            </a:rPr>
                            <a:t>:</a:t>
                          </a:r>
                          <a:r>
                            <a:rPr lang="ru-RU" sz="2800" b="1" kern="100" dirty="0">
                              <a:effectLst/>
                            </a:rPr>
                            <a:t>3</a:t>
                          </a:r>
                          <a:r>
                            <a:rPr lang="en-US" sz="2800" b="1" kern="100" dirty="0">
                              <a:effectLst/>
                            </a:rPr>
                            <a:t>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468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9.9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3644193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05:58:00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581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8.8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97779032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05:58:45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282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8.5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5736153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05:59:45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438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6308254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06:00:45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614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10.1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218821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06:02:00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kern="100" dirty="0">
                              <a:effectLst/>
                            </a:rPr>
                            <a:t>10</a:t>
                          </a:r>
                          <a:r>
                            <a:rPr lang="ru-RU" sz="2800" kern="100" dirty="0">
                              <a:effectLst/>
                            </a:rPr>
                            <a:t>17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10.8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8274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F7604809-BB31-8397-01A6-2ED051F5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59169"/>
                  </p:ext>
                </p:extLst>
              </p:nvPr>
            </p:nvGraphicFramePr>
            <p:xfrm>
              <a:off x="425221" y="849485"/>
              <a:ext cx="11341556" cy="554685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34791">
                      <a:extLst>
                        <a:ext uri="{9D8B030D-6E8A-4147-A177-3AD203B41FA5}">
                          <a16:colId xmlns:a16="http://schemas.microsoft.com/office/drawing/2014/main" val="2056476900"/>
                        </a:ext>
                      </a:extLst>
                    </a:gridCol>
                    <a:gridCol w="2834791">
                      <a:extLst>
                        <a:ext uri="{9D8B030D-6E8A-4147-A177-3AD203B41FA5}">
                          <a16:colId xmlns:a16="http://schemas.microsoft.com/office/drawing/2014/main" val="3091009661"/>
                        </a:ext>
                      </a:extLst>
                    </a:gridCol>
                    <a:gridCol w="2835987">
                      <a:extLst>
                        <a:ext uri="{9D8B030D-6E8A-4147-A177-3AD203B41FA5}">
                          <a16:colId xmlns:a16="http://schemas.microsoft.com/office/drawing/2014/main" val="1800408943"/>
                        </a:ext>
                      </a:extLst>
                    </a:gridCol>
                    <a:gridCol w="2835987">
                      <a:extLst>
                        <a:ext uri="{9D8B030D-6E8A-4147-A177-3AD203B41FA5}">
                          <a16:colId xmlns:a16="http://schemas.microsoft.com/office/drawing/2014/main" val="4287036056"/>
                        </a:ext>
                      </a:extLst>
                    </a:gridCol>
                  </a:tblGrid>
                  <a:tr h="70992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 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00000" t="-855" r="-200215" b="-696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0430" t="-855" r="-100645" b="-696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99785" t="-855" r="-429" b="-696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86937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05:5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994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22.1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50968926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05:5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ru-RU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lang="en-US" sz="28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UT</a:t>
                          </a:r>
                          <a:endParaRPr lang="ru-RU" sz="28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361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10.2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49800260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</a:t>
                          </a:r>
                          <a:r>
                            <a:rPr lang="ru-RU" sz="2800" b="1" kern="100" dirty="0">
                              <a:effectLst/>
                            </a:rPr>
                            <a:t>7</a:t>
                          </a:r>
                          <a:r>
                            <a:rPr lang="en-US" sz="2800" b="1" kern="100" dirty="0">
                              <a:effectLst/>
                            </a:rPr>
                            <a:t>:</a:t>
                          </a:r>
                          <a:r>
                            <a:rPr lang="ru-RU" sz="2800" b="1" kern="100" dirty="0">
                              <a:effectLst/>
                            </a:rPr>
                            <a:t>3</a:t>
                          </a:r>
                          <a:r>
                            <a:rPr lang="en-US" sz="2800" b="1" kern="100" dirty="0">
                              <a:effectLst/>
                            </a:rPr>
                            <a:t>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468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9.9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3644193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05:58:00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581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8.8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97779032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05:58:45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282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8.5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5736153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05:59:45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438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6308254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06:00:45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614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10.1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218821"/>
                      </a:ext>
                    </a:extLst>
                  </a:tr>
                  <a:tr h="60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b="1" kern="100" dirty="0">
                              <a:effectLst/>
                            </a:rPr>
                            <a:t>06:02:00 UT</a:t>
                          </a:r>
                          <a:endParaRPr lang="ru-RU" sz="2800" b="1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800" kern="100" dirty="0">
                              <a:effectLst/>
                            </a:rPr>
                            <a:t>10</a:t>
                          </a:r>
                          <a:r>
                            <a:rPr lang="ru-RU" sz="2800" kern="100" dirty="0">
                              <a:effectLst/>
                            </a:rPr>
                            <a:t>17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2800" kern="100" dirty="0">
                              <a:effectLst/>
                            </a:rPr>
                            <a:t>10.8</a:t>
                          </a:r>
                          <a:endParaRPr lang="ru-RU" sz="28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58274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536A7A7-882E-1390-8867-01706C24F29E}"/>
              </a:ext>
            </a:extLst>
          </p:cNvPr>
          <p:cNvSpPr txBox="1"/>
          <p:nvPr/>
        </p:nvSpPr>
        <p:spPr>
          <a:xfrm>
            <a:off x="0" y="5481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радиодиагностики динамики параметров плазмы</a:t>
            </a:r>
          </a:p>
        </p:txBody>
      </p:sp>
    </p:spTree>
    <p:extLst>
      <p:ext uri="{BB962C8B-B14F-4D97-AF65-F5344CB8AC3E}">
        <p14:creationId xmlns:p14="http://schemas.microsoft.com/office/powerpoint/2010/main" val="36151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F21B25-7615-4C3A-BF29-505FF4FE1EE5}"/>
              </a:ext>
            </a:extLst>
          </p:cNvPr>
          <p:cNvSpPr txBox="1"/>
          <p:nvPr/>
        </p:nvSpPr>
        <p:spPr>
          <a:xfrm>
            <a:off x="0" y="5966142"/>
            <a:ext cx="6593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Интерполяция восстановленных значений величины магнитного поля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404C6-1DC9-4689-8139-4AB460F5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41" y="206943"/>
            <a:ext cx="5740754" cy="6290109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C7F75F1-2ECE-4D9F-A3D3-D5C98BEF7E36}"/>
              </a:ext>
            </a:extLst>
          </p:cNvPr>
          <p:cNvCxnSpPr>
            <a:cxnSpLocks/>
          </p:cNvCxnSpPr>
          <p:nvPr/>
        </p:nvCxnSpPr>
        <p:spPr>
          <a:xfrm>
            <a:off x="9463506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13B5A79-516E-4BE5-A7F9-19BD95A65B2F}"/>
              </a:ext>
            </a:extLst>
          </p:cNvPr>
          <p:cNvCxnSpPr>
            <a:cxnSpLocks/>
          </p:cNvCxnSpPr>
          <p:nvPr/>
        </p:nvCxnSpPr>
        <p:spPr>
          <a:xfrm>
            <a:off x="9246758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2BD8C2D-28AE-43F0-ACDE-1F27E93EC701}"/>
              </a:ext>
            </a:extLst>
          </p:cNvPr>
          <p:cNvCxnSpPr>
            <a:cxnSpLocks/>
          </p:cNvCxnSpPr>
          <p:nvPr/>
        </p:nvCxnSpPr>
        <p:spPr>
          <a:xfrm>
            <a:off x="8823247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1480122-5C85-4663-92AC-934B53E1930E}"/>
              </a:ext>
            </a:extLst>
          </p:cNvPr>
          <p:cNvCxnSpPr>
            <a:cxnSpLocks/>
          </p:cNvCxnSpPr>
          <p:nvPr/>
        </p:nvCxnSpPr>
        <p:spPr>
          <a:xfrm>
            <a:off x="8472104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9332740-0781-4450-B327-862FA34CAD70}"/>
              </a:ext>
            </a:extLst>
          </p:cNvPr>
          <p:cNvCxnSpPr>
            <a:cxnSpLocks/>
          </p:cNvCxnSpPr>
          <p:nvPr/>
        </p:nvCxnSpPr>
        <p:spPr>
          <a:xfrm>
            <a:off x="10628163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32269D2-4910-4477-BE37-92530C3F5467}"/>
              </a:ext>
            </a:extLst>
          </p:cNvPr>
          <p:cNvCxnSpPr>
            <a:cxnSpLocks/>
          </p:cNvCxnSpPr>
          <p:nvPr/>
        </p:nvCxnSpPr>
        <p:spPr>
          <a:xfrm>
            <a:off x="11427060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7678420-3890-4DC7-9B9F-09F33F07AEEB}"/>
              </a:ext>
            </a:extLst>
          </p:cNvPr>
          <p:cNvCxnSpPr>
            <a:cxnSpLocks/>
          </p:cNvCxnSpPr>
          <p:nvPr/>
        </p:nvCxnSpPr>
        <p:spPr>
          <a:xfrm>
            <a:off x="9862776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001D86C-3571-462B-A121-D14045FE8111}"/>
              </a:ext>
            </a:extLst>
          </p:cNvPr>
          <p:cNvCxnSpPr>
            <a:cxnSpLocks/>
          </p:cNvCxnSpPr>
          <p:nvPr/>
        </p:nvCxnSpPr>
        <p:spPr>
          <a:xfrm>
            <a:off x="10247787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0E29B0-9D09-4803-B988-77223A95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0" y="124412"/>
            <a:ext cx="6172635" cy="584173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8AA8F7-9F77-4842-898D-646CD8F457DB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18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570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4449E0-EFB3-4EBD-A1DA-96800DBF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41" y="206943"/>
            <a:ext cx="5740754" cy="6290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21B25-7615-4C3A-BF29-505FF4FE1EE5}"/>
              </a:ext>
            </a:extLst>
          </p:cNvPr>
          <p:cNvSpPr txBox="1"/>
          <p:nvPr/>
        </p:nvSpPr>
        <p:spPr>
          <a:xfrm>
            <a:off x="0" y="5966142"/>
            <a:ext cx="6593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Интерполяция восстановленных значений угла между полем и лучом зрения</a:t>
            </a:r>
            <a:endParaRPr lang="ru-RU" sz="24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32B84FC-FF42-4350-969E-811C4CB9D56B}"/>
              </a:ext>
            </a:extLst>
          </p:cNvPr>
          <p:cNvCxnSpPr>
            <a:cxnSpLocks/>
          </p:cNvCxnSpPr>
          <p:nvPr/>
        </p:nvCxnSpPr>
        <p:spPr>
          <a:xfrm>
            <a:off x="9463506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CEBA439-CCFF-44BC-8ED8-6290B4D56AA7}"/>
              </a:ext>
            </a:extLst>
          </p:cNvPr>
          <p:cNvCxnSpPr>
            <a:cxnSpLocks/>
          </p:cNvCxnSpPr>
          <p:nvPr/>
        </p:nvCxnSpPr>
        <p:spPr>
          <a:xfrm>
            <a:off x="9246758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6C9204D-E23A-4A35-9B1B-4C656493B8B8}"/>
              </a:ext>
            </a:extLst>
          </p:cNvPr>
          <p:cNvCxnSpPr>
            <a:cxnSpLocks/>
          </p:cNvCxnSpPr>
          <p:nvPr/>
        </p:nvCxnSpPr>
        <p:spPr>
          <a:xfrm>
            <a:off x="8823247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B1252A6-D698-468C-BBA9-D3EB6EA952DA}"/>
              </a:ext>
            </a:extLst>
          </p:cNvPr>
          <p:cNvCxnSpPr>
            <a:cxnSpLocks/>
          </p:cNvCxnSpPr>
          <p:nvPr/>
        </p:nvCxnSpPr>
        <p:spPr>
          <a:xfrm>
            <a:off x="8472104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A4733EE-BF61-4C8A-905A-04F91C8BDDCD}"/>
              </a:ext>
            </a:extLst>
          </p:cNvPr>
          <p:cNvCxnSpPr>
            <a:cxnSpLocks/>
          </p:cNvCxnSpPr>
          <p:nvPr/>
        </p:nvCxnSpPr>
        <p:spPr>
          <a:xfrm>
            <a:off x="10628163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7FB04DC-2E34-4C52-8106-F1BD130C1F30}"/>
              </a:ext>
            </a:extLst>
          </p:cNvPr>
          <p:cNvCxnSpPr>
            <a:cxnSpLocks/>
          </p:cNvCxnSpPr>
          <p:nvPr/>
        </p:nvCxnSpPr>
        <p:spPr>
          <a:xfrm>
            <a:off x="11427060" y="1174283"/>
            <a:ext cx="0" cy="46682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F4D6969-29D4-4C2D-9182-02079C7756B2}"/>
              </a:ext>
            </a:extLst>
          </p:cNvPr>
          <p:cNvCxnSpPr>
            <a:cxnSpLocks/>
          </p:cNvCxnSpPr>
          <p:nvPr/>
        </p:nvCxnSpPr>
        <p:spPr>
          <a:xfrm>
            <a:off x="9862776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0B28A3A-2B0B-4EB5-85DB-608BF19FE796}"/>
              </a:ext>
            </a:extLst>
          </p:cNvPr>
          <p:cNvCxnSpPr>
            <a:cxnSpLocks/>
          </p:cNvCxnSpPr>
          <p:nvPr/>
        </p:nvCxnSpPr>
        <p:spPr>
          <a:xfrm>
            <a:off x="10247787" y="1174283"/>
            <a:ext cx="0" cy="46682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4A334-86E8-4BE6-A2D1-C2BB64C4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" y="101071"/>
            <a:ext cx="6184172" cy="58650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E37B8A-2213-4A4B-9DC7-0ABC62CCC87D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19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2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5519A3-D523-4B57-A9BF-B9C23A58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16" y="152400"/>
            <a:ext cx="7073684" cy="6396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ADDA6-6FAF-8F3F-69C1-0864C5714BC5}"/>
              </a:ext>
            </a:extLst>
          </p:cNvPr>
          <p:cNvSpPr txBox="1"/>
          <p:nvPr/>
        </p:nvSpPr>
        <p:spPr>
          <a:xfrm>
            <a:off x="11877490" y="6396335"/>
            <a:ext cx="31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CA572C-F9F8-4C1F-BBDE-4EE856ED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5017661" cy="40087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8354ED-C904-44C4-A34E-2C97E0A16394}"/>
              </a:ext>
            </a:extLst>
          </p:cNvPr>
          <p:cNvSpPr txBox="1"/>
          <p:nvPr/>
        </p:nvSpPr>
        <p:spPr>
          <a:xfrm>
            <a:off x="109816" y="4486399"/>
            <a:ext cx="5403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2E3743"/>
                </a:solidFill>
                <a:effectLst/>
                <a:latin typeface="Roboto Slab"/>
              </a:rPr>
              <a:t>Decay of the coronal </a:t>
            </a:r>
            <a:r>
              <a:rPr lang="en-US" b="1" dirty="0">
                <a:solidFill>
                  <a:srgbClr val="2E3743"/>
                </a:solidFill>
                <a:latin typeface="Roboto Slab"/>
              </a:rPr>
              <a:t>magnetic field can </a:t>
            </a:r>
            <a:br>
              <a:rPr lang="ru-RU" b="1" dirty="0">
                <a:solidFill>
                  <a:srgbClr val="2E3743"/>
                </a:solidFill>
                <a:latin typeface="Roboto Slab"/>
              </a:rPr>
            </a:br>
            <a:r>
              <a:rPr lang="en-US" b="1" dirty="0">
                <a:solidFill>
                  <a:srgbClr val="2E3743"/>
                </a:solidFill>
                <a:latin typeface="Roboto Slab"/>
              </a:rPr>
              <a:t>release sufficient energy to power a solar flare</a:t>
            </a:r>
            <a:br>
              <a:rPr lang="en-US" b="1" dirty="0">
                <a:solidFill>
                  <a:srgbClr val="2E3743"/>
                </a:solidFill>
                <a:latin typeface="Roboto Slab"/>
              </a:rPr>
            </a:br>
            <a:r>
              <a:rPr lang="en-US" b="1" dirty="0">
                <a:solidFill>
                  <a:srgbClr val="2E3743"/>
                </a:solidFill>
                <a:latin typeface="Roboto Slab"/>
              </a:rPr>
              <a:t>G. Fleishman at al., Science,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6E031-1850-49D6-AB4A-6982195CF692}"/>
              </a:ext>
            </a:extLst>
          </p:cNvPr>
          <p:cNvSpPr txBox="1"/>
          <p:nvPr/>
        </p:nvSpPr>
        <p:spPr>
          <a:xfrm>
            <a:off x="109817" y="5573659"/>
            <a:ext cx="5403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2E3743"/>
                </a:solidFill>
                <a:latin typeface="Roboto Slab"/>
              </a:rPr>
              <a:t>Solar flare accelerates nearly all electrons</a:t>
            </a:r>
            <a:br>
              <a:rPr lang="ru-RU" b="1" dirty="0">
                <a:solidFill>
                  <a:srgbClr val="2E3743"/>
                </a:solidFill>
                <a:latin typeface="Roboto Slab"/>
              </a:rPr>
            </a:br>
            <a:r>
              <a:rPr lang="en-US" b="1" dirty="0">
                <a:solidFill>
                  <a:srgbClr val="2E3743"/>
                </a:solidFill>
                <a:latin typeface="Roboto Slab"/>
              </a:rPr>
              <a:t>in</a:t>
            </a:r>
            <a:r>
              <a:rPr lang="ru-RU" b="1" dirty="0">
                <a:solidFill>
                  <a:srgbClr val="2E3743"/>
                </a:solidFill>
                <a:latin typeface="Roboto Slab"/>
              </a:rPr>
              <a:t> </a:t>
            </a:r>
            <a:r>
              <a:rPr lang="en-US" b="1" dirty="0">
                <a:solidFill>
                  <a:srgbClr val="2E3743"/>
                </a:solidFill>
                <a:latin typeface="Roboto Slab"/>
              </a:rPr>
              <a:t>a large coronal volume</a:t>
            </a:r>
            <a:br>
              <a:rPr lang="en-US" b="1" dirty="0">
                <a:solidFill>
                  <a:srgbClr val="2E3743"/>
                </a:solidFill>
                <a:latin typeface="Roboto Slab"/>
              </a:rPr>
            </a:br>
            <a:r>
              <a:rPr lang="en-US" b="1" dirty="0">
                <a:solidFill>
                  <a:srgbClr val="2E3743"/>
                </a:solidFill>
                <a:latin typeface="Roboto Slab"/>
              </a:rPr>
              <a:t>G. Fleishman at al., Nature, 2022</a:t>
            </a:r>
          </a:p>
        </p:txBody>
      </p:sp>
    </p:spTree>
    <p:extLst>
      <p:ext uri="{BB962C8B-B14F-4D97-AF65-F5344CB8AC3E}">
        <p14:creationId xmlns:p14="http://schemas.microsoft.com/office/powerpoint/2010/main" val="19416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8E5E94-8ECF-4654-801D-BCEB40D25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75" y="1078028"/>
            <a:ext cx="3119589" cy="138603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/>
              <a:t>1. Сжатие петли в ходе вспышечного процесса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4E77F1-E305-4BAE-80AB-EDBFFCAD0264}"/>
              </a:ext>
            </a:extLst>
          </p:cNvPr>
          <p:cNvSpPr txBox="1"/>
          <p:nvPr/>
        </p:nvSpPr>
        <p:spPr>
          <a:xfrm>
            <a:off x="0" y="603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Причины такого поведения поля?</a:t>
            </a:r>
            <a:endParaRPr lang="ru-RU" sz="36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159DE50-AAF8-4198-8CEB-BF6EC2B9A5D1}"/>
              </a:ext>
            </a:extLst>
          </p:cNvPr>
          <p:cNvSpPr txBox="1">
            <a:spLocks/>
          </p:cNvSpPr>
          <p:nvPr/>
        </p:nvSpPr>
        <p:spPr>
          <a:xfrm>
            <a:off x="6766560" y="1299410"/>
            <a:ext cx="3595838" cy="496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EACAB63-9A99-4FC0-B9E5-01134084E895}"/>
              </a:ext>
            </a:extLst>
          </p:cNvPr>
          <p:cNvSpPr txBox="1">
            <a:spLocks/>
          </p:cNvSpPr>
          <p:nvPr/>
        </p:nvSpPr>
        <p:spPr>
          <a:xfrm>
            <a:off x="5039227" y="1078028"/>
            <a:ext cx="6743298" cy="13860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bg1"/>
                </a:solidFill>
              </a:rPr>
              <a:t>2.</a:t>
            </a:r>
            <a:r>
              <a:rPr lang="ru-RU" sz="2600" b="1" dirty="0">
                <a:solidFill>
                  <a:schemeClr val="bg1"/>
                </a:solidFill>
              </a:rPr>
              <a:t> Переход источника из оснований петли в ее вершину, где магнитное поле меньше, а затем возвращение обратно в основания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081C7-5CF9-4B1A-83E3-3A4B228509F8}"/>
              </a:ext>
            </a:extLst>
          </p:cNvPr>
          <p:cNvSpPr txBox="1"/>
          <p:nvPr/>
        </p:nvSpPr>
        <p:spPr>
          <a:xfrm>
            <a:off x="761398" y="5786536"/>
            <a:ext cx="10669203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Достоверно ответить невозможно, т.к. диаграмма направленности </a:t>
            </a:r>
            <a:r>
              <a:rPr lang="ru-RU" sz="2800" b="1" dirty="0" err="1"/>
              <a:t>радиогелиографа</a:t>
            </a:r>
            <a:r>
              <a:rPr lang="ru-RU" sz="2800" b="1" dirty="0"/>
              <a:t> соразмерна или больше источника излучения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2CDF59B-0FD5-424B-88D3-36A1C540E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9" y="2534726"/>
            <a:ext cx="7750620" cy="3141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4FC8D71C-75AE-4941-A84B-C01A0415639A}"/>
              </a:ext>
            </a:extLst>
          </p:cNvPr>
          <p:cNvSpPr/>
          <p:nvPr/>
        </p:nvSpPr>
        <p:spPr>
          <a:xfrm rot="3087020">
            <a:off x="2109400" y="576045"/>
            <a:ext cx="306562" cy="506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7AD58A18-E58F-4D1C-867B-EC9BDF06A5A6}"/>
              </a:ext>
            </a:extLst>
          </p:cNvPr>
          <p:cNvSpPr/>
          <p:nvPr/>
        </p:nvSpPr>
        <p:spPr>
          <a:xfrm rot="18675086">
            <a:off x="9754970" y="576045"/>
            <a:ext cx="306562" cy="506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8CB60-6065-4A71-8DA3-F300372321C8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20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388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5ECF8F3-97AF-4105-B3F4-5CF55BB63089}"/>
              </a:ext>
            </a:extLst>
          </p:cNvPr>
          <p:cNvSpPr txBox="1"/>
          <p:nvPr/>
        </p:nvSpPr>
        <p:spPr>
          <a:xfrm>
            <a:off x="0" y="5968077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kern="0" dirty="0">
                <a:latin typeface="Times New Roman" panose="02020603050405020304" pitchFamily="18" charset="0"/>
              </a:rPr>
              <a:t>Траектория движения центра яркости радиоисточника во время вспышки </a:t>
            </a:r>
            <a:br>
              <a:rPr lang="ru-RU" sz="2400" i="1" kern="0" dirty="0">
                <a:latin typeface="Times New Roman" panose="02020603050405020304" pitchFamily="18" charset="0"/>
              </a:rPr>
            </a:br>
            <a:r>
              <a:rPr lang="ru-RU" sz="2400" i="1" kern="0" dirty="0">
                <a:latin typeface="Times New Roman" panose="02020603050405020304" pitchFamily="18" charset="0"/>
              </a:rPr>
              <a:t>16 июля 2023 г. по данным наблюдений СРГ на частоте 11.8 ГГц 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159DE50-AAF8-4198-8CEB-BF6EC2B9A5D1}"/>
              </a:ext>
            </a:extLst>
          </p:cNvPr>
          <p:cNvSpPr txBox="1">
            <a:spLocks/>
          </p:cNvSpPr>
          <p:nvPr/>
        </p:nvSpPr>
        <p:spPr>
          <a:xfrm>
            <a:off x="6766560" y="1299410"/>
            <a:ext cx="3595838" cy="496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8CB60-6065-4A71-8DA3-F300372321C8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21</a:t>
            </a:r>
            <a:endParaRPr lang="ru-RU" sz="2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5C5CFD-6022-422B-BEED-EF9C5493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42" y="0"/>
            <a:ext cx="6089715" cy="60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A62A61-2F11-CD3E-CE09-0B45F53C94C3}"/>
              </a:ext>
            </a:extLst>
          </p:cNvPr>
          <p:cNvSpPr txBox="1"/>
          <p:nvPr/>
        </p:nvSpPr>
        <p:spPr>
          <a:xfrm>
            <a:off x="165100" y="609599"/>
            <a:ext cx="11861800" cy="6038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buSzPct val="14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Исследование, основанное на микроволновой радиодиагностике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лимбовой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солнечной вспышки 10.09.2017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Fleishman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Science 2020) выявило большую скорость уменьшения магнитного поля (∼ 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 в течение 2 мин).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SzPct val="14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 исследование, основанное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микроволновой радиодиагностике двух солнечных вспышек 20 января 2022 года и 16 июля 2023 года, показало схожую скорость изменения поля, однако в конце вспышек поле увеличивалось.</a:t>
            </a: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SzPct val="140000"/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Объяснить это можно сжиманием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петли в ходе вспышечного процесса, или переходом источника из оснований петли в вершину петли и обратно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1200"/>
              </a:spcBef>
              <a:buSzPct val="140000"/>
              <a:buFont typeface="+mj-lt"/>
              <a:buAutoNum type="arabicPeriod"/>
            </a:pP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результаты рассматриваются как предварительные, так как нет полной уверенности в надёжности полученных оценок, поскольку калибровки оборудования на СРГ ещё находятся в стадии отладки. Данный метод радиодиагностики также находится в стадии тестирования, и будет совершенствоваться по мере накопления опыта диагностики разных вспышек.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E375-8805-4362-86C8-13B102C39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66"/>
            <a:ext cx="12192000" cy="575733"/>
          </a:xfrm>
        </p:spPr>
        <p:txBody>
          <a:bodyPr/>
          <a:lstStyle/>
          <a:p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6CC6C-4700-5983-AD93-EE2DC9E9598C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22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985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0EFA7-23FB-451A-9900-EF2DC4B36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FF4B3-97F3-4586-A244-3316409B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F5AA7E-E710-4C74-BDC1-BF3E8EAC26AB}"/>
              </a:ext>
            </a:extLst>
          </p:cNvPr>
          <p:cNvSpPr txBox="1">
            <a:spLocks/>
          </p:cNvSpPr>
          <p:nvPr/>
        </p:nvSpPr>
        <p:spPr>
          <a:xfrm>
            <a:off x="1524000" y="5955770"/>
            <a:ext cx="9144000" cy="902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B3FB5-F33D-46AD-8D7A-BEB86D129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9143999" cy="607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3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87C12-1203-DD6E-E2B1-88C949F3B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47" y="400110"/>
            <a:ext cx="6396506" cy="63965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E375-8805-4362-86C8-13B102C39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84"/>
            <a:ext cx="12192000" cy="40011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Влияние изменения различных параметров на спектр гиросинхротронного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41693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282C02-DD3F-252C-43C1-040C17D4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807"/>
            <a:ext cx="12192000" cy="5852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2FD0F-B8A3-C518-8A5E-02F57C7E733E}"/>
              </a:ext>
            </a:extLst>
          </p:cNvPr>
          <p:cNvSpPr txBox="1"/>
          <p:nvPr/>
        </p:nvSpPr>
        <p:spPr>
          <a:xfrm>
            <a:off x="11851842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BEF127-C449-7B11-7FF7-707812FA0B21}"/>
                  </a:ext>
                </a:extLst>
              </p:cNvPr>
              <p:cNvSpPr txBox="1"/>
              <p:nvPr/>
            </p:nvSpPr>
            <p:spPr>
              <a:xfrm>
                <a:off x="0" y="22033"/>
                <a:ext cx="12192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Восстановление спектра смоделированного источника радиоизлучения с известными параметрами</a:t>
                </a:r>
              </a:p>
              <a:p>
                <a:pPr algn="ctr"/>
                <a:r>
                  <a:rPr lang="ru-RU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Модельные параметры: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20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=270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=7ⅇ6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ru-RU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Восстановленные параметры: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.9</m:t>
                    </m:r>
                    <m:r>
                      <m:rPr>
                        <m:nor/>
                      </m:rPr>
                      <a:rPr lang="en-US" sz="2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2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=270.3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=64.9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6.9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ⅇ6</m:t>
                    </m:r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3.9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BEF127-C449-7B11-7FF7-707812FA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033"/>
                <a:ext cx="12192000" cy="1015663"/>
              </a:xfrm>
              <a:prstGeom prst="rect">
                <a:avLst/>
              </a:prstGeom>
              <a:blipFill>
                <a:blip r:embed="rId3"/>
                <a:stretch>
                  <a:fillRect t="-3614" b="-102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8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6CA5F5E-883D-4591-AF3D-BDA3BE4A4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6325" y="927779"/>
                <a:ext cx="11619349" cy="5736558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dirty="0"/>
                  <a:t>Изотропное распределение электронов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dirty="0"/>
                  <a:t>Расчет спектра из 9-ти пикселей, координаты центрального пикселя в наиболее яркой на высоких частотах области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dirty="0"/>
                  <a:t>Общая глубина источника принята константой - </a:t>
                </a:r>
                <a14:m>
                  <m:oMath xmlns:m="http://schemas.openxmlformats.org/officeDocument/2006/math">
                    <m:r>
                      <a:rPr lang="ru-RU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i="0" dirty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ru-RU" dirty="0"/>
                  <a:t> см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dirty="0"/>
                  <a:t>Для вспышки 16 июля</a:t>
                </a:r>
                <a:r>
                  <a:rPr lang="en-US" dirty="0"/>
                  <a:t> </a:t>
                </a:r>
                <a:r>
                  <a:rPr lang="ru-RU" dirty="0"/>
                  <a:t>спектр электронов предполагается без излома,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равны, соответственно, 30 КэВ и 10 МэВ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dirty="0"/>
                  <a:t>Для вспышка 20 января 2022 года спектр электронов предполагается с изломом,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𝑏𝑟𝑒𝑎𝑘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является варьируемым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dirty="0"/>
                  <a:t>За размер источника принят размер на наибольшей частоте наблюдений, с наименьшей диаграммой направленности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6CA5F5E-883D-4591-AF3D-BDA3BE4A4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325" y="927779"/>
                <a:ext cx="11619349" cy="5736558"/>
              </a:xfrm>
              <a:blipFill>
                <a:blip r:embed="rId2"/>
                <a:stretch>
                  <a:fillRect l="-735" r="-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21B992C-D821-4434-93E6-D8A49DC7DF00}"/>
              </a:ext>
            </a:extLst>
          </p:cNvPr>
          <p:cNvSpPr txBox="1">
            <a:spLocks/>
          </p:cNvSpPr>
          <p:nvPr/>
        </p:nvSpPr>
        <p:spPr>
          <a:xfrm>
            <a:off x="0" y="131372"/>
            <a:ext cx="12192000" cy="61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Используемые предположения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9590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00DDFA-7880-F3A8-F4FD-625F2B14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" t="2963" r="2452" b="4444"/>
          <a:stretch/>
        </p:blipFill>
        <p:spPr>
          <a:xfrm>
            <a:off x="5518378" y="377006"/>
            <a:ext cx="6578600" cy="635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08BBEC-BB2C-D37D-6247-36AC92A0C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9" y="949408"/>
            <a:ext cx="4563224" cy="3716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ADDA6-6FAF-8F3F-69C1-0864C5714BC5}"/>
              </a:ext>
            </a:extLst>
          </p:cNvPr>
          <p:cNvSpPr txBox="1"/>
          <p:nvPr/>
        </p:nvSpPr>
        <p:spPr>
          <a:xfrm>
            <a:off x="11877490" y="6396335"/>
            <a:ext cx="31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71E13-2663-220D-34AA-5123F112E74C}"/>
              </a:ext>
            </a:extLst>
          </p:cNvPr>
          <p:cNvSpPr txBox="1"/>
          <p:nvPr/>
        </p:nvSpPr>
        <p:spPr>
          <a:xfrm>
            <a:off x="6281431" y="0"/>
            <a:ext cx="575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Спектр гиросинхротронного излучения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3A2E9-B675-4AB1-B76A-2814470409CE}"/>
              </a:ext>
            </a:extLst>
          </p:cNvPr>
          <p:cNvSpPr txBox="1"/>
          <p:nvPr/>
        </p:nvSpPr>
        <p:spPr>
          <a:xfrm>
            <a:off x="426362" y="-3991"/>
            <a:ext cx="485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Принцип генерации гиросинхротронного излучения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2D75C-3313-4397-9EC5-548297D06D8E}"/>
              </a:ext>
            </a:extLst>
          </p:cNvPr>
          <p:cNvSpPr txBox="1"/>
          <p:nvPr/>
        </p:nvSpPr>
        <p:spPr>
          <a:xfrm>
            <a:off x="76707" y="4972680"/>
            <a:ext cx="5555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Используемая физическая модель:</a:t>
            </a:r>
          </a:p>
          <a:p>
            <a:pPr algn="ctr"/>
            <a:r>
              <a:rPr lang="ru-RU" sz="1000" i="1" dirty="0">
                <a:solidFill>
                  <a:schemeClr val="bg1"/>
                </a:solidFill>
              </a:rPr>
              <a:t>а</a:t>
            </a:r>
            <a:br>
              <a:rPr lang="ru-RU" sz="2400" i="1" dirty="0"/>
            </a:br>
            <a:r>
              <a:rPr lang="en-US" sz="2400" dirty="0"/>
              <a:t>Fleishman G. D., </a:t>
            </a:r>
            <a:r>
              <a:rPr lang="en-US" sz="2400" dirty="0" err="1"/>
              <a:t>Kuznetsov</a:t>
            </a:r>
            <a:r>
              <a:rPr lang="en-US" sz="2400" dirty="0"/>
              <a:t> A. A. Fast</a:t>
            </a:r>
            <a:r>
              <a:rPr lang="ru-RU" sz="2400" dirty="0"/>
              <a:t> </a:t>
            </a:r>
            <a:r>
              <a:rPr lang="en-US" sz="2400" dirty="0" err="1"/>
              <a:t>Gyrosynchrotron</a:t>
            </a:r>
            <a:r>
              <a:rPr lang="en-US" sz="2400" dirty="0"/>
              <a:t> Codes //</a:t>
            </a:r>
            <a:r>
              <a:rPr lang="ru-RU" sz="2400" dirty="0"/>
              <a:t> </a:t>
            </a:r>
            <a:r>
              <a:rPr lang="nl-NL" sz="2400" dirty="0"/>
              <a:t>Astrophys. J. –– 2010. –– Vol. 721. –– P. 1127–1141.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8829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BEFBE3-CFBF-084B-8EB6-7A786FCF100B}"/>
              </a:ext>
            </a:extLst>
          </p:cNvPr>
          <p:cNvSpPr txBox="1"/>
          <p:nvPr/>
        </p:nvSpPr>
        <p:spPr>
          <a:xfrm>
            <a:off x="11851841" y="6396335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305247-FC82-D436-D2C2-8C14021B176C}"/>
                  </a:ext>
                </a:extLst>
              </p:cNvPr>
              <p:cNvSpPr txBox="1"/>
              <p:nvPr/>
            </p:nvSpPr>
            <p:spPr>
              <a:xfrm>
                <a:off x="594406" y="1176205"/>
                <a:ext cx="4368674" cy="2249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ctrlPr>
                            <a:rPr lang="ru-RU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ru-RU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ru-RU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ru-RU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ru-RU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ru-RU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p>
                                    <m:sSupPr>
                                      <m:ctrlPr>
                                        <a:rPr lang="ru-RU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𝑰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𝑰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</m:e>
                                <m:e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p>
                                    <m:sSupPr>
                                      <m:ctrlPr>
                                        <a:rPr lang="ru-RU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e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&amp;…</m:t>
                                  </m:r>
                                </m:e>
                                <m:e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p>
                                    <m:sSupPr>
                                      <m:ctrlPr>
                                        <a:rPr lang="ru-RU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𝑰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𝑰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  <m:e>
                                  <m:r>
                                    <a:rPr lang="ru-RU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p>
                                    <m:sSupPr>
                                      <m:ctrlPr>
                                        <a:rPr lang="ru-RU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ru-RU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b="1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ru-RU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eqAr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ru-RU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u-RU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ru-RU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305247-FC82-D436-D2C2-8C14021B1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06" y="1176205"/>
                <a:ext cx="4368674" cy="2249911"/>
              </a:xfrm>
              <a:prstGeom prst="rect">
                <a:avLst/>
              </a:prstGeom>
              <a:blipFill>
                <a:blip r:embed="rId2"/>
                <a:stretch>
                  <a:fillRect r="-25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C2E1DA-EE89-3EEE-6548-8F0A83B96C87}"/>
                  </a:ext>
                </a:extLst>
              </p:cNvPr>
              <p:cNvSpPr txBox="1"/>
              <p:nvPr/>
            </p:nvSpPr>
            <p:spPr>
              <a:xfrm>
                <a:off x="397917" y="4428872"/>
                <a:ext cx="4761653" cy="1856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ctrlPr>
                            <a:rPr lang="ru-RU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sz="2000" b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ru-RU" sz="2000" b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sz="20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ru-RU" sz="2000" b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ru-RU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ru-RU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ru-RU" sz="2000" b="1" i="1" smtClean="0">
                          <a:latin typeface="Cambria Math" panose="02040503050406030204" pitchFamily="18" charset="0"/>
                        </a:rPr>
                        <m:t>==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ru-RU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ru-RU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ru-RU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d>
                                    <m:dPr>
                                      <m:ctrlPr>
                                        <a:rPr lang="ru-RU" sz="20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ru-RU" sz="20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𝑰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𝑳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e>
                                        <m:e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𝑰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,…,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2000" b="1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ru-RU" sz="2000" b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e>
                                      </m:eqArr>
                                    </m:e>
                                  </m:d>
                                </m:e>
                                <m:e>
                                  <m:r>
                                    <a:rPr lang="ru-RU" sz="20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ru-RU" sz="20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ru-RU" sz="20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𝑰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𝑳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p>
                                      </m:sSubSup>
                                      <m:r>
                                        <a:rPr lang="ru-RU" sz="20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ru-RU" sz="20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𝑰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ru-RU" sz="2000" b="1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b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набл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r>
                                            <a:rPr lang="en-US" sz="2000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sup>
                                      </m:sSubSup>
                                      <m:r>
                                        <a:rPr lang="ru-RU" sz="20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ru-RU" sz="20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ru-RU" sz="2000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e>
                                  </m:d>
                                </m:e>
                              </m:eqArr>
                            </m:e>
                          </m:d>
                        </m:e>
                      </m:nary>
                    </m:oMath>
                  </m:oMathPara>
                </a14:m>
                <a:endParaRPr lang="ru-RU" sz="20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C2E1DA-EE89-3EEE-6548-8F0A83B96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17" y="4428872"/>
                <a:ext cx="4761653" cy="1856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B3B9A9-E692-33F8-83A8-FE0F0B35D29F}"/>
                  </a:ext>
                </a:extLst>
              </p:cNvPr>
              <p:cNvSpPr txBox="1"/>
              <p:nvPr/>
            </p:nvSpPr>
            <p:spPr>
              <a:xfrm>
                <a:off x="6096000" y="846386"/>
                <a:ext cx="5330790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𝑰</m:t>
                      </m:r>
                      <m:r>
                        <a:rPr lang="ru-RU" sz="20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0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ru-RU" sz="20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sub>
                      </m:sSub>
                      <m:r>
                        <a:rPr lang="ru-RU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0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ru-RU" sz="20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sub>
                      </m:sSub>
                      <m:r>
                        <a:rPr lang="ru-RU" sz="20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  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sz="2000" b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b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</m:e>
                      <m:sub>
                        <m:r>
                          <a:rPr lang="ru-RU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набл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интенсивность из наблюдений</a:t>
                </a:r>
                <a:b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ru-RU" sz="20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𝑰</m:t>
                    </m:r>
                  </m:oMath>
                </a14:m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предполагаемая интенсивность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ru-RU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набл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параметр Стокса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 </a:t>
                </a:r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из наблюдений</a:t>
                </a:r>
                <a:b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𝐕</m:t>
                    </m:r>
                  </m:oMath>
                </a14:m>
                <a:r>
                  <a:rPr lang="ru-RU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предполагаемый параметр Стокса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B3B9A9-E692-33F8-83A8-FE0F0B35D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846386"/>
                <a:ext cx="5330790" cy="1631216"/>
              </a:xfrm>
              <a:prstGeom prst="rect">
                <a:avLst/>
              </a:prstGeom>
              <a:blipFill>
                <a:blip r:embed="rId4"/>
                <a:stretch>
                  <a:fillRect b="-59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6A02BD-DF34-73BC-338E-BE93097CAD0E}"/>
                  </a:ext>
                </a:extLst>
              </p:cNvPr>
              <p:cNvSpPr txBox="1"/>
              <p:nvPr/>
            </p:nvSpPr>
            <p:spPr>
              <a:xfrm>
                <a:off x="5484769" y="2477602"/>
                <a:ext cx="6464967" cy="4278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sz="32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Искомые параметры</a:t>
                </a:r>
                <a:r>
                  <a:rPr lang="en-US" sz="32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ru-RU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ru-RU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</m:sSub>
                  </m:oMath>
                </a14:m>
                <a:r>
                  <a:rPr lang="ru-RU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Температура плазмы </a:t>
                </a:r>
                <a14:m>
                  <m:oMath xmlns:m="http://schemas.openxmlformats.org/officeDocument/2006/math">
                    <m:r>
                      <a:rPr lang="ru-RU" sz="2400" b="1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Концентрация нетепловых электронов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ru-RU" sz="24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Напряженность магнитного поля </a:t>
                </a:r>
                <a14:m>
                  <m:oMath xmlns:m="http://schemas.openxmlformats.org/officeDocument/2006/math">
                    <m:r>
                      <a:rPr lang="ru-RU" sz="2400" b="1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Угол между направлением магнитного поля и лучом зрения </a:t>
                </a:r>
                <a14:m>
                  <m:oMath xmlns:m="http://schemas.openxmlformats.org/officeDocument/2006/math">
                    <m:r>
                      <a:rPr lang="ru-RU" sz="2400" b="1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Концентрация тепловых электронов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ru-RU" sz="24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Показатель эн</a:t>
                </a:r>
                <a:r>
                  <a:rPr lang="ru-RU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ергетического спектра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Показатель эн</a:t>
                </a:r>
                <a:r>
                  <a:rPr lang="ru-RU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ергетического спектра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buFont typeface="+mj-lt"/>
                  <a:buAutoNum type="arabicPeriod"/>
                </a:pPr>
                <a:r>
                  <a:rPr lang="ru-RU" sz="24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Точка перегиба энергетического спектра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𝒃𝒓</m:t>
                        </m:r>
                        <m:r>
                          <a:rPr lang="ru-RU" sz="2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𝒆𝒂𝒌</m:t>
                        </m:r>
                      </m:sub>
                    </m:sSub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6A02BD-DF34-73BC-338E-BE93097CA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769" y="2477602"/>
                <a:ext cx="6464967" cy="4278094"/>
              </a:xfrm>
              <a:prstGeom prst="rect">
                <a:avLst/>
              </a:prstGeom>
              <a:blipFill>
                <a:blip r:embed="rId5"/>
                <a:stretch>
                  <a:fillRect l="-2453" t="-19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D32552A-F368-6B15-D523-0C719723C7CA}"/>
              </a:ext>
            </a:extLst>
          </p:cNvPr>
          <p:cNvSpPr txBox="1"/>
          <p:nvPr/>
        </p:nvSpPr>
        <p:spPr>
          <a:xfrm>
            <a:off x="1535745" y="0"/>
            <a:ext cx="9120510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Функционал для минимизации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E1DDE-527B-FCBC-3138-23F0A26247EF}"/>
                  </a:ext>
                </a:extLst>
              </p:cNvPr>
              <p:cNvSpPr txBox="1"/>
              <p:nvPr/>
            </p:nvSpPr>
            <p:spPr>
              <a:xfrm>
                <a:off x="107888" y="1112742"/>
                <a:ext cx="378630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𝐈</m:t>
                      </m:r>
                    </m:oMath>
                  </m:oMathPara>
                </a14:m>
                <a:endParaRPr lang="ru-RU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E1DDE-527B-FCBC-3138-23F0A262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88" y="1112742"/>
                <a:ext cx="3786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2A5686-1668-16DD-407B-CA2CEE2DA0E0}"/>
                  </a:ext>
                </a:extLst>
              </p:cNvPr>
              <p:cNvSpPr txBox="1"/>
              <p:nvPr/>
            </p:nvSpPr>
            <p:spPr>
              <a:xfrm>
                <a:off x="72718" y="4417474"/>
                <a:ext cx="459297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𝐈</m:t>
                      </m:r>
                      <m:r>
                        <a:rPr lang="ru-RU" sz="24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𝐈</m:t>
                      </m:r>
                    </m:oMath>
                  </m:oMathPara>
                </a14:m>
                <a:endParaRPr lang="ru-RU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2A5686-1668-16DD-407B-CA2CEE2D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" y="4417474"/>
                <a:ext cx="45929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6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7150E6-962B-876A-004F-BD95F63421F1}"/>
              </a:ext>
            </a:extLst>
          </p:cNvPr>
          <p:cNvSpPr txBox="1"/>
          <p:nvPr/>
        </p:nvSpPr>
        <p:spPr>
          <a:xfrm>
            <a:off x="11848444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5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3FADCBD-3933-A95F-5E1A-2B39837018ED}"/>
              </a:ext>
            </a:extLst>
          </p:cNvPr>
          <p:cNvSpPr txBox="1">
            <a:spLocks/>
          </p:cNvSpPr>
          <p:nvPr/>
        </p:nvSpPr>
        <p:spPr>
          <a:xfrm>
            <a:off x="0" y="54165"/>
            <a:ext cx="12188602" cy="7079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Генетический алгоритм минимизации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FA8E9B-D72A-312D-9C5A-52CD8901D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89"/>
            <a:ext cx="3930185" cy="53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29A364-0296-0F51-7822-554403DC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70" y="762089"/>
            <a:ext cx="7970253" cy="53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F7B96A-99B6-E9B1-FE53-1C9D9F0C4D25}"/>
              </a:ext>
            </a:extLst>
          </p:cNvPr>
          <p:cNvSpPr txBox="1"/>
          <p:nvPr/>
        </p:nvSpPr>
        <p:spPr>
          <a:xfrm>
            <a:off x="255651" y="6097213"/>
            <a:ext cx="367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Блок схема, поясняющая </a:t>
            </a:r>
            <a:br>
              <a:rPr lang="ru-RU" i="1" dirty="0"/>
            </a:br>
            <a:r>
              <a:rPr lang="ru-RU" i="1" dirty="0"/>
              <a:t>генетический алгоритм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1DDAD-52CA-A53C-3719-C3F2391B702C}"/>
              </a:ext>
            </a:extLst>
          </p:cNvPr>
          <p:cNvSpPr txBox="1"/>
          <p:nvPr/>
        </p:nvSpPr>
        <p:spPr>
          <a:xfrm>
            <a:off x="5073724" y="6092373"/>
            <a:ext cx="609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Схематичный рисунок, поясняющий генерацию поколений </a:t>
            </a:r>
            <a:br>
              <a:rPr lang="ru-RU" sz="1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18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 генетическом алгоритме (для двумерного случая)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690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C1D91-E2EE-48A8-8B0F-0DB87D3BB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62" y="654518"/>
            <a:ext cx="6203482" cy="62034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82D67F-DFF7-46DC-B15E-A0F2D6135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4518"/>
            <a:ext cx="6203482" cy="620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2FD0F-B8A3-C518-8A5E-02F57C7E733E}"/>
              </a:ext>
            </a:extLst>
          </p:cNvPr>
          <p:cNvSpPr txBox="1"/>
          <p:nvPr/>
        </p:nvSpPr>
        <p:spPr>
          <a:xfrm>
            <a:off x="11851842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6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622DD-04E6-4199-BE95-53791EF02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1806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Распределение точек в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33072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12FD0F-B8A3-C518-8A5E-02F57C7E733E}"/>
              </a:ext>
            </a:extLst>
          </p:cNvPr>
          <p:cNvSpPr txBox="1"/>
          <p:nvPr/>
        </p:nvSpPr>
        <p:spPr>
          <a:xfrm>
            <a:off x="11851842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7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622DD-04E6-4199-BE95-53791EF02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32"/>
            <a:ext cx="12192000" cy="61806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Обоснование применимости метода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1E9C6-E202-4627-BF1C-7CA8FCD02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618068"/>
            <a:ext cx="9359899" cy="62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12FD0F-B8A3-C518-8A5E-02F57C7E733E}"/>
              </a:ext>
            </a:extLst>
          </p:cNvPr>
          <p:cNvSpPr txBox="1"/>
          <p:nvPr/>
        </p:nvSpPr>
        <p:spPr>
          <a:xfrm>
            <a:off x="11851842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068D2B-936B-4BCB-8F78-111C57B0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73" y="0"/>
            <a:ext cx="9412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E375-8805-4362-86C8-13B102C39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1806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Сибирский радиогелиограф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C7B5F-91AA-C690-D68B-EDBAD0005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2399" y="1308100"/>
            <a:ext cx="3090333" cy="42418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Т-образные антенные решетки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Диапазоны частот: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3-6, 6-12, 12-24 ГГц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антенн: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128, 192, 207 в каждом диапазоне соответственно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частот в одном диапазоне: 16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круговой поляризации: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частотах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6CC6C-4700-5983-AD93-EE2DC9E9598C}"/>
              </a:ext>
            </a:extLst>
          </p:cNvPr>
          <p:cNvSpPr txBox="1"/>
          <p:nvPr/>
        </p:nvSpPr>
        <p:spPr>
          <a:xfrm>
            <a:off x="11851842" y="6396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5CC857-CD76-D438-EC02-E4ECCF189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" y="701965"/>
            <a:ext cx="8983133" cy="597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98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3271</TotalTime>
  <Words>908</Words>
  <Application>Microsoft Office PowerPoint</Application>
  <PresentationFormat>Широкоэкранный</PresentationFormat>
  <Paragraphs>176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Bahnschrift SemiBold</vt:lpstr>
      <vt:lpstr>Calibri</vt:lpstr>
      <vt:lpstr>Calibri Light</vt:lpstr>
      <vt:lpstr>Cambria Math</vt:lpstr>
      <vt:lpstr>Roboto Slab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точек в пространстве</vt:lpstr>
      <vt:lpstr>Обоснование применимости метода</vt:lpstr>
      <vt:lpstr>Презентация PowerPoint</vt:lpstr>
      <vt:lpstr>Сибирский радиогелиограф</vt:lpstr>
      <vt:lpstr>Этапы получения изображения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  <vt:lpstr>Влияние изменения различных параметров на спектр гиросинхротронного излучения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Смирнов</dc:creator>
  <cp:lastModifiedBy>Dmitry</cp:lastModifiedBy>
  <cp:revision>81</cp:revision>
  <dcterms:created xsi:type="dcterms:W3CDTF">2023-06-08T08:55:25Z</dcterms:created>
  <dcterms:modified xsi:type="dcterms:W3CDTF">2024-09-02T07:37:21Z</dcterms:modified>
</cp:coreProperties>
</file>