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9" r:id="rId2"/>
    <p:sldId id="265" r:id="rId3"/>
    <p:sldId id="272" r:id="rId4"/>
    <p:sldId id="271" r:id="rId5"/>
    <p:sldId id="273" r:id="rId6"/>
    <p:sldId id="280" r:id="rId7"/>
    <p:sldId id="274" r:id="rId8"/>
    <p:sldId id="275" r:id="rId9"/>
    <p:sldId id="276" r:id="rId10"/>
    <p:sldId id="278" r:id="rId11"/>
    <p:sldId id="277" r:id="rId12"/>
    <p:sldId id="279" r:id="rId13"/>
    <p:sldId id="262" r:id="rId14"/>
  </p:sldIdLst>
  <p:sldSz cx="12190413" cy="6859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75" autoAdjust="0"/>
  </p:normalViewPr>
  <p:slideViewPr>
    <p:cSldViewPr>
      <p:cViewPr varScale="1">
        <p:scale>
          <a:sx n="114" d="100"/>
          <a:sy n="114" d="100"/>
        </p:scale>
        <p:origin x="300" y="114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71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A1B7CDE6-6603-455A-AB1F-4B7CBFCB7A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3398374-4F33-4AE3-A09B-1D09B84944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C8D7D-6B83-4ED0-B169-7A2D05955812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E163D73-A74D-49A3-B48C-76B1ABA360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B2523AB-5DAA-4F11-B977-A98675BC7B9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901CA-A9C0-481D-87FC-0ABFEF7895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8012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9A5AE-78C2-40AA-8AA0-09DE18156979}" type="datetimeFigureOut">
              <a:rPr lang="ru-RU" smtClean="0"/>
              <a:t>03.09.2024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20B57-BDDC-4EBD-9300-C2E64C7048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331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6678DA9-C98C-4A36-AB78-3CF2951169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12986"/>
          <a:stretch/>
        </p:blipFill>
        <p:spPr>
          <a:xfrm>
            <a:off x="7751390" y="2499303"/>
            <a:ext cx="4439023" cy="4360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2B71A3-195D-42DB-BC11-CDDD8A3BE9D4}"/>
              </a:ext>
            </a:extLst>
          </p:cNvPr>
          <p:cNvSpPr/>
          <p:nvPr userDrawn="1"/>
        </p:nvSpPr>
        <p:spPr>
          <a:xfrm>
            <a:off x="-1" y="0"/>
            <a:ext cx="12190413" cy="121948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FB0AAB-65C5-4764-872E-294AE7EE7B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349153"/>
            <a:ext cx="5976664" cy="58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674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8EAD611-56A8-4C42-9F11-23273EDF08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12986"/>
          <a:stretch/>
        </p:blipFill>
        <p:spPr>
          <a:xfrm>
            <a:off x="7751390" y="2499303"/>
            <a:ext cx="4439023" cy="4360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62B71A3-195D-42DB-BC11-CDDD8A3BE9D4}"/>
              </a:ext>
            </a:extLst>
          </p:cNvPr>
          <p:cNvSpPr/>
          <p:nvPr userDrawn="1"/>
        </p:nvSpPr>
        <p:spPr>
          <a:xfrm>
            <a:off x="0" y="0"/>
            <a:ext cx="4367014" cy="90951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4EF065-5B9B-4DBA-8BC1-FDA57060344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92276"/>
            <a:ext cx="12185651" cy="17238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34C20F-D34B-4715-988B-D80CEC94CC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66" y="293969"/>
            <a:ext cx="3960440" cy="388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080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7FB9B62-4191-404A-B710-38D5562277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12986"/>
          <a:stretch/>
        </p:blipFill>
        <p:spPr>
          <a:xfrm>
            <a:off x="7751390" y="2499303"/>
            <a:ext cx="4439023" cy="4360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1" cy="1470366"/>
          </a:xfrm>
        </p:spPr>
        <p:txBody>
          <a:bodyPr>
            <a:normAutofit/>
          </a:bodyPr>
          <a:lstStyle>
            <a:lvl1pPr>
              <a:defRPr sz="4800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D44EF065-5B9B-4DBA-8BC1-FDA570603448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892276"/>
            <a:ext cx="12185651" cy="17238"/>
          </a:xfrm>
          <a:prstGeom prst="line">
            <a:avLst/>
          </a:prstGeom>
          <a:ln w="2222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0FC0D76-B1FB-4AFC-AEDC-512666200F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21" y="305830"/>
            <a:ext cx="3845101" cy="392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707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609521" y="1701602"/>
            <a:ext cx="10971372" cy="4752528"/>
          </a:xfrm>
        </p:spPr>
        <p:txBody>
          <a:bodyPr/>
          <a:lstStyle/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00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 hasCustomPrompt="1"/>
          </p:nvPr>
        </p:nvSpPr>
        <p:spPr>
          <a:xfrm>
            <a:off x="609521" y="1535469"/>
            <a:ext cx="5386216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 hasCustomPrompt="1"/>
          </p:nvPr>
        </p:nvSpPr>
        <p:spPr>
          <a:xfrm>
            <a:off x="609521" y="2175378"/>
            <a:ext cx="5386216" cy="4278752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  <a:p>
            <a:pPr lvl="1"/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6192562" y="1535469"/>
            <a:ext cx="5388332" cy="639911"/>
          </a:xfrm>
        </p:spPr>
        <p:txBody>
          <a:bodyPr anchor="b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Calibri)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 hasCustomPrompt="1"/>
          </p:nvPr>
        </p:nvSpPr>
        <p:spPr>
          <a:xfrm>
            <a:off x="6192562" y="2175378"/>
            <a:ext cx="5388332" cy="4278752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5437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1197546"/>
            <a:ext cx="10971370" cy="360040"/>
          </a:xfrm>
        </p:spPr>
        <p:txBody>
          <a:bodyPr anchor="b">
            <a:noAutofit/>
          </a:bodyPr>
          <a:lstStyle>
            <a:lvl1pPr algn="ctr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766114" y="1665668"/>
            <a:ext cx="6814779" cy="4860470"/>
          </a:xfrm>
        </p:spPr>
        <p:txBody>
          <a:bodyPr/>
          <a:lstStyle>
            <a:lvl1pPr>
              <a:defRPr sz="16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609523" y="1665668"/>
            <a:ext cx="4010562" cy="48226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19646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6614" y="1053530"/>
            <a:ext cx="10729192" cy="566870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766614" y="1701602"/>
            <a:ext cx="10729192" cy="37471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 hasCustomPrompt="1"/>
          </p:nvPr>
        </p:nvSpPr>
        <p:spPr>
          <a:xfrm>
            <a:off x="766614" y="5584606"/>
            <a:ext cx="10729192" cy="6535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 (</a:t>
            </a:r>
            <a:r>
              <a:rPr lang="en-US" dirty="0"/>
              <a:t>Calibri</a:t>
            </a:r>
            <a:r>
              <a:rPr lang="ru-R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656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2D3B16-8A47-4277-844F-A10DD92D60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3" b="12986"/>
          <a:stretch/>
        </p:blipFill>
        <p:spPr>
          <a:xfrm>
            <a:off x="7751390" y="2499303"/>
            <a:ext cx="4439023" cy="43602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1028939"/>
            <a:ext cx="10971372" cy="528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701602"/>
            <a:ext cx="10971372" cy="4425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0"/>
            <a:r>
              <a:rPr lang="en-US" dirty="0"/>
              <a:t>Calibri </a:t>
            </a:r>
            <a:endParaRPr lang="ru-RU" dirty="0"/>
          </a:p>
          <a:p>
            <a:pPr lvl="0"/>
            <a:r>
              <a:rPr lang="en-US" dirty="0"/>
              <a:t>Arial Narrow</a:t>
            </a:r>
            <a:endParaRPr lang="ru-RU" dirty="0"/>
          </a:p>
          <a:p>
            <a:pPr lvl="0"/>
            <a:r>
              <a:rPr lang="en-US" dirty="0"/>
              <a:t>Tahoma</a:t>
            </a:r>
            <a:endParaRPr lang="ru-RU" dirty="0"/>
          </a:p>
          <a:p>
            <a:pPr lvl="0"/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B78F102-FF54-46ED-9C41-8303AA1908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06"/>
          <a:stretch/>
        </p:blipFill>
        <p:spPr>
          <a:xfrm>
            <a:off x="334566" y="189434"/>
            <a:ext cx="693842" cy="637033"/>
          </a:xfrm>
          <a:prstGeom prst="rect">
            <a:avLst/>
          </a:prstGeom>
        </p:spPr>
      </p:pic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4A125331-1064-4A72-8981-3E29BB060855}"/>
              </a:ext>
            </a:extLst>
          </p:cNvPr>
          <p:cNvSpPr/>
          <p:nvPr userDrawn="1"/>
        </p:nvSpPr>
        <p:spPr>
          <a:xfrm>
            <a:off x="1270670" y="0"/>
            <a:ext cx="45719" cy="90951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21" name="Подзаголовок 2">
            <a:extLst>
              <a:ext uri="{FF2B5EF4-FFF2-40B4-BE49-F238E27FC236}">
                <a16:creationId xmlns:a16="http://schemas.microsoft.com/office/drawing/2014/main" id="{D9560EC2-5AAC-4476-9C47-EC97C34EDBD1}"/>
              </a:ext>
            </a:extLst>
          </p:cNvPr>
          <p:cNvSpPr txBox="1">
            <a:spLocks/>
          </p:cNvSpPr>
          <p:nvPr userDrawn="1"/>
        </p:nvSpPr>
        <p:spPr>
          <a:xfrm>
            <a:off x="11711829" y="6466552"/>
            <a:ext cx="478584" cy="312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fld id="{93A65EFA-DF03-4AC0-988A-40C1F3A0E756}" type="slidenum">
              <a:rPr lang="ru-RU" sz="1600" b="1" smtClean="0">
                <a:solidFill>
                  <a:schemeClr val="accent1">
                    <a:lumMod val="75000"/>
                  </a:schemeClr>
                </a:solidFill>
              </a:rPr>
              <a:t>‹#›</a:t>
            </a:fld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74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9" r:id="rId3"/>
    <p:sldLayoutId id="2147483650" r:id="rId4"/>
    <p:sldLayoutId id="2147483653" r:id="rId5"/>
    <p:sldLayoutId id="2147483656" r:id="rId6"/>
    <p:sldLayoutId id="2147483657" r:id="rId7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itchFamily="34" charset="0"/>
        <a:buNone/>
        <a:defRPr sz="1600" kern="1200">
          <a:solidFill>
            <a:schemeClr val="accent1">
              <a:lumMod val="75000"/>
            </a:schemeClr>
          </a:solidFill>
          <a:latin typeface="+mj-lt"/>
          <a:ea typeface="Tahoma" panose="020B0604030504040204" pitchFamily="34" charset="0"/>
          <a:cs typeface="Tahoma" panose="020B0604030504040204" pitchFamily="34" charset="0"/>
        </a:defRPr>
      </a:lvl1pPr>
      <a:lvl2pPr marL="457200" indent="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DD7E97E-7F21-4C9F-B012-252D2504E65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nocturnal variations of the neutral atmospheric parameters to electron densities in the upper atmosphere</a:t>
            </a:r>
            <a:endParaRPr lang="ru-RU" dirty="0"/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ED053173-59B9-4A76-A2C6-9DBF27F801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4283" y="4169740"/>
            <a:ext cx="10361850" cy="1470366"/>
          </a:xfrm>
        </p:spPr>
        <p:txBody>
          <a:bodyPr/>
          <a:lstStyle/>
          <a:p>
            <a:pPr algn="just"/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A.D. Shelkov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R.V. Vasilyev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M.F. Artamonov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, K.G. Ratovsky</a:t>
            </a:r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</a:p>
          <a:p>
            <a:pPr algn="just"/>
            <a:r>
              <a:rPr lang="en-US" baseline="30000" dirty="0">
                <a:solidFill>
                  <a:schemeClr val="bg2">
                    <a:lumMod val="25000"/>
                  </a:schemeClr>
                </a:solidFill>
              </a:rPr>
              <a:t>1</a:t>
            </a:r>
            <a:r>
              <a:rPr lang="en-US" dirty="0">
                <a:solidFill>
                  <a:schemeClr val="bg2">
                    <a:lumMod val="25000"/>
                  </a:schemeClr>
                </a:solidFill>
              </a:rPr>
              <a:t>Institute of Solar-Terrestrial Physics SB RAS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00B9FE-767F-43CD-BA09-C63632176BE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9182" y="106087"/>
            <a:ext cx="1465931" cy="72140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FC0B01A-7A54-4104-8060-4F0A4D81E6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8" b="13858"/>
          <a:stretch/>
        </p:blipFill>
        <p:spPr>
          <a:xfrm>
            <a:off x="8543478" y="34079"/>
            <a:ext cx="2335113" cy="793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44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Dynamics of electron density from 2022 to 2023, winter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3907" y="1570049"/>
                <a:ext cx="5296986" cy="4752528"/>
              </a:xfrm>
            </p:spPr>
            <p:txBody>
              <a:bodyPr>
                <a:normAutofit/>
              </a:bodyPr>
              <a:lstStyle/>
              <a:p>
                <a:pPr marL="228600" lvl="0" indent="-228600" algn="just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ea typeface="+mn-ea"/>
                    <a:cs typeface="+mn-cs"/>
                  </a:rPr>
                  <a:t>Electron density doesn’t noticeably change near conjugated sunrise but starts rising after local sunrise;</a:t>
                </a:r>
              </a:p>
              <a:p>
                <a:pPr marL="228600" lvl="0" indent="-228600" algn="just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  <a:latin typeface="+mn-lt"/>
                </a:endParaRPr>
              </a:p>
              <a:p>
                <a:pPr marL="228600" lvl="0" indent="-228600" algn="just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+mn-lt"/>
                  </a:rPr>
                  <a:t>During winter 2023 electron density is generally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0,1−0,3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prstClr val="black"/>
                    </a:solidFill>
                    <a:latin typeface="+mn-lt"/>
                  </a:rPr>
                  <a:t>, than during 2022</a:t>
                </a:r>
                <a:r>
                  <a:rPr 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; </a:t>
                </a:r>
              </a:p>
              <a:p>
                <a:pPr marL="228600" lvl="0" indent="-228600" algn="just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  <a:p>
                <a:pPr marL="228600" lvl="0" indent="-228600" algn="just">
                  <a:spcBef>
                    <a:spcPts val="1000"/>
                  </a:spcBef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Near midnight (17 UTC) 2022 and 2023 electron density as well as intensity become equal.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3907" y="1570049"/>
                <a:ext cx="5296986" cy="4752528"/>
              </a:xfrm>
              <a:blipFill>
                <a:blip r:embed="rId2"/>
                <a:stretch>
                  <a:fillRect l="-1611" t="-1797" r="-17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D41D05-99E1-4A4F-8959-D4E66027C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509" y="1557586"/>
            <a:ext cx="5171008" cy="41632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A6AD79-BBA2-4E7A-90B8-99E25B57A097}"/>
              </a:ext>
            </a:extLst>
          </p:cNvPr>
          <p:cNvSpPr/>
          <p:nvPr/>
        </p:nvSpPr>
        <p:spPr>
          <a:xfrm>
            <a:off x="210013" y="56620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Red line represents DPS-4 electron density during winter 2022 and blue – DPS-4 electron density during winter 2023. Vertical lines represent local and conjugated sunset/sunrise.</a:t>
            </a:r>
          </a:p>
        </p:txBody>
      </p:sp>
    </p:spTree>
    <p:extLst>
      <p:ext uri="{BB962C8B-B14F-4D97-AF65-F5344CB8AC3E}">
        <p14:creationId xmlns:p14="http://schemas.microsoft.com/office/powerpoint/2010/main" val="1710320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Dynamics of temperature from 2022 to 2023, winter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907" y="1570049"/>
            <a:ext cx="5296986" cy="4752528"/>
          </a:xfrm>
        </p:spPr>
        <p:txBody>
          <a:bodyPr>
            <a:normAutofit fontScale="92500" lnSpcReduction="20000"/>
          </a:bodyPr>
          <a:lstStyle/>
          <a:p>
            <a:pPr marL="22860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Temperature starts rising near conjugated sunrise. Growth slows in the middle between conjugated and local sunrise, then accelerates again near local sunrise;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+mn-lt"/>
            </a:endParaRP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</a:rPr>
              <a:t>During winter 2023 temperature is generally </a:t>
            </a:r>
            <a:r>
              <a:rPr lang="en-US" sz="2400" dirty="0">
                <a:latin typeface="+mn-lt"/>
              </a:rPr>
              <a:t>10-20 Kelvin higher</a:t>
            </a:r>
            <a:r>
              <a:rPr lang="en-US" sz="2400" dirty="0">
                <a:solidFill>
                  <a:prstClr val="black"/>
                </a:solidFill>
                <a:latin typeface="+mn-lt"/>
              </a:rPr>
              <a:t>, than during 2022</a:t>
            </a: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Near midnight (16-18 UTC) temperature slows its descent during 2022 winter. Temperature difference during midnight is </a:t>
            </a:r>
            <a:r>
              <a:rPr lang="en-US" sz="2400" dirty="0">
                <a:latin typeface="+mn-lt"/>
                <a:ea typeface="+mn-ea"/>
                <a:cs typeface="+mn-cs"/>
              </a:rPr>
              <a:t>30-50 Kelvin</a:t>
            </a: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;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This temperature variation may be caused by some sort of geomagnetic activity at that time.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D41D05-99E1-4A4F-8959-D4E66027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520" y="1603585"/>
            <a:ext cx="5296986" cy="416320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A6AD79-BBA2-4E7A-90B8-99E25B57A097}"/>
              </a:ext>
            </a:extLst>
          </p:cNvPr>
          <p:cNvSpPr/>
          <p:nvPr/>
        </p:nvSpPr>
        <p:spPr>
          <a:xfrm>
            <a:off x="210013" y="56620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Red line represents FPI temperature during winter 2022 and blue – FPI temperature during winter 2023. Vertical lines represent local and conjugated sunset/sunrise.</a:t>
            </a:r>
          </a:p>
        </p:txBody>
      </p:sp>
    </p:spTree>
    <p:extLst>
      <p:ext uri="{BB962C8B-B14F-4D97-AF65-F5344CB8AC3E}">
        <p14:creationId xmlns:p14="http://schemas.microsoft.com/office/powerpoint/2010/main" val="2534399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75814C-DC05-4299-ADA7-0ADED404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481305-1CA8-4A32-B183-DF75E89CE6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Intensity, temperature and electron density dynamics relative to </a:t>
                </a:r>
                <a:r>
                  <a:rPr lang="en-US" sz="2400" dirty="0"/>
                  <a:t>local and conjugated sunset/sunrise</a:t>
                </a:r>
                <a:r>
                  <a:rPr lang="en-US" sz="2400" dirty="0">
                    <a:latin typeface="+mn-lt"/>
                  </a:rPr>
                  <a:t> have been investigated. These dynamics match current conceptions of conjugated ionospheres interaction through plasmasphere;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endParaRPr lang="en-US" sz="2400" dirty="0">
                  <a:latin typeface="+mn-lt"/>
                </a:endParaRP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At 17 UT red line intensities and electron densities become equal for 2022 and 2023 winters;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n-lt"/>
                  </a:rPr>
                  <a:t>During winter 2022 at 15 UT temperature slows its decrease. At 17 UT 2022 temperature is 30-50 Kelvin higher;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sz="2400" dirty="0"/>
                  <a:t>There is an almost constant increase of intensity (10-20 Rayleigh), temperature (10-20 Kelvin) and electron density (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1−3∙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2400" i="1" dirty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sz="24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</m:oMath>
                </a14:m>
                <a:r>
                  <a:rPr lang="en-US" sz="2400" dirty="0"/>
                  <a:t>) during the year with more solar activity.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800" dirty="0">
                  <a:latin typeface="+mn-lt"/>
                </a:endParaRPr>
              </a:p>
              <a:p>
                <a:endParaRPr lang="en-US" sz="2800" dirty="0">
                  <a:latin typeface="+mn-lt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Объект 2">
                <a:extLst>
                  <a:ext uri="{FF2B5EF4-FFF2-40B4-BE49-F238E27FC236}">
                    <a16:creationId xmlns:a16="http://schemas.microsoft.com/office/drawing/2014/main" id="{84481305-1CA8-4A32-B183-DF75E89CE6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78" t="-1026" r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Текст 3" descr="Наименование мероприяти">
            <a:extLst>
              <a:ext uri="{FF2B5EF4-FFF2-40B4-BE49-F238E27FC236}">
                <a16:creationId xmlns:a16="http://schemas.microsoft.com/office/drawing/2014/main" id="{FF7E9733-B7FF-4816-8D7D-BA23AC92E24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552475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17">
            <a:extLst>
              <a:ext uri="{FF2B5EF4-FFF2-40B4-BE49-F238E27FC236}">
                <a16:creationId xmlns:a16="http://schemas.microsoft.com/office/drawing/2014/main" id="{71849B7E-3C13-4CE6-B01C-0980A98EC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280" y="2853730"/>
            <a:ext cx="10361851" cy="1470366"/>
          </a:xfrm>
        </p:spPr>
        <p:txBody>
          <a:bodyPr/>
          <a:lstStyle/>
          <a:p>
            <a:r>
              <a:rPr lang="en-US" dirty="0"/>
              <a:t>Thank you for your attention!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1248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Background. Airglow predawn enhancement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701602"/>
            <a:ext cx="6637813" cy="475252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Predawn enhancement of the atomic oxygen 630 nm line was first discovered and analyzed in </a:t>
            </a:r>
            <a:r>
              <a:rPr lang="ru-RU" sz="2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1959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by D. </a:t>
            </a:r>
            <a:r>
              <a:rPr lang="en-US" sz="2200" dirty="0" err="1">
                <a:solidFill>
                  <a:schemeClr val="bg2">
                    <a:lumMod val="25000"/>
                  </a:schemeClr>
                </a:solidFill>
                <a:latin typeface="+mn-lt"/>
              </a:rPr>
              <a:t>Barbier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 In mid-latitudes this phenomenon is observed regularly during autumn, winter and spring several hours before local sunrise.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algn="just"/>
            <a:endParaRPr lang="en-US" sz="22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It is a result of electrons gaining energy from the emerging Sun in conjugated ionosphere. These electrons then move along a magnetic line exciting atoms in the local atmosphere.</a:t>
            </a: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0F9271-FAC8-408A-85CE-4DD9A1AF6E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029" y="1561481"/>
            <a:ext cx="3519148" cy="2516385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8FADF2A-B134-4FFC-99FA-2E7B8C7F3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167" y="4403980"/>
            <a:ext cx="3898872" cy="2152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003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Background. Airglow predawn enhancement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21" y="5085978"/>
                <a:ext cx="10971372" cy="1368152"/>
              </a:xfrm>
            </p:spPr>
            <p:txBody>
              <a:bodyPr>
                <a:normAutofit/>
              </a:bodyPr>
              <a:lstStyle/>
              <a:p>
                <a:pPr marL="285750" indent="-285750" algn="ctr">
                  <a:buFont typeface="Arial" panose="020B0604020202020204" pitchFamily="34" charset="0"/>
                  <a:buChar char="•"/>
                </a:pPr>
                <a:r>
                  <a:rPr lang="en-US" sz="2000" dirty="0"/>
                  <a:t>Airglow predawn enhancement is also being studied in the ISTP. Here are pictures of modeled 630 nm intensity using various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10.7</m:t>
                        </m:r>
                      </m:sub>
                    </m:sSub>
                  </m:oMath>
                </a14:m>
                <a:r>
                  <a:rPr lang="en-US" sz="2000" dirty="0"/>
                  <a:t> during different seasons from 2003 work of R.A. </a:t>
                </a:r>
                <a:r>
                  <a:rPr lang="en-US" sz="2000" dirty="0" err="1"/>
                  <a:t>Kononov</a:t>
                </a:r>
                <a:r>
                  <a:rPr lang="en-US" sz="2000" dirty="0"/>
                  <a:t> and A.V. </a:t>
                </a:r>
                <a:r>
                  <a:rPr lang="en-US" sz="2000" dirty="0" err="1"/>
                  <a:t>Tashchilin</a:t>
                </a:r>
                <a:r>
                  <a:rPr lang="en-US" sz="2000" dirty="0"/>
                  <a:t>. </a:t>
                </a:r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21" y="5085978"/>
                <a:ext cx="10971372" cy="1368152"/>
              </a:xfrm>
              <a:blipFill>
                <a:blip r:embed="rId2"/>
                <a:stretch>
                  <a:fillRect l="-389" t="-2222" r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0D55ED2-415D-462F-B209-17FA1FC47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6814" y="1557586"/>
            <a:ext cx="7056784" cy="3317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93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Background. Atomic oxygen 630 nm line airglow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21" y="1701602"/>
                <a:ext cx="6421789" cy="4752528"/>
              </a:xfrm>
            </p:spPr>
            <p:txBody>
              <a:bodyPr>
                <a:normAutofit fontScale="85000" lnSpcReduction="10000"/>
              </a:bodyPr>
              <a:lstStyle/>
              <a:p>
                <a:pPr marL="342900" lvl="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Red oxygen line is a result of spontaneous emission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. The main source of excited oxygen atoms is dissociative recombination: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+6,96 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p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+2,76 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𝑒𝑉</m:t>
                      </m:r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342900" lvl="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Non-emissive quenching of excited oxygen atoms is a result of collisions with molecules: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bSup>
                        <m:sSubSup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  <m:d>
                        <m:d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</m:d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pPr marL="342900" lvl="0" indent="-342900" algn="just">
                  <a:lnSpc>
                    <a:spcPct val="11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Volume emission rate in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𝑝h𝑜𝑡𝑜𝑛𝑠</m:t>
                        </m:r>
                      </m:num>
                      <m:den>
                        <m:r>
                          <a:rPr lang="en-US" sz="24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en-US" sz="2400" i="1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2400" dirty="0">
                                <a:solidFill>
                                  <a:schemeClr val="bg2">
                                    <a:lumMod val="2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  <m:r>
                          <a:rPr lang="en-US" sz="24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sz="2400" dirty="0">
                            <a:solidFill>
                              <a:schemeClr val="bg2">
                                <a:lumMod val="2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2">
                        <a:lumMod val="25000"/>
                      </a:schemeClr>
                    </a:solidFill>
                    <a:latin typeface="+mn-lt"/>
                  </a:rPr>
                  <a:t> may be derived as:</a:t>
                </a:r>
              </a:p>
              <a:p>
                <a:pPr lvl="0" algn="just">
                  <a:lnSpc>
                    <a:spcPct val="110000"/>
                  </a:lnSpc>
                </a:pPr>
                <a:endParaRPr lang="en-US" sz="2400" dirty="0">
                  <a:solidFill>
                    <a:schemeClr val="bg2">
                      <a:lumMod val="25000"/>
                    </a:schemeClr>
                  </a:solidFill>
                  <a:latin typeface="+mn-lt"/>
                </a:endParaRPr>
              </a:p>
              <a:p>
                <a:pPr lvl="0" algn="just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630</m:t>
                          </m:r>
                        </m:sub>
                      </m:sSub>
                      <m:r>
                        <a:rPr lang="en-US" sz="240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0,76</m:t>
                          </m:r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p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[</m:t>
                          </m:r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𝑂</m:t>
                              </m:r>
                            </m:e>
                            <m:sub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f>
                            <m:fPr>
                              <m:type m:val="lin"/>
                              <m:ctrlPr>
                                <a:rPr lang="en-US" sz="24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</m:t>
                                      </m:r>
                                    </m:e>
                                    <m:sub>
                                      <m:r>
                                        <a:rPr lang="en-US" sz="2400">
                                          <a:solidFill>
                                            <a:schemeClr val="accent1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  <m:r>
                                <a:rPr lang="en-US" sz="2400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])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US" sz="2400" b="0" i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solidFill>
                    <a:schemeClr val="accent1">
                      <a:lumMod val="75000"/>
                    </a:schemeClr>
                  </a:solidFill>
                  <a:latin typeface="+mn-lt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21" y="1701602"/>
                <a:ext cx="6421789" cy="4752528"/>
              </a:xfrm>
              <a:blipFill>
                <a:blip r:embed="rId2"/>
                <a:stretch>
                  <a:fillRect l="-855" t="-641" r="-9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9FDAD79-4457-4AFB-8653-FB11455A9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602076"/>
                  </p:ext>
                </p:extLst>
              </p:nvPr>
            </p:nvGraphicFramePr>
            <p:xfrm>
              <a:off x="7277753" y="1701602"/>
              <a:ext cx="4608512" cy="3409824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817112">
                      <a:extLst>
                        <a:ext uri="{9D8B030D-6E8A-4147-A177-3AD203B41FA5}">
                          <a16:colId xmlns:a16="http://schemas.microsoft.com/office/drawing/2014/main" val="1209714731"/>
                        </a:ext>
                      </a:extLst>
                    </a:gridCol>
                    <a:gridCol w="3791400">
                      <a:extLst>
                        <a:ext uri="{9D8B030D-6E8A-4147-A177-3AD203B41FA5}">
                          <a16:colId xmlns:a16="http://schemas.microsoft.com/office/drawing/2014/main" val="4121630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dirty="0" smtClean="0">
                                    <a:latin typeface="Cambria Math" panose="02040503050406030204" pitchFamily="18" charset="0"/>
                                  </a:rPr>
                                  <m:t>1,2</m:t>
                                </m:r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434652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800" dirty="0" smtClean="0">
                                    <a:latin typeface="Cambria Math" panose="02040503050406030204" pitchFamily="18" charset="0"/>
                                  </a:rPr>
                                  <m:t>3,23</m:t>
                                </m:r>
                                <m:r>
                                  <a:rPr lang="ru-RU" sz="1800" b="0" dirty="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dirty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dirty="0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dirty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3,72</m:t>
                                        </m:r>
                                      </m:num>
                                      <m:den>
                                        <m:f>
                                          <m:fPr>
                                            <m:ctrlPr>
                                              <a:rPr lang="en-US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b>
                                              <m:sSubPr>
                                                <m:ctrlPr>
                                                  <a:rPr lang="en-US" sz="18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dirty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sSub>
                                                  <m:sSubPr>
                                                    <m:ctrlPr>
                                                      <a:rPr lang="en-US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sz="1800" b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𝑂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sz="1800" b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</m:sub>
                                            </m:sSub>
                                          </m:num>
                                          <m:den>
                                            <m:r>
                                              <a:rPr lang="en-US" sz="1800" b="0" dirty="0" smtClean="0">
                                                <a:latin typeface="Cambria Math" panose="02040503050406030204" pitchFamily="18" charset="0"/>
                                              </a:rPr>
                                              <m:t>300</m:t>
                                            </m:r>
                                          </m:den>
                                        </m:f>
                                      </m:den>
                                    </m:f>
                                    <m: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1800" b="0" dirty="0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1,87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18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dirty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800" b="0" i="1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0" i="1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dirty="0" smtClean="0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𝑇</m:t>
                                                        </m:r>
                                                      </m:e>
                                                      <m:sub>
                                                        <m:sSub>
                                                          <m:sSubPr>
                                                            <m:ctrlPr>
                                                              <a:rPr lang="en-US" sz="1800" b="0" i="1" dirty="0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</m:ctrlPr>
                                                          </m:sSubPr>
                                                          <m:e>
                                                            <m:r>
                                                              <a:rPr lang="en-US" sz="1800" b="0" dirty="0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𝑂</m:t>
                                                            </m:r>
                                                          </m:e>
                                                          <m:sub>
                                                            <m:r>
                                                              <a:rPr lang="en-US" sz="1800" b="0" dirty="0" smtClean="0">
                                                                <a:latin typeface="Cambria Math" panose="02040503050406030204" pitchFamily="18" charset="0"/>
                                                              </a:rPr>
                                                              <m:t>2</m:t>
                                                            </m:r>
                                                          </m:sub>
                                                        </m:sSub>
                                                      </m:sub>
                                                    </m:sSub>
                                                  </m:num>
                                                  <m:den>
                                                    <m:r>
                                                      <a:rPr lang="en-US" sz="1800" b="0" dirty="0" smtClean="0">
                                                        <a:latin typeface="Cambria Math" panose="02040503050406030204" pitchFamily="18" charset="0"/>
                                                      </a:rPr>
                                                      <m:t>300</m:t>
                                                    </m:r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800" b="0" dirty="0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sup>
                                </m:sSup>
                                <m:f>
                                  <m:fPr>
                                    <m:ctrlPr>
                                      <a:rPr lang="ru-RU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569154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2∙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111,8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𝑁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  <m:f>
                                  <m:fPr>
                                    <m:ctrlPr>
                                      <a:rPr lang="ru-RU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167459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2,9∙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smtClean="0">
                                            <a:latin typeface="Cambria Math" panose="02040503050406030204" pitchFamily="18" charset="0"/>
                                          </a:rPr>
                                          <m:t>67,58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smtClean="0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e>
                                          <m:sub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𝑂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smtClean="0">
                                                    <a:latin typeface="Cambria Math" panose="02040503050406030204" pitchFamily="18" charset="0"/>
                                                  </a:rPr>
                                                  <m:t>2</m:t>
                                                </m:r>
                                              </m:sub>
                                            </m:sSub>
                                          </m:sub>
                                        </m:sSub>
                                      </m:den>
                                    </m:f>
                                  </m:sup>
                                </m:sSup>
                                <m:f>
                                  <m:fPr>
                                    <m:ctrlPr>
                                      <a:rPr lang="ru-RU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08831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1,6∙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−12</m:t>
                                    </m:r>
                                  </m:sup>
                                </m:sSup>
                                <m:sSubSup>
                                  <m:sSub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e>
                                  <m:sub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sub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0,91</m:t>
                                    </m:r>
                                  </m:sup>
                                </m:sSubSup>
                                <m:f>
                                  <m:fPr>
                                    <m:ctrlPr>
                                      <a:rPr lang="ru-RU" sz="1800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1800" b="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 sz="1800" b="0" i="0" dirty="0" smtClean="0">
                                            <a:latin typeface="Cambria Math" panose="02040503050406030204" pitchFamily="18" charset="0"/>
                                          </a:rPr>
                                          <m:t>cm</m:t>
                                        </m:r>
                                      </m:e>
                                      <m:sup>
                                        <m:r>
                                          <a:rPr lang="en-US" sz="1800" b="0" dirty="0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m:rPr>
                                        <m:sty m:val="p"/>
                                      </m:rPr>
                                      <a:rPr lang="en-US" sz="1800" b="0" i="0" dirty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69300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180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𝐷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4572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smtClean="0">
                                    <a:latin typeface="Cambria Math" panose="02040503050406030204" pitchFamily="18" charset="0"/>
                                  </a:rPr>
                                  <m:t>6,81∙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−3</m:t>
                                    </m:r>
                                  </m:sup>
                                </m:sSup>
                                <m:r>
                                  <a:rPr lang="ru-RU" sz="1800" b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1800" b="0" i="0" smtClean="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</m:e>
                                  <m:sup>
                                    <m:r>
                                      <a:rPr lang="en-US" sz="1800" b="0" smtClean="0"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122167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Таблица 2">
                <a:extLst>
                  <a:ext uri="{FF2B5EF4-FFF2-40B4-BE49-F238E27FC236}">
                    <a16:creationId xmlns:a16="http://schemas.microsoft.com/office/drawing/2014/main" id="{19FDAD79-4457-4AFB-8653-FB11455A916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1602076"/>
                  </p:ext>
                </p:extLst>
              </p:nvPr>
            </p:nvGraphicFramePr>
            <p:xfrm>
              <a:off x="7277753" y="1701602"/>
              <a:ext cx="4608512" cy="3409824"/>
            </p:xfrm>
            <a:graphic>
              <a:graphicData uri="http://schemas.openxmlformats.org/drawingml/2006/table">
                <a:tbl>
                  <a:tblPr firstCol="1" bandRow="1">
                    <a:tableStyleId>{5C22544A-7EE6-4342-B048-85BDC9FD1C3A}</a:tableStyleId>
                  </a:tblPr>
                  <a:tblGrid>
                    <a:gridCol w="817112">
                      <a:extLst>
                        <a:ext uri="{9D8B030D-6E8A-4147-A177-3AD203B41FA5}">
                          <a16:colId xmlns:a16="http://schemas.microsoft.com/office/drawing/2014/main" val="1209714731"/>
                        </a:ext>
                      </a:extLst>
                    </a:gridCol>
                    <a:gridCol w="3791400">
                      <a:extLst>
                        <a:ext uri="{9D8B030D-6E8A-4147-A177-3AD203B41FA5}">
                          <a16:colId xmlns:a16="http://schemas.microsoft.com/office/drawing/2014/main" val="412163088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1639" r="-466418" b="-8213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1639" r="-321" b="-82131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443465239"/>
                      </a:ext>
                    </a:extLst>
                  </a:tr>
                  <a:tr h="70453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53448" r="-466418" b="-3318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53448" r="-321" b="-33189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285691546"/>
                      </a:ext>
                    </a:extLst>
                  </a:tr>
                  <a:tr h="6589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164815" r="-466418" b="-256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164815" r="-321" b="-2564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16745978"/>
                      </a:ext>
                    </a:extLst>
                  </a:tr>
                  <a:tr h="66281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262385" r="-466418" b="-1541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262385" r="-321" b="-15412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0883195"/>
                      </a:ext>
                    </a:extLst>
                  </a:tr>
                  <a:tr h="64185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376190" r="-466418" b="-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376190" r="-321" b="-6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6930096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46" t="-819672" r="-46641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669" t="-819672" r="-321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122167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745D716-421D-4189-9A7D-002892C3F0FF}"/>
                  </a:ext>
                </a:extLst>
              </p:cNvPr>
              <p:cNvSpPr/>
              <p:nvPr/>
            </p:nvSpPr>
            <p:spPr>
              <a:xfrm>
                <a:off x="7277753" y="5397817"/>
                <a:ext cx="4608512" cy="13234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dirty="0"/>
                  <a:t>Table of coefficients. </a:t>
                </a:r>
                <a14:m>
                  <m:oMath xmlns:m="http://schemas.openxmlformats.org/officeDocument/2006/math">
                    <m:r>
                      <a:rPr lang="en-US" sz="160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1600" dirty="0"/>
                  <a:t> – photon yield from an act of recombination,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- rate of recombination,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-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quenching,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/>
                  <a:t>- rate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600" dirty="0"/>
                  <a:t> quenching,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600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sz="1600" dirty="0"/>
                  <a:t>- rate of electron quenching,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sub>
                    </m:sSub>
                  </m:oMath>
                </a14:m>
                <a:r>
                  <a:rPr lang="en-US" sz="1600" dirty="0"/>
                  <a:t> - reverse lifetime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sz="1600" dirty="0"/>
                  <a:t> state</a:t>
                </a:r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8745D716-421D-4189-9A7D-002892C3F0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7753" y="5397817"/>
                <a:ext cx="4608512" cy="1323439"/>
              </a:xfrm>
              <a:prstGeom prst="rect">
                <a:avLst/>
              </a:prstGeom>
              <a:blipFill>
                <a:blip r:embed="rId4"/>
                <a:stretch>
                  <a:fillRect t="-1376" r="-397" b="-45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896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Research tasks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701602"/>
            <a:ext cx="10971372" cy="4752528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Demonstrate the predawn enhancement on the Fabry-Perot interferometers’ data;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latin typeface="+mn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Investigate the dynamic of the airglow intensity, neutrals temperature and electron density near local and conjugated sunset/sunrise;</a:t>
            </a: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800" dirty="0">
              <a:latin typeface="+mn-lt"/>
            </a:endParaRPr>
          </a:p>
          <a:p>
            <a:pPr marL="228600" lvl="0" indent="-22860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+mn-lt"/>
              </a:rPr>
              <a:t>Compare these parameters’ dynamic for different time periods.</a:t>
            </a: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001159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Predawn 630 nm enhancement shown on FPI data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701602"/>
            <a:ext cx="6227507" cy="475252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Red line represents FPI data, blue line – electron density obtained via DPS-4 digital ionosonde;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Photometric data on the FPI is not calibrated. To obtain absolute airglow intensities we used FPI and DPS-4 data section, where Ne and intensity are synchronic to each other;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For calibration, all density parameters’ height profiles were multiplied by normal distribution and integrated along heights axis to account for finite glowing layer thickness.</a:t>
            </a: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6F819908-BDFC-4C2D-B370-A7345660F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374" y="1605823"/>
            <a:ext cx="3096344" cy="495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1862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Predawn 630 nm enhancement shown on FPI data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21" y="1701602"/>
            <a:ext cx="6229435" cy="4752528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Red line represents FPI data, blue line – electron density obtained via DPS-4 digital ionosonde;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Photometric data on the FPI is not calibrated. To obtain absolute airglow intensities we used FPI and DPS-4 data section, where Ne and intensity are synchronic to each other;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prstClr val="black"/>
                </a:solidFill>
                <a:latin typeface="+mn-lt"/>
                <a:ea typeface="+mn-ea"/>
                <a:cs typeface="+mn-cs"/>
              </a:rPr>
              <a:t>For calibration, all density parameters’ height profiles were multiplied by normal distribution and integrated along heights axis to account for finite glowing layer thickness.</a:t>
            </a: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73BD4E-DC8E-415D-B954-4576372071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318" y="1557586"/>
            <a:ext cx="4152794" cy="267066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294844E-7553-496B-B040-F06E23225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7680" y="4228248"/>
            <a:ext cx="3624070" cy="246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27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Interferometers’ photometric calibration using ionosonde data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521" y="1701602"/>
                <a:ext cx="6205765" cy="4752528"/>
              </a:xfrm>
            </p:spPr>
            <p:txBody>
              <a:bodyPr>
                <a:normAutofit/>
              </a:bodyPr>
              <a:lstStyle/>
              <a:p>
                <a:pPr marL="342900" lvl="0" indent="-34290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MSIS 2.0, IRI 2020 models and DPS-4 data were used to obtain the equation terms;</a:t>
                </a:r>
              </a:p>
              <a:p>
                <a:pPr marL="342900" lvl="0" indent="-34290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To get Rayleighs from volume emission rate we used formula:</a:t>
                </a:r>
              </a:p>
              <a:p>
                <a:pPr lvl="0" algn="just"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𝑅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𝑅𝑎𝑦𝑙𝑒𝑖𝑔h</m:t>
                          </m:r>
                        </m:e>
                      </m:d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𝐼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𝑒𝑟𝑔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𝑐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solidFill>
                                        <a:schemeClr val="accent1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∙</m:t>
                              </m:r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𝑠</m:t>
                              </m:r>
                            </m:den>
                          </m:f>
                        </m:e>
                      </m:d>
                      <m:r>
                        <a:rPr lang="en-US" sz="2200" i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∙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𝜆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𝑛𝑚</m:t>
                              </m:r>
                            </m:e>
                          </m:d>
                        </m:num>
                        <m:den>
                          <m:r>
                            <a:rPr lang="en-US" sz="2200" i="1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1,98∙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2200" i="1">
                                  <a:solidFill>
                                    <a:schemeClr val="accent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−3</m:t>
                              </m:r>
                            </m:sup>
                          </m:sSup>
                        </m:den>
                      </m:f>
                      <m:r>
                        <a:rPr lang="en-US" sz="2200" b="0" i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;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  <a:p>
                <a:pPr lvl="0" algn="just">
                  <a:spcBef>
                    <a:spcPts val="0"/>
                  </a:spcBef>
                </a:pPr>
                <a:endParaRPr lang="en-US" sz="22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  <a:p>
                <a:pPr lvl="0" algn="just">
                  <a:spcBef>
                    <a:spcPts val="0"/>
                  </a:spcBef>
                </a:pPr>
                <a:endParaRPr lang="en-US" sz="2200" dirty="0">
                  <a:solidFill>
                    <a:prstClr val="black"/>
                  </a:solidFill>
                  <a:latin typeface="+mn-lt"/>
                  <a:ea typeface="+mn-ea"/>
                  <a:cs typeface="+mn-cs"/>
                </a:endParaRPr>
              </a:p>
              <a:p>
                <a:pPr marL="342900" lvl="0" indent="-342900" algn="just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rPr>
                  <a:t>All that is left is to build theoretical to experimental intensity relation and approximate it. Coefficient of approximation is then used to calibrate FPI response.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8" name="Объект 7">
                <a:extLst>
                  <a:ext uri="{FF2B5EF4-FFF2-40B4-BE49-F238E27FC236}">
                    <a16:creationId xmlns:a16="http://schemas.microsoft.com/office/drawing/2014/main" id="{03E607DF-D2DF-4D41-AC00-1BBD4CB97D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521" y="1701602"/>
                <a:ext cx="6205765" cy="4752528"/>
              </a:xfrm>
              <a:blipFill>
                <a:blip r:embed="rId2"/>
                <a:stretch>
                  <a:fillRect l="-1179" t="-897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graphicFrame>
        <p:nvGraphicFramePr>
          <p:cNvPr id="2" name="Таблица 2">
            <a:extLst>
              <a:ext uri="{FF2B5EF4-FFF2-40B4-BE49-F238E27FC236}">
                <a16:creationId xmlns:a16="http://schemas.microsoft.com/office/drawing/2014/main" id="{F007F40D-8754-4ABA-BD42-B080FA6325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283907"/>
              </p:ext>
            </p:extLst>
          </p:nvPr>
        </p:nvGraphicFramePr>
        <p:xfrm>
          <a:off x="7412780" y="1701602"/>
          <a:ext cx="4176464" cy="2595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20870">
                  <a:extLst>
                    <a:ext uri="{9D8B030D-6E8A-4147-A177-3AD203B41FA5}">
                      <a16:colId xmlns:a16="http://schemas.microsoft.com/office/drawing/2014/main" val="3176510101"/>
                    </a:ext>
                  </a:extLst>
                </a:gridCol>
                <a:gridCol w="2155594">
                  <a:extLst>
                    <a:ext uri="{9D8B030D-6E8A-4147-A177-3AD203B41FA5}">
                      <a16:colId xmlns:a16="http://schemas.microsoft.com/office/drawing/2014/main" val="1380569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Season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Coef</a:t>
                      </a:r>
                      <a:r>
                        <a:rPr lang="en-US" dirty="0"/>
                        <a:t>, Rayleigh/</a:t>
                      </a:r>
                      <a:r>
                        <a:rPr lang="en-US" dirty="0" err="1"/>
                        <a:t>a.u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3737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1,454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5452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Autumn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1,567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13608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2022-2023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408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Spring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1,554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007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Autumn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1,123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9158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Winter 2023-2024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1,685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599964"/>
                  </a:ext>
                </a:extLst>
              </a:tr>
            </a:tbl>
          </a:graphicData>
        </a:graphic>
      </p:graphicFrame>
      <p:pic>
        <p:nvPicPr>
          <p:cNvPr id="10" name="Picture 4">
            <a:extLst>
              <a:ext uri="{FF2B5EF4-FFF2-40B4-BE49-F238E27FC236}">
                <a16:creationId xmlns:a16="http://schemas.microsoft.com/office/drawing/2014/main" id="{B8CAB6F9-4F0E-4C75-ADBD-1E45187A1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11" y="4297482"/>
            <a:ext cx="3530402" cy="23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8995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1C348BC4-13F9-40D0-A148-67D4122E7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Dynamics of intensity from 2022 to 2023, winter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03E607DF-D2DF-4D41-AC00-1BBD4CB97D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907" y="1570049"/>
            <a:ext cx="5296986" cy="4752528"/>
          </a:xfrm>
        </p:spPr>
        <p:txBody>
          <a:bodyPr>
            <a:normAutofit/>
          </a:bodyPr>
          <a:lstStyle/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Intensity stops rapid decrease after conjugated sunset. Temperature drops faster after conjugated sunset;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Immediately after conjugated sunrise intensity starts rising;</a:t>
            </a: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  <a:ea typeface="+mn-ea"/>
              <a:cs typeface="+mn-cs"/>
            </a:endParaRPr>
          </a:p>
          <a:p>
            <a:pPr marL="228600" lvl="0" indent="-228600" algn="just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During winter 2023 intensity is generally </a:t>
            </a:r>
            <a:r>
              <a:rPr lang="en-US" sz="2400" dirty="0">
                <a:ea typeface="+mn-ea"/>
                <a:cs typeface="+mn-cs"/>
              </a:rPr>
              <a:t>10-30 Rayleighs higher</a:t>
            </a:r>
            <a:r>
              <a:rPr lang="en-US" sz="2400" dirty="0">
                <a:solidFill>
                  <a:prstClr val="black"/>
                </a:solidFill>
                <a:ea typeface="+mn-ea"/>
                <a:cs typeface="+mn-cs"/>
              </a:rPr>
              <a:t>, than during 2022.</a:t>
            </a:r>
          </a:p>
          <a:p>
            <a:endParaRPr lang="ru-RU" dirty="0"/>
          </a:p>
        </p:txBody>
      </p:sp>
      <p:sp>
        <p:nvSpPr>
          <p:cNvPr id="9" name="Текст 3" descr="Наименование мероприяти">
            <a:extLst>
              <a:ext uri="{FF2B5EF4-FFF2-40B4-BE49-F238E27FC236}">
                <a16:creationId xmlns:a16="http://schemas.microsoft.com/office/drawing/2014/main" id="{48ECB0D7-9A64-44A7-AD33-4AEDB1592B7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630710" y="303431"/>
            <a:ext cx="9904464" cy="42857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/>
              <a:t>BSFP-2024</a:t>
            </a:r>
            <a:endParaRPr lang="ru-RU" sz="2400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D41D05-99E1-4A4F-8959-D4E66027C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20" y="1570049"/>
            <a:ext cx="5296986" cy="423027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3A6AD79-BBA2-4E7A-90B8-99E25B57A097}"/>
              </a:ext>
            </a:extLst>
          </p:cNvPr>
          <p:cNvSpPr/>
          <p:nvPr/>
        </p:nvSpPr>
        <p:spPr>
          <a:xfrm>
            <a:off x="210013" y="5662042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dirty="0"/>
              <a:t>Red line represents FPI intensity during winter 2022 and blue – FPI intensity during winter 2023. Vertical lines represent local and conjugated sunset/sunrise.</a:t>
            </a:r>
          </a:p>
        </p:txBody>
      </p:sp>
    </p:spTree>
    <p:extLst>
      <p:ext uri="{BB962C8B-B14F-4D97-AF65-F5344CB8AC3E}">
        <p14:creationId xmlns:p14="http://schemas.microsoft.com/office/powerpoint/2010/main" val="27555618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algn="l"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940</TotalTime>
  <Words>1061</Words>
  <Application>Microsoft Office PowerPoint</Application>
  <PresentationFormat>Произвольный</PresentationFormat>
  <Paragraphs>111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Тема Office</vt:lpstr>
      <vt:lpstr>Comparison of nocturnal variations of the neutral atmospheric parameters to electron densities in the upper atmosphere</vt:lpstr>
      <vt:lpstr>Background. Airglow predawn enhancement</vt:lpstr>
      <vt:lpstr>Background. Airglow predawn enhancement</vt:lpstr>
      <vt:lpstr>Background. Atomic oxygen 630 nm line airglow</vt:lpstr>
      <vt:lpstr>Research tasks</vt:lpstr>
      <vt:lpstr>Predawn 630 nm enhancement shown on FPI data</vt:lpstr>
      <vt:lpstr>Predawn 630 nm enhancement shown on FPI data</vt:lpstr>
      <vt:lpstr>Interferometers’ photometric calibration using ionosonde data</vt:lpstr>
      <vt:lpstr>Dynamics of intensity from 2022 to 2023, winter</vt:lpstr>
      <vt:lpstr>Dynamics of electron density from 2022 to 2023, winter</vt:lpstr>
      <vt:lpstr>Dynamics of temperature from 2022 to 2023, winter</vt:lpstr>
      <vt:lpstr>Conclusions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Alex Shelkov</cp:lastModifiedBy>
  <cp:revision>68</cp:revision>
  <dcterms:created xsi:type="dcterms:W3CDTF">2021-11-25T02:36:15Z</dcterms:created>
  <dcterms:modified xsi:type="dcterms:W3CDTF">2024-09-03T05:55:38Z</dcterms:modified>
</cp:coreProperties>
</file>