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60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85" r:id="rId15"/>
  </p:sldIdLst>
  <p:sldSz cx="12190413" cy="6859588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347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10" y="15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2EC24-744C-47F8-9A62-16B9D5F8FD1C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59159-4338-4375-9985-C6441C93C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712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59159-4338-4375-9985-C6441C93C7D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533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59159-4338-4375-9985-C6441C93C7D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633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2" y="2130921"/>
            <a:ext cx="10361851" cy="147036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1B6C-C028-45F3-8069-55BCE8A41574}" type="datetime1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867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B74B-0284-4289-B847-3D6151343479}" type="datetime1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641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50" y="274702"/>
            <a:ext cx="2742843" cy="58528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2" y="274702"/>
            <a:ext cx="8025355" cy="58528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EBBDD-6B2E-4737-8C31-AB2F7878BEE5}" type="datetime1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033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0F1E-0A85-49D1-BDCD-BE0B3BD20449}" type="datetime1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02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60" y="4407922"/>
            <a:ext cx="10361851" cy="136239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60" y="2907386"/>
            <a:ext cx="10361851" cy="150053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70C1-D742-40F5-A737-877F231526C2}" type="datetime1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074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19BD-37B6-4B94-B9E2-9F8F39CE8B10}" type="datetime1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137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521" y="2175378"/>
            <a:ext cx="5386216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2" y="1535469"/>
            <a:ext cx="5388332" cy="639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2562" y="2175378"/>
            <a:ext cx="5388332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AD36-E30E-4570-AB5E-84F9C3736F13}" type="datetime1">
              <a:rPr lang="ru-RU" smtClean="0"/>
              <a:t>28.08.2024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43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4274-4103-48C8-9867-7922930DE679}" type="datetime1">
              <a:rPr lang="ru-RU" smtClean="0"/>
              <a:t>28.08.2024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523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252A7-F578-4198-B57E-2FE04BEF0F4F}" type="datetime1">
              <a:rPr lang="ru-RU" smtClean="0"/>
              <a:t>28.08.2024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152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3" y="273112"/>
            <a:ext cx="4010562" cy="11623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114" y="273116"/>
            <a:ext cx="6814779" cy="58544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3" y="1435436"/>
            <a:ext cx="4010562" cy="4692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DE87-97C0-4855-AF65-30FCC10F2708}" type="datetime1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646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7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916"/>
            <a:ext cx="7314248" cy="41157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8582"/>
            <a:ext cx="7314248" cy="8050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179D7-A129-4320-AC06-72E4B5169801}" type="datetime1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563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4BDA9-2392-444A-BEB1-BE4F89D4E4EE}" type="datetime1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9" y="6357822"/>
            <a:ext cx="3860297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B291F-C923-47F0-A516-5E5E077D1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97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4"/>
          <p:cNvSpPr txBox="1">
            <a:spLocks/>
          </p:cNvSpPr>
          <p:nvPr/>
        </p:nvSpPr>
        <p:spPr>
          <a:xfrm>
            <a:off x="622598" y="2385677"/>
            <a:ext cx="11279108" cy="2088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rgbClr val="002060"/>
                </a:solidFill>
                <a:cs typeface="Times New Roman" pitchFamily="18" charset="0"/>
              </a:rPr>
              <a:t>Spatial and spectral evolution</a:t>
            </a:r>
          </a:p>
          <a:p>
            <a:pPr algn="l"/>
            <a:r>
              <a:rPr lang="en-US" b="1" dirty="0">
                <a:solidFill>
                  <a:srgbClr val="002060"/>
                </a:solidFill>
                <a:cs typeface="Times New Roman" pitchFamily="18" charset="0"/>
              </a:rPr>
              <a:t>of microwave and X-ray sources</a:t>
            </a:r>
          </a:p>
          <a:p>
            <a:pPr algn="l"/>
            <a:r>
              <a:rPr lang="en-US" b="1" dirty="0">
                <a:solidFill>
                  <a:srgbClr val="002060"/>
                </a:solidFill>
                <a:cs typeface="Times New Roman" pitchFamily="18" charset="0"/>
              </a:rPr>
              <a:t>during the limb solar flare February 5, 2023</a:t>
            </a:r>
            <a:endParaRPr lang="ru-RU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4AFB03F-5E26-DE57-B54A-AE6947474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56" y="4581922"/>
            <a:ext cx="11233150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ts val="650"/>
              </a:spcBef>
            </a:pPr>
            <a:r>
              <a:rPr lang="en-US" altLang="ru-RU" sz="3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Julia</a:t>
            </a:r>
            <a:r>
              <a:rPr lang="ru-RU" altLang="ru-RU" sz="3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ru-RU" sz="3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Shamsutdinova</a:t>
            </a:r>
            <a:r>
              <a:rPr lang="ru-RU" altLang="ru-RU" sz="3000" baseline="33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altLang="ru-RU" sz="3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ru-RU" sz="3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Larisa </a:t>
            </a:r>
            <a:r>
              <a:rPr lang="en-US" altLang="ru-RU" sz="3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Kashapova</a:t>
            </a:r>
            <a:r>
              <a:rPr lang="ru-RU" altLang="ru-RU" sz="3000" baseline="33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altLang="ru-RU" sz="3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ru-RU" sz="3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Zhentong</a:t>
            </a:r>
            <a:r>
              <a:rPr lang="en-US" altLang="ru-RU" sz="3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</a:t>
            </a:r>
            <a:r>
              <a:rPr lang="ru-RU" altLang="ru-RU" sz="3000" baseline="33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altLang="ru-RU" sz="3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ru-RU" altLang="ru-RU" sz="3000" baseline="33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ru-RU" sz="3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Yang Su</a:t>
            </a:r>
            <a:r>
              <a:rPr lang="ru-RU" altLang="ru-RU" sz="3000" baseline="33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9D4AC41C-0AE6-31AC-209A-ADD546C3D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598" y="5323346"/>
            <a:ext cx="11339512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3669" rIns="90000" bIns="45000"/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spcBef>
                <a:spcPts val="288"/>
              </a:spcBef>
              <a:spcAft>
                <a:spcPts val="288"/>
              </a:spcAft>
            </a:pPr>
            <a:r>
              <a:rPr lang="ru-RU" altLang="ru-RU" sz="2100" i="1" baseline="33000" dirty="0">
                <a:solidFill>
                  <a:srgbClr val="002060"/>
                </a:solidFill>
              </a:rPr>
              <a:t>1</a:t>
            </a:r>
            <a:r>
              <a:rPr lang="ru-RU" altLang="ru-RU" sz="2100" i="1" dirty="0">
                <a:solidFill>
                  <a:srgbClr val="002060"/>
                </a:solidFill>
              </a:rPr>
              <a:t> </a:t>
            </a:r>
            <a:r>
              <a:rPr lang="en-US" altLang="ru-RU" sz="2100" i="1" dirty="0">
                <a:solidFill>
                  <a:srgbClr val="002060"/>
                </a:solidFill>
              </a:rPr>
              <a:t>Institute of Solar-Terrestrial Physics SB RAS</a:t>
            </a:r>
            <a:r>
              <a:rPr lang="ru-RU" altLang="ru-RU" sz="2100" i="1" dirty="0">
                <a:solidFill>
                  <a:srgbClr val="002060"/>
                </a:solidFill>
              </a:rPr>
              <a:t>,</a:t>
            </a:r>
            <a:r>
              <a:rPr lang="en-US" altLang="ru-RU" sz="2100" i="1" dirty="0">
                <a:solidFill>
                  <a:srgbClr val="002060"/>
                </a:solidFill>
              </a:rPr>
              <a:t> Irkutsk</a:t>
            </a:r>
            <a:r>
              <a:rPr lang="ru-RU" altLang="ru-RU" sz="2100" i="1" dirty="0">
                <a:solidFill>
                  <a:srgbClr val="002060"/>
                </a:solidFill>
              </a:rPr>
              <a:t>, </a:t>
            </a:r>
            <a:r>
              <a:rPr lang="en-US" altLang="ru-RU" sz="2100" i="1" dirty="0">
                <a:solidFill>
                  <a:srgbClr val="002060"/>
                </a:solidFill>
              </a:rPr>
              <a:t>Russia</a:t>
            </a:r>
            <a:endParaRPr lang="ru-RU" altLang="ru-RU" sz="2100" i="1" dirty="0">
              <a:solidFill>
                <a:srgbClr val="002060"/>
              </a:solidFill>
            </a:endParaRPr>
          </a:p>
          <a:p>
            <a:pPr>
              <a:spcBef>
                <a:spcPts val="288"/>
              </a:spcBef>
              <a:spcAft>
                <a:spcPts val="288"/>
              </a:spcAft>
            </a:pPr>
            <a:r>
              <a:rPr lang="ru-RU" altLang="ru-RU" sz="2100" i="1" baseline="33000" dirty="0">
                <a:solidFill>
                  <a:srgbClr val="002060"/>
                </a:solidFill>
              </a:rPr>
              <a:t>2</a:t>
            </a:r>
            <a:r>
              <a:rPr lang="ru-RU" altLang="ru-RU" sz="2100" i="1" dirty="0">
                <a:solidFill>
                  <a:srgbClr val="002060"/>
                </a:solidFill>
              </a:rPr>
              <a:t> Key Laboratory </a:t>
            </a:r>
            <a:r>
              <a:rPr lang="ru-RU" altLang="ru-RU" sz="2100" i="1" dirty="0" err="1">
                <a:solidFill>
                  <a:srgbClr val="002060"/>
                </a:solidFill>
              </a:rPr>
              <a:t>of</a:t>
            </a:r>
            <a:r>
              <a:rPr lang="ru-RU" altLang="ru-RU" sz="2100" i="1" dirty="0">
                <a:solidFill>
                  <a:srgbClr val="002060"/>
                </a:solidFill>
              </a:rPr>
              <a:t> Dark </a:t>
            </a:r>
            <a:r>
              <a:rPr lang="ru-RU" altLang="ru-RU" sz="2100" i="1" dirty="0" err="1">
                <a:solidFill>
                  <a:srgbClr val="002060"/>
                </a:solidFill>
              </a:rPr>
              <a:t>Matter</a:t>
            </a:r>
            <a:r>
              <a:rPr lang="ru-RU" altLang="ru-RU" sz="2100" i="1" dirty="0">
                <a:solidFill>
                  <a:srgbClr val="002060"/>
                </a:solidFill>
              </a:rPr>
              <a:t> </a:t>
            </a:r>
            <a:r>
              <a:rPr lang="ru-RU" altLang="ru-RU" sz="2100" i="1" dirty="0" err="1">
                <a:solidFill>
                  <a:srgbClr val="002060"/>
                </a:solidFill>
              </a:rPr>
              <a:t>and</a:t>
            </a:r>
            <a:r>
              <a:rPr lang="ru-RU" altLang="ru-RU" sz="2100" i="1" dirty="0">
                <a:solidFill>
                  <a:srgbClr val="002060"/>
                </a:solidFill>
              </a:rPr>
              <a:t> Space </a:t>
            </a:r>
            <a:r>
              <a:rPr lang="ru-RU" altLang="ru-RU" sz="2100" i="1" dirty="0" err="1">
                <a:solidFill>
                  <a:srgbClr val="002060"/>
                </a:solidFill>
              </a:rPr>
              <a:t>Astronomy</a:t>
            </a:r>
            <a:r>
              <a:rPr lang="ru-RU" altLang="ru-RU" sz="2100" i="1" dirty="0">
                <a:solidFill>
                  <a:srgbClr val="002060"/>
                </a:solidFill>
              </a:rPr>
              <a:t>, PMO CAS, </a:t>
            </a:r>
            <a:r>
              <a:rPr lang="ru-RU" altLang="ru-RU" sz="2100" i="1" dirty="0" err="1">
                <a:solidFill>
                  <a:srgbClr val="002060"/>
                </a:solidFill>
              </a:rPr>
              <a:t>Nanjing</a:t>
            </a:r>
            <a:r>
              <a:rPr lang="ru-RU" altLang="ru-RU" sz="2100" i="1" dirty="0">
                <a:solidFill>
                  <a:srgbClr val="002060"/>
                </a:solidFill>
              </a:rPr>
              <a:t>, China</a:t>
            </a:r>
          </a:p>
        </p:txBody>
      </p:sp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F3AF2F50-02F6-7157-95D7-944E0E1495D2}"/>
              </a:ext>
            </a:extLst>
          </p:cNvPr>
          <p:cNvSpPr/>
          <p:nvPr/>
        </p:nvSpPr>
        <p:spPr>
          <a:xfrm>
            <a:off x="0" y="6579000"/>
            <a:ext cx="12187800" cy="258840"/>
          </a:xfrm>
          <a:prstGeom prst="rect">
            <a:avLst/>
          </a:prstGeom>
          <a:solidFill>
            <a:srgbClr val="223466"/>
          </a:solidFill>
          <a:ln w="25560">
            <a:solidFill>
              <a:srgbClr val="2234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BSFP “Physical processes in space and near-Earth space, September 1-7, 2024</a:t>
            </a:r>
            <a:endParaRPr lang="en-US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0044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ECBF88-4C8B-0116-AC3C-B657DFD0B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983" y="6494378"/>
            <a:ext cx="2844430" cy="365210"/>
          </a:xfrm>
        </p:spPr>
        <p:txBody>
          <a:bodyPr/>
          <a:lstStyle/>
          <a:p>
            <a:fld id="{E41B291F-C923-47F0-A516-5E5E077D14F5}" type="slidenum">
              <a:rPr lang="ru-RU" sz="1800" smtClean="0">
                <a:solidFill>
                  <a:srgbClr val="163470"/>
                </a:solidFill>
              </a:rPr>
              <a:pPr/>
              <a:t>10</a:t>
            </a:fld>
            <a:r>
              <a:rPr lang="ru-RU" sz="1800" dirty="0">
                <a:solidFill>
                  <a:srgbClr val="163470"/>
                </a:solidFill>
              </a:rPr>
              <a:t>/12</a:t>
            </a: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E4B5BE3C-9AF0-D484-594B-DBFFA007C838}"/>
              </a:ext>
            </a:extLst>
          </p:cNvPr>
          <p:cNvSpPr/>
          <p:nvPr/>
        </p:nvSpPr>
        <p:spPr>
          <a:xfrm>
            <a:off x="339104" y="1125538"/>
            <a:ext cx="11444734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400" b="1" strike="noStrike" cap="all" spc="-1" dirty="0">
                <a:solidFill>
                  <a:srgbClr val="163470"/>
                </a:solidFill>
                <a:latin typeface="Arial Black"/>
                <a:ea typeface="DejaVu Sans"/>
              </a:rPr>
              <a:t>spectrum for time moment with a jet</a:t>
            </a:r>
            <a:endParaRPr lang="en-US" sz="2400" b="0" strike="noStrike" spc="-1" dirty="0">
              <a:solidFill>
                <a:srgbClr val="163470"/>
              </a:solidFill>
              <a:latin typeface="Arial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7D1C6D7-C6A8-2FD3-E5FA-1C0C85C9EE8E}"/>
              </a:ext>
            </a:extLst>
          </p:cNvPr>
          <p:cNvGrpSpPr/>
          <p:nvPr/>
        </p:nvGrpSpPr>
        <p:grpSpPr>
          <a:xfrm>
            <a:off x="46534" y="1774538"/>
            <a:ext cx="4320480" cy="3607322"/>
            <a:chOff x="228843" y="1657899"/>
            <a:chExt cx="4996158" cy="4156773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D99EA8B8-A1C3-B33A-339C-54FCD5E198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" t="-1063" r="-532" b="1"/>
            <a:stretch/>
          </p:blipFill>
          <p:spPr bwMode="auto">
            <a:xfrm>
              <a:off x="228843" y="1657899"/>
              <a:ext cx="4996158" cy="41567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F59520F7-E656-AEF8-C2E7-A5A7BEA0C824}"/>
                </a:ext>
              </a:extLst>
            </p:cNvPr>
            <p:cNvSpPr/>
            <p:nvPr/>
          </p:nvSpPr>
          <p:spPr bwMode="auto">
            <a:xfrm rot="2997799">
              <a:off x="1660924" y="2647404"/>
              <a:ext cx="1066937" cy="620719"/>
            </a:xfrm>
            <a:prstGeom prst="ellipse">
              <a:avLst/>
            </a:prstGeom>
            <a:noFill/>
            <a:ln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Noto Sans CJK SC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763C65F-8A62-E484-D319-C149ED980AFE}"/>
              </a:ext>
            </a:extLst>
          </p:cNvPr>
          <p:cNvSpPr txBox="1"/>
          <p:nvPr/>
        </p:nvSpPr>
        <p:spPr>
          <a:xfrm>
            <a:off x="405466" y="5388505"/>
            <a:ext cx="3312369" cy="8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SRH 11.8 GHz (color palette</a:t>
            </a:r>
            <a:r>
              <a:rPr lang="ru-RU" sz="20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SDO/AIA 131 Å (black palette</a:t>
            </a:r>
            <a:r>
              <a:rPr lang="ru-RU" sz="20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5EEDD3-9BDF-D13F-48B6-57E2700D97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8" t="6406" r="27348" b="2557"/>
          <a:stretch/>
        </p:blipFill>
        <p:spPr bwMode="auto">
          <a:xfrm>
            <a:off x="4567109" y="1804614"/>
            <a:ext cx="3732072" cy="35693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EC771D-20C5-4875-03EF-809E47897863}"/>
              </a:ext>
            </a:extLst>
          </p:cNvPr>
          <p:cNvSpPr txBox="1"/>
          <p:nvPr/>
        </p:nvSpPr>
        <p:spPr>
          <a:xfrm>
            <a:off x="5015086" y="5405457"/>
            <a:ext cx="3364823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SDO/AIA 94 Å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Green contours</a:t>
            </a:r>
            <a:r>
              <a:rPr lang="ru-RU" sz="20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SRH</a:t>
            </a:r>
            <a:r>
              <a:rPr lang="ru-RU" sz="20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11.8 </a:t>
            </a:r>
            <a:r>
              <a:rPr lang="en-US" sz="20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GHz</a:t>
            </a:r>
            <a:r>
              <a:rPr lang="ru-RU" sz="20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1C2FD3CA-FE2F-C239-8546-1989186C0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602" y="1485578"/>
            <a:ext cx="3216152" cy="430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0FAD48-8416-7D03-510F-80C262FD8926}"/>
                  </a:ext>
                </a:extLst>
              </p:cNvPr>
              <p:cNvSpPr txBox="1"/>
              <p:nvPr/>
            </p:nvSpPr>
            <p:spPr>
              <a:xfrm>
                <a:off x="10127654" y="2577789"/>
                <a:ext cx="1054893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=4.2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0FAD48-8416-7D03-510F-80C262FD8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7654" y="2577789"/>
                <a:ext cx="1054893" cy="3499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Овал 1">
            <a:extLst>
              <a:ext uri="{FF2B5EF4-FFF2-40B4-BE49-F238E27FC236}">
                <a16:creationId xmlns:a16="http://schemas.microsoft.com/office/drawing/2014/main" id="{20A534EE-C7DC-714C-4045-25EE9BE20EB8}"/>
              </a:ext>
            </a:extLst>
          </p:cNvPr>
          <p:cNvSpPr/>
          <p:nvPr/>
        </p:nvSpPr>
        <p:spPr>
          <a:xfrm rot="19351666">
            <a:off x="5932887" y="2248716"/>
            <a:ext cx="720080" cy="100811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781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68DCE7-C842-162C-E3E3-68B2D8AE9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983" y="6494378"/>
            <a:ext cx="2844430" cy="365210"/>
          </a:xfrm>
        </p:spPr>
        <p:txBody>
          <a:bodyPr/>
          <a:lstStyle/>
          <a:p>
            <a:fld id="{E41B291F-C923-47F0-A516-5E5E077D14F5}" type="slidenum">
              <a:rPr lang="ru-RU" sz="1800" smtClean="0">
                <a:solidFill>
                  <a:srgbClr val="163470"/>
                </a:solidFill>
              </a:rPr>
              <a:pPr/>
              <a:t>11</a:t>
            </a:fld>
            <a:r>
              <a:rPr lang="ru-RU" sz="1800" dirty="0">
                <a:solidFill>
                  <a:srgbClr val="163470"/>
                </a:solidFill>
              </a:rPr>
              <a:t>/12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BD5D59-B7AE-2E0E-8117-06206A8C9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20" y="1116005"/>
            <a:ext cx="7253618" cy="3096344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3D69EF21-FE29-B63B-83B4-10EDAE772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" t="51887" r="19591"/>
          <a:stretch/>
        </p:blipFill>
        <p:spPr bwMode="auto">
          <a:xfrm>
            <a:off x="5591150" y="3765691"/>
            <a:ext cx="5342897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FB0B7F-9BA4-71C2-BB44-874FAB3A9DFB}"/>
              </a:ext>
            </a:extLst>
          </p:cNvPr>
          <p:cNvSpPr txBox="1"/>
          <p:nvPr/>
        </p:nvSpPr>
        <p:spPr>
          <a:xfrm>
            <a:off x="838622" y="4653930"/>
            <a:ext cx="47525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soft-hard-soft</a:t>
            </a:r>
            <a:endParaRPr lang="ru-RU" sz="2400" b="1" dirty="0">
              <a:solidFill>
                <a:srgbClr val="16347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ru-RU" dirty="0">
              <a:solidFill>
                <a:srgbClr val="16347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(false hardening of the microwave spectral index due to the jet contribution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2E413-8888-2ADB-AD11-3836B5424841}"/>
              </a:ext>
            </a:extLst>
          </p:cNvPr>
          <p:cNvSpPr txBox="1"/>
          <p:nvPr/>
        </p:nvSpPr>
        <p:spPr>
          <a:xfrm>
            <a:off x="7478310" y="1845618"/>
            <a:ext cx="4968552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hangingPunct="1">
              <a:lnSpc>
                <a:spcPct val="90000"/>
              </a:lnSpc>
              <a:spcBef>
                <a:spcPts val="1013"/>
              </a:spcBef>
              <a:buClr>
                <a:srgbClr val="163470"/>
              </a:buClr>
              <a:buFont typeface="Arial" panose="020B0604020202020204" pitchFamily="34" charset="0"/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ru-RU" sz="2400" b="1" dirty="0">
                <a:solidFill>
                  <a:srgbClr val="163470"/>
                </a:solidFill>
                <a:latin typeface="Calibri" panose="020F0502020204030204" pitchFamily="34" charset="0"/>
              </a:rPr>
              <a:t>More details in the paper </a:t>
            </a:r>
            <a:r>
              <a:rPr lang="en-US" altLang="ru-RU" sz="2400" b="1" dirty="0" err="1">
                <a:solidFill>
                  <a:srgbClr val="163470"/>
                </a:solidFill>
                <a:latin typeface="Calibri" panose="020F0502020204030204" pitchFamily="34" charset="0"/>
              </a:rPr>
              <a:t>doi</a:t>
            </a:r>
            <a:r>
              <a:rPr lang="en-US" altLang="ru-RU" sz="2400" b="1" dirty="0">
                <a:solidFill>
                  <a:srgbClr val="163470"/>
                </a:solidFill>
                <a:latin typeface="Calibri" panose="020F0502020204030204" pitchFamily="34" charset="0"/>
              </a:rPr>
              <a:t>:</a:t>
            </a:r>
            <a:r>
              <a:rPr lang="ru-RU" altLang="ru-RU" sz="2400" b="1" dirty="0">
                <a:solidFill>
                  <a:srgbClr val="163470"/>
                </a:solidFill>
                <a:latin typeface="Calibri" panose="020F0502020204030204" pitchFamily="34" charset="0"/>
              </a:rPr>
              <a:t>10.1007/s11207-024-02331-w</a:t>
            </a:r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761977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9352EAE-0F36-9B7F-9F34-31244B388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983" y="6494378"/>
            <a:ext cx="2844430" cy="365210"/>
          </a:xfrm>
        </p:spPr>
        <p:txBody>
          <a:bodyPr/>
          <a:lstStyle/>
          <a:p>
            <a:fld id="{E41B291F-C923-47F0-A516-5E5E077D14F5}" type="slidenum">
              <a:rPr lang="ru-RU" sz="1800" smtClean="0">
                <a:solidFill>
                  <a:srgbClr val="163470"/>
                </a:solidFill>
              </a:rPr>
              <a:pPr/>
              <a:t>12</a:t>
            </a:fld>
            <a:r>
              <a:rPr lang="ru-RU" sz="1800" dirty="0">
                <a:solidFill>
                  <a:srgbClr val="163470"/>
                </a:solidFill>
              </a:rPr>
              <a:t>/12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CCE26BC3-E3BC-5325-579D-2A5F095B9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658" y="1643883"/>
            <a:ext cx="11495212" cy="4666231"/>
          </a:xfrm>
        </p:spPr>
        <p:txBody>
          <a:bodyPr>
            <a:normAutofit lnSpcReduction="10000"/>
          </a:bodyPr>
          <a:lstStyle/>
          <a:p>
            <a:pPr marL="457200" indent="-457200" algn="just">
              <a:buClr>
                <a:srgbClr val="16347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main source of energy release was a small compact loop with a magnetic field of 130 G</a:t>
            </a:r>
            <a:r>
              <a:rPr lang="ru-RU" sz="28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457200" indent="-457200" algn="just">
              <a:buClr>
                <a:srgbClr val="16347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the preflare phase the microwave spectrum indicates </a:t>
            </a:r>
            <a:r>
              <a:rPr lang="en-US" sz="2800" dirty="0" err="1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gyrosynchrotron</a:t>
            </a:r>
            <a:r>
              <a:rPr lang="en-US" sz="28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emission of thermal electrons, which preceded the appearance of accelerated electrons (heating -&gt; acceleration)</a:t>
            </a:r>
            <a:r>
              <a:rPr lang="ru-RU" sz="28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8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it typical for the Hanaoka model</a:t>
            </a:r>
            <a:r>
              <a:rPr lang="ru-RU" sz="28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indent="-457200" algn="just">
              <a:buClr>
                <a:srgbClr val="16347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Spectral indices of accelerating electrons obtained from the data of the two ranges are consistent at all stages of the flare</a:t>
            </a:r>
            <a:r>
              <a:rPr lang="ru-RU" sz="28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evolution, that indicates a simple topology of the event;</a:t>
            </a:r>
            <a:endParaRPr lang="ru-RU" sz="2800" dirty="0">
              <a:solidFill>
                <a:srgbClr val="16347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Clr>
                <a:srgbClr val="16347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Hardening of average microwave spectra at the end of impulsive phase was caused by the contribution of jet MW emission.</a:t>
            </a:r>
            <a:endParaRPr lang="ru-RU" sz="2800" dirty="0">
              <a:solidFill>
                <a:srgbClr val="16347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663AC2A0-7C6C-3830-72AE-5E8A26011F5F}"/>
              </a:ext>
            </a:extLst>
          </p:cNvPr>
          <p:cNvSpPr/>
          <p:nvPr/>
        </p:nvSpPr>
        <p:spPr>
          <a:xfrm>
            <a:off x="339104" y="1125538"/>
            <a:ext cx="11444734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400" b="1" strike="noStrike" cap="all" spc="-1" dirty="0">
                <a:solidFill>
                  <a:srgbClr val="163470"/>
                </a:solidFill>
                <a:latin typeface="Arial Black"/>
                <a:ea typeface="DejaVu Sans"/>
              </a:rPr>
              <a:t>Resume</a:t>
            </a:r>
            <a:endParaRPr lang="en-US" sz="2400" b="0" strike="noStrike" spc="-1" dirty="0">
              <a:solidFill>
                <a:srgbClr val="16347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6450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57817EDA-B4DE-3CAC-A551-396B5EADCCDC}"/>
              </a:ext>
            </a:extLst>
          </p:cNvPr>
          <p:cNvSpPr/>
          <p:nvPr/>
        </p:nvSpPr>
        <p:spPr>
          <a:xfrm>
            <a:off x="2134766" y="3213770"/>
            <a:ext cx="792088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1" strike="noStrike" cap="all" spc="-1" dirty="0">
                <a:solidFill>
                  <a:srgbClr val="163470"/>
                </a:solidFill>
                <a:latin typeface="Arial Black"/>
                <a:ea typeface="DejaVu Sans"/>
              </a:rPr>
              <a:t>Thank you for attention! </a:t>
            </a:r>
            <a:endParaRPr lang="en-US" sz="3600" b="0" strike="noStrike" spc="-1" dirty="0">
              <a:solidFill>
                <a:srgbClr val="16347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987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38EA968E-94FA-844E-72F5-C5D52B733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8" y="1845618"/>
            <a:ext cx="569752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51E807AB-C339-56DB-BE5C-07A31CDEC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30" y="981522"/>
            <a:ext cx="10552113" cy="706432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ru-RU" altLang="ru-RU" sz="2000" b="1" dirty="0">
                <a:solidFill>
                  <a:srgbClr val="102754"/>
                </a:solidFill>
                <a:latin typeface="Arial Black" panose="020B0A04020102020204" pitchFamily="34" charset="0"/>
                <a:cs typeface="DejaVu Sans" panose="020B0603030804020204" pitchFamily="34" charset="0"/>
              </a:rPr>
              <a:t>Метод восстановления пространственной структуры микроволновых источников по данным СРГ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4F68190-08B3-05F8-9641-077641B11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281" y="1557586"/>
            <a:ext cx="4895850" cy="470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7" name="Rectangle 5">
            <a:extLst>
              <a:ext uri="{FF2B5EF4-FFF2-40B4-BE49-F238E27FC236}">
                <a16:creationId xmlns:a16="http://schemas.microsoft.com/office/drawing/2014/main" id="{D2FAD245-54A3-255E-21B2-C86657019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7988" y="6174408"/>
            <a:ext cx="489585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ru-RU" altLang="ru-RU" dirty="0">
                <a:solidFill>
                  <a:srgbClr val="163470"/>
                </a:solidFill>
                <a:latin typeface="Calibri" panose="020F0502020204030204" pitchFamily="34" charset="0"/>
                <a:cs typeface="DejaVu Sans" panose="020B0603030804020204" pitchFamily="34" charset="0"/>
              </a:rPr>
              <a:t>Вычтенные источники в момент максимума</a:t>
            </a:r>
            <a:r>
              <a:rPr lang="en-US" altLang="ru-RU" dirty="0">
                <a:solidFill>
                  <a:srgbClr val="163470"/>
                </a:solidFill>
                <a:latin typeface="Calibri" panose="020F0502020204030204" pitchFamily="34" charset="0"/>
                <a:cs typeface="DejaVu Sans" panose="020B0603030804020204" pitchFamily="34" charset="0"/>
              </a:rPr>
              <a:t> 03:24:38</a:t>
            </a: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2D2C80C7-38BB-FCBA-AF39-79913DE1E662}"/>
              </a:ext>
            </a:extLst>
          </p:cNvPr>
          <p:cNvCxnSpPr/>
          <p:nvPr/>
        </p:nvCxnSpPr>
        <p:spPr bwMode="auto">
          <a:xfrm flipV="1">
            <a:off x="7967414" y="4293890"/>
            <a:ext cx="288032" cy="901583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B098CF5-8921-0998-B9A7-017F78721CBC}"/>
              </a:ext>
            </a:extLst>
          </p:cNvPr>
          <p:cNvSpPr txBox="1"/>
          <p:nvPr/>
        </p:nvSpPr>
        <p:spPr>
          <a:xfrm>
            <a:off x="7463358" y="5195473"/>
            <a:ext cx="2088232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Диаграмма направленности</a:t>
            </a:r>
          </a:p>
        </p:txBody>
      </p:sp>
    </p:spTree>
    <p:extLst>
      <p:ext uri="{BB962C8B-B14F-4D97-AF65-F5344CB8AC3E}">
        <p14:creationId xmlns:p14="http://schemas.microsoft.com/office/powerpoint/2010/main" val="1425918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186C335-B975-B455-5514-FE8F19B3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5566" y="6494378"/>
            <a:ext cx="2844430" cy="365210"/>
          </a:xfrm>
        </p:spPr>
        <p:txBody>
          <a:bodyPr/>
          <a:lstStyle/>
          <a:p>
            <a:fld id="{E41B291F-C923-47F0-A516-5E5E077D14F5}" type="slidenum">
              <a:rPr lang="ru-RU" sz="1800" smtClean="0">
                <a:solidFill>
                  <a:srgbClr val="163470"/>
                </a:solidFill>
              </a:rPr>
              <a:t>2</a:t>
            </a:fld>
            <a:r>
              <a:rPr lang="ru-RU" sz="1800" dirty="0">
                <a:solidFill>
                  <a:srgbClr val="163470"/>
                </a:solidFill>
              </a:rPr>
              <a:t>/12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A466F9BC-62E3-E6DC-9012-001D53776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2" b="10949"/>
          <a:stretch/>
        </p:blipFill>
        <p:spPr bwMode="auto">
          <a:xfrm>
            <a:off x="235891" y="2173285"/>
            <a:ext cx="3357893" cy="365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A9B267-2214-58CA-4196-08974C616042}"/>
              </a:ext>
            </a:extLst>
          </p:cNvPr>
          <p:cNvSpPr txBox="1"/>
          <p:nvPr/>
        </p:nvSpPr>
        <p:spPr>
          <a:xfrm>
            <a:off x="332682" y="1688093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CSHKP model</a:t>
            </a:r>
            <a:r>
              <a:rPr lang="ru-RU" sz="20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standard model</a:t>
            </a:r>
            <a:r>
              <a:rPr lang="ru-RU" sz="20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086DE7-EEE3-0CB8-EFB9-49EC78EEA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203" y="5800376"/>
            <a:ext cx="4021906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US" altLang="ru-RU" sz="2000" i="1" dirty="0">
                <a:solidFill>
                  <a:srgbClr val="163470"/>
                </a:solidFill>
                <a:latin typeface="Calibri" panose="020F0502020204030204" pitchFamily="34" charset="0"/>
                <a:cs typeface="DejaVu Sans" panose="020B0603030804020204" pitchFamily="34" charset="0"/>
              </a:rPr>
              <a:t>[Jeffrey, Natasha L.S., 2020]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9D618A21-01BF-6159-595D-599ED4755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9" b="3893"/>
          <a:stretch/>
        </p:blipFill>
        <p:spPr bwMode="auto">
          <a:xfrm>
            <a:off x="4105815" y="4187068"/>
            <a:ext cx="3602284" cy="210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813F9814-A359-7C4E-01AD-69E53A55F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966" y="1619144"/>
            <a:ext cx="3816424" cy="198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5F1FB0D9-E145-51D3-11C6-C65DE5A82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2225" y="6319737"/>
            <a:ext cx="4021906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US" sz="2000" spc="-1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Hanaoka model</a:t>
            </a:r>
            <a:r>
              <a:rPr lang="ru-RU" sz="2000" spc="-1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ru-RU" sz="2000" i="1" dirty="0">
                <a:solidFill>
                  <a:srgbClr val="163470"/>
                </a:solidFill>
                <a:latin typeface="Calibri" panose="020F0502020204030204" pitchFamily="34" charset="0"/>
                <a:cs typeface="DejaVu Sans" panose="020B0603030804020204" pitchFamily="34" charset="0"/>
              </a:rPr>
              <a:t>[Hanaoka, 1997]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9120620B-CA09-F5A2-90C2-F668362DA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8942" y="3608461"/>
            <a:ext cx="4376031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US" sz="20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 of circle flare</a:t>
            </a:r>
            <a:r>
              <a:rPr lang="ru-RU" sz="20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ru-RU" sz="2000" i="1" dirty="0">
                <a:solidFill>
                  <a:srgbClr val="163470"/>
                </a:solidFill>
                <a:latin typeface="Calibri" panose="020F0502020204030204" pitchFamily="34" charset="0"/>
                <a:cs typeface="DejaVu Sans" panose="020B0603030804020204" pitchFamily="34" charset="0"/>
              </a:rPr>
              <a:t>[Reid, H.A.S., 2012]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0A6F8E52-1404-2F88-DCD3-70EE3940EC25}"/>
              </a:ext>
            </a:extLst>
          </p:cNvPr>
          <p:cNvSpPr/>
          <p:nvPr/>
        </p:nvSpPr>
        <p:spPr>
          <a:xfrm>
            <a:off x="334566" y="1141456"/>
            <a:ext cx="900100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400" b="1" cap="all" spc="-1" dirty="0">
                <a:solidFill>
                  <a:srgbClr val="163470"/>
                </a:solidFill>
                <a:latin typeface="Arial Black"/>
                <a:ea typeface="DejaVu Sans"/>
              </a:rPr>
              <a:t>motivation</a:t>
            </a:r>
            <a:endParaRPr lang="en-US" sz="2400" b="0" strike="noStrike" spc="-1" dirty="0">
              <a:solidFill>
                <a:srgbClr val="163470"/>
              </a:solidFill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F5125C-E89F-47F0-7A26-3D1FCBF3A872}"/>
              </a:ext>
            </a:extLst>
          </p:cNvPr>
          <p:cNvSpPr txBox="1"/>
          <p:nvPr/>
        </p:nvSpPr>
        <p:spPr>
          <a:xfrm>
            <a:off x="8173048" y="1661256"/>
            <a:ext cx="397125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163470"/>
                </a:solidFill>
              </a:rPr>
              <a:t>For the same population of electron</a:t>
            </a:r>
            <a:r>
              <a:rPr lang="ru-RU" sz="2000" dirty="0">
                <a:solidFill>
                  <a:srgbClr val="163470"/>
                </a:solidFill>
              </a:rPr>
              <a:t>:</a:t>
            </a:r>
          </a:p>
          <a:p>
            <a:pPr marL="342900" indent="-342900">
              <a:spcAft>
                <a:spcPts val="600"/>
              </a:spcAft>
              <a:buClr>
                <a:srgbClr val="163470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163470"/>
                </a:solidFill>
              </a:rPr>
              <a:t>Microwave and X-Ray temporal profiles coincide</a:t>
            </a:r>
            <a:endParaRPr lang="ru-RU" sz="2000" dirty="0">
              <a:solidFill>
                <a:srgbClr val="163470"/>
              </a:solidFill>
            </a:endParaRPr>
          </a:p>
          <a:p>
            <a:pPr marL="342900" indent="-342900">
              <a:spcAft>
                <a:spcPts val="600"/>
              </a:spcAft>
              <a:buClr>
                <a:srgbClr val="163470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163470"/>
                </a:solidFill>
              </a:rPr>
              <a:t>The properties of plasma parameters obtained from the X-ray and microwave ranges must be consistent</a:t>
            </a:r>
            <a:endParaRPr lang="ru-RU" sz="2000" dirty="0">
              <a:solidFill>
                <a:srgbClr val="163470"/>
              </a:solidFill>
            </a:endParaRPr>
          </a:p>
          <a:p>
            <a:pPr marL="342900" indent="-342900">
              <a:buAutoNum type="arabicPeriod"/>
            </a:pPr>
            <a:endParaRPr lang="ru-RU" sz="2000" dirty="0"/>
          </a:p>
          <a:p>
            <a:r>
              <a:rPr lang="en-US" sz="2000" dirty="0">
                <a:solidFill>
                  <a:srgbClr val="163470"/>
                </a:solidFill>
              </a:rPr>
              <a:t>BUT</a:t>
            </a:r>
            <a:r>
              <a:rPr lang="ru-RU" sz="2000" dirty="0">
                <a:solidFill>
                  <a:srgbClr val="163470"/>
                </a:solidFill>
              </a:rPr>
              <a:t> – </a:t>
            </a:r>
            <a:r>
              <a:rPr lang="en-US" sz="2000" dirty="0">
                <a:solidFill>
                  <a:srgbClr val="163470"/>
                </a:solidFill>
              </a:rPr>
              <a:t>in reality, it is rare  </a:t>
            </a:r>
            <a:r>
              <a:rPr lang="ru-RU" sz="2000" dirty="0">
                <a:solidFill>
                  <a:srgbClr val="163470"/>
                </a:solidFill>
              </a:rPr>
              <a:t>-</a:t>
            </a:r>
            <a:r>
              <a:rPr lang="en-US" sz="2000" dirty="0">
                <a:solidFill>
                  <a:srgbClr val="163470"/>
                </a:solidFill>
              </a:rPr>
              <a:t>&gt; </a:t>
            </a:r>
            <a:r>
              <a:rPr lang="en-GB" sz="2000" dirty="0">
                <a:solidFill>
                  <a:srgbClr val="163470"/>
                </a:solidFill>
              </a:rPr>
              <a:t> </a:t>
            </a:r>
            <a:endParaRPr lang="ru-RU" sz="2000" dirty="0">
              <a:solidFill>
                <a:srgbClr val="16347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8C85F6-CCAE-8282-D390-EE786F860FCD}"/>
              </a:ext>
            </a:extLst>
          </p:cNvPr>
          <p:cNvSpPr txBox="1"/>
          <p:nvPr/>
        </p:nvSpPr>
        <p:spPr>
          <a:xfrm>
            <a:off x="8219154" y="4909211"/>
            <a:ext cx="39712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163470"/>
                </a:solidFill>
              </a:rPr>
              <a:t>For the development theoretical models, it is necessary to have events with parameters that are consistent across different spectral ranges</a:t>
            </a:r>
            <a:endParaRPr lang="ru-RU" sz="2000" dirty="0">
              <a:solidFill>
                <a:srgbClr val="1634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688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6B6BD5-6912-28C1-B629-AE2765F34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983" y="6494378"/>
            <a:ext cx="2844430" cy="365210"/>
          </a:xfrm>
        </p:spPr>
        <p:txBody>
          <a:bodyPr/>
          <a:lstStyle/>
          <a:p>
            <a:fld id="{E41B291F-C923-47F0-A516-5E5E077D14F5}" type="slidenum">
              <a:rPr lang="ru-RU" sz="1800" smtClean="0">
                <a:solidFill>
                  <a:srgbClr val="163470"/>
                </a:solidFill>
              </a:rPr>
              <a:pPr/>
              <a:t>3</a:t>
            </a:fld>
            <a:r>
              <a:rPr lang="ru-RU" sz="1800" dirty="0">
                <a:solidFill>
                  <a:srgbClr val="163470"/>
                </a:solidFill>
              </a:rPr>
              <a:t>/12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350F52-6B9D-873C-3624-AE2A4725D993}"/>
              </a:ext>
            </a:extLst>
          </p:cNvPr>
          <p:cNvSpPr txBox="1"/>
          <p:nvPr/>
        </p:nvSpPr>
        <p:spPr>
          <a:xfrm>
            <a:off x="262558" y="1106081"/>
            <a:ext cx="4896544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163470"/>
                </a:solidFill>
                <a:latin typeface="+mj-lt"/>
              </a:rPr>
              <a:t>Siberian Radioheliograph (SRH)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3470"/>
                </a:solidFill>
              </a:rPr>
              <a:t>T-shape grid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3470"/>
                </a:solidFill>
              </a:rPr>
              <a:t>Frequency range: 3 – 24 GHz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3470"/>
                </a:solidFill>
              </a:rPr>
              <a:t>Temporal resolution: 2 – 3 seconds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3470"/>
                </a:solidFill>
              </a:rPr>
              <a:t>Spatial resolution: 30 – 7 arcsec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3470"/>
                </a:solidFill>
              </a:rPr>
              <a:t>Sensitivity: 4 – 25*10</a:t>
            </a:r>
            <a:r>
              <a:rPr lang="en-US" sz="2000" baseline="30000" dirty="0">
                <a:solidFill>
                  <a:srgbClr val="163470"/>
                </a:solidFill>
              </a:rPr>
              <a:t>-3</a:t>
            </a:r>
            <a:r>
              <a:rPr lang="en-US" sz="2000" dirty="0">
                <a:solidFill>
                  <a:srgbClr val="163470"/>
                </a:solidFill>
              </a:rPr>
              <a:t> </a:t>
            </a:r>
            <a:r>
              <a:rPr lang="en-US" sz="2000" dirty="0" err="1">
                <a:solidFill>
                  <a:srgbClr val="163470"/>
                </a:solidFill>
              </a:rPr>
              <a:t>s.f.u.</a:t>
            </a:r>
            <a:endParaRPr lang="ru-RU" sz="2000" dirty="0">
              <a:solidFill>
                <a:srgbClr val="163470"/>
              </a:solidFill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36D2AC31-40B9-0398-5C6F-AE65B19A40BC}"/>
              </a:ext>
            </a:extLst>
          </p:cNvPr>
          <p:cNvSpPr/>
          <p:nvPr/>
        </p:nvSpPr>
        <p:spPr>
          <a:xfrm>
            <a:off x="777093" y="6310114"/>
            <a:ext cx="452700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i="1" strike="noStrike" spc="-1" dirty="0">
                <a:solidFill>
                  <a:srgbClr val="163470"/>
                </a:solidFill>
                <a:latin typeface="Calibri"/>
                <a:ea typeface="DejaVu Sans"/>
              </a:rPr>
              <a:t>[badary.iszf.irk.ru]</a:t>
            </a:r>
            <a:endParaRPr lang="en-US" sz="2000" b="0" strike="noStrike" spc="-1" dirty="0">
              <a:latin typeface="Arial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2C3F085-66C0-8ECD-8021-3A3B7EFA4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42" y="3933850"/>
            <a:ext cx="6120680" cy="23014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F7A193-52C4-CFF7-C4AE-F1EAED229C54}"/>
              </a:ext>
            </a:extLst>
          </p:cNvPr>
          <p:cNvSpPr txBox="1"/>
          <p:nvPr/>
        </p:nvSpPr>
        <p:spPr>
          <a:xfrm>
            <a:off x="7310484" y="1093027"/>
            <a:ext cx="481277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163470"/>
                </a:solidFill>
                <a:latin typeface="+mj-lt"/>
              </a:rPr>
              <a:t>Advanced Space-based Solar observatory / Hard X-ray Imager (ASO-S/HXI)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3470"/>
                </a:solidFill>
              </a:rPr>
              <a:t>Energy range: 10 – 300 keV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3470"/>
                </a:solidFill>
              </a:rPr>
              <a:t>Temporal resolution: 0.125 – 1 seconds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3470"/>
                </a:solidFill>
              </a:rPr>
              <a:t>Spatial resolution: 3</a:t>
            </a:r>
            <a:r>
              <a:rPr lang="ru-RU" sz="2000" dirty="0">
                <a:solidFill>
                  <a:srgbClr val="163470"/>
                </a:solidFill>
              </a:rPr>
              <a:t>.2</a:t>
            </a:r>
            <a:r>
              <a:rPr lang="en-GB" sz="2000" dirty="0">
                <a:solidFill>
                  <a:srgbClr val="163470"/>
                </a:solidFill>
              </a:rPr>
              <a:t>``</a:t>
            </a:r>
            <a:r>
              <a:rPr lang="en-US" sz="2000" dirty="0">
                <a:solidFill>
                  <a:srgbClr val="163470"/>
                </a:solidFill>
              </a:rPr>
              <a:t> @ </a:t>
            </a:r>
            <a:r>
              <a:rPr lang="ru-RU" sz="2000" dirty="0">
                <a:solidFill>
                  <a:srgbClr val="163470"/>
                </a:solidFill>
              </a:rPr>
              <a:t>32 </a:t>
            </a:r>
            <a:r>
              <a:rPr lang="en-US" sz="2000" dirty="0">
                <a:solidFill>
                  <a:srgbClr val="163470"/>
                </a:solidFill>
              </a:rPr>
              <a:t>keV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63470"/>
                </a:solidFill>
              </a:rPr>
              <a:t>FOV: 40.3 arcsec</a:t>
            </a:r>
            <a:endParaRPr lang="ru-RU" sz="2000" dirty="0">
              <a:solidFill>
                <a:srgbClr val="16347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63470"/>
              </a:solidFill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28E2F49B-FC55-30BB-7836-7483D154BD9D}"/>
              </a:ext>
            </a:extLst>
          </p:cNvPr>
          <p:cNvCxnSpPr>
            <a:cxnSpLocks/>
          </p:cNvCxnSpPr>
          <p:nvPr/>
        </p:nvCxnSpPr>
        <p:spPr>
          <a:xfrm flipH="1" flipV="1">
            <a:off x="3646934" y="2138292"/>
            <a:ext cx="723734" cy="6481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CF17D1A-E4D9-B9F5-039F-D2744ABFE972}"/>
              </a:ext>
            </a:extLst>
          </p:cNvPr>
          <p:cNvSpPr txBox="1"/>
          <p:nvPr/>
        </p:nvSpPr>
        <p:spPr>
          <a:xfrm>
            <a:off x="4370668" y="2019945"/>
            <a:ext cx="3032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3-6 </a:t>
            </a:r>
            <a:r>
              <a:rPr lang="en-US" b="1" dirty="0">
                <a:solidFill>
                  <a:srgbClr val="0070C0"/>
                </a:solidFill>
              </a:rPr>
              <a:t>GHz</a:t>
            </a:r>
            <a:r>
              <a:rPr lang="ru-RU" b="1" dirty="0">
                <a:solidFill>
                  <a:srgbClr val="0070C0"/>
                </a:solidFill>
              </a:rPr>
              <a:t> 3 </a:t>
            </a:r>
            <a:r>
              <a:rPr lang="en-US" b="1" dirty="0">
                <a:solidFill>
                  <a:srgbClr val="0070C0"/>
                </a:solidFill>
              </a:rPr>
              <a:t>m</a:t>
            </a:r>
            <a:r>
              <a:rPr lang="ru-RU" b="1" dirty="0">
                <a:solidFill>
                  <a:srgbClr val="0070C0"/>
                </a:solidFill>
              </a:rPr>
              <a:t>.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ru-RU" b="1" dirty="0">
                <a:solidFill>
                  <a:srgbClr val="0070C0"/>
                </a:solidFill>
              </a:rPr>
              <a:t>129 </a:t>
            </a:r>
            <a:r>
              <a:rPr lang="en-US" b="1" dirty="0">
                <a:solidFill>
                  <a:srgbClr val="0070C0"/>
                </a:solidFill>
              </a:rPr>
              <a:t>antennas</a:t>
            </a:r>
            <a:endParaRPr lang="ru-RU" b="1" dirty="0">
              <a:solidFill>
                <a:srgbClr val="0070C0"/>
              </a:solidFill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4A82FA35-DCE5-E099-DDAC-9211A012E0FD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3574926" y="1876976"/>
            <a:ext cx="641606" cy="16827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E05F31F-A717-AE90-CE04-F5FCDACAD4A3}"/>
              </a:ext>
            </a:extLst>
          </p:cNvPr>
          <p:cNvSpPr txBox="1"/>
          <p:nvPr/>
        </p:nvSpPr>
        <p:spPr>
          <a:xfrm>
            <a:off x="4216532" y="1692310"/>
            <a:ext cx="3032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6-12 </a:t>
            </a:r>
            <a:r>
              <a:rPr lang="en-US" b="1" dirty="0">
                <a:solidFill>
                  <a:srgbClr val="00B050"/>
                </a:solidFill>
              </a:rPr>
              <a:t>GHz</a:t>
            </a:r>
            <a:r>
              <a:rPr lang="ru-RU" b="1" dirty="0">
                <a:solidFill>
                  <a:srgbClr val="00B050"/>
                </a:solidFill>
              </a:rPr>
              <a:t> 2 </a:t>
            </a:r>
            <a:r>
              <a:rPr lang="en-US" b="1" dirty="0">
                <a:solidFill>
                  <a:srgbClr val="00B050"/>
                </a:solidFill>
              </a:rPr>
              <a:t>m</a:t>
            </a:r>
            <a:r>
              <a:rPr lang="ru-RU" b="1" dirty="0">
                <a:solidFill>
                  <a:srgbClr val="00B050"/>
                </a:solidFill>
              </a:rPr>
              <a:t>.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ru-RU" b="1" dirty="0">
                <a:solidFill>
                  <a:srgbClr val="00B050"/>
                </a:solidFill>
              </a:rPr>
              <a:t>192 </a:t>
            </a:r>
            <a:r>
              <a:rPr lang="en-US" b="1" dirty="0">
                <a:solidFill>
                  <a:srgbClr val="00B050"/>
                </a:solidFill>
              </a:rPr>
              <a:t>antennas</a:t>
            </a:r>
            <a:endParaRPr lang="ru-RU" b="1" dirty="0">
              <a:solidFill>
                <a:srgbClr val="00B050"/>
              </a:solidFill>
            </a:endParaRP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93BFAB73-34ED-9FBB-66F0-1F48E3ED7328}"/>
              </a:ext>
            </a:extLst>
          </p:cNvPr>
          <p:cNvCxnSpPr>
            <a:cxnSpLocks/>
          </p:cNvCxnSpPr>
          <p:nvPr/>
        </p:nvCxnSpPr>
        <p:spPr>
          <a:xfrm flipH="1">
            <a:off x="3477345" y="1675914"/>
            <a:ext cx="515323" cy="3341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D19DD53-FF98-7D35-28C5-D2132A9E7239}"/>
              </a:ext>
            </a:extLst>
          </p:cNvPr>
          <p:cNvSpPr txBox="1"/>
          <p:nvPr/>
        </p:nvSpPr>
        <p:spPr>
          <a:xfrm>
            <a:off x="3998770" y="1402517"/>
            <a:ext cx="3032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12-24 </a:t>
            </a:r>
            <a:r>
              <a:rPr lang="en-US" b="1" dirty="0">
                <a:solidFill>
                  <a:srgbClr val="FF0000"/>
                </a:solidFill>
              </a:rPr>
              <a:t>GHz</a:t>
            </a:r>
            <a:r>
              <a:rPr lang="ru-RU" b="1" dirty="0">
                <a:solidFill>
                  <a:srgbClr val="FF0000"/>
                </a:solidFill>
              </a:rPr>
              <a:t> 1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ru-RU" b="1" dirty="0">
                <a:solidFill>
                  <a:srgbClr val="FF0000"/>
                </a:solidFill>
              </a:rPr>
              <a:t>.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207 </a:t>
            </a:r>
            <a:r>
              <a:rPr lang="en-US" b="1" dirty="0">
                <a:solidFill>
                  <a:srgbClr val="FF0000"/>
                </a:solidFill>
              </a:rPr>
              <a:t>antennas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346FEAE-5573-49A5-A2FD-27065BF665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36" r="47567"/>
          <a:stretch/>
        </p:blipFill>
        <p:spPr>
          <a:xfrm>
            <a:off x="9435885" y="3861842"/>
            <a:ext cx="2754528" cy="250977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520755D-220A-14E2-63B8-5934134923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67" b="50028"/>
          <a:stretch/>
        </p:blipFill>
        <p:spPr>
          <a:xfrm>
            <a:off x="6681357" y="3861842"/>
            <a:ext cx="2754528" cy="2545819"/>
          </a:xfrm>
          <a:prstGeom prst="rect">
            <a:avLst/>
          </a:prstGeom>
        </p:spPr>
      </p:pic>
      <p:sp>
        <p:nvSpPr>
          <p:cNvPr id="37" name="Rectangle 5">
            <a:extLst>
              <a:ext uri="{FF2B5EF4-FFF2-40B4-BE49-F238E27FC236}">
                <a16:creationId xmlns:a16="http://schemas.microsoft.com/office/drawing/2014/main" id="{42F7A1F9-93FF-BAA3-66B6-8D2BF58DF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3231" y="3344390"/>
            <a:ext cx="4525963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US" altLang="ru-RU" sz="2000" i="1" dirty="0">
                <a:solidFill>
                  <a:srgbClr val="163470"/>
                </a:solidFill>
                <a:latin typeface="Calibri" panose="020F0502020204030204" pitchFamily="34" charset="0"/>
                <a:cs typeface="DejaVu Sans" panose="020B0603030804020204" pitchFamily="34" charset="0"/>
              </a:rPr>
              <a:t>[Gan et al., 2023, Solar Physics]</a:t>
            </a:r>
          </a:p>
        </p:txBody>
      </p:sp>
      <p:sp>
        <p:nvSpPr>
          <p:cNvPr id="38" name="Rectangle 6">
            <a:extLst>
              <a:ext uri="{FF2B5EF4-FFF2-40B4-BE49-F238E27FC236}">
                <a16:creationId xmlns:a16="http://schemas.microsoft.com/office/drawing/2014/main" id="{D23076B3-973A-F644-A929-D88377CA3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278" y="6310114"/>
            <a:ext cx="5207918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US" altLang="ru-RU" sz="2000" i="1" dirty="0">
                <a:solidFill>
                  <a:srgbClr val="163470"/>
                </a:solidFill>
                <a:latin typeface="Calibri" panose="020F0502020204030204" pitchFamily="34" charset="0"/>
                <a:cs typeface="DejaVu Sans" panose="020B0603030804020204" pitchFamily="34" charset="0"/>
              </a:rPr>
              <a:t>[http://aso-s.pmo.ac.cn/en_index.jsp]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0AE9F2C-1018-60D4-9040-084FB589E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078" y="3449453"/>
            <a:ext cx="4525963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US" altLang="ru-RU" sz="2000" i="1" dirty="0">
                <a:solidFill>
                  <a:srgbClr val="163470"/>
                </a:solidFill>
                <a:latin typeface="Calibri" panose="020F0502020204030204" pitchFamily="34" charset="0"/>
                <a:cs typeface="DejaVu Sans" panose="020B0603030804020204" pitchFamily="34" charset="0"/>
              </a:rPr>
              <a:t>[</a:t>
            </a:r>
            <a:r>
              <a:rPr lang="en-US" sz="2000" b="0" i="1" strike="noStrike" spc="-1" dirty="0" err="1">
                <a:solidFill>
                  <a:srgbClr val="163470"/>
                </a:solidFill>
                <a:latin typeface="Calibri"/>
                <a:ea typeface="DejaVu Sans"/>
              </a:rPr>
              <a:t>Altyntsev</a:t>
            </a:r>
            <a:r>
              <a:rPr lang="ru-RU" sz="2000" b="0" i="1" strike="noStrike" spc="-1" dirty="0">
                <a:solidFill>
                  <a:srgbClr val="163470"/>
                </a:solidFill>
                <a:latin typeface="Calibri"/>
                <a:ea typeface="DejaVu Sans"/>
              </a:rPr>
              <a:t> </a:t>
            </a:r>
            <a:r>
              <a:rPr lang="en-US" sz="2000" b="0" i="1" strike="noStrike" spc="-1" dirty="0">
                <a:solidFill>
                  <a:srgbClr val="163470"/>
                </a:solidFill>
                <a:latin typeface="Calibri"/>
                <a:ea typeface="DejaVu Sans"/>
              </a:rPr>
              <a:t>et al.</a:t>
            </a:r>
            <a:r>
              <a:rPr lang="en-US" altLang="ru-RU" sz="2000" i="1" dirty="0">
                <a:solidFill>
                  <a:srgbClr val="163470"/>
                </a:solidFill>
                <a:latin typeface="Calibri" panose="020F0502020204030204" pitchFamily="34" charset="0"/>
                <a:cs typeface="DejaVu Sans" panose="020B0603030804020204" pitchFamily="34" charset="0"/>
              </a:rPr>
              <a:t>, 2020, STP]</a:t>
            </a:r>
          </a:p>
        </p:txBody>
      </p:sp>
    </p:spTree>
    <p:extLst>
      <p:ext uri="{BB962C8B-B14F-4D97-AF65-F5344CB8AC3E}">
        <p14:creationId xmlns:p14="http://schemas.microsoft.com/office/powerpoint/2010/main" val="2376385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DDC3DCA5-CB21-786F-47B1-84D631378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598" y="1004405"/>
            <a:ext cx="6336704" cy="67026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en-US" altLang="ru-RU" sz="2800" b="1" dirty="0">
                <a:solidFill>
                  <a:srgbClr val="163470"/>
                </a:solidFill>
                <a:latin typeface="Arial Black" panose="020B0A04020102020204" pitchFamily="34" charset="0"/>
                <a:cs typeface="DejaVu Sans" panose="020B0603030804020204" pitchFamily="34" charset="0"/>
              </a:rPr>
              <a:t>SOL2023-02-05T03:24:38 </a:t>
            </a:r>
          </a:p>
        </p:txBody>
      </p:sp>
      <p:pic>
        <p:nvPicPr>
          <p:cNvPr id="6" name="Рисунок 5" descr="Изображение выглядит как текст, снимок экрана, коричневый, Бежевый&#10;&#10;Автоматически созданное описание">
            <a:extLst>
              <a:ext uri="{FF2B5EF4-FFF2-40B4-BE49-F238E27FC236}">
                <a16:creationId xmlns:a16="http://schemas.microsoft.com/office/drawing/2014/main" id="{6396FABD-F911-AE0C-E978-B208F9CB77E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1917626"/>
            <a:ext cx="4896544" cy="4248472"/>
          </a:xfrm>
          <a:prstGeom prst="rect">
            <a:avLst/>
          </a:prstGeom>
          <a:ln w="0">
            <a:noFill/>
          </a:ln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23383DE1-DC3B-0408-A43E-8AE02279B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54" y="3893895"/>
            <a:ext cx="7377637" cy="213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9AE23A3-17CB-44A2-A592-8B2882DDC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983" y="6494378"/>
            <a:ext cx="2844430" cy="365210"/>
          </a:xfrm>
        </p:spPr>
        <p:txBody>
          <a:bodyPr/>
          <a:lstStyle/>
          <a:p>
            <a:fld id="{E41B291F-C923-47F0-A516-5E5E077D14F5}" type="slidenum">
              <a:rPr lang="ru-RU" sz="1800" smtClean="0">
                <a:solidFill>
                  <a:srgbClr val="163470"/>
                </a:solidFill>
              </a:rPr>
              <a:pPr/>
              <a:t>4</a:t>
            </a:fld>
            <a:r>
              <a:rPr lang="ru-RU" sz="1800" dirty="0">
                <a:solidFill>
                  <a:srgbClr val="163470"/>
                </a:solidFill>
              </a:rPr>
              <a:t>/12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B78622-84DE-2C0F-7E6C-D6019717CFF6}"/>
              </a:ext>
            </a:extLst>
          </p:cNvPr>
          <p:cNvSpPr txBox="1"/>
          <p:nvPr/>
        </p:nvSpPr>
        <p:spPr>
          <a:xfrm>
            <a:off x="5231110" y="1967410"/>
            <a:ext cx="4328715" cy="1173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buClr>
                <a:srgbClr val="163470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03:24:00 – 03:30:32 UT</a:t>
            </a:r>
          </a:p>
          <a:p>
            <a:pPr marL="285750" indent="-285750">
              <a:lnSpc>
                <a:spcPct val="130000"/>
              </a:lnSpc>
              <a:buClr>
                <a:srgbClr val="163470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GOES class – C</a:t>
            </a:r>
            <a:r>
              <a:rPr lang="ru-RU" sz="32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6.6</a:t>
            </a:r>
            <a:r>
              <a:rPr lang="en-US" sz="32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AE851562-2783-3520-344A-CFCFF14A7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9382" y="3405846"/>
            <a:ext cx="2592288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3448" rIns="90000" bIns="45000"/>
          <a:lstStyle>
            <a:lvl1pPr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algn="just" hangingPunct="1">
              <a:spcBef>
                <a:spcPts val="1163"/>
              </a:spcBef>
              <a:spcAft>
                <a:spcPts val="300"/>
              </a:spcAft>
            </a:pPr>
            <a:r>
              <a:rPr lang="ru-RU" altLang="ru-RU" sz="2400" dirty="0">
                <a:solidFill>
                  <a:srgbClr val="002060"/>
                </a:solidFill>
                <a:latin typeface="+mj-lt"/>
              </a:rPr>
              <a:t>SDO</a:t>
            </a:r>
            <a:r>
              <a:rPr lang="en-US" altLang="ru-RU" sz="2400" dirty="0">
                <a:solidFill>
                  <a:srgbClr val="002060"/>
                </a:solidFill>
                <a:latin typeface="+mj-lt"/>
              </a:rPr>
              <a:t>/</a:t>
            </a:r>
            <a:r>
              <a:rPr lang="ru-RU" altLang="ru-RU" sz="2400" dirty="0">
                <a:solidFill>
                  <a:srgbClr val="002060"/>
                </a:solidFill>
                <a:latin typeface="+mj-lt"/>
              </a:rPr>
              <a:t>AIA 94 </a:t>
            </a:r>
            <a:r>
              <a:rPr lang="en-US" altLang="ru-RU" sz="2400" dirty="0">
                <a:solidFill>
                  <a:srgbClr val="163470"/>
                </a:solidFill>
                <a:latin typeface="+mj-lt"/>
                <a:cs typeface="DejaVu Sans" panose="020B0603030804020204" pitchFamily="34" charset="0"/>
              </a:rPr>
              <a:t>Å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E567B0-3D3A-F241-CB85-A53E569E272E}"/>
              </a:ext>
            </a:extLst>
          </p:cNvPr>
          <p:cNvSpPr txBox="1"/>
          <p:nvPr/>
        </p:nvSpPr>
        <p:spPr>
          <a:xfrm>
            <a:off x="7128040" y="6007273"/>
            <a:ext cx="322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-1" dirty="0">
                <a:solidFill>
                  <a:srgbClr val="163470"/>
                </a:solidFill>
                <a:ea typeface="DejaVu Sans"/>
              </a:rPr>
              <a:t>Hanaoka model (1997)</a:t>
            </a:r>
            <a:r>
              <a:rPr lang="ru-RU" sz="2400" spc="-1" dirty="0">
                <a:solidFill>
                  <a:srgbClr val="163470"/>
                </a:solidFill>
                <a:ea typeface="DejaVu Sans"/>
              </a:rPr>
              <a:t> </a:t>
            </a:r>
            <a:r>
              <a:rPr lang="ru-RU" sz="2400" b="1" spc="-1" dirty="0">
                <a:solidFill>
                  <a:srgbClr val="163470"/>
                </a:solidFill>
                <a:ea typeface="DejaVu 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95326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0E4525-3E1F-F260-82B0-F7414147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983" y="6483231"/>
            <a:ext cx="2844430" cy="365210"/>
          </a:xfrm>
        </p:spPr>
        <p:txBody>
          <a:bodyPr/>
          <a:lstStyle/>
          <a:p>
            <a:fld id="{E41B291F-C923-47F0-A516-5E5E077D14F5}" type="slidenum">
              <a:rPr lang="ru-RU" sz="1800" smtClean="0">
                <a:solidFill>
                  <a:srgbClr val="163470"/>
                </a:solidFill>
              </a:rPr>
              <a:pPr/>
              <a:t>5</a:t>
            </a:fld>
            <a:r>
              <a:rPr lang="ru-RU" sz="1800" dirty="0">
                <a:solidFill>
                  <a:srgbClr val="163470"/>
                </a:solidFill>
              </a:rPr>
              <a:t>/12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F5A1D9BD-4A40-857D-A048-C1C293BE6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182" y="981522"/>
            <a:ext cx="5296769" cy="569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3D2A7E-EFA5-EEFA-8302-DD67FF33083A}"/>
              </a:ext>
            </a:extLst>
          </p:cNvPr>
          <p:cNvSpPr txBox="1"/>
          <p:nvPr/>
        </p:nvSpPr>
        <p:spPr>
          <a:xfrm>
            <a:off x="505688" y="1701602"/>
            <a:ext cx="496855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buClr>
                <a:srgbClr val="163470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ASO-S/HXI 10–300 keV </a:t>
            </a:r>
          </a:p>
          <a:p>
            <a:pPr marL="285750" indent="-285750">
              <a:lnSpc>
                <a:spcPct val="130000"/>
              </a:lnSpc>
              <a:buClr>
                <a:srgbClr val="163470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GOES 1–8 Å</a:t>
            </a:r>
          </a:p>
          <a:p>
            <a:pPr marL="285750" indent="-285750">
              <a:lnSpc>
                <a:spcPct val="130000"/>
              </a:lnSpc>
              <a:buClr>
                <a:srgbClr val="163470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SRH 3–12 GHz</a:t>
            </a:r>
          </a:p>
          <a:p>
            <a:pPr marL="285750" indent="-285750">
              <a:lnSpc>
                <a:spcPct val="130000"/>
              </a:lnSpc>
              <a:buClr>
                <a:srgbClr val="163470"/>
              </a:buClr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NoRP</a:t>
            </a:r>
            <a:r>
              <a:rPr lang="en-US" sz="32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(3.75 and</a:t>
            </a:r>
            <a:r>
              <a:rPr lang="ru-RU" sz="32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9.4 </a:t>
            </a:r>
            <a:r>
              <a:rPr lang="en-US" sz="32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GHz)</a:t>
            </a:r>
          </a:p>
          <a:p>
            <a:pPr marL="285750" indent="-285750">
              <a:lnSpc>
                <a:spcPct val="130000"/>
              </a:lnSpc>
              <a:buClr>
                <a:srgbClr val="163470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SDO/HMI and SDO/AIA</a:t>
            </a:r>
          </a:p>
          <a:p>
            <a:pPr marL="285750" indent="-285750">
              <a:lnSpc>
                <a:spcPct val="130000"/>
              </a:lnSpc>
              <a:buClr>
                <a:srgbClr val="163470"/>
              </a:buClr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16347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16347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CFF23C11-D16B-6492-B8AE-DD71617B28AD}"/>
              </a:ext>
            </a:extLst>
          </p:cNvPr>
          <p:cNvSpPr/>
          <p:nvPr/>
        </p:nvSpPr>
        <p:spPr>
          <a:xfrm>
            <a:off x="339105" y="1125538"/>
            <a:ext cx="4176464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800" b="1" cap="all" spc="-1" dirty="0">
                <a:solidFill>
                  <a:srgbClr val="163470"/>
                </a:solidFill>
                <a:latin typeface="Arial Black"/>
                <a:ea typeface="DejaVu Sans"/>
              </a:rPr>
              <a:t>instruments</a:t>
            </a:r>
            <a:endParaRPr lang="en-US" sz="2800" b="0" strike="noStrike" spc="-1" dirty="0">
              <a:solidFill>
                <a:srgbClr val="16347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9132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5C757D-B8AD-BCCF-C9AC-3F3E4E2DE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119" y="6469155"/>
            <a:ext cx="2844430" cy="365210"/>
          </a:xfrm>
        </p:spPr>
        <p:txBody>
          <a:bodyPr/>
          <a:lstStyle/>
          <a:p>
            <a:fld id="{E41B291F-C923-47F0-A516-5E5E077D14F5}" type="slidenum">
              <a:rPr lang="ru-RU" sz="1800" smtClean="0">
                <a:solidFill>
                  <a:srgbClr val="163470"/>
                </a:solidFill>
              </a:rPr>
              <a:pPr/>
              <a:t>6</a:t>
            </a:fld>
            <a:r>
              <a:rPr lang="ru-RU" sz="1800" dirty="0">
                <a:solidFill>
                  <a:srgbClr val="163470"/>
                </a:solidFill>
              </a:rPr>
              <a:t>/12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A070EA3F-C397-0A7B-1BA6-5248773AA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582" y="1820482"/>
            <a:ext cx="3567096" cy="464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Рисунок 5" descr="Изображение выглядит как текст, снимок экрана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43B97E8F-0F3F-00B3-1748-0DA09EA8E1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5"/>
          <a:stretch/>
        </p:blipFill>
        <p:spPr>
          <a:xfrm>
            <a:off x="1414686" y="1751520"/>
            <a:ext cx="3450221" cy="4786599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3CC745D8-4EE4-90F7-721F-6B56643ED516}"/>
              </a:ext>
            </a:extLst>
          </p:cNvPr>
          <p:cNvSpPr/>
          <p:nvPr/>
        </p:nvSpPr>
        <p:spPr>
          <a:xfrm>
            <a:off x="339104" y="1125538"/>
            <a:ext cx="5324053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800" b="1" cap="all" spc="-1" dirty="0">
                <a:solidFill>
                  <a:srgbClr val="163470"/>
                </a:solidFill>
                <a:latin typeface="Arial Black"/>
                <a:ea typeface="DejaVu Sans"/>
              </a:rPr>
              <a:t>Spectral analysis</a:t>
            </a:r>
            <a:endParaRPr lang="en-US" sz="2800" b="0" strike="noStrike" spc="-1" dirty="0">
              <a:solidFill>
                <a:srgbClr val="163470"/>
              </a:solidFill>
              <a:latin typeface="Arial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A2007BE-2D0E-54FF-3178-9107756C295D}"/>
              </a:ext>
            </a:extLst>
          </p:cNvPr>
          <p:cNvSpPr/>
          <p:nvPr/>
        </p:nvSpPr>
        <p:spPr>
          <a:xfrm>
            <a:off x="8615486" y="1751520"/>
            <a:ext cx="648072" cy="238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570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7B26C0-70D9-A758-4DF9-0C0F2BDBB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1419" y="6494378"/>
            <a:ext cx="2844430" cy="365210"/>
          </a:xfrm>
        </p:spPr>
        <p:txBody>
          <a:bodyPr/>
          <a:lstStyle/>
          <a:p>
            <a:fld id="{E41B291F-C923-47F0-A516-5E5E077D14F5}" type="slidenum">
              <a:rPr lang="ru-RU" sz="1800" smtClean="0">
                <a:solidFill>
                  <a:srgbClr val="163470"/>
                </a:solidFill>
              </a:rPr>
              <a:pPr/>
              <a:t>7</a:t>
            </a:fld>
            <a:r>
              <a:rPr lang="ru-RU" sz="1800" dirty="0">
                <a:solidFill>
                  <a:srgbClr val="163470"/>
                </a:solidFill>
              </a:rPr>
              <a:t>/12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266C8660-75B4-4556-3A76-3C41E2E659A0}"/>
              </a:ext>
            </a:extLst>
          </p:cNvPr>
          <p:cNvSpPr/>
          <p:nvPr/>
        </p:nvSpPr>
        <p:spPr>
          <a:xfrm>
            <a:off x="339104" y="1125538"/>
            <a:ext cx="11444734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400" b="1" cap="all" spc="-1" dirty="0">
                <a:solidFill>
                  <a:srgbClr val="163470"/>
                </a:solidFill>
                <a:latin typeface="Arial Black"/>
                <a:ea typeface="DejaVu Sans"/>
              </a:rPr>
              <a:t>Spatial structure of the flare loop </a:t>
            </a:r>
            <a:endParaRPr lang="en-US" sz="2400" b="0" strike="noStrike" spc="-1" dirty="0">
              <a:solidFill>
                <a:srgbClr val="163470"/>
              </a:solidFill>
              <a:latin typeface="Arial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B1E386B9-C678-B6EA-CB53-F7936386A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8" y="1801772"/>
            <a:ext cx="3759927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A6729325-056E-8FFA-56AA-89CC1E68C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" t="3868" r="3127" b="2582"/>
          <a:stretch>
            <a:fillRect/>
          </a:stretch>
        </p:blipFill>
        <p:spPr bwMode="auto">
          <a:xfrm>
            <a:off x="8052778" y="1550365"/>
            <a:ext cx="402283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719" t="3868" r="3127" b="258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B4908F-F4B1-FD0A-F89B-0A4C941F765A}"/>
              </a:ext>
            </a:extLst>
          </p:cNvPr>
          <p:cNvSpPr txBox="1"/>
          <p:nvPr/>
        </p:nvSpPr>
        <p:spPr>
          <a:xfrm>
            <a:off x="4150991" y="1795536"/>
            <a:ext cx="3939945" cy="3300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0" algn="just">
              <a:spcBef>
                <a:spcPts val="1151"/>
              </a:spcBef>
              <a:spcAft>
                <a:spcPts val="289"/>
              </a:spcAft>
              <a:buClr>
                <a:srgbClr val="163470"/>
              </a:buClr>
              <a:buSzPct val="92000"/>
            </a:pPr>
            <a:r>
              <a:rPr lang="en-US" sz="2000" b="1" spc="-1" dirty="0">
                <a:solidFill>
                  <a:srgbClr val="163470"/>
                </a:solidFill>
                <a:latin typeface="+mj-lt"/>
                <a:ea typeface="DejaVu Sans"/>
              </a:rPr>
              <a:t>Estimation the magnetic field strength at the observed MW flare source using </a:t>
            </a:r>
            <a:r>
              <a:rPr lang="en-US" sz="2000" b="1" spc="-1" dirty="0" err="1">
                <a:solidFill>
                  <a:srgbClr val="163470"/>
                </a:solidFill>
                <a:latin typeface="+mj-lt"/>
                <a:ea typeface="DejaVu Sans"/>
              </a:rPr>
              <a:t>Dulk</a:t>
            </a:r>
            <a:r>
              <a:rPr lang="en-US" sz="2000" b="1" spc="-1" dirty="0">
                <a:solidFill>
                  <a:srgbClr val="163470"/>
                </a:solidFill>
                <a:latin typeface="+mj-lt"/>
                <a:ea typeface="DejaVu Sans"/>
              </a:rPr>
              <a:t> (1985) formula:</a:t>
            </a:r>
          </a:p>
          <a:p>
            <a:pPr marL="460080" lvl="1" algn="just">
              <a:spcBef>
                <a:spcPts val="1151"/>
              </a:spcBef>
              <a:buClr>
                <a:srgbClr val="163470"/>
              </a:buClr>
              <a:buSzPct val="92000"/>
            </a:pPr>
            <a:r>
              <a:rPr lang="en-US" spc="-1" dirty="0">
                <a:solidFill>
                  <a:srgbClr val="163470"/>
                </a:solidFill>
                <a:latin typeface="+mj-lt"/>
                <a:ea typeface="DejaVu Sans"/>
              </a:rPr>
              <a:t>Size of the flare source = 30 arcsec</a:t>
            </a:r>
          </a:p>
          <a:p>
            <a:pPr marL="460080" lvl="1" algn="just">
              <a:spcBef>
                <a:spcPts val="1151"/>
              </a:spcBef>
              <a:buClr>
                <a:srgbClr val="163470"/>
              </a:buClr>
              <a:buSzPct val="92000"/>
            </a:pPr>
            <a:r>
              <a:rPr lang="en-US" spc="-1" dirty="0">
                <a:solidFill>
                  <a:srgbClr val="163470"/>
                </a:solidFill>
                <a:latin typeface="+mj-lt"/>
                <a:ea typeface="DejaVu Sans"/>
              </a:rPr>
              <a:t>Photon spectral index = 3.3</a:t>
            </a:r>
          </a:p>
          <a:p>
            <a:pPr marL="460080" lvl="1" algn="just">
              <a:spcBef>
                <a:spcPts val="1151"/>
              </a:spcBef>
              <a:buClr>
                <a:srgbClr val="163470"/>
              </a:buClr>
              <a:buSzPct val="92000"/>
            </a:pPr>
            <a:r>
              <a:rPr lang="en-US" spc="-1" dirty="0">
                <a:solidFill>
                  <a:srgbClr val="163470"/>
                </a:solidFill>
                <a:latin typeface="+mj-lt"/>
                <a:ea typeface="DejaVu Sans"/>
              </a:rPr>
              <a:t>Electron flux = </a:t>
            </a:r>
          </a:p>
          <a:p>
            <a:pPr marL="460080" lvl="1" algn="just">
              <a:spcBef>
                <a:spcPts val="1151"/>
              </a:spcBef>
              <a:buClr>
                <a:srgbClr val="163470"/>
              </a:buClr>
              <a:buSzPct val="92000"/>
            </a:pPr>
            <a:r>
              <a:rPr lang="en-US" spc="-1" dirty="0">
                <a:solidFill>
                  <a:srgbClr val="163470"/>
                </a:solidFill>
                <a:latin typeface="+mj-lt"/>
                <a:ea typeface="DejaVu Sans"/>
              </a:rPr>
              <a:t>Peak frequency = 5.2 GHz</a:t>
            </a:r>
          </a:p>
          <a:p>
            <a:pPr marL="460080" lvl="1" algn="just">
              <a:spcBef>
                <a:spcPts val="1151"/>
              </a:spcBef>
              <a:buClr>
                <a:srgbClr val="163470"/>
              </a:buClr>
              <a:buSzPct val="92000"/>
            </a:pPr>
            <a:r>
              <a:rPr lang="en-US" sz="2400" b="1" spc="-1" dirty="0">
                <a:solidFill>
                  <a:srgbClr val="163470"/>
                </a:solidFill>
                <a:latin typeface="+mj-lt"/>
                <a:ea typeface="DejaVu Sans"/>
              </a:rPr>
              <a:t>Magnetic field = 130 G</a:t>
            </a:r>
            <a:endParaRPr lang="en-US" b="1" spc="-1" dirty="0">
              <a:solidFill>
                <a:srgbClr val="163470"/>
              </a:solidFill>
              <a:latin typeface="+mj-lt"/>
              <a:ea typeface="DejaVu Sa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28F813-298B-AA99-8E1D-02A912A2844C}"/>
              </a:ext>
            </a:extLst>
          </p:cNvPr>
          <p:cNvSpPr txBox="1"/>
          <p:nvPr/>
        </p:nvSpPr>
        <p:spPr>
          <a:xfrm>
            <a:off x="8660354" y="4266105"/>
            <a:ext cx="2920539" cy="73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SDO/AIA 94 Å   03:24:36 UT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SRH 11.8 GHz  03:24:41 UT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4BB224FA-B458-32F0-F0AB-35F2AFE9B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2536" y="5781154"/>
            <a:ext cx="4637869" cy="583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ru-RU" sz="3200" dirty="0">
                <a:solidFill>
                  <a:srgbClr val="FF0000"/>
                </a:solidFill>
                <a:cs typeface="DejaVu Sans" panose="020B0603030804020204" pitchFamily="34" charset="0"/>
              </a:rPr>
              <a:t>Small compact flare loop</a:t>
            </a:r>
            <a:endParaRPr lang="ru-RU" altLang="ru-RU" sz="3200" dirty="0">
              <a:solidFill>
                <a:srgbClr val="FF0000"/>
              </a:solidFill>
              <a:cs typeface="DejaVu Sans" panose="020B0603030804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2B3FF9-43EE-DA4B-411D-72E9BADDF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962" y="3789834"/>
            <a:ext cx="1386422" cy="288000"/>
          </a:xfrm>
          <a:prstGeom prst="rect">
            <a:avLst/>
          </a:prstGeom>
        </p:spPr>
      </p:pic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03259409-E563-38E8-1A66-4563C0C6B0A9}"/>
              </a:ext>
            </a:extLst>
          </p:cNvPr>
          <p:cNvSpPr/>
          <p:nvPr/>
        </p:nvSpPr>
        <p:spPr>
          <a:xfrm>
            <a:off x="5684110" y="5157986"/>
            <a:ext cx="648072" cy="623168"/>
          </a:xfrm>
          <a:prstGeom prst="downArrow">
            <a:avLst>
              <a:gd name="adj1" fmla="val 38934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334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B09CA03-AD4E-8BD6-9F5F-0CB650851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2501" y="6487420"/>
            <a:ext cx="2844430" cy="365210"/>
          </a:xfrm>
        </p:spPr>
        <p:txBody>
          <a:bodyPr/>
          <a:lstStyle/>
          <a:p>
            <a:fld id="{E41B291F-C923-47F0-A516-5E5E077D14F5}" type="slidenum">
              <a:rPr lang="ru-RU" sz="1800" smtClean="0">
                <a:solidFill>
                  <a:srgbClr val="163470"/>
                </a:solidFill>
              </a:rPr>
              <a:pPr/>
              <a:t>8</a:t>
            </a:fld>
            <a:r>
              <a:rPr lang="ru-RU" sz="1800" dirty="0">
                <a:solidFill>
                  <a:srgbClr val="163470"/>
                </a:solidFill>
              </a:rPr>
              <a:t>/12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3159D98-FB3A-C37E-486A-4EB3F6DDD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235" y="1989004"/>
            <a:ext cx="5948760" cy="345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AC22B62-3F53-7EC1-5420-CFEE2B3B6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1" b="52240"/>
          <a:stretch/>
        </p:blipFill>
        <p:spPr bwMode="auto">
          <a:xfrm>
            <a:off x="128656" y="1046708"/>
            <a:ext cx="2337524" cy="288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51141" b="505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412B9439-65E6-EE90-9A36-792DD4C53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9" b="53013"/>
          <a:stretch/>
        </p:blipFill>
        <p:spPr bwMode="auto">
          <a:xfrm>
            <a:off x="60325" y="3925315"/>
            <a:ext cx="2460625" cy="285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8839" b="5057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F232178-313E-0E74-6A1E-0593353E0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91" r="51141"/>
          <a:stretch>
            <a:fillRect/>
          </a:stretch>
        </p:blipFill>
        <p:spPr bwMode="auto">
          <a:xfrm>
            <a:off x="9551590" y="2205729"/>
            <a:ext cx="2360752" cy="290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2391" r="511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13">
            <a:extLst>
              <a:ext uri="{FF2B5EF4-FFF2-40B4-BE49-F238E27FC236}">
                <a16:creationId xmlns:a16="http://schemas.microsoft.com/office/drawing/2014/main" id="{F874D790-EC16-6159-0119-025E3C260B94}"/>
              </a:ext>
            </a:extLst>
          </p:cNvPr>
          <p:cNvSpPr/>
          <p:nvPr/>
        </p:nvSpPr>
        <p:spPr>
          <a:xfrm>
            <a:off x="4511030" y="1126768"/>
            <a:ext cx="7488832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400" b="1" cap="all" spc="-1" dirty="0">
                <a:solidFill>
                  <a:srgbClr val="163470"/>
                </a:solidFill>
                <a:latin typeface="Arial Black"/>
                <a:ea typeface="DejaVu Sans"/>
              </a:rPr>
              <a:t>Spectral analysis of the flare loop </a:t>
            </a:r>
            <a:endParaRPr lang="en-US" sz="2400" b="0" strike="noStrike" spc="-1" dirty="0">
              <a:solidFill>
                <a:srgbClr val="163470"/>
              </a:solidFill>
              <a:latin typeface="Arial"/>
            </a:endParaRP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0968F559-09EA-C2E0-599A-A1F30483C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7588" y="1132590"/>
            <a:ext cx="1566412" cy="73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ru-RU" sz="1400" b="1" dirty="0" err="1">
                <a:solidFill>
                  <a:srgbClr val="163470"/>
                </a:solidFill>
                <a:latin typeface="+mn-lt"/>
                <a:cs typeface="DejaVu Sans" panose="020B0603030804020204" pitchFamily="34" charset="0"/>
              </a:rPr>
              <a:t>Gyrosynchrotron</a:t>
            </a:r>
            <a:r>
              <a:rPr lang="en-US" altLang="ru-RU" sz="1400" b="1" dirty="0">
                <a:solidFill>
                  <a:srgbClr val="163470"/>
                </a:solidFill>
                <a:latin typeface="+mn-lt"/>
                <a:cs typeface="DejaVu Sans" panose="020B0603030804020204" pitchFamily="34" charset="0"/>
              </a:rPr>
              <a:t> emission of thermal electrons </a:t>
            </a:r>
            <a:endParaRPr lang="ru-RU" altLang="ru-RU" sz="1400" b="1" dirty="0">
              <a:solidFill>
                <a:srgbClr val="163470"/>
              </a:solidFill>
              <a:latin typeface="+mn-lt"/>
              <a:cs typeface="DejaVu Sans" panose="020B0603030804020204" pitchFamily="34" charset="0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411B6B2A-4D77-D5C1-A001-CD4D5C309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956" y="5587774"/>
            <a:ext cx="1666464" cy="95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ru-RU" sz="1400" b="1" dirty="0" err="1">
                <a:solidFill>
                  <a:srgbClr val="163470"/>
                </a:solidFill>
                <a:latin typeface="+mn-lt"/>
                <a:cs typeface="DejaVu Sans" panose="020B0603030804020204" pitchFamily="34" charset="0"/>
              </a:rPr>
              <a:t>Gyrosynchrotron</a:t>
            </a:r>
            <a:r>
              <a:rPr lang="en-US" altLang="ru-RU" sz="1400" b="1" dirty="0">
                <a:solidFill>
                  <a:srgbClr val="163470"/>
                </a:solidFill>
                <a:latin typeface="+mn-lt"/>
                <a:cs typeface="DejaVu Sans" panose="020B0603030804020204" pitchFamily="34" charset="0"/>
              </a:rPr>
              <a:t> emission of nonthermal electrons </a:t>
            </a:r>
            <a:endParaRPr lang="ru-RU" altLang="ru-RU" sz="1400" b="1" dirty="0">
              <a:solidFill>
                <a:srgbClr val="163470"/>
              </a:solidFill>
              <a:latin typeface="+mn-lt"/>
              <a:cs typeface="DejaVu Sans" panose="020B06030308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810F26-590A-330A-DF7D-DD646D2F1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4359" y="1662049"/>
            <a:ext cx="2180362" cy="52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ru-RU" sz="1400" b="1" dirty="0" err="1">
                <a:solidFill>
                  <a:srgbClr val="163470"/>
                </a:solidFill>
                <a:latin typeface="+mn-lt"/>
                <a:cs typeface="DejaVu Sans" panose="020B0603030804020204" pitchFamily="34" charset="0"/>
              </a:rPr>
              <a:t>Gyrosynchrotron</a:t>
            </a:r>
            <a:r>
              <a:rPr lang="en-US" altLang="ru-RU" sz="1400" b="1" dirty="0">
                <a:solidFill>
                  <a:srgbClr val="163470"/>
                </a:solidFill>
                <a:latin typeface="+mn-lt"/>
                <a:cs typeface="DejaVu Sans" panose="020B0603030804020204" pitchFamily="34" charset="0"/>
              </a:rPr>
              <a:t> emission of nonthermal electrons </a:t>
            </a:r>
            <a:endParaRPr lang="ru-RU" altLang="ru-RU" sz="1400" b="1" dirty="0">
              <a:solidFill>
                <a:srgbClr val="163470"/>
              </a:solidFill>
              <a:latin typeface="+mn-lt"/>
              <a:cs typeface="DejaVu Sans" panose="020B06030308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029F99-7F1D-A203-D905-CEF634C7A78F}"/>
              </a:ext>
            </a:extLst>
          </p:cNvPr>
          <p:cNvSpPr txBox="1"/>
          <p:nvPr/>
        </p:nvSpPr>
        <p:spPr>
          <a:xfrm>
            <a:off x="5110253" y="5374010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Heating</a:t>
            </a:r>
            <a:r>
              <a:rPr lang="ru-RU" sz="2400" b="1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en-US" sz="2400" b="1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 acceleration</a:t>
            </a:r>
            <a:endParaRPr lang="ru-RU" sz="2400" b="1" dirty="0">
              <a:solidFill>
                <a:srgbClr val="16347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1C6F8DE-3048-3A80-7AB3-A5457382B317}"/>
                  </a:ext>
                </a:extLst>
              </p:cNvPr>
              <p:cNvSpPr txBox="1"/>
              <p:nvPr/>
            </p:nvSpPr>
            <p:spPr>
              <a:xfrm>
                <a:off x="688182" y="2440707"/>
                <a:ext cx="1054893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=8.4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1C6F8DE-3048-3A80-7AB3-A5457382B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82" y="2440707"/>
                <a:ext cx="1054893" cy="3499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DD7C8E3-F25C-A22A-2EB5-DADB4A3D3CF4}"/>
                  </a:ext>
                </a:extLst>
              </p:cNvPr>
              <p:cNvSpPr txBox="1"/>
              <p:nvPr/>
            </p:nvSpPr>
            <p:spPr>
              <a:xfrm>
                <a:off x="804694" y="5818933"/>
                <a:ext cx="1054893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=3.3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DD7C8E3-F25C-A22A-2EB5-DADB4A3D3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694" y="5818933"/>
                <a:ext cx="1054893" cy="3499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C672654-9710-697A-FC57-E5EB68FB2DCB}"/>
                  </a:ext>
                </a:extLst>
              </p:cNvPr>
              <p:cNvSpPr txBox="1"/>
              <p:nvPr/>
            </p:nvSpPr>
            <p:spPr>
              <a:xfrm>
                <a:off x="10521157" y="3654066"/>
                <a:ext cx="1054893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=3.0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C672654-9710-697A-FC57-E5EB68FB2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1157" y="3654066"/>
                <a:ext cx="1054893" cy="3499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52A5565-BE61-61FE-D42A-6E87CE9394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626" b="69233"/>
          <a:stretch/>
        </p:blipFill>
        <p:spPr>
          <a:xfrm>
            <a:off x="4006974" y="5818933"/>
            <a:ext cx="6192688" cy="95265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42F29C8-90F6-B3E7-EE04-D727F3C0D96E}"/>
              </a:ext>
            </a:extLst>
          </p:cNvPr>
          <p:cNvSpPr/>
          <p:nvPr/>
        </p:nvSpPr>
        <p:spPr bwMode="auto">
          <a:xfrm>
            <a:off x="9358704" y="5849900"/>
            <a:ext cx="864096" cy="1009687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Noto Sans CJK SC" charset="0"/>
            </a:endParaRP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A207E39C-9803-8B8C-6F8B-F9C5101BB3B3}"/>
              </a:ext>
            </a:extLst>
          </p:cNvPr>
          <p:cNvCxnSpPr/>
          <p:nvPr/>
        </p:nvCxnSpPr>
        <p:spPr bwMode="auto">
          <a:xfrm>
            <a:off x="10222800" y="6152814"/>
            <a:ext cx="298357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7F9B561-9BBC-0707-7464-89E345847A4E}"/>
              </a:ext>
            </a:extLst>
          </p:cNvPr>
          <p:cNvSpPr txBox="1"/>
          <p:nvPr/>
        </p:nvSpPr>
        <p:spPr>
          <a:xfrm>
            <a:off x="10496996" y="5560339"/>
            <a:ext cx="1520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63470"/>
                </a:solidFill>
              </a:rPr>
              <a:t>High temperature in the preflare phase</a:t>
            </a:r>
            <a:endParaRPr lang="ru-RU" dirty="0">
              <a:solidFill>
                <a:srgbClr val="1634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71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3CBEF5-573B-17EB-6C81-966ED429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983" y="6494378"/>
            <a:ext cx="2844430" cy="365210"/>
          </a:xfrm>
        </p:spPr>
        <p:txBody>
          <a:bodyPr/>
          <a:lstStyle/>
          <a:p>
            <a:fld id="{E41B291F-C923-47F0-A516-5E5E077D14F5}" type="slidenum">
              <a:rPr lang="ru-RU" sz="1800" smtClean="0">
                <a:solidFill>
                  <a:srgbClr val="163470"/>
                </a:solidFill>
              </a:rPr>
              <a:pPr/>
              <a:t>9</a:t>
            </a:fld>
            <a:r>
              <a:rPr lang="ru-RU" sz="1800" dirty="0">
                <a:solidFill>
                  <a:srgbClr val="163470"/>
                </a:solidFill>
              </a:rPr>
              <a:t>/12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143427D-A407-875C-8DA1-45B5C47CB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" t="54868" r="6114"/>
          <a:stretch/>
        </p:blipFill>
        <p:spPr bwMode="auto">
          <a:xfrm>
            <a:off x="478582" y="2772214"/>
            <a:ext cx="6732637" cy="3950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1088" r="6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054BB860-05B5-B333-BEDB-A2C72562F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1110" y="1774721"/>
            <a:ext cx="2278063" cy="82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ru-RU" sz="2400" dirty="0">
                <a:solidFill>
                  <a:srgbClr val="FF0000"/>
                </a:solidFill>
                <a:cs typeface="DejaVu Sans" panose="020B0603030804020204" pitchFamily="34" charset="0"/>
              </a:rPr>
              <a:t>Is the index getting harder? </a:t>
            </a:r>
            <a:r>
              <a:rPr lang="ru-RU" altLang="ru-RU" sz="2400" dirty="0">
                <a:solidFill>
                  <a:srgbClr val="FF0000"/>
                </a:solidFill>
                <a:cs typeface="DejaVu Sans" panose="020B0603030804020204" pitchFamily="34" charset="0"/>
              </a:rPr>
              <a:t> </a:t>
            </a:r>
          </a:p>
        </p:txBody>
      </p:sp>
      <p:cxnSp>
        <p:nvCxnSpPr>
          <p:cNvPr id="7" name="AutoShape 4">
            <a:extLst>
              <a:ext uri="{FF2B5EF4-FFF2-40B4-BE49-F238E27FC236}">
                <a16:creationId xmlns:a16="http://schemas.microsoft.com/office/drawing/2014/main" id="{7F99A35E-C27C-F8CD-D638-CD813E58119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519142" y="2637706"/>
            <a:ext cx="576064" cy="2232248"/>
          </a:xfrm>
          <a:prstGeom prst="straightConnector1">
            <a:avLst/>
          </a:prstGeom>
          <a:noFill/>
          <a:ln w="38160" cap="flat">
            <a:solidFill>
              <a:srgbClr val="FF0000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" name="TextBox 13">
            <a:extLst>
              <a:ext uri="{FF2B5EF4-FFF2-40B4-BE49-F238E27FC236}">
                <a16:creationId xmlns:a16="http://schemas.microsoft.com/office/drawing/2014/main" id="{2B6076CE-7749-C0CD-D2D5-18657CF99AF5}"/>
              </a:ext>
            </a:extLst>
          </p:cNvPr>
          <p:cNvSpPr/>
          <p:nvPr/>
        </p:nvSpPr>
        <p:spPr>
          <a:xfrm>
            <a:off x="339104" y="1125538"/>
            <a:ext cx="8397359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400" b="1" strike="noStrike" cap="all" spc="-1" dirty="0">
                <a:solidFill>
                  <a:srgbClr val="163470"/>
                </a:solidFill>
                <a:latin typeface="Arial Black"/>
                <a:ea typeface="DejaVu Sans"/>
              </a:rPr>
              <a:t>Microwave and x-ray spectral indices </a:t>
            </a:r>
            <a:endParaRPr lang="en-US" sz="2400" b="0" strike="noStrike" spc="-1" dirty="0">
              <a:solidFill>
                <a:srgbClr val="163470"/>
              </a:solidFill>
              <a:latin typeface="Arial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61FD4F0-0FC4-6982-534F-714D5A9D5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4" y="5319387"/>
            <a:ext cx="4282270" cy="82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ru-RU" sz="2400" dirty="0">
                <a:solidFill>
                  <a:srgbClr val="16347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 the accelerated parameters changed only in microwaves?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D5BF877-8D77-98AB-1B39-DC3751246B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4" t="52391" r="1"/>
          <a:stretch/>
        </p:blipFill>
        <p:spPr bwMode="auto">
          <a:xfrm>
            <a:off x="8329909" y="1136927"/>
            <a:ext cx="3240360" cy="3973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8843" t="523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6BA8EF-F385-3C63-FF5C-870F791B8A58}"/>
                  </a:ext>
                </a:extLst>
              </p:cNvPr>
              <p:cNvSpPr txBox="1"/>
              <p:nvPr/>
            </p:nvSpPr>
            <p:spPr>
              <a:xfrm>
                <a:off x="9695606" y="2637706"/>
                <a:ext cx="1602625" cy="378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=2.5 (?)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6BA8EF-F385-3C63-FF5C-870F791B8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5606" y="2637706"/>
                <a:ext cx="1602625" cy="378565"/>
              </a:xfrm>
              <a:prstGeom prst="rect">
                <a:avLst/>
              </a:prstGeom>
              <a:blipFill>
                <a:blip r:embed="rId4"/>
                <a:stretch>
                  <a:fillRect b="-209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14129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5510</TotalTime>
  <Words>700</Words>
  <Application>Microsoft Office PowerPoint</Application>
  <PresentationFormat>Произвольный</PresentationFormat>
  <Paragraphs>103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Aptos</vt:lpstr>
      <vt:lpstr>Arial</vt:lpstr>
      <vt:lpstr>Arial Black</vt:lpstr>
      <vt:lpstr>Calibri</vt:lpstr>
      <vt:lpstr>Cambria Math</vt:lpstr>
      <vt:lpstr>DejaVu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G8009</cp:lastModifiedBy>
  <cp:revision>62</cp:revision>
  <dcterms:created xsi:type="dcterms:W3CDTF">2021-11-25T02:36:15Z</dcterms:created>
  <dcterms:modified xsi:type="dcterms:W3CDTF">2024-08-31T04:58:29Z</dcterms:modified>
</cp:coreProperties>
</file>