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4" r:id="rId1"/>
  </p:sldMasterIdLst>
  <p:notesMasterIdLst>
    <p:notesMasterId r:id="rId37"/>
  </p:notesMasterIdLst>
  <p:sldIdLst>
    <p:sldId id="553" r:id="rId2"/>
    <p:sldId id="532" r:id="rId3"/>
    <p:sldId id="599" r:id="rId4"/>
    <p:sldId id="601" r:id="rId5"/>
    <p:sldId id="600" r:id="rId6"/>
    <p:sldId id="602" r:id="rId7"/>
    <p:sldId id="603" r:id="rId8"/>
    <p:sldId id="606" r:id="rId9"/>
    <p:sldId id="604" r:id="rId10"/>
    <p:sldId id="605" r:id="rId11"/>
    <p:sldId id="607" r:id="rId12"/>
    <p:sldId id="481" r:id="rId13"/>
    <p:sldId id="476" r:id="rId14"/>
    <p:sldId id="493" r:id="rId15"/>
    <p:sldId id="489" r:id="rId16"/>
    <p:sldId id="480" r:id="rId17"/>
    <p:sldId id="515" r:id="rId18"/>
    <p:sldId id="523" r:id="rId19"/>
    <p:sldId id="517" r:id="rId20"/>
    <p:sldId id="623" r:id="rId21"/>
    <p:sldId id="580" r:id="rId22"/>
    <p:sldId id="560" r:id="rId23"/>
    <p:sldId id="627" r:id="rId24"/>
    <p:sldId id="624" r:id="rId25"/>
    <p:sldId id="522" r:id="rId26"/>
    <p:sldId id="527" r:id="rId27"/>
    <p:sldId id="524" r:id="rId28"/>
    <p:sldId id="625" r:id="rId29"/>
    <p:sldId id="626" r:id="rId30"/>
    <p:sldId id="534" r:id="rId31"/>
    <p:sldId id="608" r:id="rId32"/>
    <p:sldId id="582" r:id="rId33"/>
    <p:sldId id="583" r:id="rId34"/>
    <p:sldId id="590" r:id="rId35"/>
    <p:sldId id="628" r:id="rId36"/>
  </p:sldIdLst>
  <p:sldSz cx="9144000" cy="6858000" type="screen4x3"/>
  <p:notesSz cx="6858000" cy="9144000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 Black" panose="020B0A040201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 Black" panose="020B0A040201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 Black" panose="020B0A040201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 Black" panose="020B0A040201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 Black" panose="020B0A04020102020204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 Black" panose="020B0A04020102020204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 Black" panose="020B0A04020102020204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 Black" panose="020B0A04020102020204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 Black" panose="020B0A040201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CC3300"/>
    <a:srgbClr val="66FFFF"/>
    <a:srgbClr val="66CCFF"/>
    <a:srgbClr val="006600"/>
    <a:srgbClr val="008000"/>
    <a:srgbClr val="FF9900"/>
    <a:srgbClr val="00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681" autoAdjust="0"/>
    <p:restoredTop sz="99870" autoAdjust="0"/>
  </p:normalViewPr>
  <p:slideViewPr>
    <p:cSldViewPr>
      <p:cViewPr varScale="1">
        <p:scale>
          <a:sx n="91" d="100"/>
          <a:sy n="91" d="100"/>
        </p:scale>
        <p:origin x="1094" y="6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36004" cy="36004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30.wmf"/><Relationship Id="rId1" Type="http://schemas.openxmlformats.org/officeDocument/2006/relationships/image" Target="../media/image29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>
            <a:extLst>
              <a:ext uri="{FF2B5EF4-FFF2-40B4-BE49-F238E27FC236}">
                <a16:creationId xmlns:a16="http://schemas.microsoft.com/office/drawing/2014/main" id="{9D7BA1D5-D2DA-40BD-8591-A9BC68AAD727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0179" name="Rectangle 3">
            <a:extLst>
              <a:ext uri="{FF2B5EF4-FFF2-40B4-BE49-F238E27FC236}">
                <a16:creationId xmlns:a16="http://schemas.microsoft.com/office/drawing/2014/main" id="{539A49CB-7DA8-4462-9C9A-6B8192C0B602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052" name="Rectangle 4">
            <a:extLst>
              <a:ext uri="{FF2B5EF4-FFF2-40B4-BE49-F238E27FC236}">
                <a16:creationId xmlns:a16="http://schemas.microsoft.com/office/drawing/2014/main" id="{409C8338-4C64-41BD-83DC-CE6240FF536E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81" name="Rectangle 5">
            <a:extLst>
              <a:ext uri="{FF2B5EF4-FFF2-40B4-BE49-F238E27FC236}">
                <a16:creationId xmlns:a16="http://schemas.microsoft.com/office/drawing/2014/main" id="{3935E546-AC61-4831-8543-20CF67A87776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50182" name="Rectangle 6">
            <a:extLst>
              <a:ext uri="{FF2B5EF4-FFF2-40B4-BE49-F238E27FC236}">
                <a16:creationId xmlns:a16="http://schemas.microsoft.com/office/drawing/2014/main" id="{5A8017C9-F439-4116-81FD-27F1FEBC4EC9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0183" name="Rectangle 7">
            <a:extLst>
              <a:ext uri="{FF2B5EF4-FFF2-40B4-BE49-F238E27FC236}">
                <a16:creationId xmlns:a16="http://schemas.microsoft.com/office/drawing/2014/main" id="{5406AA00-ACAA-46B4-AA02-773D38ACF60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3F4C4127-904D-4974-A7AC-512EC8F7FC4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76400"/>
            <a:ext cx="7772400" cy="18288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ru-RU" noProof="0"/>
              <a:t>Образец заголовка</a:t>
            </a:r>
          </a:p>
        </p:txBody>
      </p:sp>
      <p:sp>
        <p:nvSpPr>
          <p:cNvPr id="82947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ru-RU" noProof="0"/>
              <a:t>Образец подзаголовка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05A734A-E03A-44F1-AEA6-187B3122495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EFD6FE0-6603-45C5-9008-0DA41F9BF79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02AC334-40B8-4BCE-B673-43DBDC2FD16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DF11C5-2936-4179-9A3E-2947703FF6B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128670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99AC354-4398-4D31-B902-EBE6C8147C0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700C375-690C-4E78-8859-AEB861364A3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3D1B3D5-EBAF-4C19-A85B-5BD12DE68F0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A59E3A-534E-421D-ABC6-8973CBCB056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1173179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381000"/>
            <a:ext cx="2057400" cy="57150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019800" cy="57150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00F7397-96FD-4E06-AFFA-3F9F039E794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7AA8ECA-66ED-4B8B-B726-F24C963752F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D717241-DAE3-49F7-B966-4F62C0C39F6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596C54-9783-459D-9715-102358C3570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774545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9AC5D53-4034-40B6-A827-2FCB85A345B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BEBE322-36B4-4146-85EB-AFEA8F66C61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7170E29-E491-4D67-BE8F-47CAEE4073C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9E1FF3-DA05-44A6-8C67-C313F0A3841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057164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41145D3-C645-4F6B-85F3-9B8EF13080C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3DB3379-5835-4EEC-AD39-F9CB960F4BE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E598B43-1749-4089-80FF-0F868F1530D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7E1EA0-83C2-4921-9728-D87C48E63D6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538486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D05A45E-BB50-480B-8446-B0CCD632D35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A6FAECC-8D5B-481E-B31F-F35BB38A674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E7D640A-D7ED-4B26-9069-3B0A2D3AC6E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793919-E746-4412-8AE5-7EA0D3EE3C2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59312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83FCCD4C-7BBD-42D8-9940-37E3683F8AF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662A3E36-09F0-4D5B-9BF7-1171021313B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921D1762-93A7-4D68-AD1C-56A1519D992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10F23B-C414-48E0-8689-9D4C760114B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933514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9C86170D-D396-41D2-83D7-41E31797B40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48943246-3885-4D9F-8A26-AC55A2D3B47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B1085F8A-147A-4930-BE11-DDBB85F292B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48063C-931F-4429-858D-DB01AD6CCDF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438548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5695AC46-968F-48E8-AC5D-E0C7B1A5EA8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40857CE1-009B-4408-AC75-95CE7389FC2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66A1A747-6BC6-44E0-8A31-A8EF51C80B3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D20454-A094-4F4E-9B78-4782871B5FD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908617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40A2646-63BB-443B-BD88-E6D5FC9C167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0894A1E-EF97-49F9-B5C5-AA20C17245A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08CAD95-9C1B-43B2-BC78-75ABDAFDA4E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4C35BE-E20F-4958-B854-160726E7B08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1083816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5E8382D-23B8-48A3-8219-6D3B8B52FFC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65B0EDB-5747-44FE-8F98-C2D2A55CE42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240506D-2F4C-404E-A8AC-E66E95082A4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CCEC61-C555-4758-891F-6BB2C61F989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820910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>
            <a:extLst>
              <a:ext uri="{FF2B5EF4-FFF2-40B4-BE49-F238E27FC236}">
                <a16:creationId xmlns:a16="http://schemas.microsoft.com/office/drawing/2014/main" id="{D4DCD5DF-46B2-42FD-843B-48EA54C6231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81000"/>
            <a:ext cx="8229600" cy="13716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81923" name="Rectangle 3">
            <a:extLst>
              <a:ext uri="{FF2B5EF4-FFF2-40B4-BE49-F238E27FC236}">
                <a16:creationId xmlns:a16="http://schemas.microsoft.com/office/drawing/2014/main" id="{412EDF3E-9532-4BDD-B351-A632842E494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81924" name="Rectangle 4">
            <a:extLst>
              <a:ext uri="{FF2B5EF4-FFF2-40B4-BE49-F238E27FC236}">
                <a16:creationId xmlns:a16="http://schemas.microsoft.com/office/drawing/2014/main" id="{57D9EADC-7F99-4C08-82C7-E2C35E5EA348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1925" name="Rectangle 5">
            <a:extLst>
              <a:ext uri="{FF2B5EF4-FFF2-40B4-BE49-F238E27FC236}">
                <a16:creationId xmlns:a16="http://schemas.microsoft.com/office/drawing/2014/main" id="{8245B43B-7AED-4E35-80F6-E8D7E36290FE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1926" name="Rectangle 6">
            <a:extLst>
              <a:ext uri="{FF2B5EF4-FFF2-40B4-BE49-F238E27FC236}">
                <a16:creationId xmlns:a16="http://schemas.microsoft.com/office/drawing/2014/main" id="{ED198506-131F-4BA9-977D-7F0F88B54A30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D10CAE2-173A-4F59-9E30-5F3DA202893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anose="05000000000000000000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anose="05000000000000000000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anose="05000000000000000000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anose="05000000000000000000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anose="05000000000000000000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6.emf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0.w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29.w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38.emf"/><Relationship Id="rId4" Type="http://schemas.openxmlformats.org/officeDocument/2006/relationships/oleObject" Target="../embeddings/oleObject4.bin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4">
            <a:extLst>
              <a:ext uri="{FF2B5EF4-FFF2-40B4-BE49-F238E27FC236}">
                <a16:creationId xmlns:a16="http://schemas.microsoft.com/office/drawing/2014/main" id="{4E18CA1E-AA28-47F9-9315-9F01F130C9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1502" y="107950"/>
            <a:ext cx="8963025" cy="3321050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ru-RU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НАБЛЮДЕНИЯ ГОРЯЧИХ ЭКЗОПЛАНЕТ КАК НОВЫЙ ИНСТРУМЕНТ ИССЛЕДОВАНИЯ И ПРОГНОЗА КОСМИЧЕСКОЙ ПОГОДЫ</a:t>
            </a:r>
          </a:p>
          <a:p>
            <a:pPr algn="ctr">
              <a:defRPr/>
            </a:pPr>
            <a:endParaRPr lang="en-US" sz="4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indent="0" algn="ctr">
              <a:defRPr/>
            </a:pPr>
            <a:endParaRPr lang="en-US" altLang="ru-RU" b="1" dirty="0">
              <a:latin typeface="Arial Narrow" panose="020B0606020202030204" pitchFamily="34" charset="0"/>
            </a:endParaRPr>
          </a:p>
          <a:p>
            <a:pPr marL="0" indent="0">
              <a:lnSpc>
                <a:spcPts val="165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 err="1">
                <a:solidFill>
                  <a:srgbClr val="00000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Шайхисламов</a:t>
            </a:r>
            <a:r>
              <a:rPr lang="ru-RU" dirty="0">
                <a:solidFill>
                  <a:srgbClr val="00000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И.Ф.</a:t>
            </a:r>
            <a:r>
              <a:rPr lang="ru-RU" baseline="30000" dirty="0">
                <a:solidFill>
                  <a:srgbClr val="00000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dirty="0">
                <a:solidFill>
                  <a:srgbClr val="00000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solidFill>
                  <a:srgbClr val="00000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Руменских</a:t>
            </a:r>
            <a:r>
              <a:rPr lang="ru-RU" dirty="0">
                <a:solidFill>
                  <a:srgbClr val="00000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М.С.</a:t>
            </a:r>
            <a:r>
              <a:rPr lang="ru-RU" baseline="30000" dirty="0">
                <a:solidFill>
                  <a:srgbClr val="00000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Бисикало</a:t>
            </a:r>
            <a:r>
              <a:rPr lang="ru-RU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Д.В.</a:t>
            </a:r>
            <a:r>
              <a:rPr lang="ru-RU" baseline="30000" dirty="0">
                <a:solidFill>
                  <a:srgbClr val="00000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Шематович</a:t>
            </a:r>
            <a:r>
              <a:rPr lang="ru-RU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В.И.</a:t>
            </a:r>
            <a:r>
              <a:rPr lang="ru-RU" baseline="30000" dirty="0">
                <a:solidFill>
                  <a:srgbClr val="00000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dirty="0">
              <a:effectLst/>
              <a:latin typeface="Arial Narrow" panose="020B0606020202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algn="ctr">
              <a:lnSpc>
                <a:spcPts val="165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baseline="30000" dirty="0">
              <a:latin typeface="Arial Narrow" panose="020B0606020202030204" pitchFamily="34" charset="0"/>
            </a:endParaRPr>
          </a:p>
          <a:p>
            <a:pPr marL="0" algn="ctr">
              <a:lnSpc>
                <a:spcPts val="165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000000"/>
              </a:solidFill>
              <a:latin typeface="Arial Narrow" panose="020B0606020202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75" name="Rectangle 4">
            <a:extLst>
              <a:ext uri="{FF2B5EF4-FFF2-40B4-BE49-F238E27FC236}">
                <a16:creationId xmlns:a16="http://schemas.microsoft.com/office/drawing/2014/main" id="{BDB2E7F4-8808-44CD-AFC4-4678FB749B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5050" y="6453014"/>
            <a:ext cx="7073900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БШФФ, г. Иркутск</a:t>
            </a:r>
            <a:r>
              <a:rPr lang="en-US" altLang="ru-RU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altLang="ru-RU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02-06 Сентября</a:t>
            </a:r>
            <a:r>
              <a:rPr lang="en-US" altLang="ru-RU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2024</a:t>
            </a:r>
            <a:endParaRPr lang="ru-RU" altLang="ru-RU" sz="1800" dirty="0">
              <a:latin typeface="Arial Black" panose="020B0A04020102020204" pitchFamily="34" charset="0"/>
            </a:endParaRP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ru-RU" sz="1800" dirty="0">
                <a:latin typeface="Arial Black" panose="020B0A04020102020204" pitchFamily="34" charset="0"/>
              </a:rPr>
              <a:t> </a:t>
            </a:r>
            <a:endParaRPr lang="ru-RU" altLang="ru-RU" sz="1800" dirty="0">
              <a:latin typeface="Arial Black" panose="020B0A04020102020204" pitchFamily="34" charset="0"/>
            </a:endParaRPr>
          </a:p>
        </p:txBody>
      </p:sp>
      <p:sp>
        <p:nvSpPr>
          <p:cNvPr id="3076" name="TextBox 4">
            <a:extLst>
              <a:ext uri="{FF2B5EF4-FFF2-40B4-BE49-F238E27FC236}">
                <a16:creationId xmlns:a16="http://schemas.microsoft.com/office/drawing/2014/main" id="{DD9EF994-B40B-4694-9C22-DF714D9E45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564" y="4545124"/>
            <a:ext cx="795688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000" i="1" baseline="30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altLang="ru-RU" sz="2000" i="1" baseline="30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2000" i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Институт Лазерной Физики</a:t>
            </a:r>
            <a:r>
              <a:rPr lang="en-US" sz="2000" i="1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ru-RU" sz="2000" i="1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Новосибирск</a:t>
            </a:r>
            <a:r>
              <a:rPr lang="ru-RU" altLang="ru-RU" sz="2000" i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altLang="ru-RU" sz="2000" i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000" i="1" baseline="30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ru-RU" sz="2000" i="1" baseline="30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2000" i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Институт Астрономии РАН, Москва</a:t>
            </a:r>
            <a:endParaRPr lang="en-US" altLang="ru-RU" sz="2000" i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0ECF183-4D48-442E-8A13-3947096E33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499" y="5396704"/>
            <a:ext cx="8963024" cy="959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Исследования выполняются в рамках направления Экспериментальной Лабораторной Астрофизики и Геофизики НЦФМ</a:t>
            </a: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ru-RU" sz="1800" dirty="0">
                <a:latin typeface="Arial Black" panose="020B0A04020102020204" pitchFamily="34" charset="0"/>
              </a:rPr>
              <a:t> </a:t>
            </a:r>
            <a:endParaRPr lang="ru-RU" altLang="ru-RU" sz="1800" dirty="0"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531" name="Rectangle 3">
            <a:extLst>
              <a:ext uri="{FF2B5EF4-FFF2-40B4-BE49-F238E27FC236}">
                <a16:creationId xmlns:a16="http://schemas.microsoft.com/office/drawing/2014/main" id="{473ED360-F8D6-43C3-8BC1-F1AF0B0CEA3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14250" y="584684"/>
            <a:ext cx="8858250" cy="6129672"/>
          </a:xfrm>
        </p:spPr>
        <p:txBody>
          <a:bodyPr/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ru-RU" sz="2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Асимметрии профилей </a:t>
            </a:r>
            <a:r>
              <a:rPr lang="ru-RU" sz="20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Бальмеровских</a:t>
            </a:r>
            <a:r>
              <a:rPr lang="ru-RU" sz="2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линий водорода. Измеренные по доплеровскому смещению скорости КВМ соответствуют величинам 100÷300 км/с.  Соответствующие массы КВМ составляют 10</a:t>
            </a:r>
            <a:r>
              <a:rPr lang="ru-RU" sz="2000" baseline="30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15</a:t>
            </a:r>
            <a:r>
              <a:rPr lang="ru-RU" sz="2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÷10</a:t>
            </a:r>
            <a:r>
              <a:rPr lang="ru-RU" sz="2000" baseline="30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18</a:t>
            </a:r>
            <a:r>
              <a:rPr lang="ru-RU" sz="2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г.</a:t>
            </a:r>
            <a:endParaRPr lang="en-US" sz="20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ru-RU" sz="2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Анализ спектров видимого диапазона 425 F–K карликов дал лишь несколько вспышек и сделан вывод о малом числе проявлений КВМ в линии водорода.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ru-RU" sz="2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Долгосрочные спектроскопические наблюдения с высоким временным разрешением линии Hα молодой звезды солнечного типа EK </a:t>
            </a:r>
            <a:r>
              <a:rPr lang="ru-RU" sz="20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Dra</a:t>
            </a:r>
            <a:r>
              <a:rPr lang="ru-RU" sz="2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обнаружили одно событие супер-вспышки с энергией 2.0×10</a:t>
            </a:r>
            <a:r>
              <a:rPr lang="ru-RU" sz="2000" baseline="30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33</a:t>
            </a:r>
            <a:r>
              <a:rPr lang="ru-RU" sz="2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эрг и смещенной в синюю сторону компоненты Hα с высокой скоростью -510 км/с </a:t>
            </a:r>
            <a:r>
              <a:rPr lang="ru-RU" sz="20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с</a:t>
            </a:r>
            <a:r>
              <a:rPr lang="ru-RU" sz="2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оценкой массы КВМ 10</a:t>
            </a:r>
            <a:r>
              <a:rPr lang="ru-RU" sz="2000" baseline="30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18 </a:t>
            </a:r>
            <a:r>
              <a:rPr lang="ru-RU" sz="2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г - </a:t>
            </a:r>
            <a:r>
              <a:rPr lang="ru-RU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в десять раз больше, чем у крупнейших зарегистрированных солнечных КВМ.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ru-RU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libri" panose="020F0502020204030204" pitchFamily="34" charset="0"/>
              </a:rPr>
              <a:t>Та же группа авторов обнаружила, что еще одна </a:t>
            </a:r>
            <a:r>
              <a:rPr lang="ru-RU" sz="2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libri" panose="020F0502020204030204" pitchFamily="34" charset="0"/>
              </a:rPr>
              <a:t>сверх-вспышка</a:t>
            </a:r>
            <a:r>
              <a:rPr lang="ru-RU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libri" panose="020F0502020204030204" pitchFamily="34" charset="0"/>
              </a:rPr>
              <a:t> на EK </a:t>
            </a:r>
            <a:r>
              <a:rPr lang="ru-RU" sz="2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libri" panose="020F0502020204030204" pitchFamily="34" charset="0"/>
              </a:rPr>
              <a:t>Dra</a:t>
            </a:r>
            <a:r>
              <a:rPr lang="ru-RU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libri" panose="020F0502020204030204" pitchFamily="34" charset="0"/>
              </a:rPr>
              <a:t> с гораздо большей энергией 2.6ˑ∙10</a:t>
            </a:r>
            <a:r>
              <a:rPr lang="ru-RU" sz="2000" baseline="30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libri" panose="020F0502020204030204" pitchFamily="34" charset="0"/>
              </a:rPr>
              <a:t>34</a:t>
            </a:r>
            <a:r>
              <a:rPr lang="ru-RU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libri" panose="020F0502020204030204" pitchFamily="34" charset="0"/>
              </a:rPr>
              <a:t> эрг не показали каких-либо признаков КВМ.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ru-RU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libri" panose="020F0502020204030204" pitchFamily="34" charset="0"/>
              </a:rPr>
              <a:t>Существует систематическое превышение масс КВМ, найденных по эмпирическим зависимостям от энергий вспышек, над массами,  найденными по асимметрии профилей линии </a:t>
            </a:r>
            <a:r>
              <a:rPr lang="ru-RU" sz="2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libri" panose="020F0502020204030204" pitchFamily="34" charset="0"/>
              </a:rPr>
              <a:t>Бальмера</a:t>
            </a:r>
            <a:r>
              <a:rPr lang="ru-RU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libri" panose="020F0502020204030204" pitchFamily="34" charset="0"/>
              </a:rPr>
              <a:t>.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74D1312A-A7C7-411F-8951-878172B74B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737" y="80628"/>
            <a:ext cx="8858250" cy="504056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9pPr>
          </a:lstStyle>
          <a:p>
            <a:pPr eaLnBrk="1" hangingPunct="1">
              <a:defRPr/>
            </a:pPr>
            <a:r>
              <a:rPr lang="ru-RU" altLang="ru-RU" sz="3200" kern="0" dirty="0"/>
              <a:t>Наблюдательные данные о КВМ звезд</a:t>
            </a:r>
          </a:p>
        </p:txBody>
      </p:sp>
    </p:spTree>
    <p:extLst>
      <p:ext uri="{BB962C8B-B14F-4D97-AF65-F5344CB8AC3E}">
        <p14:creationId xmlns:p14="http://schemas.microsoft.com/office/powerpoint/2010/main" val="6410173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531" name="Rectangle 3">
            <a:extLst>
              <a:ext uri="{FF2B5EF4-FFF2-40B4-BE49-F238E27FC236}">
                <a16:creationId xmlns:a16="http://schemas.microsoft.com/office/drawing/2014/main" id="{473ED360-F8D6-43C3-8BC1-F1AF0B0CEA3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42875" y="1340768"/>
            <a:ext cx="8858250" cy="2088232"/>
          </a:xfrm>
        </p:spPr>
        <p:txBody>
          <a:bodyPr/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ru-RU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Таким образом, наблюдательных данных о КМВ звезд подобных Солнцу практически нет, и вопрос корреляции энергии супер-вспышек и КВМ остается открытым!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ru-RU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При чем тут экзопланеты?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74D1312A-A7C7-411F-8951-878172B74B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737" y="80628"/>
            <a:ext cx="8858250" cy="504056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9pPr>
          </a:lstStyle>
          <a:p>
            <a:pPr eaLnBrk="1" hangingPunct="1">
              <a:defRPr/>
            </a:pPr>
            <a:r>
              <a:rPr lang="ru-RU" altLang="ru-RU" sz="3200" kern="0" dirty="0"/>
              <a:t>Наблюдательные данные о КВМ звезд</a:t>
            </a:r>
          </a:p>
        </p:txBody>
      </p:sp>
    </p:spTree>
    <p:extLst>
      <p:ext uri="{BB962C8B-B14F-4D97-AF65-F5344CB8AC3E}">
        <p14:creationId xmlns:p14="http://schemas.microsoft.com/office/powerpoint/2010/main" val="27688774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498" name="Rectangle 2">
            <a:extLst>
              <a:ext uri="{FF2B5EF4-FFF2-40B4-BE49-F238E27FC236}">
                <a16:creationId xmlns:a16="http://schemas.microsoft.com/office/drawing/2014/main" id="{184FFEEF-B5EA-429F-AA16-4EE61D6AC8A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79388" y="800100"/>
            <a:ext cx="8821737" cy="5905500"/>
          </a:xfrm>
        </p:spPr>
        <p:txBody>
          <a:bodyPr/>
          <a:lstStyle/>
          <a:p>
            <a:pPr algn="just" eaLnBrk="1" hangingPunct="1">
              <a:lnSpc>
                <a:spcPct val="80000"/>
              </a:lnSpc>
              <a:defRPr/>
            </a:pPr>
            <a:r>
              <a:rPr lang="ru-RU" sz="2400" dirty="0"/>
              <a:t>Джордано Бруно первым предположил, что звезды на небосклоне аналогичны Солнцу и также должны иметь планеты и множественные миры. </a:t>
            </a:r>
          </a:p>
          <a:p>
            <a:pPr algn="just" eaLnBrk="1" hangingPunct="1">
              <a:lnSpc>
                <a:spcPct val="80000"/>
              </a:lnSpc>
              <a:defRPr/>
            </a:pPr>
            <a:endParaRPr lang="ru-RU" sz="2400" dirty="0"/>
          </a:p>
          <a:p>
            <a:pPr algn="just" eaLnBrk="1" hangingPunct="1">
              <a:lnSpc>
                <a:spcPct val="80000"/>
              </a:lnSpc>
              <a:defRPr/>
            </a:pPr>
            <a:r>
              <a:rPr lang="ru-RU" sz="2400" dirty="0"/>
              <a:t>Исаак Ньютон в свою очередь упоминает об этой возможности в своем труде </a:t>
            </a:r>
            <a:r>
              <a:rPr lang="en-US" sz="2400" dirty="0"/>
              <a:t>"General </a:t>
            </a:r>
            <a:r>
              <a:rPr lang="en-US" sz="2400" dirty="0" err="1"/>
              <a:t>Scholium</a:t>
            </a:r>
            <a:r>
              <a:rPr lang="en-US" sz="2400" dirty="0"/>
              <a:t>".</a:t>
            </a:r>
            <a:endParaRPr lang="ru-RU" sz="2400" dirty="0"/>
          </a:p>
          <a:p>
            <a:pPr algn="just" eaLnBrk="1" hangingPunct="1">
              <a:lnSpc>
                <a:spcPct val="80000"/>
              </a:lnSpc>
              <a:defRPr/>
            </a:pPr>
            <a:endParaRPr lang="en-US" sz="2400" dirty="0"/>
          </a:p>
          <a:p>
            <a:pPr algn="just" eaLnBrk="1" hangingPunct="1">
              <a:lnSpc>
                <a:spcPct val="80000"/>
              </a:lnSpc>
              <a:defRPr/>
            </a:pPr>
            <a:r>
              <a:rPr lang="ru-RU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Первое опубликованное и в последствии подтвержденное открытие </a:t>
            </a:r>
            <a:r>
              <a:rPr lang="ru-RU" sz="2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экзопланеты</a:t>
            </a:r>
            <a:r>
              <a:rPr lang="ru-RU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ru-RU" sz="2400" dirty="0"/>
              <a:t>сделано в</a:t>
            </a:r>
            <a:r>
              <a:rPr lang="en-US" sz="2400" dirty="0"/>
              <a:t> 1988 </a:t>
            </a:r>
            <a:r>
              <a:rPr lang="ru-RU" sz="2400" dirty="0"/>
              <a:t>году канадскими астрономами </a:t>
            </a:r>
            <a:r>
              <a:rPr lang="en-US" sz="2400" dirty="0"/>
              <a:t>Bruce Campbell, G. A. H. Walker, and Stephenson Yang. </a:t>
            </a:r>
            <a:r>
              <a:rPr lang="ru-RU" sz="2400" dirty="0"/>
              <a:t>(звезда</a:t>
            </a:r>
            <a:r>
              <a:rPr lang="en-US" sz="2400" dirty="0"/>
              <a:t> Gamma </a:t>
            </a:r>
            <a:r>
              <a:rPr lang="en-US" sz="2400" dirty="0" err="1"/>
              <a:t>Cephei</a:t>
            </a:r>
            <a:r>
              <a:rPr lang="ru-RU" sz="2400" dirty="0"/>
              <a:t>)</a:t>
            </a:r>
            <a:r>
              <a:rPr lang="en-US" sz="2400" dirty="0"/>
              <a:t>.</a:t>
            </a:r>
            <a:endParaRPr lang="ru-RU" sz="2400" dirty="0"/>
          </a:p>
        </p:txBody>
      </p:sp>
      <p:sp>
        <p:nvSpPr>
          <p:cNvPr id="618499" name="Rectangle 3">
            <a:extLst>
              <a:ext uri="{FF2B5EF4-FFF2-40B4-BE49-F238E27FC236}">
                <a16:creationId xmlns:a16="http://schemas.microsoft.com/office/drawing/2014/main" id="{E16E21AF-CECF-43D2-972E-CE91DE52297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42875" y="63500"/>
            <a:ext cx="8858250" cy="665163"/>
          </a:xfrm>
        </p:spPr>
        <p:txBody>
          <a:bodyPr/>
          <a:lstStyle/>
          <a:p>
            <a:pPr eaLnBrk="1" hangingPunct="1">
              <a:defRPr/>
            </a:pPr>
            <a:r>
              <a:rPr lang="ru-RU" sz="2800" dirty="0"/>
              <a:t>Предыстория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750DD695-EA8E-4530-9ABB-E7A08EAB407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79388" y="1304764"/>
            <a:ext cx="8821737" cy="5400836"/>
          </a:xfrm>
        </p:spPr>
        <p:txBody>
          <a:bodyPr/>
          <a:lstStyle/>
          <a:p>
            <a:pPr algn="just" eaLnBrk="1" hangingPunct="1">
              <a:lnSpc>
                <a:spcPct val="80000"/>
              </a:lnSpc>
              <a:defRPr/>
            </a:pPr>
            <a:r>
              <a:rPr lang="ru-RU" sz="2600" dirty="0">
                <a:effectLst/>
              </a:rPr>
              <a:t>Периодическое смещение центра линий излучения звезды за счет Доплеровского сдвига</a:t>
            </a:r>
            <a:r>
              <a:rPr lang="en-US" sz="2600" dirty="0">
                <a:effectLst/>
              </a:rPr>
              <a:t>.</a:t>
            </a:r>
            <a:endParaRPr lang="ru-RU" sz="2600" dirty="0">
              <a:effectLst/>
            </a:endParaRPr>
          </a:p>
        </p:txBody>
      </p:sp>
      <p:sp>
        <p:nvSpPr>
          <p:cNvPr id="604163" name="Rectangle 3">
            <a:extLst>
              <a:ext uri="{FF2B5EF4-FFF2-40B4-BE49-F238E27FC236}">
                <a16:creationId xmlns:a16="http://schemas.microsoft.com/office/drawing/2014/main" id="{6EBF7F46-95B2-4294-8130-51B024D7FF0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42875" y="63500"/>
            <a:ext cx="8858250" cy="881224"/>
          </a:xfrm>
        </p:spPr>
        <p:txBody>
          <a:bodyPr/>
          <a:lstStyle/>
          <a:p>
            <a:pPr eaLnBrk="1" hangingPunct="1">
              <a:defRPr/>
            </a:pPr>
            <a:r>
              <a:rPr lang="ru-RU" sz="2800" dirty="0"/>
              <a:t>Метод радиальных скоростей – наиболее универсальный способ обнаружения</a:t>
            </a:r>
          </a:p>
        </p:txBody>
      </p:sp>
      <p:pic>
        <p:nvPicPr>
          <p:cNvPr id="5124" name="Picture 3" descr="Orbit3.gif (200×200)">
            <a:extLst>
              <a:ext uri="{FF2B5EF4-FFF2-40B4-BE49-F238E27FC236}">
                <a16:creationId xmlns:a16="http://schemas.microsoft.com/office/drawing/2014/main" id="{7DE196BD-DC5B-44CC-86A9-B52495FBEDD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478" y="2306797"/>
            <a:ext cx="3500462" cy="3500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4">
            <a:extLst>
              <a:ext uri="{FF2B5EF4-FFF2-40B4-BE49-F238E27FC236}">
                <a16:creationId xmlns:a16="http://schemas.microsoft.com/office/drawing/2014/main" id="{452C6B54-F8D2-4048-A6AE-5DBA661ACB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951"/>
          <a:stretch>
            <a:fillRect/>
          </a:stretch>
        </p:blipFill>
        <p:spPr bwMode="auto">
          <a:xfrm>
            <a:off x="4391980" y="2312876"/>
            <a:ext cx="4657124" cy="34943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2835" name="Rectangle 3">
            <a:extLst>
              <a:ext uri="{FF2B5EF4-FFF2-40B4-BE49-F238E27FC236}">
                <a16:creationId xmlns:a16="http://schemas.microsoft.com/office/drawing/2014/main" id="{E9354611-7F7A-4568-ABAB-5CA0B8128A6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42875" y="80963"/>
            <a:ext cx="8858250" cy="827757"/>
          </a:xfrm>
        </p:spPr>
        <p:txBody>
          <a:bodyPr/>
          <a:lstStyle/>
          <a:p>
            <a:pPr eaLnBrk="1" hangingPunct="1">
              <a:defRPr/>
            </a:pPr>
            <a:r>
              <a:rPr lang="ru-RU" sz="2800" dirty="0"/>
              <a:t>Космические миссии </a:t>
            </a:r>
            <a:br>
              <a:rPr lang="ru-RU" sz="2800" dirty="0"/>
            </a:br>
            <a:r>
              <a:rPr lang="ru-RU" sz="2800" dirty="0"/>
              <a:t>по астрономическим наблюдениям</a:t>
            </a:r>
          </a:p>
        </p:txBody>
      </p:sp>
      <p:pic>
        <p:nvPicPr>
          <p:cNvPr id="21507" name="Picture 12">
            <a:extLst>
              <a:ext uri="{FF2B5EF4-FFF2-40B4-BE49-F238E27FC236}">
                <a16:creationId xmlns:a16="http://schemas.microsoft.com/office/drawing/2014/main" id="{D8AE83ED-47B3-44D9-B4EE-998150A674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07" t="26550" r="19511" b="3937"/>
          <a:stretch>
            <a:fillRect/>
          </a:stretch>
        </p:blipFill>
        <p:spPr bwMode="auto">
          <a:xfrm>
            <a:off x="74613" y="1021035"/>
            <a:ext cx="8997950" cy="5648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6">
            <a:extLst>
              <a:ext uri="{FF2B5EF4-FFF2-40B4-BE49-F238E27FC236}">
                <a16:creationId xmlns:a16="http://schemas.microsoft.com/office/drawing/2014/main" id="{CD0DDAFC-69E4-4764-8414-0001A94E2B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21" t="8005" r="23473" b="3981"/>
          <a:stretch>
            <a:fillRect/>
          </a:stretch>
        </p:blipFill>
        <p:spPr bwMode="auto">
          <a:xfrm>
            <a:off x="795338" y="44450"/>
            <a:ext cx="7197725" cy="672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474" name="Rectangle 2">
            <a:extLst>
              <a:ext uri="{FF2B5EF4-FFF2-40B4-BE49-F238E27FC236}">
                <a16:creationId xmlns:a16="http://schemas.microsoft.com/office/drawing/2014/main" id="{6D3337FE-E952-418E-91BD-CB305EC2DF3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61131" y="715638"/>
            <a:ext cx="8821737" cy="6078861"/>
          </a:xfrm>
        </p:spPr>
        <p:txBody>
          <a:bodyPr/>
          <a:lstStyle/>
          <a:p>
            <a:pPr algn="just" eaLnBrk="1" hangingPunct="1">
              <a:lnSpc>
                <a:spcPct val="80000"/>
              </a:lnSpc>
              <a:defRPr/>
            </a:pPr>
            <a:r>
              <a:rPr lang="ru-RU" sz="2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Экзопланетами</a:t>
            </a:r>
            <a:r>
              <a:rPr lang="ru-RU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называют планеты у других звезд. К настоящему времени открыто около</a:t>
            </a:r>
            <a: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&gt;</a:t>
            </a:r>
            <a:r>
              <a:rPr lang="ru-RU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000 </a:t>
            </a:r>
            <a:r>
              <a:rPr lang="ru-RU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экзопланет в </a:t>
            </a:r>
            <a: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&gt;3</a:t>
            </a:r>
            <a:r>
              <a:rPr lang="ru-RU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000 звездных системах</a:t>
            </a:r>
            <a: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algn="just" eaLnBrk="1" hangingPunct="1">
              <a:lnSpc>
                <a:spcPct val="80000"/>
              </a:lnSpc>
              <a:defRPr/>
            </a:pPr>
            <a:r>
              <a:rPr lang="ru-RU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Спектрограф </a:t>
            </a:r>
            <a: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HARPS</a:t>
            </a:r>
            <a:r>
              <a:rPr lang="ru-RU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dirty="0"/>
              <a:t>на Европейской обсерватории в Чили обнаружил</a:t>
            </a:r>
            <a:r>
              <a:rPr lang="en-US" sz="2400" dirty="0"/>
              <a:t> </a:t>
            </a:r>
            <a:r>
              <a:rPr lang="ru-RU" sz="2400" dirty="0"/>
              <a:t>с </a:t>
            </a:r>
            <a:r>
              <a:rPr lang="en-US" sz="2400" dirty="0"/>
              <a:t>2004 </a:t>
            </a:r>
            <a:r>
              <a:rPr lang="ru-RU" sz="2400" dirty="0"/>
              <a:t>около 100 </a:t>
            </a:r>
            <a:r>
              <a:rPr lang="ru-RU" sz="2400" dirty="0" err="1"/>
              <a:t>экзопланет</a:t>
            </a:r>
            <a:r>
              <a:rPr lang="ru-RU" sz="2400" dirty="0"/>
              <a:t>. Космический </a:t>
            </a:r>
            <a:r>
              <a:rPr lang="ru-RU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телескоп </a:t>
            </a:r>
            <a: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Kepler</a:t>
            </a:r>
            <a:r>
              <a:rPr lang="ru-RU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dirty="0"/>
              <a:t>совершил революцию, обнаружив</a:t>
            </a:r>
            <a:r>
              <a:rPr lang="en-US" sz="2400" dirty="0"/>
              <a:t> </a:t>
            </a:r>
            <a:r>
              <a:rPr lang="ru-RU" sz="2400" dirty="0"/>
              <a:t>в период </a:t>
            </a:r>
            <a:r>
              <a:rPr lang="en-US" sz="2400" dirty="0"/>
              <a:t>2009</a:t>
            </a:r>
            <a:r>
              <a:rPr lang="ru-RU" sz="2400" dirty="0"/>
              <a:t>-2018 более 2500 экзопланет.</a:t>
            </a:r>
          </a:p>
          <a:p>
            <a:pPr algn="just" eaLnBrk="1" hangingPunct="1">
              <a:lnSpc>
                <a:spcPct val="80000"/>
              </a:lnSpc>
              <a:defRPr/>
            </a:pPr>
            <a:r>
              <a:rPr lang="ru-RU" sz="2400" dirty="0"/>
              <a:t>В сентябре 2018 начал действовать Космический </a:t>
            </a:r>
            <a:r>
              <a:rPr lang="ru-RU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телескоп </a:t>
            </a:r>
            <a: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TESS</a:t>
            </a:r>
            <a:r>
              <a:rPr lang="ru-RU" sz="2400" dirty="0"/>
              <a:t>, который позволит обнаружить порядка 10000 экзопланет. К 09.2024 обнаружено 550 планет и </a:t>
            </a:r>
            <a:r>
              <a:rPr lang="en-US" sz="2400" dirty="0"/>
              <a:t>&gt;7000 </a:t>
            </a:r>
            <a:r>
              <a:rPr lang="ru-RU" sz="2400" dirty="0"/>
              <a:t>кандидатов</a:t>
            </a:r>
          </a:p>
          <a:p>
            <a:pPr algn="just" eaLnBrk="1" hangingPunct="1">
              <a:lnSpc>
                <a:spcPct val="80000"/>
              </a:lnSpc>
              <a:defRPr/>
            </a:pPr>
            <a:r>
              <a:rPr lang="ru-RU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среднем каждая звезда имеет хотя бы одну планету</a:t>
            </a:r>
            <a:r>
              <a:rPr lang="ru-RU" sz="2400" dirty="0"/>
              <a:t>.</a:t>
            </a:r>
          </a:p>
          <a:p>
            <a:pPr algn="just" eaLnBrk="1" hangingPunct="1">
              <a:lnSpc>
                <a:spcPct val="80000"/>
              </a:lnSpc>
              <a:defRPr/>
            </a:pPr>
            <a:endParaRPr lang="ru-RU" sz="2400" dirty="0"/>
          </a:p>
          <a:p>
            <a:pPr algn="just" eaLnBrk="1" hangingPunct="1">
              <a:lnSpc>
                <a:spcPct val="80000"/>
              </a:lnSpc>
              <a:defRPr/>
            </a:pPr>
            <a:r>
              <a:rPr lang="ru-RU" sz="2400" b="0" i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Ближайшая экзопланета обнаружена у ближайшей звезды </a:t>
            </a:r>
            <a:r>
              <a:rPr lang="ru-RU" sz="2400" b="0" i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Проксима</a:t>
            </a:r>
            <a:r>
              <a:rPr lang="ru-RU" sz="2400" b="0" i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Центавра Б (!). Это планета массой 1.17 земной в зоне обитаемости.</a:t>
            </a:r>
          </a:p>
          <a:p>
            <a:pPr algn="just" eaLnBrk="1" hangingPunct="1">
              <a:lnSpc>
                <a:spcPct val="80000"/>
              </a:lnSpc>
              <a:defRPr/>
            </a:pPr>
            <a:r>
              <a:rPr lang="ru-RU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В</a:t>
            </a:r>
            <a:r>
              <a:rPr lang="ru-RU" sz="2400" b="0" i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марте </a:t>
            </a:r>
            <a:r>
              <a:rPr lang="ru-RU" sz="2400" b="0" i="0" u="none" strike="noStrike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2017 года</a:t>
            </a:r>
            <a:r>
              <a:rPr lang="ru-RU" sz="2400" b="0" i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 зарегистрирована супер-вспышка от которой </a:t>
            </a:r>
            <a:r>
              <a:rPr lang="ru-RU" sz="2400" b="0" i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Проксима</a:t>
            </a:r>
            <a:r>
              <a:rPr lang="ru-RU" sz="2400" b="0" i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Центавра b должна была получить огромную дозу радиации несовместимую с биосферой!</a:t>
            </a:r>
            <a:endParaRPr lang="ru-RU" sz="2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algn="just" eaLnBrk="1" hangingPunct="1">
              <a:lnSpc>
                <a:spcPct val="80000"/>
              </a:lnSpc>
              <a:defRPr/>
            </a:pPr>
            <a:endParaRPr lang="ru-RU" sz="2400" dirty="0"/>
          </a:p>
        </p:txBody>
      </p:sp>
      <p:sp>
        <p:nvSpPr>
          <p:cNvPr id="617475" name="Rectangle 3">
            <a:extLst>
              <a:ext uri="{FF2B5EF4-FFF2-40B4-BE49-F238E27FC236}">
                <a16:creationId xmlns:a16="http://schemas.microsoft.com/office/drawing/2014/main" id="{FA8E03C0-F59B-4414-A575-5F612E7C776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42875" y="63500"/>
            <a:ext cx="8858250" cy="665163"/>
          </a:xfrm>
        </p:spPr>
        <p:txBody>
          <a:bodyPr/>
          <a:lstStyle/>
          <a:p>
            <a:pPr eaLnBrk="1" hangingPunct="1">
              <a:defRPr/>
            </a:pPr>
            <a:r>
              <a:rPr lang="ru-RU" sz="2800" dirty="0"/>
              <a:t>Некоторые факты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523" name="Rectangle 3">
            <a:extLst>
              <a:ext uri="{FF2B5EF4-FFF2-40B4-BE49-F238E27FC236}">
                <a16:creationId xmlns:a16="http://schemas.microsoft.com/office/drawing/2014/main" id="{09B1EF0D-36CC-4A23-B2D4-B5B8BDAF306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42875" y="63500"/>
            <a:ext cx="8858250" cy="665163"/>
          </a:xfrm>
        </p:spPr>
        <p:txBody>
          <a:bodyPr/>
          <a:lstStyle/>
          <a:p>
            <a:pPr eaLnBrk="1" hangingPunct="1">
              <a:defRPr/>
            </a:pPr>
            <a:r>
              <a:rPr lang="ru-RU" sz="3200" dirty="0"/>
              <a:t>Статистика </a:t>
            </a:r>
            <a:r>
              <a:rPr lang="ru-RU" sz="3200" dirty="0" err="1"/>
              <a:t>экзопланет</a:t>
            </a:r>
            <a:endParaRPr lang="ru-RU" sz="3200" dirty="0"/>
          </a:p>
        </p:txBody>
      </p:sp>
      <p:pic>
        <p:nvPicPr>
          <p:cNvPr id="18435" name="Picture 2" descr="https://www.nasa.gov/sites/default/files/thumbnails/image/press-web25_exoplanet_populations.jpg">
            <a:extLst>
              <a:ext uri="{FF2B5EF4-FFF2-40B4-BE49-F238E27FC236}">
                <a16:creationId xmlns:a16="http://schemas.microsoft.com/office/drawing/2014/main" id="{E5043579-A656-459E-9017-7F68D0F6FD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61" t="17632" r="16109" b="8360"/>
          <a:stretch>
            <a:fillRect/>
          </a:stretch>
        </p:blipFill>
        <p:spPr bwMode="auto">
          <a:xfrm>
            <a:off x="71438" y="908050"/>
            <a:ext cx="8999537" cy="521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954" name="Rectangle 2">
            <a:extLst>
              <a:ext uri="{FF2B5EF4-FFF2-40B4-BE49-F238E27FC236}">
                <a16:creationId xmlns:a16="http://schemas.microsoft.com/office/drawing/2014/main" id="{7EBD3CD2-228F-45F5-B604-D74F0145190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61131" y="5301208"/>
            <a:ext cx="8821738" cy="1439863"/>
          </a:xfrm>
        </p:spPr>
        <p:txBody>
          <a:bodyPr/>
          <a:lstStyle/>
          <a:p>
            <a:pPr algn="just" eaLnBrk="1" hangingPunct="1">
              <a:defRPr/>
            </a:pPr>
            <a:r>
              <a:rPr lang="en-US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Extremely informative chemical analysis based on resonant absorption.</a:t>
            </a:r>
          </a:p>
          <a:p>
            <a:pPr algn="just" eaLnBrk="1" hangingPunct="1">
              <a:defRPr/>
            </a:pPr>
            <a:r>
              <a:rPr lang="en-US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Ultraviolet lines give information on basic elements.</a:t>
            </a:r>
          </a:p>
          <a:p>
            <a:pPr algn="just" eaLnBrk="1" hangingPunct="1">
              <a:defRPr/>
            </a:pPr>
            <a:r>
              <a:rPr lang="en-US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Infrared lines give information on organic molecules such as methane.</a:t>
            </a:r>
          </a:p>
          <a:p>
            <a:pPr algn="just" eaLnBrk="1" hangingPunct="1">
              <a:defRPr/>
            </a:pPr>
            <a:r>
              <a:rPr lang="en-US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Has a potential to detect ingredients and byproduct of life forms. </a:t>
            </a:r>
            <a:endParaRPr lang="ru-RU" sz="2000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637955" name="Rectangle 3">
            <a:extLst>
              <a:ext uri="{FF2B5EF4-FFF2-40B4-BE49-F238E27FC236}">
                <a16:creationId xmlns:a16="http://schemas.microsoft.com/office/drawing/2014/main" id="{47924872-6F42-4C65-845E-ACF9081EE45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44450"/>
            <a:ext cx="9144000" cy="884212"/>
          </a:xfrm>
        </p:spPr>
        <p:txBody>
          <a:bodyPr/>
          <a:lstStyle/>
          <a:p>
            <a:pPr eaLnBrk="1" hangingPunct="1">
              <a:defRPr/>
            </a:pPr>
            <a:r>
              <a:rPr lang="ru-RU" sz="2800" dirty="0"/>
              <a:t>Транзитная спектроскопия </a:t>
            </a:r>
            <a:br>
              <a:rPr lang="ru-RU" sz="2800" dirty="0"/>
            </a:br>
            <a:r>
              <a:rPr lang="ru-RU" sz="2800" dirty="0"/>
              <a:t>– бесконечный объем информации!</a:t>
            </a:r>
          </a:p>
        </p:txBody>
      </p:sp>
      <p:pic>
        <p:nvPicPr>
          <p:cNvPr id="22532" name="Picture 5">
            <a:extLst>
              <a:ext uri="{FF2B5EF4-FFF2-40B4-BE49-F238E27FC236}">
                <a16:creationId xmlns:a16="http://schemas.microsoft.com/office/drawing/2014/main" id="{B8FACEA8-C854-4FCD-A748-B92DF10D12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387" y="2856340"/>
            <a:ext cx="8277225" cy="2397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43DCBF9-98EE-4756-B025-786CA789C3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79" b="43040"/>
          <a:stretch>
            <a:fillRect/>
          </a:stretch>
        </p:blipFill>
        <p:spPr bwMode="auto">
          <a:xfrm>
            <a:off x="575556" y="1168849"/>
            <a:ext cx="5175726" cy="1398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54F2B4E-EA55-428B-94CF-63781C16C3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088740"/>
            <a:ext cx="2340260" cy="1558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522" name="Rectangle 2">
            <a:extLst>
              <a:ext uri="{FF2B5EF4-FFF2-40B4-BE49-F238E27FC236}">
                <a16:creationId xmlns:a16="http://schemas.microsoft.com/office/drawing/2014/main" id="{FD5B4615-819B-4394-9DAF-C53E30939F8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79388" y="1196975"/>
            <a:ext cx="8821737" cy="5508625"/>
          </a:xfrm>
        </p:spPr>
        <p:txBody>
          <a:bodyPr/>
          <a:lstStyle/>
          <a:p>
            <a:pPr algn="just" eaLnBrk="1" hangingPunct="1">
              <a:defRPr/>
            </a:pPr>
            <a:r>
              <a:rPr lang="ru-RU" sz="2200" dirty="0">
                <a:effectLst/>
              </a:rPr>
              <a:t>Первые обнаруженные </a:t>
            </a:r>
            <a:r>
              <a:rPr lang="ru-RU" sz="2200" dirty="0" err="1">
                <a:effectLst/>
              </a:rPr>
              <a:t>экзопланеты</a:t>
            </a:r>
            <a:r>
              <a:rPr lang="ru-RU" sz="2200" dirty="0">
                <a:effectLst/>
              </a:rPr>
              <a:t> оказались газовыми гигантами на экстремально близких к звезде орбитах </a:t>
            </a:r>
            <a:r>
              <a:rPr lang="en-US" sz="2200" dirty="0">
                <a:effectLst/>
              </a:rPr>
              <a:t>&lt;0.1 </a:t>
            </a:r>
            <a:r>
              <a:rPr lang="ru-RU" sz="2200" dirty="0">
                <a:effectLst/>
              </a:rPr>
              <a:t>а.е. </a:t>
            </a:r>
          </a:p>
          <a:p>
            <a:pPr algn="just" eaLnBrk="1" hangingPunct="1">
              <a:defRPr/>
            </a:pPr>
            <a:r>
              <a:rPr lang="ru-RU" sz="2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Открытие таких систем перевернуло существовавшие теории формирования планет.</a:t>
            </a:r>
            <a:r>
              <a:rPr lang="en-US" sz="2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sz="2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 eaLnBrk="1" hangingPunct="1">
              <a:defRPr/>
            </a:pPr>
            <a:r>
              <a:rPr lang="ru-RU" sz="2200" dirty="0">
                <a:effectLst/>
              </a:rPr>
              <a:t>Оценочно не менее 1% звезд имеют Горячие Юпитеры, помимо других планет.</a:t>
            </a:r>
          </a:p>
          <a:p>
            <a:pPr algn="just" eaLnBrk="1" hangingPunct="1">
              <a:defRPr/>
            </a:pPr>
            <a:r>
              <a:rPr lang="ru-RU" sz="2200" dirty="0">
                <a:effectLst/>
              </a:rPr>
              <a:t>Основная физическая уникальность в том, что ионизующее излучение звезды </a:t>
            </a:r>
            <a:r>
              <a:rPr lang="en-US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(&lt;</a:t>
            </a:r>
            <a:r>
              <a:rPr lang="ru-RU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912 А</a:t>
            </a:r>
            <a:r>
              <a:rPr lang="en-US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</a:t>
            </a:r>
            <a:r>
              <a:rPr lang="ru-RU" sz="2200" dirty="0">
                <a:effectLst/>
              </a:rPr>
              <a:t>настолько нагревает верхнюю водородную атмосферу планеты, что она испытывает </a:t>
            </a:r>
            <a:r>
              <a:rPr lang="ru-RU" sz="2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газодинамическое сверхзвуковое истечение – планетарный ветер</a:t>
            </a:r>
            <a:r>
              <a:rPr lang="en-US" sz="2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 скоростью </a:t>
            </a:r>
            <a:r>
              <a:rPr lang="en-US" sz="2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~10 </a:t>
            </a:r>
            <a:r>
              <a:rPr lang="ru-RU" sz="2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км</a:t>
            </a:r>
            <a:r>
              <a:rPr lang="en-US" sz="2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</a:t>
            </a:r>
            <a:r>
              <a:rPr lang="ru-RU" sz="2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 и температурой </a:t>
            </a:r>
            <a:r>
              <a:rPr lang="en-US" sz="2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~</a:t>
            </a:r>
            <a:r>
              <a:rPr lang="ru-RU" sz="2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</a:t>
            </a:r>
            <a:r>
              <a:rPr lang="ru-RU" sz="2200" baseline="30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r>
              <a:rPr lang="ru-RU" sz="2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К.</a:t>
            </a:r>
            <a:endParaRPr lang="en-US" sz="2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 eaLnBrk="1" hangingPunct="1">
              <a:defRPr/>
            </a:pPr>
            <a:r>
              <a:rPr lang="ru-RU" sz="2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Взаимодействие планетарной </a:t>
            </a:r>
            <a:r>
              <a:rPr lang="ru-RU" sz="22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плазмосферы</a:t>
            </a:r>
            <a:r>
              <a:rPr lang="ru-RU" sz="2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со звездной космической средой вызывает наблюдательные проявления, позволяющие получить данные, недоступные другими методами.</a:t>
            </a:r>
            <a:endParaRPr lang="en-US" sz="2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 eaLnBrk="1" hangingPunct="1">
              <a:defRPr/>
            </a:pPr>
            <a:endParaRPr lang="ru-RU" sz="2400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619523" name="Rectangle 3">
            <a:extLst>
              <a:ext uri="{FF2B5EF4-FFF2-40B4-BE49-F238E27FC236}">
                <a16:creationId xmlns:a16="http://schemas.microsoft.com/office/drawing/2014/main" id="{3DE2C3E6-452B-44ED-A9E1-2E7D945F33C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42875" y="63500"/>
            <a:ext cx="8858250" cy="881063"/>
          </a:xfrm>
        </p:spPr>
        <p:txBody>
          <a:bodyPr/>
          <a:lstStyle/>
          <a:p>
            <a:pPr eaLnBrk="1" hangingPunct="1">
              <a:defRPr/>
            </a:pPr>
            <a:r>
              <a:rPr lang="ru-RU" sz="2800" dirty="0"/>
              <a:t>Горячие Юпитеры – </a:t>
            </a:r>
            <a:br>
              <a:rPr lang="ru-RU" sz="2800" dirty="0"/>
            </a:br>
            <a:r>
              <a:rPr lang="ru-RU" sz="2800" dirty="0"/>
              <a:t>новый класс астрофизических объектов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684" name="Rectangle 4">
            <a:extLst>
              <a:ext uri="{FF2B5EF4-FFF2-40B4-BE49-F238E27FC236}">
                <a16:creationId xmlns:a16="http://schemas.microsoft.com/office/drawing/2014/main" id="{E39CA9D7-D9CF-4512-96DD-ED627B01431A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42875" y="44450"/>
            <a:ext cx="8858250" cy="647700"/>
          </a:xfrm>
        </p:spPr>
        <p:txBody>
          <a:bodyPr/>
          <a:lstStyle/>
          <a:p>
            <a:pPr eaLnBrk="1" hangingPunct="1">
              <a:defRPr/>
            </a:pPr>
            <a:r>
              <a:rPr lang="ru-RU" altLang="ru-RU" sz="3200" dirty="0"/>
              <a:t>Содержание</a:t>
            </a:r>
          </a:p>
        </p:txBody>
      </p:sp>
      <p:sp>
        <p:nvSpPr>
          <p:cNvPr id="12" name="Rectangle 3">
            <a:extLst>
              <a:ext uri="{FF2B5EF4-FFF2-40B4-BE49-F238E27FC236}">
                <a16:creationId xmlns:a16="http://schemas.microsoft.com/office/drawing/2014/main" id="{7B26E537-65EE-4789-AF26-49C03FF4D5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692150"/>
            <a:ext cx="8821737" cy="6049963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9pPr>
          </a:lstStyle>
          <a:p>
            <a:pPr algn="just" eaLnBrk="1" hangingPunct="1">
              <a:defRPr/>
            </a:pPr>
            <a:r>
              <a:rPr lang="ru-RU" sz="2800" dirty="0">
                <a:effectLst/>
              </a:rPr>
              <a:t>Экстремальные проявления космической погоды у Солнца и других звезд</a:t>
            </a:r>
            <a:endParaRPr lang="en-US" sz="2800" dirty="0">
              <a:effectLst/>
            </a:endParaRPr>
          </a:p>
          <a:p>
            <a:pPr algn="just" eaLnBrk="1" hangingPunct="1">
              <a:defRPr/>
            </a:pPr>
            <a:r>
              <a:rPr lang="ru-RU" sz="2800" dirty="0">
                <a:effectLst/>
              </a:rPr>
              <a:t>Новые инструменты открывают новые горизонты</a:t>
            </a:r>
            <a:r>
              <a:rPr lang="en-US" sz="2800" dirty="0">
                <a:effectLst/>
              </a:rPr>
              <a:t> – </a:t>
            </a:r>
            <a:r>
              <a:rPr lang="ru-RU" sz="2800" dirty="0">
                <a:effectLst/>
              </a:rPr>
              <a:t>супер-вспышки</a:t>
            </a:r>
          </a:p>
          <a:p>
            <a:pPr algn="just" eaLnBrk="1" hangingPunct="1">
              <a:defRPr/>
            </a:pPr>
            <a:r>
              <a:rPr lang="ru-RU" sz="2800" dirty="0">
                <a:effectLst/>
              </a:rPr>
              <a:t>Горячие экзопланеты</a:t>
            </a:r>
          </a:p>
          <a:p>
            <a:pPr algn="just" eaLnBrk="1" hangingPunct="1">
              <a:defRPr/>
            </a:pPr>
            <a:r>
              <a:rPr lang="ru-RU" sz="2800" dirty="0">
                <a:effectLst/>
              </a:rPr>
              <a:t>Атмосферы экзопланет как индикаторы Звездного Ветра</a:t>
            </a:r>
          </a:p>
          <a:p>
            <a:pPr algn="just" eaLnBrk="1" hangingPunct="1">
              <a:defRPr/>
            </a:pPr>
            <a:r>
              <a:rPr lang="ru-RU" sz="2800" dirty="0">
                <a:effectLst/>
              </a:rPr>
              <a:t> Примеры моделирования атмосфер горячих экзопланет в потоке Звездного Ветра</a:t>
            </a:r>
            <a:endParaRPr lang="en-US" sz="2800" dirty="0">
              <a:effectLst/>
            </a:endParaRPr>
          </a:p>
          <a:p>
            <a:pPr algn="just" eaLnBrk="1" hangingPunct="1">
              <a:defRPr/>
            </a:pPr>
            <a:endParaRPr lang="en-US" sz="2800" dirty="0">
              <a:effectLst/>
            </a:endParaRPr>
          </a:p>
          <a:p>
            <a:pPr marL="0" indent="0" algn="just" eaLnBrk="1" hangingPunct="1">
              <a:buFont typeface="Wingdings" panose="05000000000000000000" pitchFamily="2" charset="2"/>
              <a:buNone/>
              <a:defRPr/>
            </a:pPr>
            <a:r>
              <a:rPr lang="en-US" sz="2800" dirty="0">
                <a:effectLst/>
              </a:rPr>
              <a:t>    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523" name="Rectangle 3"/>
          <p:cNvSpPr>
            <a:spLocks noGrp="1" noChangeArrowheads="1"/>
          </p:cNvSpPr>
          <p:nvPr>
            <p:ph type="title"/>
          </p:nvPr>
        </p:nvSpPr>
        <p:spPr>
          <a:xfrm>
            <a:off x="142875" y="63500"/>
            <a:ext cx="8858250" cy="665163"/>
          </a:xfrm>
        </p:spPr>
        <p:txBody>
          <a:bodyPr/>
          <a:lstStyle/>
          <a:p>
            <a:pPr eaLnBrk="1" hangingPunct="1">
              <a:defRPr/>
            </a:pPr>
            <a:r>
              <a:rPr lang="ru-RU" sz="2800" dirty="0"/>
              <a:t>Пример много-планетной системы</a:t>
            </a:r>
          </a:p>
        </p:txBody>
      </p:sp>
      <p:pic>
        <p:nvPicPr>
          <p:cNvPr id="19459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30" b="8888"/>
          <a:stretch>
            <a:fillRect/>
          </a:stretch>
        </p:blipFill>
        <p:spPr bwMode="auto">
          <a:xfrm>
            <a:off x="142875" y="836613"/>
            <a:ext cx="8848725" cy="5767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005707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562" name="Rectangle 2">
            <a:extLst>
              <a:ext uri="{FF2B5EF4-FFF2-40B4-BE49-F238E27FC236}">
                <a16:creationId xmlns:a16="http://schemas.microsoft.com/office/drawing/2014/main" id="{BDAD928E-196D-4EC7-B4FE-CB792600736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63513" y="44625"/>
            <a:ext cx="8721725" cy="504056"/>
          </a:xfrm>
        </p:spPr>
        <p:txBody>
          <a:bodyPr/>
          <a:lstStyle/>
          <a:p>
            <a:pPr eaLnBrk="1" hangingPunct="1">
              <a:defRPr/>
            </a:pPr>
            <a:r>
              <a:rPr lang="ru-RU" altLang="ru-RU" sz="2800" kern="0" dirty="0"/>
              <a:t>Истекающие атмосферы горячих экзопланет</a:t>
            </a:r>
          </a:p>
        </p:txBody>
      </p:sp>
      <p:sp>
        <p:nvSpPr>
          <p:cNvPr id="5123" name="Rectangle 3">
            <a:extLst>
              <a:ext uri="{FF2B5EF4-FFF2-40B4-BE49-F238E27FC236}">
                <a16:creationId xmlns:a16="http://schemas.microsoft.com/office/drawing/2014/main" id="{FB369EA7-F8A6-40D5-9FCC-613F285582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2004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2400">
              <a:latin typeface="Arial Black" panose="020B0A04020102020204" pitchFamily="34" charset="0"/>
            </a:endParaRPr>
          </a:p>
        </p:txBody>
      </p:sp>
      <p:sp>
        <p:nvSpPr>
          <p:cNvPr id="5124" name="Rectangle 4">
            <a:extLst>
              <a:ext uri="{FF2B5EF4-FFF2-40B4-BE49-F238E27FC236}">
                <a16:creationId xmlns:a16="http://schemas.microsoft.com/office/drawing/2014/main" id="{76C9D0B1-0125-4020-9870-B7B19F8B86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3067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2400">
              <a:latin typeface="Arial Black" panose="020B0A04020102020204" pitchFamily="34" charset="0"/>
            </a:endParaRPr>
          </a:p>
        </p:txBody>
      </p:sp>
      <p:sp>
        <p:nvSpPr>
          <p:cNvPr id="5125" name="Rectangle 5">
            <a:extLst>
              <a:ext uri="{FF2B5EF4-FFF2-40B4-BE49-F238E27FC236}">
                <a16:creationId xmlns:a16="http://schemas.microsoft.com/office/drawing/2014/main" id="{FB8E3D66-5FB4-47A3-A699-124FF3FE09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3067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2400">
              <a:latin typeface="Arial Black" panose="020B0A04020102020204" pitchFamily="34" charset="0"/>
            </a:endParaRPr>
          </a:p>
        </p:txBody>
      </p:sp>
      <p:sp>
        <p:nvSpPr>
          <p:cNvPr id="5126" name="Rectangle 6">
            <a:extLst>
              <a:ext uri="{FF2B5EF4-FFF2-40B4-BE49-F238E27FC236}">
                <a16:creationId xmlns:a16="http://schemas.microsoft.com/office/drawing/2014/main" id="{265E3E96-665F-4E87-9F5D-A1B9F9EFB9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3067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2400">
              <a:latin typeface="Arial Black" panose="020B0A04020102020204" pitchFamily="34" charset="0"/>
            </a:endParaRPr>
          </a:p>
        </p:txBody>
      </p:sp>
      <p:sp>
        <p:nvSpPr>
          <p:cNvPr id="5127" name="Rectangle 7">
            <a:extLst>
              <a:ext uri="{FF2B5EF4-FFF2-40B4-BE49-F238E27FC236}">
                <a16:creationId xmlns:a16="http://schemas.microsoft.com/office/drawing/2014/main" id="{F5A6BED1-7D97-40FA-B7A4-A4A30ECC63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2766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2400">
              <a:latin typeface="Arial Black" panose="020B0A04020102020204" pitchFamily="34" charset="0"/>
            </a:endParaRPr>
          </a:p>
        </p:txBody>
      </p:sp>
      <p:sp>
        <p:nvSpPr>
          <p:cNvPr id="5128" name="Rectangle 9">
            <a:extLst>
              <a:ext uri="{FF2B5EF4-FFF2-40B4-BE49-F238E27FC236}">
                <a16:creationId xmlns:a16="http://schemas.microsoft.com/office/drawing/2014/main" id="{684EA7FE-97E9-4FA1-A222-8872378FA1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3147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2400">
              <a:latin typeface="Arial Black" panose="020B0A04020102020204" pitchFamily="34" charset="0"/>
            </a:endParaRPr>
          </a:p>
        </p:txBody>
      </p:sp>
      <p:sp>
        <p:nvSpPr>
          <p:cNvPr id="5129" name="Rectangle 10">
            <a:extLst>
              <a:ext uri="{FF2B5EF4-FFF2-40B4-BE49-F238E27FC236}">
                <a16:creationId xmlns:a16="http://schemas.microsoft.com/office/drawing/2014/main" id="{9332E73F-DB0F-4E2E-80EB-73CACBA94F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3258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2400">
              <a:latin typeface="Arial Black" panose="020B0A04020102020204" pitchFamily="34" charset="0"/>
            </a:endParaRPr>
          </a:p>
        </p:txBody>
      </p:sp>
      <p:sp>
        <p:nvSpPr>
          <p:cNvPr id="5130" name="Rectangle 11">
            <a:extLst>
              <a:ext uri="{FF2B5EF4-FFF2-40B4-BE49-F238E27FC236}">
                <a16:creationId xmlns:a16="http://schemas.microsoft.com/office/drawing/2014/main" id="{E17C520B-E853-458F-BBD3-D0D7BE738B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3258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2400">
              <a:latin typeface="Arial Black" panose="020B0A04020102020204" pitchFamily="34" charset="0"/>
            </a:endParaRPr>
          </a:p>
        </p:txBody>
      </p: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3D8A8405-EC38-48E1-8839-7E8949ADCBE6}"/>
              </a:ext>
            </a:extLst>
          </p:cNvPr>
          <p:cNvGrpSpPr/>
          <p:nvPr/>
        </p:nvGrpSpPr>
        <p:grpSpPr>
          <a:xfrm>
            <a:off x="142875" y="1016733"/>
            <a:ext cx="4286251" cy="3342020"/>
            <a:chOff x="142875" y="656692"/>
            <a:chExt cx="4661790" cy="3702062"/>
          </a:xfrm>
        </p:grpSpPr>
        <p:grpSp>
          <p:nvGrpSpPr>
            <p:cNvPr id="5131" name="Group 2">
              <a:extLst>
                <a:ext uri="{FF2B5EF4-FFF2-40B4-BE49-F238E27FC236}">
                  <a16:creationId xmlns:a16="http://schemas.microsoft.com/office/drawing/2014/main" id="{12C7D4D1-72F5-4B53-B55A-91F26C49330A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142875" y="656692"/>
              <a:ext cx="4661790" cy="3667818"/>
              <a:chOff x="400050" y="1546225"/>
              <a:chExt cx="4175125" cy="3284538"/>
            </a:xfrm>
          </p:grpSpPr>
          <p:pic>
            <p:nvPicPr>
              <p:cNvPr id="5139" name="Рисунок 1">
                <a:extLst>
                  <a:ext uri="{FF2B5EF4-FFF2-40B4-BE49-F238E27FC236}">
                    <a16:creationId xmlns:a16="http://schemas.microsoft.com/office/drawing/2014/main" id="{CED98AD8-EB5B-44FC-A20F-124C0727290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659" b="13435"/>
              <a:stretch>
                <a:fillRect/>
              </a:stretch>
            </p:blipFill>
            <p:spPr bwMode="auto">
              <a:xfrm>
                <a:off x="400050" y="1546225"/>
                <a:ext cx="4175125" cy="32845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" name="Oval 1">
                <a:extLst>
                  <a:ext uri="{FF2B5EF4-FFF2-40B4-BE49-F238E27FC236}">
                    <a16:creationId xmlns:a16="http://schemas.microsoft.com/office/drawing/2014/main" id="{475DBFD9-C988-4B20-AF1C-DD066D476C07}"/>
                  </a:ext>
                </a:extLst>
              </p:cNvPr>
              <p:cNvSpPr/>
              <p:nvPr/>
            </p:nvSpPr>
            <p:spPr>
              <a:xfrm>
                <a:off x="1785661" y="3320333"/>
                <a:ext cx="216454" cy="216429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6FA418FD-BE58-4EB8-891E-DB3842C06DFA}"/>
                </a:ext>
              </a:extLst>
            </p:cNvPr>
            <p:cNvSpPr/>
            <p:nvPr/>
          </p:nvSpPr>
          <p:spPr>
            <a:xfrm>
              <a:off x="142875" y="3898379"/>
              <a:ext cx="2484438" cy="460375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b="1" dirty="0">
                  <a:latin typeface="+mj-lt"/>
                </a:rPr>
                <a:t>HD 209458 b</a:t>
              </a:r>
            </a:p>
          </p:txBody>
        </p:sp>
      </p:grpSp>
      <p:sp>
        <p:nvSpPr>
          <p:cNvPr id="5135" name="Rectangle 3">
            <a:extLst>
              <a:ext uri="{FF2B5EF4-FFF2-40B4-BE49-F238E27FC236}">
                <a16:creationId xmlns:a16="http://schemas.microsoft.com/office/drawing/2014/main" id="{BB4D2121-D9FD-43DF-AB77-45C8A482D6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553" y="4609926"/>
            <a:ext cx="8820150" cy="220345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en-US" altLang="ru-RU" sz="2000" dirty="0"/>
              <a:t>1) Hydrogen and Helium as main species</a:t>
            </a:r>
          </a:p>
          <a:p>
            <a:pPr algn="just" eaLnBrk="1" hangingPunct="1">
              <a:buFont typeface="Wingdings" panose="05000000000000000000" pitchFamily="2" charset="2"/>
              <a:buNone/>
              <a:defRPr/>
            </a:pPr>
            <a:r>
              <a:rPr lang="en-US" altLang="ru-RU" sz="2000" dirty="0"/>
              <a:t> 2) Driven by XUV and VUV stellar radiation.</a:t>
            </a:r>
          </a:p>
          <a:p>
            <a:pPr algn="just" eaLnBrk="1" hangingPunct="1">
              <a:buFont typeface="Wingdings" panose="05000000000000000000" pitchFamily="2" charset="2"/>
              <a:buNone/>
              <a:defRPr/>
            </a:pPr>
            <a:r>
              <a:rPr lang="en-US" altLang="ru-RU" sz="2000" dirty="0"/>
              <a:t> 3) Captured by stellar gravity outside the Roche lobe, twisted and forced</a:t>
            </a:r>
          </a:p>
          <a:p>
            <a:pPr algn="just" eaLnBrk="1" hangingPunct="1">
              <a:buFont typeface="Wingdings" panose="05000000000000000000" pitchFamily="2" charset="2"/>
              <a:buNone/>
              <a:defRPr/>
            </a:pPr>
            <a:r>
              <a:rPr lang="en-US" altLang="ru-RU" sz="2000" dirty="0"/>
              <a:t> by momentum conservation to spread along the orbit.</a:t>
            </a:r>
          </a:p>
          <a:p>
            <a:pPr algn="just" eaLnBrk="1" hangingPunct="1">
              <a:buFont typeface="Wingdings" panose="05000000000000000000" pitchFamily="2" charset="2"/>
              <a:buNone/>
              <a:defRPr/>
            </a:pPr>
            <a:r>
              <a:rPr lang="en-US" altLang="ru-RU" sz="2000" dirty="0"/>
              <a:t> 4) Carries along the trace elements of planetary atmosphere.</a:t>
            </a:r>
            <a:endParaRPr lang="en-US" altLang="ru-RU" sz="2000" dirty="0">
              <a:solidFill>
                <a:srgbClr val="FF0000"/>
              </a:solidFill>
            </a:endParaRPr>
          </a:p>
        </p:txBody>
      </p:sp>
      <p:pic>
        <p:nvPicPr>
          <p:cNvPr id="24" name="Picture 2">
            <a:extLst>
              <a:ext uri="{FF2B5EF4-FFF2-40B4-BE49-F238E27FC236}">
                <a16:creationId xmlns:a16="http://schemas.microsoft.com/office/drawing/2014/main" id="{B8E6FD5C-3E16-42C9-8DE6-21C5A14C8F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14" t="18588" r="5598" b="3812"/>
          <a:stretch>
            <a:fillRect/>
          </a:stretch>
        </p:blipFill>
        <p:spPr bwMode="auto">
          <a:xfrm>
            <a:off x="4569701" y="1088739"/>
            <a:ext cx="4502800" cy="3024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Rectangle 20">
            <a:extLst>
              <a:ext uri="{FF2B5EF4-FFF2-40B4-BE49-F238E27FC236}">
                <a16:creationId xmlns:a16="http://schemas.microsoft.com/office/drawing/2014/main" id="{DCA4A2F0-C86F-4512-BC60-9DB40EE6134B}"/>
              </a:ext>
            </a:extLst>
          </p:cNvPr>
          <p:cNvSpPr/>
          <p:nvPr/>
        </p:nvSpPr>
        <p:spPr>
          <a:xfrm>
            <a:off x="5292080" y="4053281"/>
            <a:ext cx="22843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b="1" dirty="0">
                <a:latin typeface="+mj-lt"/>
              </a:rPr>
              <a:t>Wasp 107 b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684" name="Rectangle 4">
            <a:extLst>
              <a:ext uri="{FF2B5EF4-FFF2-40B4-BE49-F238E27FC236}">
                <a16:creationId xmlns:a16="http://schemas.microsoft.com/office/drawing/2014/main" id="{4CF34FA3-84E3-4781-B625-15E8A1880B07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42875" y="44450"/>
            <a:ext cx="8858250" cy="1008286"/>
          </a:xfrm>
        </p:spPr>
        <p:txBody>
          <a:bodyPr/>
          <a:lstStyle/>
          <a:p>
            <a:pPr eaLnBrk="1" hangingPunct="1">
              <a:defRPr/>
            </a:pPr>
            <a:r>
              <a:rPr lang="ru-RU" altLang="ru-RU" sz="2800" dirty="0"/>
              <a:t>Планета с истекающей атмосферой в потоке звездной плазмы</a:t>
            </a:r>
          </a:p>
        </p:txBody>
      </p:sp>
      <p:sp>
        <p:nvSpPr>
          <p:cNvPr id="12" name="Rectangle 3">
            <a:extLst>
              <a:ext uri="{FF2B5EF4-FFF2-40B4-BE49-F238E27FC236}">
                <a16:creationId xmlns:a16="http://schemas.microsoft.com/office/drawing/2014/main" id="{A8DE5C7E-17BD-40F8-ACBD-CE5E022B95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1340768"/>
            <a:ext cx="8821737" cy="5149317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9pPr>
          </a:lstStyle>
          <a:p>
            <a:pPr algn="just" eaLnBrk="1" hangingPunct="1">
              <a:defRPr/>
            </a:pPr>
            <a:r>
              <a:rPr lang="ru-RU" sz="2200" dirty="0">
                <a:effectLst/>
              </a:rPr>
              <a:t>Образуется </a:t>
            </a:r>
            <a:r>
              <a:rPr lang="ru-RU" sz="2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головная ударная волна</a:t>
            </a:r>
            <a:r>
              <a:rPr lang="ru-RU" sz="2200" dirty="0">
                <a:effectLst/>
              </a:rPr>
              <a:t> из-за высокой </a:t>
            </a:r>
            <a:r>
              <a:rPr lang="ru-RU" sz="2200" dirty="0" err="1">
                <a:effectLst/>
              </a:rPr>
              <a:t>Кеплеровской</a:t>
            </a:r>
            <a:r>
              <a:rPr lang="ru-RU" sz="2200" dirty="0">
                <a:effectLst/>
              </a:rPr>
              <a:t> скорости планеты</a:t>
            </a:r>
            <a:r>
              <a:rPr lang="en-US" sz="2200" dirty="0">
                <a:effectLst/>
              </a:rPr>
              <a:t> &gt;200 </a:t>
            </a:r>
            <a:r>
              <a:rPr lang="ru-RU" sz="2200" dirty="0">
                <a:effectLst/>
              </a:rPr>
              <a:t>км</a:t>
            </a:r>
            <a:r>
              <a:rPr lang="en-US" sz="2200" dirty="0">
                <a:effectLst/>
              </a:rPr>
              <a:t>/c</a:t>
            </a:r>
            <a:r>
              <a:rPr lang="ru-RU" sz="2200" dirty="0">
                <a:effectLst/>
              </a:rPr>
              <a:t>.</a:t>
            </a:r>
          </a:p>
          <a:p>
            <a:pPr algn="just" eaLnBrk="1" hangingPunct="1">
              <a:defRPr/>
            </a:pPr>
            <a:r>
              <a:rPr lang="ru-RU" sz="2200" dirty="0">
                <a:effectLst/>
              </a:rPr>
              <a:t>Планетарные атомы проникают через </a:t>
            </a:r>
            <a:r>
              <a:rPr lang="ru-RU" sz="2200" dirty="0" err="1">
                <a:effectLst/>
              </a:rPr>
              <a:t>магнитопаузу</a:t>
            </a:r>
            <a:r>
              <a:rPr lang="en-US" sz="2200" dirty="0">
                <a:effectLst/>
              </a:rPr>
              <a:t>/</a:t>
            </a:r>
            <a:r>
              <a:rPr lang="ru-RU" sz="2200" dirty="0" err="1">
                <a:effectLst/>
              </a:rPr>
              <a:t>ионопаузу</a:t>
            </a:r>
            <a:r>
              <a:rPr lang="ru-RU" sz="2200" dirty="0">
                <a:effectLst/>
              </a:rPr>
              <a:t> в ударный слой.</a:t>
            </a:r>
          </a:p>
          <a:p>
            <a:pPr algn="just" eaLnBrk="1" hangingPunct="1">
              <a:defRPr/>
            </a:pPr>
            <a:r>
              <a:rPr lang="ru-RU" sz="2200" dirty="0">
                <a:effectLst/>
              </a:rPr>
              <a:t>В ударном слое атомы попадают в слабо-</a:t>
            </a:r>
            <a:r>
              <a:rPr lang="ru-RU" sz="2200" dirty="0" err="1">
                <a:effectLst/>
              </a:rPr>
              <a:t>столкновительную</a:t>
            </a:r>
            <a:r>
              <a:rPr lang="ru-RU" sz="2200" dirty="0">
                <a:effectLst/>
              </a:rPr>
              <a:t> горячую и быструю плазму.</a:t>
            </a:r>
          </a:p>
          <a:p>
            <a:pPr algn="just" eaLnBrk="1" hangingPunct="1">
              <a:defRPr/>
            </a:pPr>
            <a:r>
              <a:rPr lang="ru-RU" sz="2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Атомы водорода атмосферы перезаряжаются на быстрых звездных протонах с образованием ЭНА</a:t>
            </a:r>
            <a:r>
              <a:rPr lang="en-US" sz="2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 </a:t>
            </a:r>
            <a:r>
              <a:rPr lang="en-US" altLang="ru-RU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ru-RU" sz="2400" baseline="300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altLang="ru-RU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+ H ↔ H + H</a:t>
            </a:r>
            <a:r>
              <a:rPr lang="en-US" altLang="ru-RU" sz="2400" baseline="300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altLang="ru-RU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 eaLnBrk="1" hangingPunct="1">
              <a:defRPr/>
            </a:pPr>
            <a:r>
              <a:rPr lang="ru-RU" sz="2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Атомы гелия возбуждаются горячими электронами, включая метастабильный уровень.</a:t>
            </a:r>
          </a:p>
          <a:p>
            <a:pPr algn="just" eaLnBrk="1" hangingPunct="1">
              <a:defRPr/>
            </a:pPr>
            <a:r>
              <a:rPr lang="ru-RU" sz="2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Положение ударного слоя относительно планеты, ограниченного </a:t>
            </a:r>
            <a:r>
              <a:rPr lang="ru-RU" sz="22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магнитопаузой</a:t>
            </a:r>
            <a:r>
              <a:rPr lang="en-US" sz="2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</a:t>
            </a:r>
            <a:r>
              <a:rPr lang="ru-RU" sz="22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ионопаузой</a:t>
            </a:r>
            <a:r>
              <a:rPr lang="ru-RU" sz="2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и ударной волной, прямо зависит от интенсивности Звездного Ветра</a:t>
            </a:r>
            <a:r>
              <a:rPr lang="en-US" sz="2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</a:t>
            </a:r>
            <a:r>
              <a:rPr lang="ru-RU" sz="2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КВМ. </a:t>
            </a:r>
            <a:r>
              <a:rPr lang="en-US" sz="2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</a:t>
            </a:r>
            <a:endParaRPr lang="en-US" altLang="ru-RU" sz="2200" kern="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013FECD-8862-4BC8-9E9A-F01063B7B79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493" t="21301" r="22045" b="3101"/>
          <a:stretch/>
        </p:blipFill>
        <p:spPr>
          <a:xfrm>
            <a:off x="162192" y="807051"/>
            <a:ext cx="6444716" cy="5898549"/>
          </a:xfrm>
          <a:prstGeom prst="rect">
            <a:avLst/>
          </a:prstGeom>
        </p:spPr>
      </p:pic>
      <p:sp>
        <p:nvSpPr>
          <p:cNvPr id="24578" name="Rectangle 3">
            <a:extLst>
              <a:ext uri="{FF2B5EF4-FFF2-40B4-BE49-F238E27FC236}">
                <a16:creationId xmlns:a16="http://schemas.microsoft.com/office/drawing/2014/main" id="{12245254-D631-4BF7-AC95-AF8246BD5C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200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24579" name="Rectangle 4">
            <a:extLst>
              <a:ext uri="{FF2B5EF4-FFF2-40B4-BE49-F238E27FC236}">
                <a16:creationId xmlns:a16="http://schemas.microsoft.com/office/drawing/2014/main" id="{34782DA7-405B-4859-AB20-8BA266AB2B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30676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24580" name="Rectangle 5">
            <a:extLst>
              <a:ext uri="{FF2B5EF4-FFF2-40B4-BE49-F238E27FC236}">
                <a16:creationId xmlns:a16="http://schemas.microsoft.com/office/drawing/2014/main" id="{99D615B4-66D2-423A-8355-FCF8C85789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30676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24581" name="Rectangle 6">
            <a:extLst>
              <a:ext uri="{FF2B5EF4-FFF2-40B4-BE49-F238E27FC236}">
                <a16:creationId xmlns:a16="http://schemas.microsoft.com/office/drawing/2014/main" id="{9FA3998D-C3D6-4BA9-AA06-8FB2C4FB87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30676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24582" name="Rectangle 7">
            <a:extLst>
              <a:ext uri="{FF2B5EF4-FFF2-40B4-BE49-F238E27FC236}">
                <a16:creationId xmlns:a16="http://schemas.microsoft.com/office/drawing/2014/main" id="{3BA4193E-EE5A-4BA4-A308-1E0821497A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2766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24583" name="Rectangle 9">
            <a:extLst>
              <a:ext uri="{FF2B5EF4-FFF2-40B4-BE49-F238E27FC236}">
                <a16:creationId xmlns:a16="http://schemas.microsoft.com/office/drawing/2014/main" id="{81A4DF97-FC97-4136-82F5-A5D1C1B5E1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3147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24584" name="Rectangle 10">
            <a:extLst>
              <a:ext uri="{FF2B5EF4-FFF2-40B4-BE49-F238E27FC236}">
                <a16:creationId xmlns:a16="http://schemas.microsoft.com/office/drawing/2014/main" id="{99D43A1D-8BD9-40F2-B4F8-E5EF433798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3258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24585" name="Rectangle 11">
            <a:extLst>
              <a:ext uri="{FF2B5EF4-FFF2-40B4-BE49-F238E27FC236}">
                <a16:creationId xmlns:a16="http://schemas.microsoft.com/office/drawing/2014/main" id="{55EDCDCA-98B8-4934-B186-4CCC5B397B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3258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17" name="Rectangle 2">
            <a:extLst>
              <a:ext uri="{FF2B5EF4-FFF2-40B4-BE49-F238E27FC236}">
                <a16:creationId xmlns:a16="http://schemas.microsoft.com/office/drawing/2014/main" id="{1B2253A3-25AE-4CF1-8A91-7E89AE3E06B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55563"/>
            <a:ext cx="9144000" cy="636587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dirty="0"/>
              <a:t>3D MHD </a:t>
            </a:r>
            <a:r>
              <a:rPr lang="ru-RU" sz="2400" dirty="0"/>
              <a:t>моделирование: взаимодействие планетарного ветра со звездным ветром</a:t>
            </a:r>
            <a:r>
              <a:rPr lang="en-US" sz="2400" dirty="0"/>
              <a:t> </a:t>
            </a:r>
            <a:r>
              <a:rPr lang="ru-RU" sz="2400" dirty="0"/>
              <a:t>и КВМ</a:t>
            </a:r>
          </a:p>
        </p:txBody>
      </p:sp>
      <p:sp>
        <p:nvSpPr>
          <p:cNvPr id="24588" name="Rectangle 6">
            <a:extLst>
              <a:ext uri="{FF2B5EF4-FFF2-40B4-BE49-F238E27FC236}">
                <a16:creationId xmlns:a16="http://schemas.microsoft.com/office/drawing/2014/main" id="{1EB6C6DC-91B0-4869-870C-F52B6E51D3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24590" name="Rectangle 14">
            <a:extLst>
              <a:ext uri="{FF2B5EF4-FFF2-40B4-BE49-F238E27FC236}">
                <a16:creationId xmlns:a16="http://schemas.microsoft.com/office/drawing/2014/main" id="{B79EF12D-B6C9-4993-B83A-C9300BD8F4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69100" y="2712404"/>
            <a:ext cx="2267396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lvl="0"/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Cherenkov A.,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Bisikalo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D.,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Fossati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L.,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Möstl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C.</a:t>
            </a:r>
            <a:endParaRPr lang="ru-RU" sz="1800" i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/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Astropys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J. 2017</a:t>
            </a:r>
          </a:p>
          <a:p>
            <a:pPr marL="342900" lvl="0" indent="-342900">
              <a:buFont typeface="+mj-lt"/>
              <a:buAutoNum type="arabicPeriod"/>
            </a:pPr>
            <a:endParaRPr lang="en-US" sz="1800" i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/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Zhilkin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A.G.,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Bisikalo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D.V.,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Kolymagina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E.A.</a:t>
            </a:r>
            <a:endParaRPr lang="ru-RU" sz="1800" i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/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Astron. Rep. 2021</a:t>
            </a:r>
            <a:endParaRPr lang="ru-RU" sz="1800" b="1" i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101368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562" name="Rectangle 2">
            <a:extLst>
              <a:ext uri="{FF2B5EF4-FFF2-40B4-BE49-F238E27FC236}">
                <a16:creationId xmlns:a16="http://schemas.microsoft.com/office/drawing/2014/main" id="{0F604863-3DDE-4ED3-837A-1EF278130280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42875" y="128587"/>
            <a:ext cx="8893175" cy="1104998"/>
          </a:xfrm>
        </p:spPr>
        <p:txBody>
          <a:bodyPr/>
          <a:lstStyle/>
          <a:p>
            <a:pPr eaLnBrk="1" hangingPunct="1">
              <a:defRPr/>
            </a:pPr>
            <a:r>
              <a:rPr lang="ru-RU" sz="2400" dirty="0"/>
              <a:t>Первое доказательство реальности обширных и плотных  атмосфер</a:t>
            </a:r>
            <a:r>
              <a:rPr lang="en-US" sz="2400" dirty="0"/>
              <a:t>/</a:t>
            </a:r>
            <a:r>
              <a:rPr lang="ru-RU" sz="2400" dirty="0"/>
              <a:t>экзосфер</a:t>
            </a:r>
            <a:r>
              <a:rPr lang="en-US" sz="2400" dirty="0"/>
              <a:t>: </a:t>
            </a:r>
            <a:r>
              <a:rPr lang="ru-RU" sz="2400" dirty="0"/>
              <a:t>транзитная спектроскопия </a:t>
            </a:r>
            <a:br>
              <a:rPr lang="ru-RU" sz="2400" dirty="0"/>
            </a:br>
            <a:r>
              <a:rPr lang="ru-RU" sz="2400" dirty="0"/>
              <a:t>Горячего Юпитера </a:t>
            </a:r>
            <a:r>
              <a:rPr lang="en-US" sz="2400" dirty="0"/>
              <a:t>HD 209458 b </a:t>
            </a:r>
            <a:endParaRPr lang="ru-RU" sz="2400" dirty="0"/>
          </a:p>
        </p:txBody>
      </p:sp>
      <p:sp>
        <p:nvSpPr>
          <p:cNvPr id="6147" name="Rectangle 4">
            <a:extLst>
              <a:ext uri="{FF2B5EF4-FFF2-40B4-BE49-F238E27FC236}">
                <a16:creationId xmlns:a16="http://schemas.microsoft.com/office/drawing/2014/main" id="{C0A4C177-C9F5-4403-A534-8F6F1520B0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30676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6148" name="Rectangle 5">
            <a:extLst>
              <a:ext uri="{FF2B5EF4-FFF2-40B4-BE49-F238E27FC236}">
                <a16:creationId xmlns:a16="http://schemas.microsoft.com/office/drawing/2014/main" id="{1FF763E8-9782-44C7-90BB-4DBF56B495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30676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6149" name="Rectangle 6">
            <a:extLst>
              <a:ext uri="{FF2B5EF4-FFF2-40B4-BE49-F238E27FC236}">
                <a16:creationId xmlns:a16="http://schemas.microsoft.com/office/drawing/2014/main" id="{B75942E5-810F-4B40-914A-CF9115C753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30676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6150" name="Rectangle 7">
            <a:extLst>
              <a:ext uri="{FF2B5EF4-FFF2-40B4-BE49-F238E27FC236}">
                <a16:creationId xmlns:a16="http://schemas.microsoft.com/office/drawing/2014/main" id="{C81626D4-E575-4D8E-BD42-96AB0E0C83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2766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6151" name="Rectangle 8">
            <a:extLst>
              <a:ext uri="{FF2B5EF4-FFF2-40B4-BE49-F238E27FC236}">
                <a16:creationId xmlns:a16="http://schemas.microsoft.com/office/drawing/2014/main" id="{D560D0C3-C65D-4BBC-A1B5-4EDDB5FCA8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2766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6152" name="Rectangle 9">
            <a:extLst>
              <a:ext uri="{FF2B5EF4-FFF2-40B4-BE49-F238E27FC236}">
                <a16:creationId xmlns:a16="http://schemas.microsoft.com/office/drawing/2014/main" id="{D6A75CA6-EF12-49EA-8042-D351527969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3147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6153" name="Rectangle 10">
            <a:extLst>
              <a:ext uri="{FF2B5EF4-FFF2-40B4-BE49-F238E27FC236}">
                <a16:creationId xmlns:a16="http://schemas.microsoft.com/office/drawing/2014/main" id="{9ED64E07-F09B-48DD-8AB0-4F3F5F71C8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3258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6154" name="Rectangle 11">
            <a:extLst>
              <a:ext uri="{FF2B5EF4-FFF2-40B4-BE49-F238E27FC236}">
                <a16:creationId xmlns:a16="http://schemas.microsoft.com/office/drawing/2014/main" id="{521D57DA-2650-4C58-A9E4-00C08A236E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3258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pic>
        <p:nvPicPr>
          <p:cNvPr id="6155" name="Picture 11">
            <a:extLst>
              <a:ext uri="{FF2B5EF4-FFF2-40B4-BE49-F238E27FC236}">
                <a16:creationId xmlns:a16="http://schemas.microsoft.com/office/drawing/2014/main" id="{FA81ACD9-F600-40E4-A51F-06D6AC2033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52" t="10901" r="50241" b="15002"/>
          <a:stretch>
            <a:fillRect/>
          </a:stretch>
        </p:blipFill>
        <p:spPr bwMode="auto">
          <a:xfrm>
            <a:off x="134938" y="1412776"/>
            <a:ext cx="4103687" cy="4211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9164" name="Rectangle 12">
            <a:extLst>
              <a:ext uri="{FF2B5EF4-FFF2-40B4-BE49-F238E27FC236}">
                <a16:creationId xmlns:a16="http://schemas.microsoft.com/office/drawing/2014/main" id="{EE3BA0C6-B6C0-4283-9023-42DC0D6C34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9063" y="5670451"/>
            <a:ext cx="4200525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ru-RU" sz="2000" b="1" i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Vidal-Madjar</a:t>
            </a:r>
            <a:r>
              <a:rPr lang="en-US" sz="2000" b="1" i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et al. 2003</a:t>
            </a:r>
          </a:p>
          <a:p>
            <a:pPr eaLnBrk="1" hangingPunct="1">
              <a:defRPr/>
            </a:pPr>
            <a:r>
              <a:rPr lang="en-GB" sz="2000" dirty="0">
                <a:solidFill>
                  <a:srgbClr val="CC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Absorption at a level of 6-9 % in the </a:t>
            </a:r>
            <a:r>
              <a:rPr lang="en-GB" sz="2000" dirty="0" err="1">
                <a:solidFill>
                  <a:srgbClr val="CC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Lya</a:t>
            </a:r>
            <a:r>
              <a:rPr lang="en-GB" sz="2000" dirty="0">
                <a:solidFill>
                  <a:srgbClr val="CC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line at 45-120 km/s. </a:t>
            </a:r>
          </a:p>
        </p:txBody>
      </p:sp>
      <p:pic>
        <p:nvPicPr>
          <p:cNvPr id="6157" name="Picture 13">
            <a:extLst>
              <a:ext uri="{FF2B5EF4-FFF2-40B4-BE49-F238E27FC236}">
                <a16:creationId xmlns:a16="http://schemas.microsoft.com/office/drawing/2014/main" id="{A28A0A43-68BE-4BF7-AFA0-9F5EFE540C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68" t="9537" r="21947" b="5864"/>
          <a:stretch>
            <a:fillRect/>
          </a:stretch>
        </p:blipFill>
        <p:spPr bwMode="auto">
          <a:xfrm>
            <a:off x="4470400" y="1412776"/>
            <a:ext cx="4530725" cy="4211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Rectangle 12">
            <a:extLst>
              <a:ext uri="{FF2B5EF4-FFF2-40B4-BE49-F238E27FC236}">
                <a16:creationId xmlns:a16="http://schemas.microsoft.com/office/drawing/2014/main" id="{8D730F94-71F0-4D98-A30D-FA12C2AEAE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70400" y="5679976"/>
            <a:ext cx="4200525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ru-RU" sz="2000" b="1" i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Vidal-Madjar</a:t>
            </a:r>
            <a:r>
              <a:rPr lang="en-US" sz="2000" b="1" i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et al. 2004</a:t>
            </a:r>
          </a:p>
          <a:p>
            <a:pPr eaLnBrk="1" hangingPunct="1">
              <a:defRPr/>
            </a:pPr>
            <a:r>
              <a:rPr lang="en-GB" sz="2000" dirty="0">
                <a:solidFill>
                  <a:srgbClr val="CC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Absorption at a level of 8-12 % in the resonant lines of OI and CII</a:t>
            </a:r>
            <a:endParaRPr lang="ru-RU" sz="2000" b="1" dirty="0">
              <a:effectLst>
                <a:outerShdw blurRad="38100" dist="38100" dir="2700000" algn="tl">
                  <a:srgbClr val="FFFFFF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562" name="Rectangle 2">
            <a:extLst>
              <a:ext uri="{FF2B5EF4-FFF2-40B4-BE49-F238E27FC236}">
                <a16:creationId xmlns:a16="http://schemas.microsoft.com/office/drawing/2014/main" id="{2747D267-E73F-4E13-8429-316568EBCCC8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42875" y="57150"/>
            <a:ext cx="8893175" cy="347663"/>
          </a:xfrm>
        </p:spPr>
        <p:txBody>
          <a:bodyPr/>
          <a:lstStyle/>
          <a:p>
            <a:pPr eaLnBrk="1" hangingPunct="1">
              <a:defRPr/>
            </a:pPr>
            <a:r>
              <a:rPr lang="ru-RU" sz="2400" dirty="0"/>
              <a:t>Транзитные наблюдения телескопом Хаббл</a:t>
            </a:r>
            <a:r>
              <a:rPr lang="en-US" sz="2400" dirty="0"/>
              <a:t> </a:t>
            </a:r>
            <a:endParaRPr lang="ru-RU" sz="2400" dirty="0"/>
          </a:p>
        </p:txBody>
      </p:sp>
      <p:sp>
        <p:nvSpPr>
          <p:cNvPr id="22531" name="Rectangle 4">
            <a:extLst>
              <a:ext uri="{FF2B5EF4-FFF2-40B4-BE49-F238E27FC236}">
                <a16:creationId xmlns:a16="http://schemas.microsoft.com/office/drawing/2014/main" id="{FAFC9174-5067-4103-A4A3-0E7760E57C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30676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22532" name="Rectangle 5">
            <a:extLst>
              <a:ext uri="{FF2B5EF4-FFF2-40B4-BE49-F238E27FC236}">
                <a16:creationId xmlns:a16="http://schemas.microsoft.com/office/drawing/2014/main" id="{A72D0D1C-5A03-4799-B951-43085CCF03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30676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22533" name="Rectangle 6">
            <a:extLst>
              <a:ext uri="{FF2B5EF4-FFF2-40B4-BE49-F238E27FC236}">
                <a16:creationId xmlns:a16="http://schemas.microsoft.com/office/drawing/2014/main" id="{4D19BB9A-EB2B-4DD4-8C2F-3E7D3BDC98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30676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22534" name="Rectangle 7">
            <a:extLst>
              <a:ext uri="{FF2B5EF4-FFF2-40B4-BE49-F238E27FC236}">
                <a16:creationId xmlns:a16="http://schemas.microsoft.com/office/drawing/2014/main" id="{FB4F9422-710D-4E0B-93CE-1B49A6369D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2766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22535" name="Rectangle 8">
            <a:extLst>
              <a:ext uri="{FF2B5EF4-FFF2-40B4-BE49-F238E27FC236}">
                <a16:creationId xmlns:a16="http://schemas.microsoft.com/office/drawing/2014/main" id="{9AEDC26A-3D6C-4588-9CDA-2BA5D8E19C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2766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22536" name="Rectangle 9">
            <a:extLst>
              <a:ext uri="{FF2B5EF4-FFF2-40B4-BE49-F238E27FC236}">
                <a16:creationId xmlns:a16="http://schemas.microsoft.com/office/drawing/2014/main" id="{0717B387-4F99-42D3-8103-44597660B0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3147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22537" name="Rectangle 10">
            <a:extLst>
              <a:ext uri="{FF2B5EF4-FFF2-40B4-BE49-F238E27FC236}">
                <a16:creationId xmlns:a16="http://schemas.microsoft.com/office/drawing/2014/main" id="{A3041EC6-6473-40F0-B56C-BC05693E0B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3258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22538" name="Rectangle 11">
            <a:extLst>
              <a:ext uri="{FF2B5EF4-FFF2-40B4-BE49-F238E27FC236}">
                <a16:creationId xmlns:a16="http://schemas.microsoft.com/office/drawing/2014/main" id="{DCD3A924-C738-430E-BA01-3E08746331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3258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306A50B-54FC-4EB0-BFAD-2FECD8E84245}"/>
              </a:ext>
            </a:extLst>
          </p:cNvPr>
          <p:cNvSpPr txBox="1"/>
          <p:nvPr/>
        </p:nvSpPr>
        <p:spPr>
          <a:xfrm>
            <a:off x="5003800" y="1698625"/>
            <a:ext cx="3060700" cy="15700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200" b="1" dirty="0">
                <a:latin typeface="+mj-lt"/>
              </a:rPr>
              <a:t>Evolution of the hydrogen Lyman-</a:t>
            </a:r>
            <a:r>
              <a:rPr lang="en-US" sz="1200" dirty="0">
                <a:latin typeface="+mj-lt"/>
              </a:rPr>
              <a:t>α </a:t>
            </a:r>
            <a:r>
              <a:rPr lang="en-US" sz="1200" b="1" dirty="0">
                <a:latin typeface="+mj-lt"/>
              </a:rPr>
              <a:t>emission line of GJ 436. </a:t>
            </a:r>
          </a:p>
          <a:p>
            <a:pPr>
              <a:defRPr/>
            </a:pPr>
            <a:r>
              <a:rPr lang="en-US" sz="1200" dirty="0">
                <a:latin typeface="+mj-lt"/>
              </a:rPr>
              <a:t>The line has been averaged over</a:t>
            </a:r>
            <a:r>
              <a:rPr lang="en-US" sz="1200" b="1" dirty="0">
                <a:latin typeface="+mj-lt"/>
              </a:rPr>
              <a:t> </a:t>
            </a:r>
          </a:p>
          <a:p>
            <a:pPr>
              <a:defRPr/>
            </a:pPr>
            <a:r>
              <a:rPr lang="en-US" sz="1200" b="1" dirty="0">
                <a:latin typeface="+mj-lt"/>
              </a:rPr>
              <a:t>out of-transit (black)</a:t>
            </a:r>
            <a:r>
              <a:rPr lang="en-US" sz="1200" dirty="0">
                <a:latin typeface="+mj-lt"/>
              </a:rPr>
              <a:t>,</a:t>
            </a:r>
            <a:r>
              <a:rPr lang="en-US" sz="1200" b="1" dirty="0">
                <a:latin typeface="+mj-lt"/>
              </a:rPr>
              <a:t> </a:t>
            </a:r>
          </a:p>
          <a:p>
            <a:pPr>
              <a:defRPr/>
            </a:pPr>
            <a:r>
              <a:rPr lang="en-US" sz="1200" b="1" dirty="0">
                <a:solidFill>
                  <a:srgbClr val="0000FF"/>
                </a:solidFill>
                <a:latin typeface="+mj-lt"/>
              </a:rPr>
              <a:t>pre-transit (blue), </a:t>
            </a:r>
          </a:p>
          <a:p>
            <a:pPr>
              <a:defRPr/>
            </a:pPr>
            <a:r>
              <a:rPr lang="en-US" sz="1200" b="1" dirty="0">
                <a:solidFill>
                  <a:srgbClr val="008000"/>
                </a:solidFill>
                <a:latin typeface="+mj-lt"/>
              </a:rPr>
              <a:t>in-transit (green)</a:t>
            </a:r>
            <a:r>
              <a:rPr lang="en-US" sz="1200" dirty="0">
                <a:latin typeface="+mj-lt"/>
              </a:rPr>
              <a:t>,</a:t>
            </a:r>
          </a:p>
          <a:p>
            <a:pPr>
              <a:defRPr/>
            </a:pPr>
            <a:r>
              <a:rPr lang="en-US" sz="1200" b="1" dirty="0">
                <a:solidFill>
                  <a:srgbClr val="FF0000"/>
                </a:solidFill>
                <a:latin typeface="+mj-lt"/>
              </a:rPr>
              <a:t>post-transit (red) </a:t>
            </a:r>
          </a:p>
          <a:p>
            <a:pPr>
              <a:defRPr/>
            </a:pPr>
            <a:r>
              <a:rPr lang="en-US" sz="1200" dirty="0">
                <a:latin typeface="+mj-lt"/>
              </a:rPr>
              <a:t>observations from individual spectra. </a:t>
            </a:r>
            <a:endParaRPr lang="ru-RU" sz="1200" dirty="0">
              <a:latin typeface="+mj-lt"/>
            </a:endParaRPr>
          </a:p>
        </p:txBody>
      </p:sp>
      <p:grpSp>
        <p:nvGrpSpPr>
          <p:cNvPr id="22541" name="Группа 4">
            <a:extLst>
              <a:ext uri="{FF2B5EF4-FFF2-40B4-BE49-F238E27FC236}">
                <a16:creationId xmlns:a16="http://schemas.microsoft.com/office/drawing/2014/main" id="{63E1CB38-D210-4CAB-905E-FC3B55262476}"/>
              </a:ext>
            </a:extLst>
          </p:cNvPr>
          <p:cNvGrpSpPr>
            <a:grpSpLocks/>
          </p:cNvGrpSpPr>
          <p:nvPr/>
        </p:nvGrpSpPr>
        <p:grpSpPr bwMode="auto">
          <a:xfrm>
            <a:off x="107950" y="571500"/>
            <a:ext cx="7724775" cy="2840038"/>
            <a:chOff x="359981" y="571872"/>
            <a:chExt cx="7724511" cy="2839512"/>
          </a:xfrm>
        </p:grpSpPr>
        <p:pic>
          <p:nvPicPr>
            <p:cNvPr id="22546" name="Picture 2">
              <a:extLst>
                <a:ext uri="{FF2B5EF4-FFF2-40B4-BE49-F238E27FC236}">
                  <a16:creationId xmlns:a16="http://schemas.microsoft.com/office/drawing/2014/main" id="{3FE236BB-F349-4F35-82EE-E87F6BDE38B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742" t="17307" r="8325" b="47118"/>
            <a:stretch>
              <a:fillRect/>
            </a:stretch>
          </p:blipFill>
          <p:spPr bwMode="auto">
            <a:xfrm>
              <a:off x="655509" y="571872"/>
              <a:ext cx="7428983" cy="26204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2547" name="Picture 2">
              <a:extLst>
                <a:ext uri="{FF2B5EF4-FFF2-40B4-BE49-F238E27FC236}">
                  <a16:creationId xmlns:a16="http://schemas.microsoft.com/office/drawing/2014/main" id="{1EDF756E-241A-485E-9961-5199E2679FB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766" t="30042" r="68878" b="17050"/>
            <a:stretch>
              <a:fillRect/>
            </a:stretch>
          </p:blipFill>
          <p:spPr bwMode="auto">
            <a:xfrm>
              <a:off x="359981" y="571872"/>
              <a:ext cx="295528" cy="26204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2548" name="Picture 2">
              <a:extLst>
                <a:ext uri="{FF2B5EF4-FFF2-40B4-BE49-F238E27FC236}">
                  <a16:creationId xmlns:a16="http://schemas.microsoft.com/office/drawing/2014/main" id="{BD971860-1AC9-401E-8ECE-1185D139F47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005" t="90489" r="28122" b="5251"/>
            <a:stretch>
              <a:fillRect/>
            </a:stretch>
          </p:blipFill>
          <p:spPr bwMode="auto">
            <a:xfrm>
              <a:off x="1502282" y="872716"/>
              <a:ext cx="2178995" cy="2922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2549" name="Picture 3">
              <a:extLst>
                <a:ext uri="{FF2B5EF4-FFF2-40B4-BE49-F238E27FC236}">
                  <a16:creationId xmlns:a16="http://schemas.microsoft.com/office/drawing/2014/main" id="{72F40E98-E600-435D-BA08-1C63FF28569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219" t="85782" r="8528" b="10275"/>
            <a:stretch>
              <a:fillRect/>
            </a:stretch>
          </p:blipFill>
          <p:spPr bwMode="auto">
            <a:xfrm>
              <a:off x="1084150" y="3140968"/>
              <a:ext cx="6980237" cy="2704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22542" name="Группа 5">
            <a:extLst>
              <a:ext uri="{FF2B5EF4-FFF2-40B4-BE49-F238E27FC236}">
                <a16:creationId xmlns:a16="http://schemas.microsoft.com/office/drawing/2014/main" id="{79C6759C-52AF-400B-A4B2-9C96D01A7F56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482600" y="3502025"/>
            <a:ext cx="5499100" cy="3240088"/>
            <a:chOff x="749030" y="1994170"/>
            <a:chExt cx="7364526" cy="4338536"/>
          </a:xfrm>
        </p:grpSpPr>
        <p:pic>
          <p:nvPicPr>
            <p:cNvPr id="22544" name="Picture 4">
              <a:extLst>
                <a:ext uri="{FF2B5EF4-FFF2-40B4-BE49-F238E27FC236}">
                  <a16:creationId xmlns:a16="http://schemas.microsoft.com/office/drawing/2014/main" id="{89CB5AD3-81A9-42EC-87C3-F1B9AC245A4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64" t="26814" r="30531" b="9924"/>
            <a:stretch>
              <a:fillRect/>
            </a:stretch>
          </p:blipFill>
          <p:spPr bwMode="auto">
            <a:xfrm>
              <a:off x="749030" y="1994170"/>
              <a:ext cx="7364526" cy="43385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2545" name="Picture 4">
              <a:extLst>
                <a:ext uri="{FF2B5EF4-FFF2-40B4-BE49-F238E27FC236}">
                  <a16:creationId xmlns:a16="http://schemas.microsoft.com/office/drawing/2014/main" id="{5387A59B-8D84-40F8-86BC-F7C1BA3AE00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09" t="90833" r="43356" b="4823"/>
            <a:stretch>
              <a:fillRect/>
            </a:stretch>
          </p:blipFill>
          <p:spPr bwMode="auto">
            <a:xfrm>
              <a:off x="3002392" y="5625244"/>
              <a:ext cx="3881337" cy="2979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22543" name="Picture 4">
            <a:extLst>
              <a:ext uri="{FF2B5EF4-FFF2-40B4-BE49-F238E27FC236}">
                <a16:creationId xmlns:a16="http://schemas.microsoft.com/office/drawing/2014/main" id="{B78B5AB4-A95C-4ADB-8797-CB68E1FDE6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7" t="26814" r="90771" b="24886"/>
          <a:stretch>
            <a:fillRect/>
          </a:stretch>
        </p:blipFill>
        <p:spPr bwMode="auto">
          <a:xfrm>
            <a:off x="179388" y="3752850"/>
            <a:ext cx="309562" cy="2625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30971034-34FC-4CC1-A053-3122A12BBCD3}"/>
              </a:ext>
            </a:extLst>
          </p:cNvPr>
          <p:cNvSpPr txBox="1"/>
          <p:nvPr/>
        </p:nvSpPr>
        <p:spPr>
          <a:xfrm>
            <a:off x="6120172" y="1534234"/>
            <a:ext cx="155589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GJ 436 b</a:t>
            </a:r>
            <a:endParaRPr lang="ru-RU" sz="20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en-US" sz="2000" b="1" i="1" dirty="0">
                <a:latin typeface="Times New Roman" pitchFamily="18" charset="0"/>
                <a:cs typeface="Times New Roman" pitchFamily="18" charset="0"/>
              </a:rPr>
              <a:t>From </a:t>
            </a:r>
            <a:r>
              <a:rPr lang="en-US" sz="2000" b="1" i="1" dirty="0" err="1">
                <a:latin typeface="Times New Roman" pitchFamily="18" charset="0"/>
                <a:cs typeface="Times New Roman" pitchFamily="18" charset="0"/>
              </a:rPr>
              <a:t>Lavie</a:t>
            </a:r>
            <a:r>
              <a:rPr lang="en-US" sz="2000" b="1" i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 et al. 2017</a:t>
            </a:r>
            <a:endParaRPr lang="ru-RU" sz="2000" b="1" i="1" dirty="0">
              <a:effectLst>
                <a:outerShdw blurRad="38100" dist="38100" dir="2700000" algn="tl">
                  <a:srgbClr val="FFFFFF"/>
                </a:outerShdw>
              </a:effectLst>
              <a:latin typeface="Times New Roman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4200FB2-50A0-45A6-8962-67AB430FE6A4}"/>
              </a:ext>
            </a:extLst>
          </p:cNvPr>
          <p:cNvSpPr txBox="1"/>
          <p:nvPr/>
        </p:nvSpPr>
        <p:spPr>
          <a:xfrm>
            <a:off x="6041109" y="3593843"/>
            <a:ext cx="2994942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600" b="1" dirty="0">
                <a:latin typeface="+mn-lt"/>
              </a:rPr>
              <a:t>out of-transit (black)</a:t>
            </a:r>
            <a:r>
              <a:rPr lang="en-US" sz="1600" dirty="0">
                <a:latin typeface="+mn-lt"/>
              </a:rPr>
              <a:t>,</a:t>
            </a:r>
            <a:r>
              <a:rPr lang="en-US" sz="1600" b="1" dirty="0">
                <a:latin typeface="+mn-lt"/>
              </a:rPr>
              <a:t> </a:t>
            </a:r>
          </a:p>
          <a:p>
            <a:pPr>
              <a:defRPr/>
            </a:pPr>
            <a:r>
              <a:rPr lang="en-US" sz="1600" b="1" dirty="0">
                <a:solidFill>
                  <a:srgbClr val="0000FF"/>
                </a:solidFill>
                <a:latin typeface="+mn-lt"/>
              </a:rPr>
              <a:t>pre-transit (blue), </a:t>
            </a:r>
          </a:p>
          <a:p>
            <a:pPr>
              <a:defRPr/>
            </a:pPr>
            <a:r>
              <a:rPr lang="en-US" sz="1600" b="1" dirty="0">
                <a:solidFill>
                  <a:srgbClr val="008000"/>
                </a:solidFill>
                <a:latin typeface="+mn-lt"/>
              </a:rPr>
              <a:t>in-transit (green)</a:t>
            </a:r>
            <a:r>
              <a:rPr lang="en-US" sz="1600" dirty="0">
                <a:latin typeface="+mn-lt"/>
              </a:rPr>
              <a:t>,</a:t>
            </a:r>
          </a:p>
          <a:p>
            <a:pPr>
              <a:defRPr/>
            </a:pPr>
            <a:r>
              <a:rPr lang="en-US" sz="1600" b="1" dirty="0">
                <a:solidFill>
                  <a:srgbClr val="FF0000"/>
                </a:solidFill>
                <a:latin typeface="+mn-lt"/>
              </a:rPr>
              <a:t>post-transit (red) </a:t>
            </a:r>
            <a:endParaRPr lang="en-US" sz="1600" b="1" dirty="0">
              <a:solidFill>
                <a:srgbClr val="FF0000"/>
              </a:solidFill>
              <a:latin typeface="+mn-lt"/>
              <a:cs typeface="Times New Roman" pitchFamily="18" charset="0"/>
            </a:endParaRPr>
          </a:p>
          <a:p>
            <a:pPr>
              <a:defRPr/>
            </a:pPr>
            <a:r>
              <a:rPr lang="en-US" sz="1600" b="1" dirty="0">
                <a:solidFill>
                  <a:srgbClr val="FF0000"/>
                </a:solidFill>
                <a:latin typeface="+mn-lt"/>
                <a:cs typeface="Times New Roman" pitchFamily="18" charset="0"/>
              </a:rPr>
              <a:t>Early ingress and long egress in high velocity blue wing of Ly</a:t>
            </a:r>
            <a:r>
              <a:rPr lang="el-GR" sz="1600" b="1" dirty="0">
                <a:solidFill>
                  <a:srgbClr val="FF0000"/>
                </a:solidFill>
                <a:latin typeface="+mn-lt"/>
                <a:cs typeface="Times New Roman" pitchFamily="18" charset="0"/>
              </a:rPr>
              <a:t>α</a:t>
            </a:r>
            <a:endParaRPr lang="en-US" sz="1600" b="1" dirty="0">
              <a:solidFill>
                <a:srgbClr val="FF0000"/>
              </a:solidFill>
              <a:latin typeface="+mn-lt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3">
            <a:extLst>
              <a:ext uri="{FF2B5EF4-FFF2-40B4-BE49-F238E27FC236}">
                <a16:creationId xmlns:a16="http://schemas.microsoft.com/office/drawing/2014/main" id="{12245254-D631-4BF7-AC95-AF8246BD5C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200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24579" name="Rectangle 4">
            <a:extLst>
              <a:ext uri="{FF2B5EF4-FFF2-40B4-BE49-F238E27FC236}">
                <a16:creationId xmlns:a16="http://schemas.microsoft.com/office/drawing/2014/main" id="{34782DA7-405B-4859-AB20-8BA266AB2B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30676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24580" name="Rectangle 5">
            <a:extLst>
              <a:ext uri="{FF2B5EF4-FFF2-40B4-BE49-F238E27FC236}">
                <a16:creationId xmlns:a16="http://schemas.microsoft.com/office/drawing/2014/main" id="{99D615B4-66D2-423A-8355-FCF8C85789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30676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24581" name="Rectangle 6">
            <a:extLst>
              <a:ext uri="{FF2B5EF4-FFF2-40B4-BE49-F238E27FC236}">
                <a16:creationId xmlns:a16="http://schemas.microsoft.com/office/drawing/2014/main" id="{9FA3998D-C3D6-4BA9-AA06-8FB2C4FB87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30676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24582" name="Rectangle 7">
            <a:extLst>
              <a:ext uri="{FF2B5EF4-FFF2-40B4-BE49-F238E27FC236}">
                <a16:creationId xmlns:a16="http://schemas.microsoft.com/office/drawing/2014/main" id="{3BA4193E-EE5A-4BA4-A308-1E0821497A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2766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24583" name="Rectangle 9">
            <a:extLst>
              <a:ext uri="{FF2B5EF4-FFF2-40B4-BE49-F238E27FC236}">
                <a16:creationId xmlns:a16="http://schemas.microsoft.com/office/drawing/2014/main" id="{81A4DF97-FC97-4136-82F5-A5D1C1B5E1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3147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24584" name="Rectangle 10">
            <a:extLst>
              <a:ext uri="{FF2B5EF4-FFF2-40B4-BE49-F238E27FC236}">
                <a16:creationId xmlns:a16="http://schemas.microsoft.com/office/drawing/2014/main" id="{99D43A1D-8BD9-40F2-B4F8-E5EF433798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3258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24585" name="Rectangle 11">
            <a:extLst>
              <a:ext uri="{FF2B5EF4-FFF2-40B4-BE49-F238E27FC236}">
                <a16:creationId xmlns:a16="http://schemas.microsoft.com/office/drawing/2014/main" id="{55EDCDCA-98B8-4934-B186-4CCC5B397B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3258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17" name="Rectangle 2">
            <a:extLst>
              <a:ext uri="{FF2B5EF4-FFF2-40B4-BE49-F238E27FC236}">
                <a16:creationId xmlns:a16="http://schemas.microsoft.com/office/drawing/2014/main" id="{1B2253A3-25AE-4CF1-8A91-7E89AE3E06B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55563"/>
            <a:ext cx="9144000" cy="636587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dirty="0"/>
              <a:t>3D </a:t>
            </a:r>
            <a:r>
              <a:rPr lang="ru-RU" sz="2400" dirty="0"/>
              <a:t>моделирование: взаимодействие планетарного ветра </a:t>
            </a:r>
            <a:br>
              <a:rPr lang="ru-RU" sz="2400" dirty="0"/>
            </a:br>
            <a:r>
              <a:rPr lang="en-US" sz="2400" dirty="0"/>
              <a:t>GJ 436</a:t>
            </a:r>
            <a:r>
              <a:rPr lang="ru-RU" sz="2400" dirty="0"/>
              <a:t> </a:t>
            </a:r>
            <a:r>
              <a:rPr lang="en-US" sz="2400" dirty="0"/>
              <a:t>b </a:t>
            </a:r>
            <a:r>
              <a:rPr lang="ru-RU" sz="2400" dirty="0"/>
              <a:t>со звездным ветром</a:t>
            </a:r>
            <a:r>
              <a:rPr lang="en-US" sz="2400" dirty="0"/>
              <a:t> </a:t>
            </a:r>
            <a:r>
              <a:rPr lang="ru-RU" sz="2400" dirty="0"/>
              <a:t>и поглощение в линии </a:t>
            </a:r>
            <a:r>
              <a:rPr lang="en-US" sz="2400" dirty="0"/>
              <a:t>Lyα</a:t>
            </a:r>
            <a:endParaRPr lang="ru-RU" sz="2400" dirty="0"/>
          </a:p>
        </p:txBody>
      </p:sp>
      <p:grpSp>
        <p:nvGrpSpPr>
          <p:cNvPr id="24587" name="Группа 17">
            <a:extLst>
              <a:ext uri="{FF2B5EF4-FFF2-40B4-BE49-F238E27FC236}">
                <a16:creationId xmlns:a16="http://schemas.microsoft.com/office/drawing/2014/main" id="{93C53FA6-5E26-4C9C-8D7A-4838B52AA234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42875" y="1077913"/>
            <a:ext cx="4321175" cy="3011487"/>
            <a:chOff x="0" y="0"/>
            <a:chExt cx="4318000" cy="3009900"/>
          </a:xfrm>
        </p:grpSpPr>
        <p:pic>
          <p:nvPicPr>
            <p:cNvPr id="24595" name="Picture 15" descr="h1a">
              <a:extLst>
                <a:ext uri="{FF2B5EF4-FFF2-40B4-BE49-F238E27FC236}">
                  <a16:creationId xmlns:a16="http://schemas.microsoft.com/office/drawing/2014/main" id="{39E12888-E869-49E2-B45F-10FA7D7AC1D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4318000" cy="3009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" name="Овал 19">
              <a:extLst>
                <a:ext uri="{FF2B5EF4-FFF2-40B4-BE49-F238E27FC236}">
                  <a16:creationId xmlns:a16="http://schemas.microsoft.com/office/drawing/2014/main" id="{129BA215-8571-4565-A1AD-49AB6436949F}"/>
                </a:ext>
              </a:extLst>
            </p:cNvPr>
            <p:cNvSpPr/>
            <p:nvPr/>
          </p:nvSpPr>
          <p:spPr>
            <a:xfrm>
              <a:off x="3886517" y="2529141"/>
              <a:ext cx="306163" cy="306226"/>
            </a:xfrm>
            <a:prstGeom prst="ellipse">
              <a:avLst/>
            </a:prstGeom>
            <a:solidFill>
              <a:srgbClr val="CC3300"/>
            </a:solidFill>
            <a:ln>
              <a:solidFill>
                <a:srgbClr val="CC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spcAft>
                  <a:spcPts val="0"/>
                </a:spcAft>
                <a:defRPr/>
              </a:pPr>
              <a:r>
                <a:rPr lang="ru-RU" sz="1100">
                  <a:ea typeface="Times New Roman"/>
                  <a:cs typeface="Times New Roman"/>
                </a:rPr>
                <a:t> </a:t>
              </a:r>
              <a:endParaRPr lang="ru-RU" sz="1100">
                <a:ea typeface="Calibri"/>
                <a:cs typeface="Times New Roman"/>
              </a:endParaRPr>
            </a:p>
          </p:txBody>
        </p:sp>
      </p:grpSp>
      <p:sp>
        <p:nvSpPr>
          <p:cNvPr id="24588" name="Rectangle 6">
            <a:extLst>
              <a:ext uri="{FF2B5EF4-FFF2-40B4-BE49-F238E27FC236}">
                <a16:creationId xmlns:a16="http://schemas.microsoft.com/office/drawing/2014/main" id="{1EB6C6DC-91B0-4869-870C-F52B6E51D3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grpSp>
        <p:nvGrpSpPr>
          <p:cNvPr id="24589" name="Группа 8">
            <a:extLst>
              <a:ext uri="{FF2B5EF4-FFF2-40B4-BE49-F238E27FC236}">
                <a16:creationId xmlns:a16="http://schemas.microsoft.com/office/drawing/2014/main" id="{0A420B72-3DC5-4371-85CF-88361E8C2E57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4613275" y="885825"/>
            <a:ext cx="4319588" cy="3371850"/>
            <a:chOff x="0" y="0"/>
            <a:chExt cx="35986" cy="28080"/>
          </a:xfrm>
        </p:grpSpPr>
        <p:pic>
          <p:nvPicPr>
            <p:cNvPr id="24591" name="Picture 16" descr="swa">
              <a:extLst>
                <a:ext uri="{FF2B5EF4-FFF2-40B4-BE49-F238E27FC236}">
                  <a16:creationId xmlns:a16="http://schemas.microsoft.com/office/drawing/2014/main" id="{B726CF02-DD91-45D7-86A0-42D141B4A72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057" t="21371" r="23132" b="25803"/>
            <a:stretch>
              <a:fillRect/>
            </a:stretch>
          </p:blipFill>
          <p:spPr bwMode="auto">
            <a:xfrm>
              <a:off x="0" y="0"/>
              <a:ext cx="35986" cy="280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592" name="Овал 12">
              <a:extLst>
                <a:ext uri="{FF2B5EF4-FFF2-40B4-BE49-F238E27FC236}">
                  <a16:creationId xmlns:a16="http://schemas.microsoft.com/office/drawing/2014/main" id="{2BC3B939-9D83-4E7F-BB99-13E959B142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620" y="7964"/>
              <a:ext cx="2016" cy="2016"/>
            </a:xfrm>
            <a:prstGeom prst="ellipse">
              <a:avLst/>
            </a:prstGeom>
            <a:solidFill>
              <a:srgbClr val="CC3300"/>
            </a:solidFill>
            <a:ln w="25400">
              <a:solidFill>
                <a:srgbClr val="CC3300"/>
              </a:solidFill>
              <a:round/>
              <a:headEnd/>
              <a:tailEnd/>
            </a:ln>
          </p:spPr>
          <p:txBody>
            <a:bodyPr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 Black" panose="020B0A0402010202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 Black" panose="020B0A0402010202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 Black" panose="020B0A0402010202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 Black" panose="020B0A0402010202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ru-RU" altLang="ru-RU"/>
            </a:p>
          </p:txBody>
        </p:sp>
        <p:pic>
          <p:nvPicPr>
            <p:cNvPr id="24593" name="Picture 16" descr="swa">
              <a:extLst>
                <a:ext uri="{FF2B5EF4-FFF2-40B4-BE49-F238E27FC236}">
                  <a16:creationId xmlns:a16="http://schemas.microsoft.com/office/drawing/2014/main" id="{B9147E84-1B62-4176-8A56-2C39CE92356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868" t="4039" r="8852" b="54692"/>
            <a:stretch>
              <a:fillRect/>
            </a:stretch>
          </p:blipFill>
          <p:spPr bwMode="auto">
            <a:xfrm>
              <a:off x="0" y="6017"/>
              <a:ext cx="4011" cy="9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594" name="Picture 16" descr="swa">
              <a:extLst>
                <a:ext uri="{FF2B5EF4-FFF2-40B4-BE49-F238E27FC236}">
                  <a16:creationId xmlns:a16="http://schemas.microsoft.com/office/drawing/2014/main" id="{BF700AAD-37AD-46DE-A3E8-46E3F20FAFF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868" t="46257" r="8157" b="12036"/>
            <a:stretch>
              <a:fillRect/>
            </a:stretch>
          </p:blipFill>
          <p:spPr bwMode="auto">
            <a:xfrm>
              <a:off x="0" y="15928"/>
              <a:ext cx="4011" cy="9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4590" name="Rectangle 14">
            <a:extLst>
              <a:ext uri="{FF2B5EF4-FFF2-40B4-BE49-F238E27FC236}">
                <a16:creationId xmlns:a16="http://schemas.microsoft.com/office/drawing/2014/main" id="{B79EF12D-B6C9-4993-B83A-C9300BD8F4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8918" y="4677489"/>
            <a:ext cx="8748713" cy="1600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just" eaLnBrk="1" hangingPunct="1"/>
            <a:r>
              <a:rPr lang="en-US" sz="1400" b="0" i="0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Khodachenko</a:t>
            </a:r>
            <a:r>
              <a:rPr lang="en-US" sz="1400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M. L., </a:t>
            </a:r>
            <a:r>
              <a:rPr lang="en-US" sz="1400" b="0" i="0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Shaikhislamov</a:t>
            </a:r>
            <a:r>
              <a:rPr lang="en-US" sz="1400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I. F., Lammer, H., </a:t>
            </a:r>
            <a:r>
              <a:rPr lang="en-US" sz="1400" b="0" i="0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Berezutsky</a:t>
            </a:r>
            <a:r>
              <a:rPr lang="en-US" sz="1400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A. G., </a:t>
            </a:r>
            <a:r>
              <a:rPr lang="en-US" sz="1400" b="0" i="0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Miroshnichenko</a:t>
            </a:r>
            <a:r>
              <a:rPr lang="en-US" sz="1400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I. B., </a:t>
            </a:r>
            <a:r>
              <a:rPr lang="en-US" sz="1400" b="0" i="0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Rumenskikh</a:t>
            </a:r>
            <a:r>
              <a:rPr lang="en-US" sz="1400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M. S., ... &amp; Dwivedi, N. K. (2019). Global 3D hydrodynamic modeling of in-transit Ly</a:t>
            </a:r>
            <a:r>
              <a:rPr lang="el-GR" sz="1400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α </a:t>
            </a:r>
            <a:r>
              <a:rPr lang="en-US" sz="1400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absorption of GJ 436b. </a:t>
            </a:r>
          </a:p>
          <a:p>
            <a:pPr algn="just" eaLnBrk="1" hangingPunct="1"/>
            <a:r>
              <a:rPr lang="en-US" sz="1400" b="1" i="1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The Astrophysical Journal</a:t>
            </a:r>
            <a:r>
              <a:rPr lang="en-US" sz="1400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 </a:t>
            </a:r>
            <a:r>
              <a:rPr lang="en-US" sz="1400" b="0" i="1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885</a:t>
            </a:r>
            <a:r>
              <a:rPr lang="en-US" sz="1400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(1), 67.</a:t>
            </a:r>
          </a:p>
          <a:p>
            <a:pPr algn="just" eaLnBrk="1" hangingPunct="1"/>
            <a:endParaRPr lang="en-US" altLang="ru-RU" sz="1400" dirty="0">
              <a:solidFill>
                <a:srgbClr val="22222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/>
            <a:r>
              <a:rPr lang="en-US" sz="1400" b="0" i="0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Rumenskikh</a:t>
            </a:r>
            <a:r>
              <a:rPr lang="en-US" sz="1400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M. S., </a:t>
            </a:r>
            <a:r>
              <a:rPr lang="en-US" sz="1400" b="0" i="0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Khodachenko</a:t>
            </a:r>
            <a:r>
              <a:rPr lang="en-US" sz="1400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M. L., </a:t>
            </a:r>
            <a:r>
              <a:rPr lang="en-US" sz="1400" b="0" i="0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Shaikhislamov</a:t>
            </a:r>
            <a:r>
              <a:rPr lang="en-US" sz="1400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I. F., </a:t>
            </a:r>
            <a:r>
              <a:rPr lang="en-US" sz="1400" b="0" i="0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Miroshnichenko</a:t>
            </a:r>
            <a:r>
              <a:rPr lang="en-US" sz="1400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I. B., </a:t>
            </a:r>
            <a:r>
              <a:rPr lang="en-US" sz="1400" b="0" i="0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Berezutsky</a:t>
            </a:r>
            <a:r>
              <a:rPr lang="en-US" sz="1400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A. G., </a:t>
            </a:r>
            <a:r>
              <a:rPr lang="en-US" sz="1400" b="0" i="0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Shepelin</a:t>
            </a:r>
            <a:r>
              <a:rPr lang="en-US" sz="1400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A. V., &amp; Dwivedi, N. K. (2023). Mysterious non-detection of He </a:t>
            </a:r>
            <a:r>
              <a:rPr lang="en-US" sz="1400" b="0" i="0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1400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(23S) transit absorption of GJ 436b. </a:t>
            </a:r>
          </a:p>
          <a:p>
            <a:pPr algn="just" eaLnBrk="1" hangingPunct="1"/>
            <a:r>
              <a:rPr lang="en-US" sz="1400" b="1" i="1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Monthly Notices of the Royal Astronomical Society</a:t>
            </a:r>
            <a:r>
              <a:rPr lang="en-US" sz="1400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 </a:t>
            </a:r>
            <a:r>
              <a:rPr lang="en-US" sz="1400" b="0" i="1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526</a:t>
            </a:r>
            <a:r>
              <a:rPr lang="en-US" sz="1400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(3), 4120-4129.</a:t>
            </a:r>
            <a:endParaRPr lang="en-US" alt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3">
            <a:extLst>
              <a:ext uri="{FF2B5EF4-FFF2-40B4-BE49-F238E27FC236}">
                <a16:creationId xmlns:a16="http://schemas.microsoft.com/office/drawing/2014/main" id="{BC0B5434-8A79-4676-A950-97EC76336D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200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25603" name="Rectangle 4">
            <a:extLst>
              <a:ext uri="{FF2B5EF4-FFF2-40B4-BE49-F238E27FC236}">
                <a16:creationId xmlns:a16="http://schemas.microsoft.com/office/drawing/2014/main" id="{52C1E9B8-9017-4092-8568-3F0E76AA68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30676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25604" name="Rectangle 5">
            <a:extLst>
              <a:ext uri="{FF2B5EF4-FFF2-40B4-BE49-F238E27FC236}">
                <a16:creationId xmlns:a16="http://schemas.microsoft.com/office/drawing/2014/main" id="{0A000AB1-F9DF-44F4-B318-8572213AB5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30676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25605" name="Rectangle 6">
            <a:extLst>
              <a:ext uri="{FF2B5EF4-FFF2-40B4-BE49-F238E27FC236}">
                <a16:creationId xmlns:a16="http://schemas.microsoft.com/office/drawing/2014/main" id="{C1723FF9-F3FB-48B3-9304-B8414C62AD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30676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25606" name="Rectangle 7">
            <a:extLst>
              <a:ext uri="{FF2B5EF4-FFF2-40B4-BE49-F238E27FC236}">
                <a16:creationId xmlns:a16="http://schemas.microsoft.com/office/drawing/2014/main" id="{6853D40D-3D98-4E30-B6E4-69C181F468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2766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25607" name="Rectangle 9">
            <a:extLst>
              <a:ext uri="{FF2B5EF4-FFF2-40B4-BE49-F238E27FC236}">
                <a16:creationId xmlns:a16="http://schemas.microsoft.com/office/drawing/2014/main" id="{F5E2AAC4-2193-4616-92D1-C0C56F02EA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3147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25608" name="Rectangle 10">
            <a:extLst>
              <a:ext uri="{FF2B5EF4-FFF2-40B4-BE49-F238E27FC236}">
                <a16:creationId xmlns:a16="http://schemas.microsoft.com/office/drawing/2014/main" id="{55B1361A-69C2-4E6A-95E5-2FABAAC4DA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3258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17" name="Rectangle 2">
            <a:extLst>
              <a:ext uri="{FF2B5EF4-FFF2-40B4-BE49-F238E27FC236}">
                <a16:creationId xmlns:a16="http://schemas.microsoft.com/office/drawing/2014/main" id="{4EEA3897-913B-4A73-8083-321563B65FF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55563"/>
            <a:ext cx="9144000" cy="636587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dirty="0"/>
              <a:t>3D </a:t>
            </a:r>
            <a:r>
              <a:rPr lang="ru-RU" sz="2400" dirty="0"/>
              <a:t>моделирование: взаимодействие планетарного ветра </a:t>
            </a:r>
            <a:br>
              <a:rPr lang="ru-RU" sz="2400" dirty="0"/>
            </a:br>
            <a:r>
              <a:rPr lang="en-US" sz="2400" dirty="0"/>
              <a:t>GJ 436</a:t>
            </a:r>
            <a:r>
              <a:rPr lang="ru-RU" sz="2400" dirty="0"/>
              <a:t> </a:t>
            </a:r>
            <a:r>
              <a:rPr lang="en-US" sz="2400" dirty="0"/>
              <a:t>b </a:t>
            </a:r>
            <a:r>
              <a:rPr lang="ru-RU" sz="2400" dirty="0"/>
              <a:t>со звездным ветром</a:t>
            </a:r>
            <a:r>
              <a:rPr lang="en-US" sz="2400" dirty="0"/>
              <a:t> </a:t>
            </a:r>
            <a:r>
              <a:rPr lang="ru-RU" sz="2400" dirty="0"/>
              <a:t>и поглощение в линии </a:t>
            </a:r>
            <a:r>
              <a:rPr lang="en-US" sz="2400" dirty="0"/>
              <a:t>Lyα</a:t>
            </a:r>
            <a:endParaRPr lang="ru-RU" sz="2400" dirty="0"/>
          </a:p>
        </p:txBody>
      </p:sp>
      <p:sp>
        <p:nvSpPr>
          <p:cNvPr id="25611" name="Rectangle 6">
            <a:extLst>
              <a:ext uri="{FF2B5EF4-FFF2-40B4-BE49-F238E27FC236}">
                <a16:creationId xmlns:a16="http://schemas.microsoft.com/office/drawing/2014/main" id="{4E0DAC16-EE3B-4698-A10A-4F9201026F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graphicFrame>
        <p:nvGraphicFramePr>
          <p:cNvPr id="25612" name="Объект 1">
            <a:extLst>
              <a:ext uri="{FF2B5EF4-FFF2-40B4-BE49-F238E27FC236}">
                <a16:creationId xmlns:a16="http://schemas.microsoft.com/office/drawing/2014/main" id="{DE65C1EE-EC45-4F65-B25A-C1EF9F64275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19644864"/>
              </p:ext>
            </p:extLst>
          </p:nvPr>
        </p:nvGraphicFramePr>
        <p:xfrm>
          <a:off x="467544" y="368661"/>
          <a:ext cx="7896323" cy="54726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53" name="Graph" r:id="rId3" imgW="4914368" imgH="3401709" progId="Origin50.Graph">
                  <p:embed/>
                </p:oleObj>
              </mc:Choice>
              <mc:Fallback>
                <p:oleObj name="Graph" r:id="rId3" imgW="4914368" imgH="3401709" progId="Origin50.Graph">
                  <p:embed/>
                  <p:pic>
                    <p:nvPicPr>
                      <p:cNvPr id="25612" name="Объект 1">
                        <a:extLst>
                          <a:ext uri="{FF2B5EF4-FFF2-40B4-BE49-F238E27FC236}">
                            <a16:creationId xmlns:a16="http://schemas.microsoft.com/office/drawing/2014/main" id="{DE65C1EE-EC45-4F65-B25A-C1EF9F64275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7544" y="368661"/>
                        <a:ext cx="7896323" cy="547260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" name="Rectangle 2">
            <a:extLst>
              <a:ext uri="{FF2B5EF4-FFF2-40B4-BE49-F238E27FC236}">
                <a16:creationId xmlns:a16="http://schemas.microsoft.com/office/drawing/2014/main" id="{4C9FA73C-1217-4E42-96F6-6BF47A1BBD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7544" y="5434688"/>
            <a:ext cx="8424936" cy="1332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9pPr>
          </a:lstStyle>
          <a:p>
            <a:pPr marL="0" indent="0" algn="just" eaLnBrk="1" hangingPunct="1">
              <a:buFont typeface="Wingdings" pitchFamily="2" charset="2"/>
              <a:buNone/>
              <a:defRPr/>
            </a:pPr>
            <a:r>
              <a:rPr lang="ru-RU" sz="2000" b="1" dirty="0">
                <a:latin typeface="Times New Roman" pitchFamily="18" charset="0"/>
              </a:rPr>
              <a:t>Основные физические параметры моделирования</a:t>
            </a:r>
            <a:endParaRPr lang="en-US" sz="1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 eaLnBrk="1" hangingPunct="1">
              <a:defRPr/>
            </a:pPr>
            <a:r>
              <a:rPr lang="en-US" sz="1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XUV</a:t>
            </a:r>
            <a:r>
              <a:rPr lang="ru-RU" sz="1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радиация звезды </a:t>
            </a:r>
            <a:r>
              <a:rPr lang="el-GR" sz="1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λ</a:t>
            </a:r>
            <a:r>
              <a:rPr lang="en-US" sz="1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&lt;912 A.</a:t>
            </a:r>
            <a:endParaRPr lang="ru-RU" sz="1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 eaLnBrk="1" hangingPunct="1">
              <a:defRPr/>
            </a:pPr>
            <a:r>
              <a:rPr lang="ru-RU" sz="1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Состав атмосферы </a:t>
            </a:r>
            <a:r>
              <a:rPr lang="en-US" sz="1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H, H</a:t>
            </a:r>
            <a:r>
              <a:rPr lang="en-US" sz="1800" baseline="-25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en-US" sz="1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He</a:t>
            </a:r>
          </a:p>
          <a:p>
            <a:pPr algn="just" eaLnBrk="1" hangingPunct="1">
              <a:defRPr/>
            </a:pPr>
            <a:r>
              <a:rPr lang="ru-RU" sz="1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Скорость и плотность звездного ветра.</a:t>
            </a:r>
            <a:endParaRPr lang="en-US" sz="1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just" eaLnBrk="1" hangingPunct="1">
              <a:buFont typeface="Wingdings" pitchFamily="2" charset="2"/>
              <a:buNone/>
              <a:defRPr/>
            </a:pPr>
            <a:endParaRPr lang="en-US" sz="1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3">
            <a:extLst>
              <a:ext uri="{FF2B5EF4-FFF2-40B4-BE49-F238E27FC236}">
                <a16:creationId xmlns:a16="http://schemas.microsoft.com/office/drawing/2014/main" id="{BC0B5434-8A79-4676-A950-97EC76336D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200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25603" name="Rectangle 4">
            <a:extLst>
              <a:ext uri="{FF2B5EF4-FFF2-40B4-BE49-F238E27FC236}">
                <a16:creationId xmlns:a16="http://schemas.microsoft.com/office/drawing/2014/main" id="{52C1E9B8-9017-4092-8568-3F0E76AA68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30676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25604" name="Rectangle 5">
            <a:extLst>
              <a:ext uri="{FF2B5EF4-FFF2-40B4-BE49-F238E27FC236}">
                <a16:creationId xmlns:a16="http://schemas.microsoft.com/office/drawing/2014/main" id="{0A000AB1-F9DF-44F4-B318-8572213AB5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30676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25605" name="Rectangle 6">
            <a:extLst>
              <a:ext uri="{FF2B5EF4-FFF2-40B4-BE49-F238E27FC236}">
                <a16:creationId xmlns:a16="http://schemas.microsoft.com/office/drawing/2014/main" id="{C1723FF9-F3FB-48B3-9304-B8414C62AD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30676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25606" name="Rectangle 7">
            <a:extLst>
              <a:ext uri="{FF2B5EF4-FFF2-40B4-BE49-F238E27FC236}">
                <a16:creationId xmlns:a16="http://schemas.microsoft.com/office/drawing/2014/main" id="{6853D40D-3D98-4E30-B6E4-69C181F468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2766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25607" name="Rectangle 9">
            <a:extLst>
              <a:ext uri="{FF2B5EF4-FFF2-40B4-BE49-F238E27FC236}">
                <a16:creationId xmlns:a16="http://schemas.microsoft.com/office/drawing/2014/main" id="{F5E2AAC4-2193-4616-92D1-C0C56F02EA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3147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25608" name="Rectangle 10">
            <a:extLst>
              <a:ext uri="{FF2B5EF4-FFF2-40B4-BE49-F238E27FC236}">
                <a16:creationId xmlns:a16="http://schemas.microsoft.com/office/drawing/2014/main" id="{55B1361A-69C2-4E6A-95E5-2FABAAC4DA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3258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17" name="Rectangle 2">
            <a:extLst>
              <a:ext uri="{FF2B5EF4-FFF2-40B4-BE49-F238E27FC236}">
                <a16:creationId xmlns:a16="http://schemas.microsoft.com/office/drawing/2014/main" id="{4EEA3897-913B-4A73-8083-321563B65FF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55563"/>
            <a:ext cx="9144000" cy="636587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dirty="0"/>
              <a:t>3D </a:t>
            </a:r>
            <a:r>
              <a:rPr lang="ru-RU" sz="2400" dirty="0"/>
              <a:t>моделирование: взаимодействие планетарного ветра </a:t>
            </a:r>
            <a:br>
              <a:rPr lang="ru-RU" sz="2400" dirty="0"/>
            </a:br>
            <a:r>
              <a:rPr lang="en-US" sz="2400" dirty="0"/>
              <a:t>GJ 436</a:t>
            </a:r>
            <a:r>
              <a:rPr lang="ru-RU" sz="2400" dirty="0"/>
              <a:t> </a:t>
            </a:r>
            <a:r>
              <a:rPr lang="en-US" sz="2400" dirty="0"/>
              <a:t>b </a:t>
            </a:r>
            <a:r>
              <a:rPr lang="ru-RU" sz="2400" dirty="0"/>
              <a:t>со звездным ветром</a:t>
            </a:r>
            <a:r>
              <a:rPr lang="en-US" sz="2400" dirty="0"/>
              <a:t> </a:t>
            </a:r>
            <a:r>
              <a:rPr lang="ru-RU" sz="2400" dirty="0"/>
              <a:t>и поглощение в линии </a:t>
            </a:r>
            <a:r>
              <a:rPr lang="en-US" sz="2400" dirty="0"/>
              <a:t>Lyα</a:t>
            </a:r>
            <a:endParaRPr lang="ru-RU" sz="2400" dirty="0"/>
          </a:p>
        </p:txBody>
      </p:sp>
      <p:sp>
        <p:nvSpPr>
          <p:cNvPr id="25611" name="Rectangle 6">
            <a:extLst>
              <a:ext uri="{FF2B5EF4-FFF2-40B4-BE49-F238E27FC236}">
                <a16:creationId xmlns:a16="http://schemas.microsoft.com/office/drawing/2014/main" id="{4E0DAC16-EE3B-4698-A10A-4F9201026F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93F9C56-0016-4520-AACE-E172DCB26DD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807" t="21301" r="43700" b="8001"/>
          <a:stretch/>
        </p:blipFill>
        <p:spPr>
          <a:xfrm>
            <a:off x="1556883" y="908720"/>
            <a:ext cx="6335034" cy="5662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22179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3">
            <a:extLst>
              <a:ext uri="{FF2B5EF4-FFF2-40B4-BE49-F238E27FC236}">
                <a16:creationId xmlns:a16="http://schemas.microsoft.com/office/drawing/2014/main" id="{7848E306-3523-45C6-B566-9E2A30F02D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200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26627" name="Rectangle 4">
            <a:extLst>
              <a:ext uri="{FF2B5EF4-FFF2-40B4-BE49-F238E27FC236}">
                <a16:creationId xmlns:a16="http://schemas.microsoft.com/office/drawing/2014/main" id="{89F64890-85E5-4F74-855F-FAB555EC79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30676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26628" name="Rectangle 5">
            <a:extLst>
              <a:ext uri="{FF2B5EF4-FFF2-40B4-BE49-F238E27FC236}">
                <a16:creationId xmlns:a16="http://schemas.microsoft.com/office/drawing/2014/main" id="{0C812FC2-C98B-4AFB-9296-2F2F3E3DF8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30676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26629" name="Rectangle 6">
            <a:extLst>
              <a:ext uri="{FF2B5EF4-FFF2-40B4-BE49-F238E27FC236}">
                <a16:creationId xmlns:a16="http://schemas.microsoft.com/office/drawing/2014/main" id="{D0EB1B6C-78E2-42BF-82CD-7CA78E7271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30676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26630" name="Rectangle 7">
            <a:extLst>
              <a:ext uri="{FF2B5EF4-FFF2-40B4-BE49-F238E27FC236}">
                <a16:creationId xmlns:a16="http://schemas.microsoft.com/office/drawing/2014/main" id="{CF1EE487-98F2-4C60-A5A0-1E9BB52611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2766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26631" name="Rectangle 9">
            <a:extLst>
              <a:ext uri="{FF2B5EF4-FFF2-40B4-BE49-F238E27FC236}">
                <a16:creationId xmlns:a16="http://schemas.microsoft.com/office/drawing/2014/main" id="{70F1D677-52DB-4F33-92A8-66825C42BB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3147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26632" name="Rectangle 10">
            <a:extLst>
              <a:ext uri="{FF2B5EF4-FFF2-40B4-BE49-F238E27FC236}">
                <a16:creationId xmlns:a16="http://schemas.microsoft.com/office/drawing/2014/main" id="{71A1F66A-359B-4F3F-AE06-1EEAE6987B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3258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26633" name="Rectangle 11">
            <a:extLst>
              <a:ext uri="{FF2B5EF4-FFF2-40B4-BE49-F238E27FC236}">
                <a16:creationId xmlns:a16="http://schemas.microsoft.com/office/drawing/2014/main" id="{5FE6BC28-204D-4E7F-A156-888FF6B1EA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3258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17" name="Rectangle 2">
            <a:extLst>
              <a:ext uri="{FF2B5EF4-FFF2-40B4-BE49-F238E27FC236}">
                <a16:creationId xmlns:a16="http://schemas.microsoft.com/office/drawing/2014/main" id="{24F2D970-A83A-4EA4-88C4-33E200949AE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7938"/>
            <a:ext cx="9144000" cy="636587"/>
          </a:xfrm>
        </p:spPr>
        <p:txBody>
          <a:bodyPr/>
          <a:lstStyle/>
          <a:p>
            <a:pPr eaLnBrk="1" hangingPunct="1">
              <a:defRPr/>
            </a:pPr>
            <a:r>
              <a:rPr lang="en-US" sz="2600" dirty="0"/>
              <a:t>3D </a:t>
            </a:r>
            <a:r>
              <a:rPr lang="ru-RU" sz="2600" dirty="0"/>
              <a:t>моделирование:</a:t>
            </a:r>
            <a:r>
              <a:rPr lang="en-US" sz="2600" dirty="0"/>
              <a:t> </a:t>
            </a:r>
            <a:r>
              <a:rPr lang="ru-RU" sz="2600" dirty="0"/>
              <a:t>интерпретация измерений</a:t>
            </a:r>
          </a:p>
        </p:txBody>
      </p:sp>
      <p:sp>
        <p:nvSpPr>
          <p:cNvPr id="26635" name="Rectangle 6">
            <a:extLst>
              <a:ext uri="{FF2B5EF4-FFF2-40B4-BE49-F238E27FC236}">
                <a16:creationId xmlns:a16="http://schemas.microsoft.com/office/drawing/2014/main" id="{9CE63F14-1042-491A-843B-6B7C35ED56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7091E39-97FC-4800-828F-F437262DD21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438" t="28301" r="18894" b="2400"/>
          <a:stretch/>
        </p:blipFill>
        <p:spPr>
          <a:xfrm>
            <a:off x="92347" y="644525"/>
            <a:ext cx="8959306" cy="5952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4850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531" name="Rectangle 3">
            <a:extLst>
              <a:ext uri="{FF2B5EF4-FFF2-40B4-BE49-F238E27FC236}">
                <a16:creationId xmlns:a16="http://schemas.microsoft.com/office/drawing/2014/main" id="{473ED360-F8D6-43C3-8BC1-F1AF0B0CEA3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24172" y="756084"/>
            <a:ext cx="8496300" cy="6057292"/>
          </a:xfrm>
        </p:spPr>
        <p:txBody>
          <a:bodyPr/>
          <a:lstStyle/>
          <a:p>
            <a:pPr algn="just">
              <a:lnSpc>
                <a:spcPct val="90000"/>
              </a:lnSpc>
            </a:pPr>
            <a:r>
              <a:rPr lang="ru-RU" altLang="ru-RU" sz="2000" dirty="0"/>
              <a:t>В момент прихода КВМ основное изменение поля на поверхности связано со сжатием магнитосферы. </a:t>
            </a:r>
            <a:r>
              <a:rPr lang="en-US" altLang="ru-RU" sz="2000" dirty="0"/>
              <a:t>SSC </a:t>
            </a:r>
            <a:r>
              <a:rPr lang="ru-RU" altLang="ru-RU" sz="2000" dirty="0"/>
              <a:t>индекс </a:t>
            </a:r>
            <a:r>
              <a:rPr lang="el-GR" altLang="ru-RU" sz="2000" dirty="0"/>
              <a:t>Δ</a:t>
            </a:r>
            <a:r>
              <a:rPr lang="en-US" altLang="ru-RU" sz="2000" dirty="0"/>
              <a:t>B~</a:t>
            </a:r>
            <a:r>
              <a:rPr lang="ru-RU" altLang="ru-RU" sz="2000" dirty="0"/>
              <a:t>12</a:t>
            </a:r>
            <a:r>
              <a:rPr lang="en-US" altLang="ru-RU" sz="2000" dirty="0"/>
              <a:t>00 </a:t>
            </a:r>
            <a:r>
              <a:rPr lang="ru-RU" altLang="ru-RU" sz="2000" dirty="0" err="1"/>
              <a:t>нТ</a:t>
            </a:r>
            <a:r>
              <a:rPr lang="ru-RU" altLang="ru-RU" sz="2000" dirty="0"/>
              <a:t> за время </a:t>
            </a:r>
            <a:r>
              <a:rPr lang="en-US" altLang="ru-RU" sz="2000" dirty="0"/>
              <a:t>~</a:t>
            </a:r>
            <a:r>
              <a:rPr lang="ru-RU" altLang="ru-RU" sz="2000" dirty="0"/>
              <a:t>1 мин.</a:t>
            </a:r>
            <a:endParaRPr lang="en-US" altLang="ru-RU" sz="2000" dirty="0"/>
          </a:p>
          <a:p>
            <a:pPr algn="just">
              <a:lnSpc>
                <a:spcPct val="90000"/>
              </a:lnSpc>
            </a:pPr>
            <a:r>
              <a:rPr lang="ru-RU" altLang="ru-RU" sz="2000" dirty="0"/>
              <a:t>Наблюдающиеся регулярные КВМ от вспышек с энергией </a:t>
            </a:r>
            <a:r>
              <a:rPr lang="en-US" altLang="ru-RU" sz="2000" dirty="0"/>
              <a:t>~</a:t>
            </a:r>
            <a:r>
              <a:rPr lang="ru-RU" altLang="ru-RU" sz="2000" dirty="0"/>
              <a:t>10</a:t>
            </a:r>
            <a:r>
              <a:rPr lang="en-US" altLang="ru-RU" sz="2000" b="1" baseline="30000" dirty="0"/>
              <a:t>3</a:t>
            </a:r>
            <a:r>
              <a:rPr lang="ru-RU" altLang="ru-RU" sz="2000" b="1" baseline="30000" dirty="0"/>
              <a:t>2</a:t>
            </a:r>
            <a:r>
              <a:rPr lang="en-US" altLang="ru-RU" sz="2000" b="1" baseline="30000" dirty="0"/>
              <a:t> </a:t>
            </a:r>
            <a:r>
              <a:rPr lang="ru-RU" altLang="ru-RU" sz="2000" dirty="0"/>
              <a:t>эрг сжимают магнитосферу до (7-8)∙</a:t>
            </a:r>
            <a:r>
              <a:rPr lang="en-US" altLang="ru-RU" sz="2000" dirty="0"/>
              <a:t>R</a:t>
            </a:r>
            <a:r>
              <a:rPr lang="en-US" altLang="ru-RU" sz="2000" b="1" baseline="-25000" dirty="0"/>
              <a:t>E</a:t>
            </a:r>
            <a:endParaRPr lang="ru-RU" altLang="ru-RU" sz="2000" b="1" baseline="-25000" dirty="0"/>
          </a:p>
          <a:p>
            <a:pPr algn="just">
              <a:lnSpc>
                <a:spcPct val="90000"/>
              </a:lnSpc>
            </a:pPr>
            <a:r>
              <a:rPr lang="ru-RU" altLang="ru-RU" sz="2000" dirty="0"/>
              <a:t>КВМ от вспышки 4 августа 1972г. с энергией </a:t>
            </a:r>
            <a:r>
              <a:rPr lang="en-US" altLang="ru-RU" sz="2000" dirty="0"/>
              <a:t>≥</a:t>
            </a:r>
            <a:r>
              <a:rPr lang="ru-RU" altLang="ru-RU" sz="2000" dirty="0"/>
              <a:t> 10</a:t>
            </a:r>
            <a:r>
              <a:rPr lang="en-US" altLang="ru-RU" sz="2000" b="1" baseline="30000" dirty="0"/>
              <a:t>3</a:t>
            </a:r>
            <a:r>
              <a:rPr lang="ru-RU" altLang="ru-RU" sz="2000" b="1" baseline="30000" dirty="0"/>
              <a:t>3</a:t>
            </a:r>
            <a:r>
              <a:rPr lang="en-US" altLang="ru-RU" sz="2000" b="1" baseline="30000" dirty="0"/>
              <a:t> </a:t>
            </a:r>
            <a:r>
              <a:rPr lang="ru-RU" altLang="ru-RU" sz="2000" dirty="0"/>
              <a:t>эрг создал рекордное сжатие </a:t>
            </a:r>
            <a:r>
              <a:rPr lang="ru-RU" altLang="ru-RU" sz="2000" dirty="0" err="1"/>
              <a:t>магнитопаузы</a:t>
            </a:r>
            <a:r>
              <a:rPr lang="ru-RU" altLang="ru-RU" sz="2000" dirty="0"/>
              <a:t> до 5.2∙</a:t>
            </a:r>
            <a:r>
              <a:rPr lang="en-US" altLang="ru-RU" sz="2000" dirty="0"/>
              <a:t>R</a:t>
            </a:r>
            <a:r>
              <a:rPr lang="en-US" altLang="ru-RU" sz="2000" b="1" baseline="-25000" dirty="0"/>
              <a:t>E</a:t>
            </a:r>
            <a:endParaRPr lang="ru-RU" altLang="ru-RU" sz="2000" dirty="0"/>
          </a:p>
          <a:p>
            <a:pPr algn="just">
              <a:lnSpc>
                <a:spcPct val="90000"/>
              </a:lnSpc>
            </a:pPr>
            <a:r>
              <a:rPr lang="ru-RU" altLang="ru-RU" sz="2000" dirty="0"/>
              <a:t>При энергии вспышки </a:t>
            </a:r>
            <a:r>
              <a:rPr lang="en-US" altLang="ru-RU" sz="2000" dirty="0"/>
              <a:t>&gt;</a:t>
            </a:r>
            <a:r>
              <a:rPr lang="ru-RU" altLang="ru-RU" sz="2000" dirty="0">
                <a:solidFill>
                  <a:srgbClr val="E35445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10</a:t>
            </a:r>
            <a:r>
              <a:rPr lang="en-US" altLang="ru-RU" sz="2000" b="1" baseline="30000" dirty="0">
                <a:solidFill>
                  <a:srgbClr val="E35445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34</a:t>
            </a:r>
            <a:r>
              <a:rPr lang="en-US" altLang="ru-RU" sz="2000" dirty="0">
                <a:solidFill>
                  <a:srgbClr val="E35445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ru-RU" altLang="ru-RU" sz="2000" dirty="0">
                <a:solidFill>
                  <a:srgbClr val="E35445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эрг</a:t>
            </a:r>
            <a:r>
              <a:rPr lang="en-US" altLang="ru-RU" sz="2000" dirty="0"/>
              <a:t> </a:t>
            </a:r>
            <a:r>
              <a:rPr lang="ru-RU" altLang="ru-RU" sz="2000" dirty="0" err="1"/>
              <a:t>магнитопауза</a:t>
            </a:r>
            <a:r>
              <a:rPr lang="ru-RU" altLang="ru-RU" sz="2000" dirty="0"/>
              <a:t> может сместиться до области радиационных поясов </a:t>
            </a:r>
            <a:r>
              <a:rPr lang="en-US" altLang="ru-RU" sz="2000" dirty="0"/>
              <a:t>~ </a:t>
            </a:r>
            <a:r>
              <a:rPr lang="en-US" altLang="ru-RU" sz="2000" dirty="0">
                <a:solidFill>
                  <a:srgbClr val="E35445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</a:t>
            </a:r>
            <a:r>
              <a:rPr lang="ru-RU" altLang="ru-RU" sz="2000" dirty="0">
                <a:solidFill>
                  <a:srgbClr val="E35445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∙</a:t>
            </a:r>
            <a:r>
              <a:rPr lang="en-US" altLang="ru-RU" sz="2000" dirty="0">
                <a:solidFill>
                  <a:srgbClr val="E35445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</a:t>
            </a:r>
            <a:r>
              <a:rPr lang="en-US" altLang="ru-RU" sz="2000" b="1" baseline="-25000" dirty="0">
                <a:solidFill>
                  <a:srgbClr val="E35445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</a:t>
            </a:r>
            <a:endParaRPr lang="ru-RU" altLang="ru-RU" sz="2000" b="1" baseline="-25000" dirty="0">
              <a:solidFill>
                <a:srgbClr val="E35445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just">
              <a:lnSpc>
                <a:spcPct val="90000"/>
              </a:lnSpc>
            </a:pPr>
            <a:r>
              <a:rPr lang="ru-RU" altLang="ru-RU" sz="2000" dirty="0"/>
              <a:t>Энергия КВМ от вспышки 4 ноября 2003г. (направленной не на Землю) по данным </a:t>
            </a:r>
            <a:r>
              <a:rPr lang="en-US" altLang="ru-RU" sz="2000" dirty="0"/>
              <a:t>Ulysses</a:t>
            </a:r>
            <a:r>
              <a:rPr lang="ru-RU" altLang="ru-RU" sz="2000" dirty="0"/>
              <a:t> оценивается как 7∙10</a:t>
            </a:r>
            <a:r>
              <a:rPr lang="en-US" altLang="ru-RU" sz="2000" b="1" baseline="30000" dirty="0"/>
              <a:t>3</a:t>
            </a:r>
            <a:r>
              <a:rPr lang="ru-RU" altLang="ru-RU" sz="2000" b="1" baseline="30000" dirty="0"/>
              <a:t>3</a:t>
            </a:r>
            <a:r>
              <a:rPr lang="en-US" altLang="ru-RU" sz="2000" baseline="30000" dirty="0"/>
              <a:t> </a:t>
            </a:r>
            <a:r>
              <a:rPr lang="ru-RU" altLang="ru-RU" sz="2000" dirty="0"/>
              <a:t>эрг</a:t>
            </a:r>
          </a:p>
          <a:p>
            <a:pPr algn="just">
              <a:lnSpc>
                <a:spcPct val="90000"/>
              </a:lnSpc>
            </a:pPr>
            <a:r>
              <a:rPr lang="ru-RU" altLang="ru-RU" sz="2000" dirty="0"/>
              <a:t>МГД моделирование вспышки </a:t>
            </a:r>
            <a:r>
              <a:rPr lang="ru-RU" altLang="ru-RU" sz="2000" dirty="0" err="1"/>
              <a:t>Каррингтона</a:t>
            </a:r>
            <a:r>
              <a:rPr lang="ru-RU" altLang="ru-RU" sz="2000" dirty="0"/>
              <a:t> 1857 г. показало, что сжатие магнитосферы могло достигать 2∙</a:t>
            </a:r>
            <a:r>
              <a:rPr lang="en-US" altLang="ru-RU" sz="2000" dirty="0"/>
              <a:t>R</a:t>
            </a:r>
            <a:r>
              <a:rPr lang="en-US" altLang="ru-RU" sz="2000" baseline="-25000" dirty="0"/>
              <a:t>E</a:t>
            </a:r>
            <a:r>
              <a:rPr lang="ru-RU" altLang="ru-RU" sz="2000" dirty="0"/>
              <a:t>. Энергия вспышки оценена в 10</a:t>
            </a:r>
            <a:r>
              <a:rPr lang="en-US" altLang="ru-RU" sz="2000" b="1" baseline="30000" dirty="0"/>
              <a:t>3</a:t>
            </a:r>
            <a:r>
              <a:rPr lang="ru-RU" altLang="ru-RU" sz="2000" b="1" baseline="30000" dirty="0"/>
              <a:t>2</a:t>
            </a:r>
            <a:r>
              <a:rPr lang="en-US" altLang="ru-RU" sz="2000" b="1" baseline="30000" dirty="0"/>
              <a:t> </a:t>
            </a:r>
            <a:r>
              <a:rPr lang="ru-RU" altLang="ru-RU" sz="2000" dirty="0"/>
              <a:t>эрг. </a:t>
            </a:r>
            <a:endParaRPr lang="ru-RU" altLang="ru-RU" sz="2000" baseline="-25000" dirty="0">
              <a:solidFill>
                <a:srgbClr val="E35445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just">
              <a:lnSpc>
                <a:spcPct val="90000"/>
              </a:lnSpc>
            </a:pPr>
            <a:r>
              <a:rPr lang="ru-RU" altLang="ru-RU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Максимальная оценка на энергию Солнечной вспышки и КВМ (по полной доступной магнитной энергии) </a:t>
            </a:r>
            <a:r>
              <a:rPr lang="en-US" altLang="ru-RU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~</a:t>
            </a:r>
            <a:r>
              <a:rPr lang="ru-RU" altLang="ru-RU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10</a:t>
            </a:r>
            <a:r>
              <a:rPr lang="en-US" altLang="ru-RU" sz="2000" b="1" baseline="30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r>
              <a:rPr lang="ru-RU" altLang="ru-RU" sz="2000" b="1" baseline="30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r>
              <a:rPr lang="en-US" altLang="ru-RU" sz="2000" b="1" baseline="30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altLang="ru-RU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эрг.</a:t>
            </a:r>
          </a:p>
          <a:p>
            <a:pPr algn="just">
              <a:lnSpc>
                <a:spcPct val="90000"/>
              </a:lnSpc>
            </a:pPr>
            <a:r>
              <a:rPr lang="ru-RU" altLang="ru-RU" sz="20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Основная опасность - повреждение наземных электрических сетей (подтверждено в двух событиях) и полный выход из строя космической группировки (критическая опасность для инфраструктуры современной цивилизации)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74D1312A-A7C7-411F-8951-878172B74B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500" y="80628"/>
            <a:ext cx="8858250" cy="6477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9pPr>
          </a:lstStyle>
          <a:p>
            <a:pPr eaLnBrk="1" hangingPunct="1">
              <a:defRPr/>
            </a:pPr>
            <a:r>
              <a:rPr lang="ru-RU" altLang="ru-RU" sz="3200" kern="0" dirty="0"/>
              <a:t>Как это представлялось до телескопа Кеплер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3">
            <a:extLst>
              <a:ext uri="{FF2B5EF4-FFF2-40B4-BE49-F238E27FC236}">
                <a16:creationId xmlns:a16="http://schemas.microsoft.com/office/drawing/2014/main" id="{7848E306-3523-45C6-B566-9E2A30F02D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200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26627" name="Rectangle 4">
            <a:extLst>
              <a:ext uri="{FF2B5EF4-FFF2-40B4-BE49-F238E27FC236}">
                <a16:creationId xmlns:a16="http://schemas.microsoft.com/office/drawing/2014/main" id="{89F64890-85E5-4F74-855F-FAB555EC79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30676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26628" name="Rectangle 5">
            <a:extLst>
              <a:ext uri="{FF2B5EF4-FFF2-40B4-BE49-F238E27FC236}">
                <a16:creationId xmlns:a16="http://schemas.microsoft.com/office/drawing/2014/main" id="{0C812FC2-C98B-4AFB-9296-2F2F3E3DF8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30676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26629" name="Rectangle 6">
            <a:extLst>
              <a:ext uri="{FF2B5EF4-FFF2-40B4-BE49-F238E27FC236}">
                <a16:creationId xmlns:a16="http://schemas.microsoft.com/office/drawing/2014/main" id="{D0EB1B6C-78E2-42BF-82CD-7CA78E7271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30676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26630" name="Rectangle 7">
            <a:extLst>
              <a:ext uri="{FF2B5EF4-FFF2-40B4-BE49-F238E27FC236}">
                <a16:creationId xmlns:a16="http://schemas.microsoft.com/office/drawing/2014/main" id="{CF1EE487-98F2-4C60-A5A0-1E9BB52611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2766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26631" name="Rectangle 9">
            <a:extLst>
              <a:ext uri="{FF2B5EF4-FFF2-40B4-BE49-F238E27FC236}">
                <a16:creationId xmlns:a16="http://schemas.microsoft.com/office/drawing/2014/main" id="{70F1D677-52DB-4F33-92A8-66825C42BB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3147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26632" name="Rectangle 10">
            <a:extLst>
              <a:ext uri="{FF2B5EF4-FFF2-40B4-BE49-F238E27FC236}">
                <a16:creationId xmlns:a16="http://schemas.microsoft.com/office/drawing/2014/main" id="{71A1F66A-359B-4F3F-AE06-1EEAE6987B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3258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26633" name="Rectangle 11">
            <a:extLst>
              <a:ext uri="{FF2B5EF4-FFF2-40B4-BE49-F238E27FC236}">
                <a16:creationId xmlns:a16="http://schemas.microsoft.com/office/drawing/2014/main" id="{5FE6BC28-204D-4E7F-A156-888FF6B1EA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3258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17" name="Rectangle 2">
            <a:extLst>
              <a:ext uri="{FF2B5EF4-FFF2-40B4-BE49-F238E27FC236}">
                <a16:creationId xmlns:a16="http://schemas.microsoft.com/office/drawing/2014/main" id="{24F2D970-A83A-4EA4-88C4-33E200949AE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7938"/>
            <a:ext cx="9144000" cy="636587"/>
          </a:xfrm>
        </p:spPr>
        <p:txBody>
          <a:bodyPr/>
          <a:lstStyle/>
          <a:p>
            <a:pPr eaLnBrk="1" hangingPunct="1">
              <a:defRPr/>
            </a:pPr>
            <a:r>
              <a:rPr lang="en-US" sz="2600" dirty="0"/>
              <a:t>3D </a:t>
            </a:r>
            <a:r>
              <a:rPr lang="ru-RU" sz="2600" dirty="0"/>
              <a:t>моделирование:</a:t>
            </a:r>
            <a:r>
              <a:rPr lang="en-US" sz="2600" dirty="0"/>
              <a:t> </a:t>
            </a:r>
            <a:r>
              <a:rPr lang="ru-RU" sz="2600" dirty="0"/>
              <a:t>интерпретация измерений</a:t>
            </a:r>
          </a:p>
        </p:txBody>
      </p:sp>
      <p:sp>
        <p:nvSpPr>
          <p:cNvPr id="26635" name="Rectangle 6">
            <a:extLst>
              <a:ext uri="{FF2B5EF4-FFF2-40B4-BE49-F238E27FC236}">
                <a16:creationId xmlns:a16="http://schemas.microsoft.com/office/drawing/2014/main" id="{9CE63F14-1042-491A-843B-6B7C35ED56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graphicFrame>
        <p:nvGraphicFramePr>
          <p:cNvPr id="26636" name="Объект 2">
            <a:extLst>
              <a:ext uri="{FF2B5EF4-FFF2-40B4-BE49-F238E27FC236}">
                <a16:creationId xmlns:a16="http://schemas.microsoft.com/office/drawing/2014/main" id="{2A2891E9-3A91-45B2-918B-9BD844B60A0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96916740"/>
              </p:ext>
            </p:extLst>
          </p:nvPr>
        </p:nvGraphicFramePr>
        <p:xfrm>
          <a:off x="-73025" y="925537"/>
          <a:ext cx="4375150" cy="3727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92" name="График" r:id="rId3" imgW="3232099" imgH="2754173" progId="Origin50.График">
                  <p:embed/>
                </p:oleObj>
              </mc:Choice>
              <mc:Fallback>
                <p:oleObj name="График" r:id="rId3" imgW="3232099" imgH="2754173" progId="Origin50.График">
                  <p:embed/>
                  <p:pic>
                    <p:nvPicPr>
                      <p:cNvPr id="26636" name="Объект 2">
                        <a:extLst>
                          <a:ext uri="{FF2B5EF4-FFF2-40B4-BE49-F238E27FC236}">
                            <a16:creationId xmlns:a16="http://schemas.microsoft.com/office/drawing/2014/main" id="{2A2891E9-3A91-45B2-918B-9BD844B60A0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73025" y="925537"/>
                        <a:ext cx="4375150" cy="3727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637" name="Объект 3">
            <a:extLst>
              <a:ext uri="{FF2B5EF4-FFF2-40B4-BE49-F238E27FC236}">
                <a16:creationId xmlns:a16="http://schemas.microsoft.com/office/drawing/2014/main" id="{450183D0-2E39-4E30-9711-116C1DF0BCE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30858588"/>
              </p:ext>
            </p:extLst>
          </p:nvPr>
        </p:nvGraphicFramePr>
        <p:xfrm>
          <a:off x="4213225" y="584225"/>
          <a:ext cx="4967288" cy="4116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93" name="График" r:id="rId5" imgW="3619805" imgH="3000451" progId="Origin50.График">
                  <p:embed/>
                </p:oleObj>
              </mc:Choice>
              <mc:Fallback>
                <p:oleObj name="График" r:id="rId5" imgW="3619805" imgH="3000451" progId="Origin50.График">
                  <p:embed/>
                  <p:pic>
                    <p:nvPicPr>
                      <p:cNvPr id="26637" name="Объект 3">
                        <a:extLst>
                          <a:ext uri="{FF2B5EF4-FFF2-40B4-BE49-F238E27FC236}">
                            <a16:creationId xmlns:a16="http://schemas.microsoft.com/office/drawing/2014/main" id="{450183D0-2E39-4E30-9711-116C1DF0BCE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13225" y="584225"/>
                        <a:ext cx="4967288" cy="41163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Rectangle 2">
            <a:extLst>
              <a:ext uri="{FF2B5EF4-FFF2-40B4-BE49-F238E27FC236}">
                <a16:creationId xmlns:a16="http://schemas.microsoft.com/office/drawing/2014/main" id="{3B5B3D1E-28EC-4FE0-9CE7-5D0B57B6C2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5588" y="4329137"/>
            <a:ext cx="8632825" cy="190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9pPr>
          </a:lstStyle>
          <a:p>
            <a:pPr marL="0" indent="0" algn="just" eaLnBrk="1" hangingPunct="1">
              <a:buFont typeface="Wingdings" pitchFamily="2" charset="2"/>
              <a:buNone/>
              <a:defRPr/>
            </a:pPr>
            <a:endParaRPr lang="en-US" sz="1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 eaLnBrk="1" hangingPunct="1">
              <a:defRPr/>
            </a:pPr>
            <a:r>
              <a:rPr lang="ru-RU" sz="1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Моделирование показывает результаты, близкие измерениям при предполагаемых гипотетических параметрах планетарной атмосферы, звездного излучения и звездного плазменного ветра. </a:t>
            </a:r>
          </a:p>
          <a:p>
            <a:pPr algn="just" eaLnBrk="1" hangingPunct="1">
              <a:defRPr/>
            </a:pPr>
            <a:r>
              <a:rPr lang="ru-RU" sz="1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Детальное сопоставление особенностей поглощения линий открывает реальные возможности количественного определения этих параметров.</a:t>
            </a:r>
            <a:endParaRPr lang="en-US" sz="1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 eaLnBrk="1" hangingPunct="1">
              <a:defRPr/>
            </a:pPr>
            <a:endParaRPr lang="en-US" sz="1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just" eaLnBrk="1" hangingPunct="1">
              <a:buFont typeface="Wingdings" pitchFamily="2" charset="2"/>
              <a:buNone/>
              <a:defRPr/>
            </a:pPr>
            <a:endParaRPr lang="en-US" sz="1400" dirty="0">
              <a:latin typeface="Times New Roman" pitchFamily="18" charset="0"/>
              <a:cs typeface="Times New Roman" pitchFamily="18" charset="0"/>
            </a:endParaRPr>
          </a:p>
          <a:p>
            <a:pPr marL="0" indent="0" algn="just" eaLnBrk="1" hangingPunct="1">
              <a:buFont typeface="Wingdings" pitchFamily="2" charset="2"/>
              <a:buNone/>
              <a:defRPr/>
            </a:pPr>
            <a:endParaRPr lang="en-US" sz="1400" dirty="0">
              <a:latin typeface="Times New Roman" pitchFamily="18" charset="0"/>
              <a:cs typeface="Times New Roman" pitchFamily="18" charset="0"/>
            </a:endParaRPr>
          </a:p>
          <a:p>
            <a:pPr marL="0" indent="0" algn="just" eaLnBrk="1" hangingPunct="1">
              <a:buFont typeface="Wingdings" pitchFamily="2" charset="2"/>
              <a:buNone/>
              <a:defRPr/>
            </a:pPr>
            <a:endParaRPr lang="en-US" sz="1400" dirty="0">
              <a:latin typeface="Times New Roman" pitchFamily="18" charset="0"/>
              <a:cs typeface="Times New Roman" pitchFamily="18" charset="0"/>
            </a:endParaRPr>
          </a:p>
          <a:p>
            <a:pPr marL="0" indent="0" algn="just" eaLnBrk="1" hangingPunct="1">
              <a:buFont typeface="Wingdings" pitchFamily="2" charset="2"/>
              <a:buNone/>
              <a:defRPr/>
            </a:pPr>
            <a:endParaRPr lang="en-US" sz="14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>
              <a:defRPr/>
            </a:pPr>
            <a:endParaRPr lang="ru-RU" sz="1800" dirty="0">
              <a:effectLst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562" name="Rectangle 2">
            <a:extLst>
              <a:ext uri="{FF2B5EF4-FFF2-40B4-BE49-F238E27FC236}">
                <a16:creationId xmlns:a16="http://schemas.microsoft.com/office/drawing/2014/main" id="{8E399746-6143-4F8B-B188-BD15C1C1577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7938"/>
            <a:ext cx="9144000" cy="636587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dirty="0"/>
              <a:t>3D </a:t>
            </a:r>
            <a:r>
              <a:rPr lang="ru-RU" sz="2400" dirty="0"/>
              <a:t>моделирование: взаимодействие планетарного ветра со звездным ветром</a:t>
            </a:r>
            <a:r>
              <a:rPr lang="en-US" sz="2400" dirty="0"/>
              <a:t> - HD 209458 b</a:t>
            </a:r>
            <a:r>
              <a:rPr lang="en-US" sz="2400" dirty="0">
                <a:latin typeface="Times New Roman" pitchFamily="18" charset="0"/>
              </a:rPr>
              <a:t>.</a:t>
            </a:r>
            <a:endParaRPr lang="ru-RU" sz="2400" dirty="0"/>
          </a:p>
        </p:txBody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68A391F3-669D-4134-AFF1-BAB802A523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200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23556" name="Rectangle 4">
            <a:extLst>
              <a:ext uri="{FF2B5EF4-FFF2-40B4-BE49-F238E27FC236}">
                <a16:creationId xmlns:a16="http://schemas.microsoft.com/office/drawing/2014/main" id="{D67A4F21-7C91-4C26-AAFC-22836F4FBE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30676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23557" name="Rectangle 5">
            <a:extLst>
              <a:ext uri="{FF2B5EF4-FFF2-40B4-BE49-F238E27FC236}">
                <a16:creationId xmlns:a16="http://schemas.microsoft.com/office/drawing/2014/main" id="{69831F4E-B9F0-4C71-95AA-0A9482716F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30676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23558" name="Rectangle 6">
            <a:extLst>
              <a:ext uri="{FF2B5EF4-FFF2-40B4-BE49-F238E27FC236}">
                <a16:creationId xmlns:a16="http://schemas.microsoft.com/office/drawing/2014/main" id="{944B21C7-6EAE-4FF6-B250-A3FB5B1F25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30676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23559" name="Rectangle 7">
            <a:extLst>
              <a:ext uri="{FF2B5EF4-FFF2-40B4-BE49-F238E27FC236}">
                <a16:creationId xmlns:a16="http://schemas.microsoft.com/office/drawing/2014/main" id="{6E5EDDAC-D676-4346-AAD5-A6AC240BA1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2766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23560" name="Rectangle 9">
            <a:extLst>
              <a:ext uri="{FF2B5EF4-FFF2-40B4-BE49-F238E27FC236}">
                <a16:creationId xmlns:a16="http://schemas.microsoft.com/office/drawing/2014/main" id="{692B30C1-080B-4025-A9C3-01F74AB8E3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3147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23561" name="Rectangle 10">
            <a:extLst>
              <a:ext uri="{FF2B5EF4-FFF2-40B4-BE49-F238E27FC236}">
                <a16:creationId xmlns:a16="http://schemas.microsoft.com/office/drawing/2014/main" id="{DF889C5B-D42F-45CA-B712-896FC9D210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3258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23562" name="Rectangle 11">
            <a:extLst>
              <a:ext uri="{FF2B5EF4-FFF2-40B4-BE49-F238E27FC236}">
                <a16:creationId xmlns:a16="http://schemas.microsoft.com/office/drawing/2014/main" id="{6E892DF4-D724-4D4F-AF66-75CEFF4CFA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3258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23563" name="Прямоугольник 40">
            <a:extLst>
              <a:ext uri="{FF2B5EF4-FFF2-40B4-BE49-F238E27FC236}">
                <a16:creationId xmlns:a16="http://schemas.microsoft.com/office/drawing/2014/main" id="{86097B0B-E46E-448F-B463-66DF528766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96188" y="3017838"/>
            <a:ext cx="14049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just" eaLnBrk="1" hangingPunct="1"/>
            <a:r>
              <a:rPr lang="en-US" altLang="ru-RU" sz="1400">
                <a:latin typeface="Times New Roman" panose="02020603050405020304" pitchFamily="18" charset="0"/>
              </a:rPr>
              <a:t>1 &lt;ENA &lt;1000</a:t>
            </a:r>
            <a:endParaRPr lang="ru-RU" altLang="ru-RU" sz="1400"/>
          </a:p>
        </p:txBody>
      </p:sp>
      <p:sp>
        <p:nvSpPr>
          <p:cNvPr id="23566" name="Прямоугольник 40">
            <a:extLst>
              <a:ext uri="{FF2B5EF4-FFF2-40B4-BE49-F238E27FC236}">
                <a16:creationId xmlns:a16="http://schemas.microsoft.com/office/drawing/2014/main" id="{5F082580-6F29-4FD8-9BEF-0546CD6B4F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24413" y="3327400"/>
            <a:ext cx="12604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just" eaLnBrk="1" hangingPunct="1"/>
            <a:r>
              <a:rPr lang="en-US" altLang="ru-RU" sz="1400">
                <a:latin typeface="Times New Roman" panose="02020603050405020304" pitchFamily="18" charset="0"/>
              </a:rPr>
              <a:t>0.1 &lt;T</a:t>
            </a:r>
            <a:r>
              <a:rPr lang="en-US" altLang="ru-RU" sz="1400" baseline="-25000">
                <a:latin typeface="Times New Roman" panose="02020603050405020304" pitchFamily="18" charset="0"/>
              </a:rPr>
              <a:t>e</a:t>
            </a:r>
            <a:r>
              <a:rPr lang="en-US" altLang="ru-RU" sz="1400">
                <a:latin typeface="Times New Roman" panose="02020603050405020304" pitchFamily="18" charset="0"/>
              </a:rPr>
              <a:t> &lt;240</a:t>
            </a:r>
            <a:endParaRPr lang="ru-RU" altLang="ru-RU" sz="1400"/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B4174071-1E9B-4CE6-AFF4-09E4FBFF410A}"/>
              </a:ext>
            </a:extLst>
          </p:cNvPr>
          <p:cNvGrpSpPr/>
          <p:nvPr/>
        </p:nvGrpSpPr>
        <p:grpSpPr>
          <a:xfrm>
            <a:off x="81938" y="872716"/>
            <a:ext cx="9037638" cy="2967038"/>
            <a:chOff x="44057" y="696107"/>
            <a:chExt cx="9037638" cy="2967038"/>
          </a:xfrm>
        </p:grpSpPr>
        <p:grpSp>
          <p:nvGrpSpPr>
            <p:cNvPr id="23564" name="Группа 16">
              <a:extLst>
                <a:ext uri="{FF2B5EF4-FFF2-40B4-BE49-F238E27FC236}">
                  <a16:creationId xmlns:a16="http://schemas.microsoft.com/office/drawing/2014/main" id="{69F0A8B1-4505-4610-AED0-C6C8583F2CF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4057" y="715157"/>
              <a:ext cx="3078163" cy="2933700"/>
              <a:chOff x="71500" y="552449"/>
              <a:chExt cx="3078088" cy="2933788"/>
            </a:xfrm>
          </p:grpSpPr>
          <p:grpSp>
            <p:nvGrpSpPr>
              <p:cNvPr id="23571" name="Группа 15">
                <a:extLst>
                  <a:ext uri="{FF2B5EF4-FFF2-40B4-BE49-F238E27FC236}">
                    <a16:creationId xmlns:a16="http://schemas.microsoft.com/office/drawing/2014/main" id="{545F026D-850D-48A2-8B02-D8D43C60208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71500" y="552449"/>
                <a:ext cx="3078088" cy="2933788"/>
                <a:chOff x="215243" y="552449"/>
                <a:chExt cx="3078088" cy="2933788"/>
              </a:xfrm>
            </p:grpSpPr>
            <p:pic>
              <p:nvPicPr>
                <p:cNvPr id="23575" name="Рисунок 2">
                  <a:extLst>
                    <a:ext uri="{FF2B5EF4-FFF2-40B4-BE49-F238E27FC236}">
                      <a16:creationId xmlns:a16="http://schemas.microsoft.com/office/drawing/2014/main" id="{0B9F503B-0E08-4D93-B655-88C516B9B98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0161" t="20290" r="19249" b="20581"/>
                <a:stretch>
                  <a:fillRect/>
                </a:stretch>
              </p:blipFill>
              <p:spPr bwMode="auto">
                <a:xfrm>
                  <a:off x="215243" y="569913"/>
                  <a:ext cx="2988332" cy="291632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23576" name="Прямоугольник 38">
                  <a:extLst>
                    <a:ext uri="{FF2B5EF4-FFF2-40B4-BE49-F238E27FC236}">
                      <a16:creationId xmlns:a16="http://schemas.microsoft.com/office/drawing/2014/main" id="{7284E2E6-4BBD-4329-9C66-C75BEB1238D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35955" y="600745"/>
                  <a:ext cx="555625" cy="30797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 Black" panose="020B0A04020102020204" pitchFamily="34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 Black" panose="020B0A04020102020204" pitchFamily="34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 Black" panose="020B0A04020102020204" pitchFamily="34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 Black" panose="020B0A04020102020204" pitchFamily="34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 Black" panose="020B0A040201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 Black" panose="020B0A040201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 Black" panose="020B0A040201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 Black" panose="020B0A040201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 Black" panose="020B0A04020102020204" pitchFamily="34" charset="0"/>
                    </a:defRPr>
                  </a:lvl9pPr>
                </a:lstStyle>
                <a:p>
                  <a:pPr algn="just" eaLnBrk="1" hangingPunct="1"/>
                  <a:r>
                    <a:rPr lang="en-US" altLang="ru-RU" sz="140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X-Y</a:t>
                  </a:r>
                  <a:endParaRPr lang="ru-RU" altLang="ru-RU" sz="1400"/>
                </a:p>
              </p:txBody>
            </p:sp>
            <p:sp>
              <p:nvSpPr>
                <p:cNvPr id="23577" name="Прямоугольник 39">
                  <a:extLst>
                    <a:ext uri="{FF2B5EF4-FFF2-40B4-BE49-F238E27FC236}">
                      <a16:creationId xmlns:a16="http://schemas.microsoft.com/office/drawing/2014/main" id="{79DBC2CF-111B-4071-9B6F-D1AE8BF31BD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375756" y="552449"/>
                  <a:ext cx="917575" cy="30777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 Black" panose="020B0A04020102020204" pitchFamily="34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 Black" panose="020B0A04020102020204" pitchFamily="34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 Black" panose="020B0A04020102020204" pitchFamily="34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 Black" panose="020B0A04020102020204" pitchFamily="34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 Black" panose="020B0A040201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 Black" panose="020B0A040201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 Black" panose="020B0A040201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 Black" panose="020B0A040201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 Black" panose="020B0A04020102020204" pitchFamily="34" charset="0"/>
                    </a:defRPr>
                  </a:lvl9pPr>
                </a:lstStyle>
                <a:p>
                  <a:pPr algn="just" eaLnBrk="1" hangingPunct="1"/>
                  <a:r>
                    <a:rPr lang="en-US" altLang="ru-RU" sz="1400">
                      <a:latin typeface="Times New Roman" panose="02020603050405020304" pitchFamily="18" charset="0"/>
                    </a:rPr>
                    <a:t>R</a:t>
                  </a:r>
                  <a:r>
                    <a:rPr lang="en-US" altLang="ru-RU" sz="1400" baseline="-25000">
                      <a:latin typeface="Times New Roman" panose="02020603050405020304" pitchFamily="18" charset="0"/>
                    </a:rPr>
                    <a:t>max</a:t>
                  </a:r>
                  <a:r>
                    <a:rPr lang="en-US" altLang="ru-RU" sz="1400">
                      <a:latin typeface="Times New Roman" panose="02020603050405020304" pitchFamily="18" charset="0"/>
                    </a:rPr>
                    <a:t>=140</a:t>
                  </a:r>
                  <a:endParaRPr lang="ru-RU" altLang="ru-RU" sz="1400"/>
                </a:p>
              </p:txBody>
            </p:sp>
            <p:sp>
              <p:nvSpPr>
                <p:cNvPr id="23578" name="Прямоугольник 40">
                  <a:extLst>
                    <a:ext uri="{FF2B5EF4-FFF2-40B4-BE49-F238E27FC236}">
                      <a16:creationId xmlns:a16="http://schemas.microsoft.com/office/drawing/2014/main" id="{B711BB81-16E7-4F2C-9E79-8E3E66AEDA1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691680" y="3122611"/>
                  <a:ext cx="1512168" cy="30777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 Black" panose="020B0A04020102020204" pitchFamily="34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 Black" panose="020B0A04020102020204" pitchFamily="34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 Black" panose="020B0A04020102020204" pitchFamily="34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 Black" panose="020B0A04020102020204" pitchFamily="34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 Black" panose="020B0A040201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 Black" panose="020B0A040201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 Black" panose="020B0A040201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 Black" panose="020B0A040201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 Black" panose="020B0A04020102020204" pitchFamily="34" charset="0"/>
                    </a:defRPr>
                  </a:lvl9pPr>
                </a:lstStyle>
                <a:p>
                  <a:pPr algn="just" eaLnBrk="1" hangingPunct="1"/>
                  <a:r>
                    <a:rPr lang="en-US" altLang="ru-RU" sz="1400">
                      <a:latin typeface="Times New Roman" panose="02020603050405020304" pitchFamily="18" charset="0"/>
                    </a:rPr>
                    <a:t>2 &lt;log(H</a:t>
                  </a:r>
                  <a:r>
                    <a:rPr lang="en-US" altLang="ru-RU" sz="1400" baseline="30000">
                      <a:latin typeface="Times New Roman" panose="02020603050405020304" pitchFamily="18" charset="0"/>
                    </a:rPr>
                    <a:t>+</a:t>
                  </a:r>
                  <a:r>
                    <a:rPr lang="en-US" altLang="ru-RU" sz="1400">
                      <a:latin typeface="Times New Roman" panose="02020603050405020304" pitchFamily="18" charset="0"/>
                    </a:rPr>
                    <a:t>) &lt;7</a:t>
                  </a:r>
                  <a:endParaRPr lang="ru-RU" altLang="ru-RU" sz="1400"/>
                </a:p>
              </p:txBody>
            </p:sp>
          </p:grpSp>
          <p:cxnSp>
            <p:nvCxnSpPr>
              <p:cNvPr id="5" name="Прямая со стрелкой 4">
                <a:extLst>
                  <a:ext uri="{FF2B5EF4-FFF2-40B4-BE49-F238E27FC236}">
                    <a16:creationId xmlns:a16="http://schemas.microsoft.com/office/drawing/2014/main" id="{AB4802C9-99E7-4911-893F-3CE57189113E}"/>
                  </a:ext>
                </a:extLst>
              </p:cNvPr>
              <p:cNvCxnSpPr/>
              <p:nvPr/>
            </p:nvCxnSpPr>
            <p:spPr>
              <a:xfrm flipH="1" flipV="1">
                <a:off x="1727223" y="1808200"/>
                <a:ext cx="80960" cy="73027"/>
              </a:xfrm>
              <a:prstGeom prst="straightConnector1">
                <a:avLst/>
              </a:prstGeom>
              <a:ln>
                <a:tailEnd type="triangle" w="lg" len="med"/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26" name="Прямая со стрелкой 25">
                <a:extLst>
                  <a:ext uri="{FF2B5EF4-FFF2-40B4-BE49-F238E27FC236}">
                    <a16:creationId xmlns:a16="http://schemas.microsoft.com/office/drawing/2014/main" id="{9B8EE1D7-6D99-4635-ADAD-ED798329BB06}"/>
                  </a:ext>
                </a:extLst>
              </p:cNvPr>
              <p:cNvCxnSpPr/>
              <p:nvPr/>
            </p:nvCxnSpPr>
            <p:spPr>
              <a:xfrm flipH="1">
                <a:off x="1808183" y="2492432"/>
                <a:ext cx="100011" cy="107953"/>
              </a:xfrm>
              <a:prstGeom prst="straightConnector1">
                <a:avLst/>
              </a:prstGeom>
              <a:ln>
                <a:tailEnd type="triangle" w="lg" len="med"/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30" name="Прямая со стрелкой 29">
                <a:extLst>
                  <a:ext uri="{FF2B5EF4-FFF2-40B4-BE49-F238E27FC236}">
                    <a16:creationId xmlns:a16="http://schemas.microsoft.com/office/drawing/2014/main" id="{28F9CE68-7FA7-4D6F-9034-AC4377C25320}"/>
                  </a:ext>
                </a:extLst>
              </p:cNvPr>
              <p:cNvCxnSpPr/>
              <p:nvPr/>
            </p:nvCxnSpPr>
            <p:spPr>
              <a:xfrm flipH="1" flipV="1">
                <a:off x="1150974" y="1881227"/>
                <a:ext cx="73023" cy="142879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 w="lg" len="med"/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</p:grpSp>
        <p:pic>
          <p:nvPicPr>
            <p:cNvPr id="23565" name="Рисунок 13">
              <a:extLst>
                <a:ext uri="{FF2B5EF4-FFF2-40B4-BE49-F238E27FC236}">
                  <a16:creationId xmlns:a16="http://schemas.microsoft.com/office/drawing/2014/main" id="{03DE7ED8-E687-46A3-96F7-950EE2B79B1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70" t="20070" r="20070" b="20070"/>
            <a:stretch>
              <a:fillRect/>
            </a:stretch>
          </p:blipFill>
          <p:spPr bwMode="auto">
            <a:xfrm>
              <a:off x="3104757" y="711982"/>
              <a:ext cx="2952750" cy="2951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567" name="Рисунок 14">
              <a:extLst>
                <a:ext uri="{FF2B5EF4-FFF2-40B4-BE49-F238E27FC236}">
                  <a16:creationId xmlns:a16="http://schemas.microsoft.com/office/drawing/2014/main" id="{9625DD2B-5B3C-461F-8631-B9785F6DB2B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70" t="20070" r="20070" b="20070"/>
            <a:stretch>
              <a:fillRect/>
            </a:stretch>
          </p:blipFill>
          <p:spPr bwMode="auto">
            <a:xfrm>
              <a:off x="6128945" y="696107"/>
              <a:ext cx="2952750" cy="2952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3568" name="Прямоугольник 40">
            <a:extLst>
              <a:ext uri="{FF2B5EF4-FFF2-40B4-BE49-F238E27FC236}">
                <a16:creationId xmlns:a16="http://schemas.microsoft.com/office/drawing/2014/main" id="{76943E3F-6988-45D0-8BE1-44C50A3FAF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12088" y="3336925"/>
            <a:ext cx="129698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just" eaLnBrk="1" hangingPunct="1"/>
            <a:r>
              <a:rPr lang="en-US" altLang="ru-RU" sz="1400">
                <a:latin typeface="Times New Roman" panose="02020603050405020304" pitchFamily="18" charset="0"/>
              </a:rPr>
              <a:t>1 &lt;ENA &lt;100</a:t>
            </a:r>
            <a:endParaRPr lang="ru-RU" altLang="ru-RU" sz="1400"/>
          </a:p>
        </p:txBody>
      </p:sp>
      <p:sp>
        <p:nvSpPr>
          <p:cNvPr id="28" name="Rectangle 14">
            <a:extLst>
              <a:ext uri="{FF2B5EF4-FFF2-40B4-BE49-F238E27FC236}">
                <a16:creationId xmlns:a16="http://schemas.microsoft.com/office/drawing/2014/main" id="{81D757DD-806B-4642-9249-845C7FE2FD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491" y="4270847"/>
            <a:ext cx="8748713" cy="2247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just" eaLnBrk="1" hangingPunct="1"/>
            <a:r>
              <a:rPr lang="en-US" alt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Shaikhislamov</a:t>
            </a:r>
            <a:r>
              <a:rPr lang="en-US" alt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I. F., </a:t>
            </a:r>
            <a:r>
              <a:rPr lang="en-US" alt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Khodachenko</a:t>
            </a:r>
            <a:r>
              <a:rPr lang="en-US" alt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M. L., Lammer, H., </a:t>
            </a:r>
            <a:r>
              <a:rPr lang="en-US" alt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Kislyakova</a:t>
            </a:r>
            <a:r>
              <a:rPr lang="en-US" alt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K. G., </a:t>
            </a:r>
            <a:r>
              <a:rPr lang="en-US" alt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Fossati</a:t>
            </a:r>
            <a:r>
              <a:rPr lang="en-US" alt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L., Johnstone, C. P., ... &amp; </a:t>
            </a:r>
            <a:r>
              <a:rPr lang="en-US" alt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Posukh</a:t>
            </a:r>
            <a:r>
              <a:rPr lang="en-US" alt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V. G. Two regimes of interaction of a Hot Jupiter’s escaping atmosphere with the stellar wind and generation of energized atomic hydrogen corona. </a:t>
            </a:r>
            <a:r>
              <a:rPr lang="en-US" altLang="ru-RU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Astrophysical Journal</a:t>
            </a:r>
            <a:r>
              <a:rPr lang="en-US" alt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 2016</a:t>
            </a:r>
          </a:p>
          <a:p>
            <a:pPr algn="just" eaLnBrk="1" hangingPunct="1"/>
            <a:endParaRPr lang="en-US" alt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/>
            <a:r>
              <a:rPr lang="en-US" alt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Khodachenko</a:t>
            </a:r>
            <a:r>
              <a:rPr lang="en-US" alt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M. L., </a:t>
            </a:r>
            <a:r>
              <a:rPr lang="en-US" alt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Shaikhislamov</a:t>
            </a:r>
            <a:r>
              <a:rPr lang="en-US" alt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I. F., Lammer, H., </a:t>
            </a:r>
            <a:r>
              <a:rPr lang="en-US" alt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Kislyakova</a:t>
            </a:r>
            <a:r>
              <a:rPr lang="en-US" alt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K. G., </a:t>
            </a:r>
            <a:r>
              <a:rPr lang="en-US" alt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Fossati</a:t>
            </a:r>
            <a:r>
              <a:rPr lang="en-US" alt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L., Johnstone, C. P., ... &amp; </a:t>
            </a:r>
            <a:r>
              <a:rPr lang="en-US" alt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Posukh</a:t>
            </a:r>
            <a:r>
              <a:rPr lang="en-US" alt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V. G. Ly</a:t>
            </a:r>
            <a:r>
              <a:rPr lang="el-GR" alt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 </a:t>
            </a:r>
            <a:r>
              <a:rPr lang="en-US" alt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Absorption at Transits of HD 209458b: A Comparative Study of Various Mechanisms Under Different Conditions. </a:t>
            </a:r>
            <a:r>
              <a:rPr lang="en-US" altLang="ru-RU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Astrophysical Journal</a:t>
            </a:r>
            <a:r>
              <a:rPr lang="en-US" alt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 2017</a:t>
            </a:r>
          </a:p>
          <a:p>
            <a:pPr algn="just" eaLnBrk="1" hangingPunct="1"/>
            <a:endParaRPr lang="en-US" altLang="ru-RU" sz="1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/>
            <a:r>
              <a:rPr lang="en-US" alt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Shaikhislamov</a:t>
            </a:r>
            <a:r>
              <a:rPr lang="en-US" alt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I. F., </a:t>
            </a:r>
            <a:r>
              <a:rPr lang="en-US" alt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Khodachenko</a:t>
            </a:r>
            <a:r>
              <a:rPr lang="en-US" alt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M. L., Lammer, H., </a:t>
            </a:r>
            <a:r>
              <a:rPr lang="en-US" alt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Fossati</a:t>
            </a:r>
            <a:r>
              <a:rPr lang="en-US" alt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L., Dwivedi, N., </a:t>
            </a:r>
            <a:r>
              <a:rPr lang="en-US" alt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Güdel</a:t>
            </a:r>
            <a:r>
              <a:rPr lang="en-US" alt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M., ... &amp; </a:t>
            </a:r>
            <a:r>
              <a:rPr lang="en-US" alt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Posukh</a:t>
            </a:r>
            <a:r>
              <a:rPr lang="en-US" alt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V. G. Modeling of Absorption by Heavy Minor Species for the Hot Jupiter HD 209458b. </a:t>
            </a:r>
            <a:r>
              <a:rPr lang="en-US" altLang="ru-RU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Astrophysical Journal</a:t>
            </a:r>
            <a:r>
              <a:rPr lang="en-US" alt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 2018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TextBox 1">
            <a:extLst>
              <a:ext uri="{FF2B5EF4-FFF2-40B4-BE49-F238E27FC236}">
                <a16:creationId xmlns:a16="http://schemas.microsoft.com/office/drawing/2014/main" id="{8D5ACE9E-B051-4694-996D-32E899A680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40313" y="5307013"/>
            <a:ext cx="38512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ru-RU" sz="1400">
                <a:latin typeface="Arial Black" panose="020B0A04020102020204" pitchFamily="34" charset="0"/>
              </a:rPr>
              <a:t>Planet view, zoom </a:t>
            </a:r>
            <a:r>
              <a:rPr lang="ru-RU" altLang="ru-RU" sz="1400">
                <a:latin typeface="Arial Black" panose="020B0A04020102020204" pitchFamily="34" charset="0"/>
              </a:rPr>
              <a:t>4</a:t>
            </a:r>
            <a:r>
              <a:rPr lang="en-US" altLang="ru-RU" sz="1400">
                <a:latin typeface="Arial Black" panose="020B0A04020102020204" pitchFamily="34" charset="0"/>
              </a:rPr>
              <a:t>X, meridian plane</a:t>
            </a:r>
            <a:endParaRPr lang="ru-RU" altLang="ru-RU" sz="1400">
              <a:latin typeface="Arial Black" panose="020B0A04020102020204" pitchFamily="34" charset="0"/>
            </a:endParaRPr>
          </a:p>
        </p:txBody>
      </p:sp>
      <p:pic>
        <p:nvPicPr>
          <p:cNvPr id="19460" name="Рисунок 1">
            <a:extLst>
              <a:ext uri="{FF2B5EF4-FFF2-40B4-BE49-F238E27FC236}">
                <a16:creationId xmlns:a16="http://schemas.microsoft.com/office/drawing/2014/main" id="{9BF30CE6-55CC-4726-9E4C-4D9AD5C326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0" t="1955" r="3085" b="1955"/>
          <a:stretch>
            <a:fillRect/>
          </a:stretch>
        </p:blipFill>
        <p:spPr bwMode="auto">
          <a:xfrm>
            <a:off x="80963" y="1365250"/>
            <a:ext cx="4419600" cy="3960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Рисунок 2">
            <a:extLst>
              <a:ext uri="{FF2B5EF4-FFF2-40B4-BE49-F238E27FC236}">
                <a16:creationId xmlns:a16="http://schemas.microsoft.com/office/drawing/2014/main" id="{9A053B2D-6C06-47D8-9AA7-1532D5B9E6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9" t="6934" r="7071" b="7346"/>
          <a:stretch>
            <a:fillRect/>
          </a:stretch>
        </p:blipFill>
        <p:spPr bwMode="auto">
          <a:xfrm>
            <a:off x="4587875" y="1366838"/>
            <a:ext cx="4433888" cy="395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2" name="TextBox 1">
            <a:extLst>
              <a:ext uri="{FF2B5EF4-FFF2-40B4-BE49-F238E27FC236}">
                <a16:creationId xmlns:a16="http://schemas.microsoft.com/office/drawing/2014/main" id="{5A1B22FB-EAD6-4738-BECB-70F8C79FFB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463" y="5316538"/>
            <a:ext cx="28527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ru-RU" sz="1400">
                <a:latin typeface="Arial Black" panose="020B0A04020102020204" pitchFamily="34" charset="0"/>
              </a:rPr>
              <a:t>Global view, equator plane</a:t>
            </a:r>
            <a:endParaRPr lang="ru-RU" altLang="ru-RU" sz="1400">
              <a:latin typeface="Arial Black" panose="020B0A04020102020204" pitchFamily="34" charset="0"/>
            </a:endParaRPr>
          </a:p>
        </p:txBody>
      </p:sp>
      <p:sp>
        <p:nvSpPr>
          <p:cNvPr id="2" name="Rectangle 4">
            <a:extLst>
              <a:ext uri="{FF2B5EF4-FFF2-40B4-BE49-F238E27FC236}">
                <a16:creationId xmlns:a16="http://schemas.microsoft.com/office/drawing/2014/main" id="{7574C804-29F1-4A1B-A2BF-6A8D923B7E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800" y="80963"/>
            <a:ext cx="8858250" cy="881062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de-DE" sz="2800" dirty="0">
                <a:ea typeface="宋体" pitchFamily="2" charset="-122"/>
              </a:rPr>
              <a:t> </a:t>
            </a:r>
            <a:r>
              <a:rPr lang="ru-RU" altLang="de-DE" sz="2800" dirty="0">
                <a:ea typeface="宋体" pitchFamily="2" charset="-122"/>
              </a:rPr>
              <a:t>При наличии планетарного магнитного поля взаимодействие существенно усложняется</a:t>
            </a:r>
            <a:endParaRPr lang="ru-RU" altLang="de-DE" sz="2800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Rectangle 4">
            <a:extLst>
              <a:ext uri="{FF2B5EF4-FFF2-40B4-BE49-F238E27FC236}">
                <a16:creationId xmlns:a16="http://schemas.microsoft.com/office/drawing/2014/main" id="{151D5F1D-2577-41C2-9151-D29817EC14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1050" y="44450"/>
            <a:ext cx="5364163" cy="665163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9pPr>
          </a:lstStyle>
          <a:p>
            <a:pPr eaLnBrk="1" hangingPunct="1">
              <a:defRPr/>
            </a:pPr>
            <a:r>
              <a:rPr lang="ru-RU" altLang="de-DE" sz="2700" dirty="0">
                <a:ea typeface="宋体" pitchFamily="2" charset="-122"/>
              </a:rPr>
              <a:t>Экваториальный </a:t>
            </a:r>
            <a:r>
              <a:rPr lang="ru-RU" altLang="de-DE" sz="2700" dirty="0" err="1">
                <a:ea typeface="宋体" pitchFamily="2" charset="-122"/>
              </a:rPr>
              <a:t>магнитодиск</a:t>
            </a:r>
            <a:endParaRPr lang="ru-RU" altLang="de-DE" sz="2700" dirty="0"/>
          </a:p>
        </p:txBody>
      </p:sp>
      <p:pic>
        <p:nvPicPr>
          <p:cNvPr id="20484" name="Рисунок 1">
            <a:extLst>
              <a:ext uri="{FF2B5EF4-FFF2-40B4-BE49-F238E27FC236}">
                <a16:creationId xmlns:a16="http://schemas.microsoft.com/office/drawing/2014/main" id="{4EA656A0-BCA9-476E-88DE-15BC0E8F8D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9" t="2344" b="3127"/>
          <a:stretch>
            <a:fillRect/>
          </a:stretch>
        </p:blipFill>
        <p:spPr bwMode="auto">
          <a:xfrm>
            <a:off x="34925" y="836613"/>
            <a:ext cx="4476750" cy="3960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Рисунок 2">
            <a:extLst>
              <a:ext uri="{FF2B5EF4-FFF2-40B4-BE49-F238E27FC236}">
                <a16:creationId xmlns:a16="http://schemas.microsoft.com/office/drawing/2014/main" id="{715FA5F7-3C0A-41D0-B357-BB8D60489B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2" t="2344" b="3127"/>
          <a:stretch>
            <a:fillRect/>
          </a:stretch>
        </p:blipFill>
        <p:spPr bwMode="auto">
          <a:xfrm>
            <a:off x="4608513" y="836613"/>
            <a:ext cx="4471987" cy="3960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6" name="TextBox 1">
            <a:extLst>
              <a:ext uri="{FF2B5EF4-FFF2-40B4-BE49-F238E27FC236}">
                <a16:creationId xmlns:a16="http://schemas.microsoft.com/office/drawing/2014/main" id="{2641F583-AE50-4177-97B6-D3310DD965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9813" y="4797425"/>
            <a:ext cx="1543050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ru-RU" sz="1400">
                <a:latin typeface="Arial Black" panose="020B0A04020102020204" pitchFamily="34" charset="0"/>
              </a:rPr>
              <a:t>equator plane</a:t>
            </a:r>
            <a:endParaRPr lang="ru-RU" altLang="ru-RU" sz="1400">
              <a:latin typeface="Arial Black" panose="020B0A04020102020204" pitchFamily="34" charset="0"/>
            </a:endParaRPr>
          </a:p>
        </p:txBody>
      </p:sp>
      <p:sp>
        <p:nvSpPr>
          <p:cNvPr id="20487" name="TextBox 1">
            <a:extLst>
              <a:ext uri="{FF2B5EF4-FFF2-40B4-BE49-F238E27FC236}">
                <a16:creationId xmlns:a16="http://schemas.microsoft.com/office/drawing/2014/main" id="{A9407773-9822-44E1-8BBA-B97C98F3C6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16050" y="4813300"/>
            <a:ext cx="16430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ru-RU" sz="1400">
                <a:latin typeface="Arial Black" panose="020B0A04020102020204" pitchFamily="34" charset="0"/>
              </a:rPr>
              <a:t>meridian plane</a:t>
            </a:r>
            <a:endParaRPr lang="ru-RU" altLang="ru-RU" sz="1400">
              <a:latin typeface="Arial Black" panose="020B0A040201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3341BCB-664A-4F34-9375-3915906B7BF8}"/>
              </a:ext>
            </a:extLst>
          </p:cNvPr>
          <p:cNvSpPr txBox="1"/>
          <p:nvPr/>
        </p:nvSpPr>
        <p:spPr>
          <a:xfrm>
            <a:off x="395536" y="5328889"/>
            <a:ext cx="842493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b="0" i="0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Khodachenko</a:t>
            </a:r>
            <a:r>
              <a:rPr lang="en-GB" sz="1400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M. L., </a:t>
            </a:r>
            <a:r>
              <a:rPr lang="en-GB" sz="1400" b="0" i="0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Shaikhislamov</a:t>
            </a:r>
            <a:r>
              <a:rPr lang="en-GB" sz="1400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I. F., Lammer, H., </a:t>
            </a:r>
            <a:r>
              <a:rPr lang="en-GB" sz="1400" b="0" i="0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Miroshnichenko</a:t>
            </a:r>
            <a:r>
              <a:rPr lang="en-GB" sz="1400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I. B., </a:t>
            </a:r>
            <a:r>
              <a:rPr lang="en-GB" sz="1400" b="0" i="0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Rumenskikh</a:t>
            </a:r>
            <a:r>
              <a:rPr lang="en-GB" sz="1400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M. S., </a:t>
            </a:r>
            <a:r>
              <a:rPr lang="en-GB" sz="1400" b="0" i="0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Berezutsky</a:t>
            </a:r>
            <a:r>
              <a:rPr lang="en-GB" sz="1400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A. G., &amp; </a:t>
            </a:r>
            <a:r>
              <a:rPr lang="en-GB" sz="1400" b="0" i="0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Fossati</a:t>
            </a:r>
            <a:r>
              <a:rPr lang="en-GB" sz="1400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L. The impact of intrinsic magnetic field on the absorption signatures of elements probing the upper atmosphere of HD209458b. </a:t>
            </a:r>
            <a:endParaRPr lang="ru-RU" sz="1400" b="0" i="0" dirty="0">
              <a:solidFill>
                <a:srgbClr val="222222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1400" b="1" i="1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Monthly Notices of the Royal Astronomical Society</a:t>
            </a:r>
            <a:r>
              <a:rPr lang="en-GB" sz="1400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  </a:t>
            </a:r>
            <a:r>
              <a:rPr lang="en-GB" sz="1400" b="1" i="1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2021</a:t>
            </a:r>
            <a:endParaRPr lang="ru-RU" sz="1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684" name="Rectangle 4">
            <a:extLst>
              <a:ext uri="{FF2B5EF4-FFF2-40B4-BE49-F238E27FC236}">
                <a16:creationId xmlns:a16="http://schemas.microsoft.com/office/drawing/2014/main" id="{510FC1BD-D886-45E0-9CA1-0D0EB26A439E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42875" y="44450"/>
            <a:ext cx="8858250" cy="431801"/>
          </a:xfrm>
        </p:spPr>
        <p:txBody>
          <a:bodyPr/>
          <a:lstStyle/>
          <a:p>
            <a:pPr eaLnBrk="1" hangingPunct="1">
              <a:defRPr/>
            </a:pPr>
            <a:r>
              <a:rPr lang="ru-RU" altLang="ru-RU" sz="2800" dirty="0"/>
              <a:t>ЭНА, перезарядка и наблюдения</a:t>
            </a:r>
            <a:endParaRPr lang="ru-RU" altLang="ru-RU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Rectangle 3">
            <a:extLst>
              <a:ext uri="{FF2B5EF4-FFF2-40B4-BE49-F238E27FC236}">
                <a16:creationId xmlns:a16="http://schemas.microsoft.com/office/drawing/2014/main" id="{F1629307-B758-44CD-A825-13E50D65C0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138" y="476251"/>
            <a:ext cx="8964612" cy="685800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indent="0" algn="just" eaLnBrk="1" hangingPunct="1">
              <a:buFont typeface="Wingdings" panose="05000000000000000000" pitchFamily="2" charset="2"/>
              <a:buNone/>
              <a:defRPr/>
            </a:pPr>
            <a:r>
              <a:rPr lang="ru-RU" altLang="ru-RU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Три системы в которых измерено поглощение в голубом крыле </a:t>
            </a:r>
            <a:r>
              <a:rPr lang="en-US" altLang="ru-RU" sz="2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Lya</a:t>
            </a:r>
            <a:r>
              <a:rPr lang="en-US" altLang="ru-RU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 которые можно объяснить только Энергичными Нейтральными Атомами</a:t>
            </a:r>
            <a:r>
              <a:rPr lang="en-US" altLang="ru-RU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ru-RU" altLang="ru-RU" sz="2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 eaLnBrk="1" hangingPunct="1">
              <a:buFont typeface="Wingdings" panose="05000000000000000000" pitchFamily="2" charset="2"/>
              <a:buNone/>
              <a:defRPr/>
            </a:pPr>
            <a:r>
              <a:rPr lang="en-US" altLang="ru-RU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GJ 436 b, GJ 3470 b, HATP 11 b.</a:t>
            </a:r>
          </a:p>
          <a:p>
            <a:pPr algn="just" eaLnBrk="1" hangingPunct="1">
              <a:defRPr/>
            </a:pPr>
            <a:endParaRPr lang="en-US" altLang="ru-RU" sz="1600" dirty="0">
              <a:latin typeface="Times New Roman" panose="02020603050405020304" pitchFamily="18" charset="0"/>
              <a:cs typeface="Calibri" panose="020F0502020204030204" pitchFamily="34" charset="0"/>
            </a:endParaRPr>
          </a:p>
          <a:p>
            <a:pPr algn="just" eaLnBrk="1" hangingPunct="1">
              <a:defRPr/>
            </a:pPr>
            <a:endParaRPr lang="en-US" altLang="ru-RU" sz="2000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17412" name="Picture 1">
            <a:extLst>
              <a:ext uri="{FF2B5EF4-FFF2-40B4-BE49-F238E27FC236}">
                <a16:creationId xmlns:a16="http://schemas.microsoft.com/office/drawing/2014/main" id="{47B3F323-7559-4237-A0B0-536D6EA675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81" t="30527" r="18893" b="28510"/>
          <a:stretch>
            <a:fillRect/>
          </a:stretch>
        </p:blipFill>
        <p:spPr bwMode="auto">
          <a:xfrm>
            <a:off x="215900" y="4414664"/>
            <a:ext cx="2987675" cy="2398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2">
            <a:extLst>
              <a:ext uri="{FF2B5EF4-FFF2-40B4-BE49-F238E27FC236}">
                <a16:creationId xmlns:a16="http://schemas.microsoft.com/office/drawing/2014/main" id="{E7972B38-C30C-457D-8F3B-8DACBD1FAB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95" t="23810" r="50066" b="9036"/>
          <a:stretch>
            <a:fillRect/>
          </a:stretch>
        </p:blipFill>
        <p:spPr bwMode="auto">
          <a:xfrm>
            <a:off x="255588" y="1606376"/>
            <a:ext cx="2989262" cy="315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7414" name="Объект 6">
            <a:extLst>
              <a:ext uri="{FF2B5EF4-FFF2-40B4-BE49-F238E27FC236}">
                <a16:creationId xmlns:a16="http://schemas.microsoft.com/office/drawing/2014/main" id="{37719EB0-ED84-4DAB-9D19-A157B686BE2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579938" y="2171700"/>
          <a:ext cx="4321175" cy="3519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65" name="Graph" r:id="rId4" imgW="4149471" imgH="3176016" progId="Origin50.Graph">
                  <p:embed/>
                </p:oleObj>
              </mc:Choice>
              <mc:Fallback>
                <p:oleObj name="Graph" r:id="rId4" imgW="4149471" imgH="3176016" progId="Origin50.Graph">
                  <p:embed/>
                  <p:pic>
                    <p:nvPicPr>
                      <p:cNvPr id="0" name="Объект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14142" t="11562" r="13881" b="11789"/>
                      <a:stretch>
                        <a:fillRect/>
                      </a:stretch>
                    </p:blipFill>
                    <p:spPr bwMode="auto">
                      <a:xfrm>
                        <a:off x="4579938" y="2171700"/>
                        <a:ext cx="4321175" cy="35194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415" name="Прямоугольник 4">
            <a:extLst>
              <a:ext uri="{FF2B5EF4-FFF2-40B4-BE49-F238E27FC236}">
                <a16:creationId xmlns:a16="http://schemas.microsoft.com/office/drawing/2014/main" id="{D056FE19-AE6A-4F95-98B6-4FE7DB7F59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44850" y="5962650"/>
            <a:ext cx="2803314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ru-RU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HATP-11 b; </a:t>
            </a:r>
            <a:endParaRPr lang="ru-RU" altLang="ru-RU" sz="2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ru-RU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From</a:t>
            </a:r>
            <a:r>
              <a:rPr lang="en-US" alt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ru-RU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Ben-</a:t>
            </a:r>
            <a:r>
              <a:rPr lang="en-US" altLang="ru-RU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Jaffel</a:t>
            </a:r>
            <a:r>
              <a:rPr lang="en-US" altLang="ru-RU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2022</a:t>
            </a:r>
          </a:p>
        </p:txBody>
      </p:sp>
      <p:sp>
        <p:nvSpPr>
          <p:cNvPr id="17416" name="Прямоугольник 4">
            <a:extLst>
              <a:ext uri="{FF2B5EF4-FFF2-40B4-BE49-F238E27FC236}">
                <a16:creationId xmlns:a16="http://schemas.microsoft.com/office/drawing/2014/main" id="{32BC2C12-6826-4157-B5F4-0D401E1416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24300" y="1341438"/>
            <a:ext cx="5124450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ru-RU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GJ 3470 b; From</a:t>
            </a:r>
            <a:r>
              <a:rPr lang="en-US" alt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ru-RU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Bourrier</a:t>
            </a:r>
            <a:r>
              <a:rPr lang="en-US" altLang="ru-RU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et al. 2018</a:t>
            </a:r>
            <a:r>
              <a:rPr lang="en-US" alt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altLang="ru-RU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Shaikhislamov</a:t>
            </a:r>
            <a:r>
              <a:rPr lang="en-US" altLang="ru-RU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et al. 2020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684" name="Rectangle 4">
            <a:extLst>
              <a:ext uri="{FF2B5EF4-FFF2-40B4-BE49-F238E27FC236}">
                <a16:creationId xmlns:a16="http://schemas.microsoft.com/office/drawing/2014/main" id="{4CF34FA3-84E3-4781-B625-15E8A1880B07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42875" y="44450"/>
            <a:ext cx="8858250" cy="504230"/>
          </a:xfrm>
        </p:spPr>
        <p:txBody>
          <a:bodyPr/>
          <a:lstStyle/>
          <a:p>
            <a:pPr eaLnBrk="1" hangingPunct="1">
              <a:defRPr/>
            </a:pPr>
            <a:r>
              <a:rPr lang="ru-RU" altLang="ru-RU" sz="2800" dirty="0"/>
              <a:t>Заключение</a:t>
            </a:r>
          </a:p>
        </p:txBody>
      </p:sp>
      <p:sp>
        <p:nvSpPr>
          <p:cNvPr id="12" name="Rectangle 3">
            <a:extLst>
              <a:ext uri="{FF2B5EF4-FFF2-40B4-BE49-F238E27FC236}">
                <a16:creationId xmlns:a16="http://schemas.microsoft.com/office/drawing/2014/main" id="{A8DE5C7E-17BD-40F8-ACBD-CE5E022B95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2875" y="563265"/>
            <a:ext cx="8821737" cy="5638043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9pPr>
          </a:lstStyle>
          <a:p>
            <a:pPr indent="450215" algn="just">
              <a:spcAft>
                <a:spcPts val="800"/>
              </a:spcAft>
            </a:pP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Прогноз космической погоды и прогнозирование экстремальных событий на Солнце требует соединения в единую картину взаимодействия нескольких подсистем. </a:t>
            </a:r>
            <a:r>
              <a:rPr lang="ru-RU" sz="1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Особенно остро стоит проблема «спокойного Солнца» и прогноза вспышек и КВМ с энергетикой на один-два порядка большей, чем было зарегистрировано с начала космической эпохи.   </a:t>
            </a:r>
            <a:endParaRPr lang="ru-RU" sz="1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spcAft>
                <a:spcPts val="800"/>
              </a:spcAft>
            </a:pP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Бурное развитие </a:t>
            </a:r>
            <a:r>
              <a:rPr lang="ru-RU" sz="1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экзопланетных</a:t>
            </a:r>
            <a:r>
              <a:rPr lang="ru-RU" sz="1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исследований открывает новые возможности для астрофизики в целом и в прогнозировании космической погоды в частности. 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настоящей работе предложен новый способ получения количественных данных о параметрах звездного ветра и КВМ посредством транзитных наблюдений реакции атмосфер горячих экзопланет на активность их родительских звезд. </a:t>
            </a:r>
          </a:p>
          <a:p>
            <a:pPr indent="450215" algn="just">
              <a:spcAft>
                <a:spcPts val="800"/>
              </a:spcAft>
            </a:pPr>
            <a:r>
              <a:rPr lang="ru-RU" sz="1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Такие данные позволят качественно дополнить измерения в Солнечной системе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существенно обогатив статистические и эволюционные аспекты экстремальных проявлений космической погоды. </a:t>
            </a:r>
          </a:p>
          <a:p>
            <a:pPr indent="450215" algn="just">
              <a:spcAft>
                <a:spcPts val="800"/>
              </a:spcAft>
            </a:pPr>
            <a:r>
              <a:rPr lang="ru-RU" sz="1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Планируемая к запуску российская космическая обсерватория Спектр-УФ 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является уникальным и единственным на ближайшее десятилетие внеатмосферным инструментом, с помощью которого будет возможно получать необходимые данные в ультрафиолетовом диапазоне длин волн о трансмиссионных спектрах атмосфер горячих экзопланет во время первичных транзитов.</a:t>
            </a:r>
          </a:p>
        </p:txBody>
      </p:sp>
    </p:spTree>
    <p:extLst>
      <p:ext uri="{BB962C8B-B14F-4D97-AF65-F5344CB8AC3E}">
        <p14:creationId xmlns:p14="http://schemas.microsoft.com/office/powerpoint/2010/main" val="36615574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>
            <a:extLst>
              <a:ext uri="{FF2B5EF4-FFF2-40B4-BE49-F238E27FC236}">
                <a16:creationId xmlns:a16="http://schemas.microsoft.com/office/drawing/2014/main" id="{74D1312A-A7C7-411F-8951-878172B74B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500" y="80628"/>
            <a:ext cx="8858250" cy="6477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9pPr>
          </a:lstStyle>
          <a:p>
            <a:pPr eaLnBrk="1" hangingPunct="1">
              <a:defRPr/>
            </a:pPr>
            <a:r>
              <a:rPr lang="ru-RU" altLang="ru-RU" sz="3200" kern="0" dirty="0"/>
              <a:t>Как это представлялось до телескопа Кеплер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A4DF6B6-6750-4A95-A4CC-A6ED3AE2547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0708"/>
          <a:stretch/>
        </p:blipFill>
        <p:spPr>
          <a:xfrm>
            <a:off x="164233" y="784765"/>
            <a:ext cx="7257566" cy="477633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7C616B0-83C1-43A0-81C6-0D7DC6302DAE}"/>
              </a:ext>
            </a:extLst>
          </p:cNvPr>
          <p:cNvSpPr txBox="1"/>
          <p:nvPr/>
        </p:nvSpPr>
        <p:spPr>
          <a:xfrm>
            <a:off x="167009" y="5745013"/>
            <a:ext cx="817417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dirty="0">
                <a:latin typeface="PT Astra Sans" panose="020B0603020203020204" pitchFamily="34" charset="-52"/>
                <a:ea typeface="PT Astra Sans" panose="020B0603020203020204" pitchFamily="34" charset="-52"/>
              </a:rPr>
              <a:t>Сжатие магнитосферы Земли при взаимодействии с «идеальным» КВМ со временем (строки) и в зависимости от направления межпланетного магнитного поля (столбцы) 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92ED56C-763E-45C4-8249-E75863D8BB2B}"/>
              </a:ext>
            </a:extLst>
          </p:cNvPr>
          <p:cNvSpPr txBox="1"/>
          <p:nvPr/>
        </p:nvSpPr>
        <p:spPr>
          <a:xfrm>
            <a:off x="7524328" y="2312876"/>
            <a:ext cx="152744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i="1" dirty="0"/>
              <a:t>Welling</a:t>
            </a:r>
            <a:r>
              <a:rPr lang="ru-RU" i="1" dirty="0"/>
              <a:t> </a:t>
            </a:r>
            <a:r>
              <a:rPr lang="en-US" i="1" dirty="0"/>
              <a:t>et al. 2020</a:t>
            </a:r>
            <a:endParaRPr lang="ru-RU" i="1" dirty="0"/>
          </a:p>
        </p:txBody>
      </p:sp>
    </p:spTree>
    <p:extLst>
      <p:ext uri="{BB962C8B-B14F-4D97-AF65-F5344CB8AC3E}">
        <p14:creationId xmlns:p14="http://schemas.microsoft.com/office/powerpoint/2010/main" val="36585945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531" name="Rectangle 3">
            <a:extLst>
              <a:ext uri="{FF2B5EF4-FFF2-40B4-BE49-F238E27FC236}">
                <a16:creationId xmlns:a16="http://schemas.microsoft.com/office/drawing/2014/main" id="{473ED360-F8D6-43C3-8BC1-F1AF0B0CEA3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52475" y="908720"/>
            <a:ext cx="8496300" cy="5544616"/>
          </a:xfrm>
        </p:spPr>
        <p:txBody>
          <a:bodyPr/>
          <a:lstStyle/>
          <a:p>
            <a:pPr algn="just">
              <a:lnSpc>
                <a:spcPct val="90000"/>
              </a:lnSpc>
            </a:pPr>
            <a:r>
              <a:rPr lang="ru-RU" altLang="ru-RU" sz="2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Исследования Солнца не позволяют просто и однозначно связать вспышки и КВМ. Энергетический </a:t>
            </a:r>
            <a:r>
              <a:rPr lang="ru-RU" altLang="ru-RU" sz="22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скэйлинг</a:t>
            </a:r>
            <a:r>
              <a:rPr lang="ru-RU" altLang="ru-RU" sz="2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отсутствует.</a:t>
            </a:r>
          </a:p>
          <a:p>
            <a:pPr algn="just">
              <a:lnSpc>
                <a:spcPct val="90000"/>
              </a:lnSpc>
            </a:pPr>
            <a:r>
              <a:rPr lang="ru-RU" altLang="ru-RU" sz="2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Можно ожидать, что чем больше энергия излучения вспышки, тем больше энергия КВМ. До какой степени?</a:t>
            </a:r>
          </a:p>
          <a:p>
            <a:pPr algn="just">
              <a:lnSpc>
                <a:spcPct val="90000"/>
              </a:lnSpc>
            </a:pPr>
            <a:endParaRPr lang="en-US" altLang="ru-RU" sz="2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>
              <a:lnSpc>
                <a:spcPct val="90000"/>
              </a:lnSpc>
            </a:pPr>
            <a:r>
              <a:rPr lang="ru-RU" sz="2200" dirty="0">
                <a:cs typeface="Times New Roman" panose="02020603050405020304" pitchFamily="18" charset="0"/>
              </a:rPr>
              <a:t>Измерения годичных колец 14C показывают пики в 775 и 994 </a:t>
            </a:r>
            <a:r>
              <a:rPr lang="en-US" sz="2200" dirty="0">
                <a:cs typeface="Times New Roman" panose="02020603050405020304" pitchFamily="18" charset="0"/>
              </a:rPr>
              <a:t>AD</a:t>
            </a:r>
            <a:r>
              <a:rPr lang="ru-RU" sz="2200" dirty="0">
                <a:cs typeface="Times New Roman" panose="02020603050405020304" pitchFamily="18" charset="0"/>
              </a:rPr>
              <a:t> годах нашей эры, соответствующие потокам 10Be в антарктических ледяных кернах. Пропорции увеличения потока (14C/10Be) двух событий согласуются друг с другом. Учитывая частоту возникновения событий увеличения 14C, солнечная активность в форме </a:t>
            </a:r>
            <a:r>
              <a:rPr lang="ru-RU" sz="2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Солнечных Энергичных Частиц (</a:t>
            </a:r>
            <a:r>
              <a:rPr lang="en-US" sz="2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SEP</a:t>
            </a:r>
            <a:r>
              <a:rPr lang="ru-RU" sz="2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)</a:t>
            </a:r>
            <a:r>
              <a:rPr lang="ru-RU" sz="2200" dirty="0">
                <a:cs typeface="Times New Roman" panose="02020603050405020304" pitchFamily="18" charset="0"/>
              </a:rPr>
              <a:t> является вероятной причиной. </a:t>
            </a:r>
            <a:r>
              <a:rPr lang="ru-RU" sz="2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Амплитуда SEP событий 775 и 994 </a:t>
            </a:r>
            <a:r>
              <a:rPr lang="en-US" sz="2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AD</a:t>
            </a:r>
            <a:r>
              <a:rPr lang="ru-RU" sz="2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 , а также событий 663, 7176 и 5259 </a:t>
            </a:r>
            <a:r>
              <a:rPr lang="en-US" sz="2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BC</a:t>
            </a:r>
            <a:r>
              <a:rPr lang="ru-RU" sz="2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, оценивается в </a:t>
            </a:r>
            <a:r>
              <a:rPr lang="en-US" sz="2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~</a:t>
            </a:r>
            <a:r>
              <a:rPr lang="ru-RU" sz="2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100 раз больше, чем измеренные в 1956 и 1972 гг. с историческими КВМ</a:t>
            </a:r>
            <a:r>
              <a:rPr lang="ru-RU" sz="2200" dirty="0">
                <a:cs typeface="Times New Roman" panose="02020603050405020304" pitchFamily="18" charset="0"/>
              </a:rPr>
              <a:t> </a:t>
            </a:r>
            <a:r>
              <a:rPr lang="en-US" sz="2200" dirty="0">
                <a:cs typeface="Times New Roman" panose="02020603050405020304" pitchFamily="18" charset="0"/>
              </a:rPr>
              <a:t>(</a:t>
            </a:r>
            <a:r>
              <a:rPr lang="ru-RU" sz="2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Miyake</a:t>
            </a:r>
            <a:r>
              <a:rPr lang="en-US" sz="2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et al. 2013; </a:t>
            </a:r>
            <a:r>
              <a:rPr lang="ru-RU" sz="2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Usoskin</a:t>
            </a:r>
            <a:r>
              <a:rPr lang="en-US" sz="2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&amp;</a:t>
            </a:r>
            <a:r>
              <a:rPr lang="ru-RU" sz="2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ru-RU" sz="2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Kovaltsov</a:t>
            </a:r>
            <a:r>
              <a:rPr lang="ru-RU" sz="2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US" sz="2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2021; Brehm et al. 2022)</a:t>
            </a:r>
            <a:endParaRPr lang="ru-RU" altLang="ru-RU" sz="2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>
              <a:lnSpc>
                <a:spcPct val="90000"/>
              </a:lnSpc>
            </a:pPr>
            <a:endParaRPr lang="ru-RU" altLang="ru-RU" sz="2000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74D1312A-A7C7-411F-8951-878172B74B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500" y="80628"/>
            <a:ext cx="8858250" cy="6477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9pPr>
          </a:lstStyle>
          <a:p>
            <a:pPr eaLnBrk="1" hangingPunct="1">
              <a:defRPr/>
            </a:pPr>
            <a:r>
              <a:rPr lang="ru-RU" altLang="ru-RU" sz="3200" kern="0" dirty="0"/>
              <a:t>Археологические данные</a:t>
            </a:r>
          </a:p>
        </p:txBody>
      </p:sp>
    </p:spTree>
    <p:extLst>
      <p:ext uri="{BB962C8B-B14F-4D97-AF65-F5344CB8AC3E}">
        <p14:creationId xmlns:p14="http://schemas.microsoft.com/office/powerpoint/2010/main" val="2945991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531" name="Rectangle 3">
            <a:extLst>
              <a:ext uri="{FF2B5EF4-FFF2-40B4-BE49-F238E27FC236}">
                <a16:creationId xmlns:a16="http://schemas.microsoft.com/office/drawing/2014/main" id="{473ED360-F8D6-43C3-8BC1-F1AF0B0CEA3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14250" y="728328"/>
            <a:ext cx="8858250" cy="5796433"/>
          </a:xfrm>
        </p:spPr>
        <p:txBody>
          <a:bodyPr/>
          <a:lstStyle/>
          <a:p>
            <a:pPr algn="just">
              <a:lnSpc>
                <a:spcPct val="90000"/>
              </a:lnSpc>
            </a:pPr>
            <a:r>
              <a:rPr lang="ru-RU" altLang="ru-RU" sz="2200" dirty="0">
                <a:latin typeface="+mj-lt"/>
              </a:rPr>
              <a:t>Космический телескоп Кеплер был создан для обнаружения экзопланет.</a:t>
            </a:r>
          </a:p>
          <a:p>
            <a:pPr algn="just">
              <a:lnSpc>
                <a:spcPct val="90000"/>
              </a:lnSpc>
            </a:pPr>
            <a:r>
              <a:rPr lang="ru-RU" altLang="ru-RU" sz="2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Методика его наблюдений позволила получить уникальные данные о вспышечной и магнитной активности сотен тысяч звезд</a:t>
            </a:r>
            <a:r>
              <a:rPr lang="en-US" altLang="ru-RU" sz="2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(530 000 </a:t>
            </a:r>
            <a:r>
              <a:rPr lang="ru-RU" altLang="ru-RU" sz="2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звезд).</a:t>
            </a:r>
          </a:p>
          <a:p>
            <a:pPr algn="just">
              <a:lnSpc>
                <a:spcPct val="90000"/>
              </a:lnSpc>
            </a:pPr>
            <a:r>
              <a:rPr lang="ru-RU" sz="2200" dirty="0">
                <a:effectLst/>
                <a:latin typeface="+mj-lt"/>
                <a:ea typeface="Calibri" panose="020F0502020204030204" pitchFamily="34" charset="0"/>
              </a:rPr>
              <a:t>По статистике 737 звезд, для которых были составлены зависимости параметра </a:t>
            </a:r>
            <a:r>
              <a:rPr lang="ru-RU" sz="2200" dirty="0" err="1">
                <a:effectLst/>
                <a:latin typeface="+mj-lt"/>
                <a:ea typeface="Calibri" panose="020F0502020204030204" pitchFamily="34" charset="0"/>
              </a:rPr>
              <a:t>запятненности</a:t>
            </a:r>
            <a:r>
              <a:rPr lang="ru-RU" sz="2200" dirty="0">
                <a:effectLst/>
                <a:latin typeface="+mj-lt"/>
                <a:ea typeface="Calibri" panose="020F0502020204030204" pitchFamily="34" charset="0"/>
              </a:rPr>
              <a:t> поверхности от эффективной температуры и от периода вращения, получены следующие интересные факты: </a:t>
            </a:r>
            <a:r>
              <a:rPr lang="ru-RU" sz="2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libri" panose="020F0502020204030204" pitchFamily="34" charset="0"/>
              </a:rPr>
              <a:t>(1) Магнитная активность звезд не зависит от наличия </a:t>
            </a:r>
            <a:r>
              <a:rPr lang="ru-RU" sz="22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libri" panose="020F0502020204030204" pitchFamily="34" charset="0"/>
              </a:rPr>
              <a:t>зкзопланет</a:t>
            </a:r>
            <a:r>
              <a:rPr lang="ru-RU" sz="2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libri" panose="020F0502020204030204" pitchFamily="34" charset="0"/>
              </a:rPr>
              <a:t>. (2) Площади пятен на поверхности Солнце-подобных звезд в несколько раз превосходят типичную площадь большой группы пятен на Солнце.</a:t>
            </a:r>
          </a:p>
          <a:p>
            <a:pPr algn="just">
              <a:lnSpc>
                <a:spcPct val="90000"/>
              </a:lnSpc>
            </a:pPr>
            <a:r>
              <a:rPr lang="ru-RU" sz="2200" dirty="0">
                <a:effectLst/>
                <a:latin typeface="+mj-lt"/>
                <a:ea typeface="Calibri" panose="020F0502020204030204" pitchFamily="34" charset="0"/>
              </a:rPr>
              <a:t>Одним из удивительнейших открытий, сделанных на основе данных Кеплера, является </a:t>
            </a:r>
            <a:r>
              <a:rPr lang="ru-RU" sz="2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libri" panose="020F0502020204030204" pitchFamily="34" charset="0"/>
              </a:rPr>
              <a:t>обнаружение звездных супер-вспышек в диапазоне 10</a:t>
            </a:r>
            <a:r>
              <a:rPr lang="ru-RU" sz="2200" baseline="30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libri" panose="020F0502020204030204" pitchFamily="34" charset="0"/>
              </a:rPr>
              <a:t>33</a:t>
            </a:r>
            <a:r>
              <a:rPr lang="ru-RU" sz="2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libri" panose="020F0502020204030204" pitchFamily="34" charset="0"/>
              </a:rPr>
              <a:t>–10</a:t>
            </a:r>
            <a:r>
              <a:rPr lang="ru-RU" sz="2200" baseline="30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libri" panose="020F0502020204030204" pitchFamily="34" charset="0"/>
              </a:rPr>
              <a:t>38</a:t>
            </a:r>
            <a:r>
              <a:rPr lang="ru-RU" sz="2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libri" panose="020F0502020204030204" pitchFamily="34" charset="0"/>
              </a:rPr>
              <a:t> эрг</a:t>
            </a:r>
            <a:r>
              <a:rPr lang="ru-RU" sz="2200" dirty="0">
                <a:effectLst/>
                <a:latin typeface="+mj-lt"/>
                <a:ea typeface="Calibri" panose="020F0502020204030204" pitchFamily="34" charset="0"/>
              </a:rPr>
              <a:t>. Энергия супер-вспышки столь высока, что она, несомненно, может драматически влиять на атмосферы близлежащих экзопланет. </a:t>
            </a:r>
            <a:endParaRPr lang="ru-RU" altLang="ru-RU" sz="2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74D1312A-A7C7-411F-8951-878172B74B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814" y="80628"/>
            <a:ext cx="8858250" cy="6477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9pPr>
          </a:lstStyle>
          <a:p>
            <a:pPr eaLnBrk="1" hangingPunct="1">
              <a:defRPr/>
            </a:pPr>
            <a:r>
              <a:rPr lang="ru-RU" altLang="ru-RU" sz="3200" kern="0" dirty="0"/>
              <a:t>«Революция Кеплера»</a:t>
            </a:r>
          </a:p>
        </p:txBody>
      </p:sp>
    </p:spTree>
    <p:extLst>
      <p:ext uri="{BB962C8B-B14F-4D97-AF65-F5344CB8AC3E}">
        <p14:creationId xmlns:p14="http://schemas.microsoft.com/office/powerpoint/2010/main" val="6371671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531" name="Rectangle 3">
            <a:extLst>
              <a:ext uri="{FF2B5EF4-FFF2-40B4-BE49-F238E27FC236}">
                <a16:creationId xmlns:a16="http://schemas.microsoft.com/office/drawing/2014/main" id="{473ED360-F8D6-43C3-8BC1-F1AF0B0CEA3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14250" y="728328"/>
            <a:ext cx="8858250" cy="5796433"/>
          </a:xfrm>
        </p:spPr>
        <p:txBody>
          <a:bodyPr/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ru-RU" sz="2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Каталог </a:t>
            </a:r>
            <a:r>
              <a:rPr lang="en-US" sz="2000" dirty="0">
                <a:effectLst/>
                <a:latin typeface="+mj-lt"/>
                <a:ea typeface="Calibri" panose="020F0502020204030204" pitchFamily="34" charset="0"/>
              </a:rPr>
              <a:t>Yang &amp; Liu 2019 </a:t>
            </a:r>
            <a:r>
              <a:rPr lang="ru-RU" sz="2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включает сведения о 162 262 вспышках для 3420 звезд.</a:t>
            </a:r>
            <a:r>
              <a:rPr lang="en-US" sz="2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Частота вспышек возрастает с уменьшением температуры звезд, что согласуется с теоретическими представлениями. </a:t>
            </a:r>
            <a:r>
              <a:rPr lang="ru-RU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Распределение частот вспышек от звезд F-типа до звезд M-типа подчиняется степенному распределению, что указывает на одинаковый для всех звезд механизм генерации вспышек</a:t>
            </a:r>
            <a:r>
              <a:rPr lang="ru-RU" sz="2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 Установлено, что около 70% звезд со вспышками имеют период вращения менее 10 суток. </a:t>
            </a:r>
            <a:r>
              <a:rPr lang="ru-RU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Получена оценка того, что супер-вспышка с энергией порядка 10</a:t>
            </a:r>
            <a:r>
              <a:rPr lang="ru-RU" sz="2000" baseline="30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34</a:t>
            </a:r>
            <a:r>
              <a:rPr lang="ru-RU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эрг может происходить на Солнце по крайней мере один раз в 5500 лет.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ru-RU" sz="2000" dirty="0">
                <a:effectLst/>
                <a:latin typeface="+mj-lt"/>
                <a:ea typeface="Calibri" panose="020F0502020204030204" pitchFamily="34" charset="0"/>
              </a:rPr>
              <a:t>Каталог </a:t>
            </a:r>
            <a:r>
              <a:rPr lang="en-US" sz="2000" dirty="0">
                <a:effectLst/>
                <a:latin typeface="+mj-lt"/>
                <a:ea typeface="Calibri" panose="020F0502020204030204" pitchFamily="34" charset="0"/>
              </a:rPr>
              <a:t>Tu</a:t>
            </a:r>
            <a:r>
              <a:rPr lang="ru-RU" sz="20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000" dirty="0">
                <a:effectLst/>
                <a:latin typeface="+mj-lt"/>
                <a:ea typeface="Calibri" panose="020F0502020204030204" pitchFamily="34" charset="0"/>
              </a:rPr>
              <a:t>et al. 2000 </a:t>
            </a:r>
            <a:r>
              <a:rPr lang="ru-RU" sz="2000" dirty="0">
                <a:effectLst/>
                <a:latin typeface="+mj-lt"/>
                <a:ea typeface="Calibri" panose="020F0502020204030204" pitchFamily="34" charset="0"/>
              </a:rPr>
              <a:t>на основе данных первого года </a:t>
            </a:r>
            <a:r>
              <a:rPr lang="ru-RU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libri" panose="020F0502020204030204" pitchFamily="34" charset="0"/>
              </a:rPr>
              <a:t>телескопа </a:t>
            </a:r>
            <a:r>
              <a:rPr lang="en-US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libri" panose="020F0502020204030204" pitchFamily="34" charset="0"/>
              </a:rPr>
              <a:t>TESS</a:t>
            </a:r>
            <a:r>
              <a:rPr lang="ru-RU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libri" panose="020F0502020204030204" pitchFamily="34" charset="0"/>
              </a:rPr>
              <a:t> </a:t>
            </a:r>
            <a:r>
              <a:rPr lang="ru-RU" sz="2000" dirty="0">
                <a:effectLst/>
                <a:latin typeface="+mj-lt"/>
                <a:ea typeface="Calibri" panose="020F0502020204030204" pitchFamily="34" charset="0"/>
              </a:rPr>
              <a:t>содержит 25000 Солнце-подобные звезды и </a:t>
            </a:r>
            <a:r>
              <a:rPr lang="ru-RU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libri" panose="020F0502020204030204" pitchFamily="34" charset="0"/>
              </a:rPr>
              <a:t>1216 супер-вспышки на 400</a:t>
            </a:r>
            <a:r>
              <a:rPr lang="ru-RU" sz="2000" dirty="0">
                <a:effectLst/>
                <a:latin typeface="+mj-lt"/>
                <a:ea typeface="Calibri" panose="020F0502020204030204" pitchFamily="34" charset="0"/>
              </a:rPr>
              <a:t> из них. Уникальная звезда </a:t>
            </a:r>
            <a:r>
              <a:rPr lang="en-US" sz="2000" dirty="0">
                <a:effectLst/>
                <a:latin typeface="+mj-lt"/>
                <a:ea typeface="Calibri" panose="020F0502020204030204" pitchFamily="34" charset="0"/>
              </a:rPr>
              <a:t>TIC</a:t>
            </a:r>
            <a:r>
              <a:rPr lang="ru-RU" sz="2000" dirty="0">
                <a:effectLst/>
                <a:latin typeface="+mj-lt"/>
                <a:ea typeface="Calibri" panose="020F0502020204030204" pitchFamily="34" charset="0"/>
              </a:rPr>
              <a:t>43472154 проявила 200 супер-вспышек в год.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ru-RU" sz="2000" dirty="0">
                <a:effectLst/>
                <a:latin typeface="+mj-lt"/>
                <a:ea typeface="Calibri" panose="020F0502020204030204" pitchFamily="34" charset="0"/>
              </a:rPr>
              <a:t>За второй год работы </a:t>
            </a:r>
            <a:r>
              <a:rPr lang="en-US" sz="2000" dirty="0">
                <a:effectLst/>
                <a:latin typeface="+mj-lt"/>
                <a:ea typeface="Calibri" panose="020F0502020204030204" pitchFamily="34" charset="0"/>
              </a:rPr>
              <a:t>TESS </a:t>
            </a:r>
            <a:r>
              <a:rPr lang="ru-RU" sz="2000" dirty="0">
                <a:effectLst/>
                <a:latin typeface="+mj-lt"/>
                <a:ea typeface="Calibri" panose="020F0502020204030204" pitchFamily="34" charset="0"/>
              </a:rPr>
              <a:t>обнаружено </a:t>
            </a:r>
            <a:r>
              <a:rPr lang="ru-RU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libri" panose="020F0502020204030204" pitchFamily="34" charset="0"/>
              </a:rPr>
              <a:t>1272 супер-вспышек у 311 звезд солнечного типа </a:t>
            </a:r>
            <a:r>
              <a:rPr lang="ru-RU" sz="2000" dirty="0">
                <a:effectLst/>
                <a:latin typeface="+mj-lt"/>
                <a:ea typeface="Calibri" panose="020F0502020204030204" pitchFamily="34" charset="0"/>
              </a:rPr>
              <a:t>по общим данным для 22539 объектов. </a:t>
            </a:r>
            <a:r>
              <a:rPr lang="ru-RU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libri" panose="020F0502020204030204" pitchFamily="34" charset="0"/>
              </a:rPr>
              <a:t>В рассматриваемой выборке у трех объектов также обнаружены планеты.</a:t>
            </a:r>
            <a:endParaRPr lang="ru-RU" sz="2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74D1312A-A7C7-411F-8951-878172B74B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737" y="80628"/>
            <a:ext cx="8858250" cy="6477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9pPr>
          </a:lstStyle>
          <a:p>
            <a:pPr eaLnBrk="1" hangingPunct="1">
              <a:defRPr/>
            </a:pPr>
            <a:r>
              <a:rPr lang="ru-RU" altLang="ru-RU" sz="3200" kern="0" dirty="0"/>
              <a:t>Вспышечная активность звезд</a:t>
            </a:r>
          </a:p>
        </p:txBody>
      </p:sp>
    </p:spTree>
    <p:extLst>
      <p:ext uri="{BB962C8B-B14F-4D97-AF65-F5344CB8AC3E}">
        <p14:creationId xmlns:p14="http://schemas.microsoft.com/office/powerpoint/2010/main" val="7768223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>
            <a:extLst>
              <a:ext uri="{FF2B5EF4-FFF2-40B4-BE49-F238E27FC236}">
                <a16:creationId xmlns:a16="http://schemas.microsoft.com/office/drawing/2014/main" id="{74D1312A-A7C7-411F-8951-878172B74B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500" y="80628"/>
            <a:ext cx="8858250" cy="6477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9pPr>
          </a:lstStyle>
          <a:p>
            <a:pPr eaLnBrk="1" hangingPunct="1">
              <a:defRPr/>
            </a:pPr>
            <a:r>
              <a:rPr lang="ru-RU" altLang="ru-RU" sz="3600" kern="0" dirty="0"/>
              <a:t>Супер-вспышки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BB3F6FA-88D2-40B0-B2F2-4B1E1EF0B453}"/>
              </a:ext>
            </a:extLst>
          </p:cNvPr>
          <p:cNvSpPr txBox="1"/>
          <p:nvPr/>
        </p:nvSpPr>
        <p:spPr>
          <a:xfrm>
            <a:off x="791580" y="6007931"/>
            <a:ext cx="783644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200" dirty="0">
                <a:latin typeface="Times New Roman" panose="02020603050405020304" pitchFamily="18" charset="0"/>
                <a:ea typeface="PT Astra Sans" panose="020B0603020203020204" pitchFamily="34" charset="-52"/>
                <a:cs typeface="Times New Roman" panose="02020603050405020304" pitchFamily="18" charset="0"/>
              </a:rPr>
              <a:t>Супер-вспышка у Солнца </a:t>
            </a:r>
            <a:r>
              <a:rPr lang="en-US" sz="2200" dirty="0">
                <a:latin typeface="Times New Roman" panose="02020603050405020304" pitchFamily="18" charset="0"/>
                <a:ea typeface="PT Astra Sans" panose="020B0603020203020204" pitchFamily="34" charset="-52"/>
                <a:cs typeface="Times New Roman" panose="02020603050405020304" pitchFamily="18" charset="0"/>
              </a:rPr>
              <a:t>~</a:t>
            </a:r>
            <a:r>
              <a:rPr lang="ru-RU" sz="2200" dirty="0">
                <a:latin typeface="Times New Roman" panose="02020603050405020304" pitchFamily="18" charset="0"/>
                <a:ea typeface="PT Astra Sans" panose="020B0603020203020204" pitchFamily="34" charset="-52"/>
                <a:cs typeface="Times New Roman" panose="02020603050405020304" pitchFamily="18" charset="0"/>
              </a:rPr>
              <a:t>5</a:t>
            </a:r>
            <a:r>
              <a:rPr lang="en-US" sz="2200" dirty="0">
                <a:latin typeface="Times New Roman" panose="02020603050405020304" pitchFamily="18" charset="0"/>
                <a:ea typeface="PT Astra Sans" panose="020B0603020203020204" pitchFamily="34" charset="-52"/>
                <a:cs typeface="Times New Roman" panose="02020603050405020304" pitchFamily="18" charset="0"/>
              </a:rPr>
              <a:t>000 </a:t>
            </a:r>
            <a:r>
              <a:rPr lang="ru-RU" sz="2200" dirty="0">
                <a:latin typeface="Times New Roman" panose="02020603050405020304" pitchFamily="18" charset="0"/>
                <a:ea typeface="PT Astra Sans" panose="020B0603020203020204" pitchFamily="34" charset="-52"/>
                <a:cs typeface="Times New Roman" panose="02020603050405020304" pitchFamily="18" charset="0"/>
              </a:rPr>
              <a:t>лет назад </a:t>
            </a:r>
          </a:p>
          <a:p>
            <a:pPr algn="ctr"/>
            <a:r>
              <a:rPr lang="en-US" sz="2200" b="0" i="1" dirty="0">
                <a:effectLst/>
                <a:latin typeface="Times New Roman" panose="02020603050405020304" pitchFamily="18" charset="0"/>
                <a:ea typeface="PT Astra Sans" panose="020B0603020203020204" pitchFamily="34" charset="-52"/>
                <a:cs typeface="Times New Roman" panose="02020603050405020304" pitchFamily="18" charset="0"/>
              </a:rPr>
              <a:t>Miyake</a:t>
            </a:r>
            <a:r>
              <a:rPr lang="ru-RU" sz="2200" b="0" i="1" dirty="0">
                <a:effectLst/>
                <a:latin typeface="Times New Roman" panose="02020603050405020304" pitchFamily="18" charset="0"/>
                <a:ea typeface="PT Astra Sans" panose="020B0603020203020204" pitchFamily="34" charset="-52"/>
                <a:cs typeface="Times New Roman" panose="02020603050405020304" pitchFamily="18" charset="0"/>
              </a:rPr>
              <a:t>+ 2012, 2021; </a:t>
            </a:r>
            <a:r>
              <a:rPr lang="en-US" sz="2200" b="0" i="1" dirty="0" err="1">
                <a:effectLst/>
                <a:latin typeface="Times New Roman" panose="02020603050405020304" pitchFamily="18" charset="0"/>
                <a:ea typeface="PT Astra Sans" panose="020B0603020203020204" pitchFamily="34" charset="-52"/>
                <a:cs typeface="Times New Roman" panose="02020603050405020304" pitchFamily="18" charset="0"/>
              </a:rPr>
              <a:t>Usoskin</a:t>
            </a:r>
            <a:r>
              <a:rPr lang="en-US" sz="2200" i="1" dirty="0">
                <a:latin typeface="Times New Roman" panose="02020603050405020304" pitchFamily="18" charset="0"/>
                <a:ea typeface="PT Astra Sans" panose="020B0603020203020204" pitchFamily="34" charset="-52"/>
                <a:cs typeface="Times New Roman" panose="02020603050405020304" pitchFamily="18" charset="0"/>
              </a:rPr>
              <a:t>+ 2012, Brehm+ 2022</a:t>
            </a:r>
            <a:endParaRPr lang="ru-RU" sz="2200" i="1" dirty="0">
              <a:latin typeface="Times New Roman" panose="02020603050405020304" pitchFamily="18" charset="0"/>
              <a:ea typeface="PT Astra Sans" panose="020B0603020203020204" pitchFamily="34" charset="-52"/>
              <a:cs typeface="Times New Roman" panose="02020603050405020304" pitchFamily="18" charset="0"/>
            </a:endParaRP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27F1EAF8-4C57-45A7-81F4-C52AB3E06997}"/>
              </a:ext>
            </a:extLst>
          </p:cNvPr>
          <p:cNvGrpSpPr/>
          <p:nvPr/>
        </p:nvGrpSpPr>
        <p:grpSpPr>
          <a:xfrm>
            <a:off x="1007604" y="836712"/>
            <a:ext cx="6491880" cy="4968552"/>
            <a:chOff x="1007604" y="836712"/>
            <a:chExt cx="6491880" cy="4968552"/>
          </a:xfrm>
        </p:grpSpPr>
        <p:grpSp>
          <p:nvGrpSpPr>
            <p:cNvPr id="6" name="Group 14">
              <a:extLst>
                <a:ext uri="{FF2B5EF4-FFF2-40B4-BE49-F238E27FC236}">
                  <a16:creationId xmlns:a16="http://schemas.microsoft.com/office/drawing/2014/main" id="{560E81C7-C188-48E9-AD67-BC44FBFA30AB}"/>
                </a:ext>
              </a:extLst>
            </p:cNvPr>
            <p:cNvGrpSpPr/>
            <p:nvPr/>
          </p:nvGrpSpPr>
          <p:grpSpPr>
            <a:xfrm>
              <a:off x="1007604" y="836712"/>
              <a:ext cx="6491880" cy="4968552"/>
              <a:chOff x="7080189" y="684265"/>
              <a:chExt cx="4715884" cy="3581168"/>
            </a:xfrm>
          </p:grpSpPr>
          <p:pic>
            <p:nvPicPr>
              <p:cNvPr id="7" name="Picture 5">
                <a:extLst>
                  <a:ext uri="{FF2B5EF4-FFF2-40B4-BE49-F238E27FC236}">
                    <a16:creationId xmlns:a16="http://schemas.microsoft.com/office/drawing/2014/main" id="{45BAAE46-5B86-4C4B-A98D-6EBFF911EB2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3750" t="24652" r="53456" b="36471"/>
              <a:stretch/>
            </p:blipFill>
            <p:spPr>
              <a:xfrm>
                <a:off x="7080189" y="684265"/>
                <a:ext cx="4715884" cy="3144693"/>
              </a:xfrm>
              <a:prstGeom prst="rect">
                <a:avLst/>
              </a:prstGeom>
            </p:spPr>
          </p:pic>
          <p:pic>
            <p:nvPicPr>
              <p:cNvPr id="8" name="Picture 13">
                <a:extLst>
                  <a:ext uri="{FF2B5EF4-FFF2-40B4-BE49-F238E27FC236}">
                    <a16:creationId xmlns:a16="http://schemas.microsoft.com/office/drawing/2014/main" id="{D1508986-1FB5-4DA0-8A5F-3B94D4D9EFB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19045" t="68514" r="23896" b="21438"/>
              <a:stretch/>
            </p:blipFill>
            <p:spPr>
              <a:xfrm>
                <a:off x="7680394" y="3863784"/>
                <a:ext cx="4054408" cy="401649"/>
              </a:xfrm>
              <a:prstGeom prst="rect">
                <a:avLst/>
              </a:prstGeom>
            </p:spPr>
          </p:pic>
        </p:grpSp>
        <p:sp>
          <p:nvSpPr>
            <p:cNvPr id="11" name="Star: 5 Points 19">
              <a:extLst>
                <a:ext uri="{FF2B5EF4-FFF2-40B4-BE49-F238E27FC236}">
                  <a16:creationId xmlns:a16="http://schemas.microsoft.com/office/drawing/2014/main" id="{B59FFAFB-2AB2-4434-90BF-CEFDD61C273D}"/>
                </a:ext>
              </a:extLst>
            </p:cNvPr>
            <p:cNvSpPr/>
            <p:nvPr/>
          </p:nvSpPr>
          <p:spPr>
            <a:xfrm>
              <a:off x="7112219" y="4786841"/>
              <a:ext cx="277906" cy="252413"/>
            </a:xfrm>
            <a:prstGeom prst="star5">
              <a:avLst/>
            </a:prstGeom>
            <a:solidFill>
              <a:srgbClr val="FF0000"/>
            </a:solidFill>
          </p:spPr>
          <p:style>
            <a:lnRef idx="2">
              <a:schemeClr val="accent2">
                <a:shade val="15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9" name="Star: 5 Points 19">
            <a:extLst>
              <a:ext uri="{FF2B5EF4-FFF2-40B4-BE49-F238E27FC236}">
                <a16:creationId xmlns:a16="http://schemas.microsoft.com/office/drawing/2014/main" id="{CE3B2DB7-928C-43C4-832B-20C21208B86B}"/>
              </a:ext>
            </a:extLst>
          </p:cNvPr>
          <p:cNvSpPr/>
          <p:nvPr/>
        </p:nvSpPr>
        <p:spPr>
          <a:xfrm>
            <a:off x="1824726" y="6087375"/>
            <a:ext cx="277906" cy="252413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30166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531" name="Rectangle 3">
            <a:extLst>
              <a:ext uri="{FF2B5EF4-FFF2-40B4-BE49-F238E27FC236}">
                <a16:creationId xmlns:a16="http://schemas.microsoft.com/office/drawing/2014/main" id="{473ED360-F8D6-43C3-8BC1-F1AF0B0CEA3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14250" y="728328"/>
            <a:ext cx="8858250" cy="5796433"/>
          </a:xfrm>
        </p:spPr>
        <p:txBody>
          <a:bodyPr/>
          <a:lstStyle/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en-US" sz="2200" dirty="0">
                <a:effectLst/>
                <a:latin typeface="+mj-lt"/>
              </a:rPr>
              <a:t>Solar-calibrated relationship</a:t>
            </a:r>
            <a:r>
              <a:rPr lang="ru-RU" sz="2200" dirty="0">
                <a:effectLst/>
                <a:latin typeface="+mj-lt"/>
              </a:rPr>
              <a:t> </a:t>
            </a:r>
            <a:r>
              <a:rPr lang="en-US" sz="2200" dirty="0">
                <a:effectLst/>
                <a:latin typeface="+mj-lt"/>
              </a:rPr>
              <a:t>based on X-ray measurements </a:t>
            </a:r>
            <a:r>
              <a:rPr lang="ru-RU" sz="2200" dirty="0">
                <a:effectLst/>
                <a:latin typeface="+mj-lt"/>
              </a:rPr>
              <a:t>(</a:t>
            </a:r>
            <a:r>
              <a:rPr lang="en-US" sz="2200" dirty="0" err="1">
                <a:effectLst/>
                <a:latin typeface="+mj-lt"/>
              </a:rPr>
              <a:t>Aarnio</a:t>
            </a:r>
            <a:r>
              <a:rPr lang="ru-RU" sz="2200" dirty="0">
                <a:effectLst/>
                <a:latin typeface="+mj-lt"/>
              </a:rPr>
              <a:t> </a:t>
            </a:r>
            <a:r>
              <a:rPr lang="en-US" sz="2200" dirty="0">
                <a:effectLst/>
                <a:latin typeface="+mj-lt"/>
              </a:rPr>
              <a:t>et al. 2012</a:t>
            </a:r>
            <a:r>
              <a:rPr lang="ru-RU" sz="2200" dirty="0">
                <a:effectLst/>
                <a:latin typeface="+mj-lt"/>
              </a:rPr>
              <a:t>)</a:t>
            </a:r>
            <a:r>
              <a:rPr lang="en-US" sz="2200" dirty="0">
                <a:effectLst/>
                <a:latin typeface="+mj-lt"/>
              </a:rPr>
              <a:t> </a:t>
            </a:r>
            <a:endParaRPr lang="ru-RU" sz="2200" dirty="0">
              <a:effectLst/>
              <a:latin typeface="+mj-lt"/>
            </a:endParaRPr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200" dirty="0">
                <a:effectLst/>
                <a:latin typeface="+mj-lt"/>
              </a:rPr>
              <a:t>    </a:t>
            </a:r>
            <a:r>
              <a:rPr lang="en-US" sz="2200" dirty="0">
                <a:effectLst/>
                <a:latin typeface="+mj-lt"/>
              </a:rPr>
              <a:t>log(MCME[g]) ~ 0.63×log(</a:t>
            </a:r>
            <a:r>
              <a:rPr lang="en-US" sz="2200" dirty="0" err="1">
                <a:effectLst/>
                <a:latin typeface="+mj-lt"/>
              </a:rPr>
              <a:t>Eflare</a:t>
            </a:r>
            <a:r>
              <a:rPr lang="en-US" sz="2200" dirty="0">
                <a:effectLst/>
                <a:latin typeface="+mj-lt"/>
              </a:rPr>
              <a:t>[erg])−2.57</a:t>
            </a:r>
            <a:r>
              <a:rPr lang="ru-RU" sz="2200" dirty="0">
                <a:effectLst/>
                <a:latin typeface="+mj-lt"/>
              </a:rPr>
              <a:t> </a:t>
            </a:r>
            <a:endParaRPr lang="en-US" sz="2200" dirty="0">
              <a:effectLst/>
              <a:latin typeface="+mj-lt"/>
            </a:endParaRPr>
          </a:p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en-US" sz="2200" dirty="0">
                <a:effectLst/>
                <a:latin typeface="+mj-lt"/>
              </a:rPr>
              <a:t>Relationship</a:t>
            </a:r>
            <a:r>
              <a:rPr lang="ru-RU" sz="2200" dirty="0">
                <a:effectLst/>
                <a:latin typeface="+mj-lt"/>
              </a:rPr>
              <a:t> </a:t>
            </a:r>
            <a:r>
              <a:rPr lang="en-US" sz="2200" dirty="0">
                <a:effectLst/>
                <a:latin typeface="+mj-lt"/>
              </a:rPr>
              <a:t>based on bolometric measurements (</a:t>
            </a:r>
            <a:r>
              <a:rPr lang="en-US" sz="2200" dirty="0">
                <a:latin typeface="+mj-lt"/>
              </a:rPr>
              <a:t>Günther et al. 2020)</a:t>
            </a:r>
            <a:r>
              <a:rPr lang="ru-RU" sz="2200" dirty="0">
                <a:effectLst/>
                <a:latin typeface="+mj-lt"/>
              </a:rPr>
              <a:t> </a:t>
            </a:r>
            <a:r>
              <a:rPr lang="en-US" sz="2200" dirty="0">
                <a:effectLst/>
                <a:latin typeface="+mj-lt"/>
              </a:rPr>
              <a:t>                                      </a:t>
            </a:r>
            <a:endParaRPr lang="ru-RU" sz="2200" dirty="0">
              <a:effectLst/>
              <a:latin typeface="+mj-lt"/>
            </a:endParaRPr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200" dirty="0">
                <a:effectLst/>
                <a:latin typeface="+mj-lt"/>
              </a:rPr>
              <a:t>    </a:t>
            </a:r>
            <a:r>
              <a:rPr lang="en-US" sz="2200" dirty="0">
                <a:effectLst/>
                <a:latin typeface="+mj-lt"/>
              </a:rPr>
              <a:t>log(MCME[g]) ~ 0.63×log(</a:t>
            </a:r>
            <a:r>
              <a:rPr lang="en-US" sz="2200" dirty="0" err="1">
                <a:effectLst/>
                <a:latin typeface="+mj-lt"/>
              </a:rPr>
              <a:t>Eflare</a:t>
            </a:r>
            <a:r>
              <a:rPr lang="en-US" sz="2200" dirty="0">
                <a:effectLst/>
                <a:latin typeface="+mj-lt"/>
              </a:rPr>
              <a:t>[erg])−0.83</a:t>
            </a:r>
            <a:r>
              <a:rPr lang="ru-RU" sz="2200" dirty="0">
                <a:effectLst/>
                <a:latin typeface="+mj-lt"/>
              </a:rPr>
              <a:t> </a:t>
            </a:r>
            <a:endParaRPr lang="en-US" sz="2200" dirty="0">
              <a:effectLst/>
              <a:latin typeface="+mj-lt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ru-RU" sz="2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Для сильной вспышки на Солнце энергией </a:t>
            </a:r>
            <a:r>
              <a:rPr lang="ru-RU" sz="2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10</a:t>
            </a:r>
            <a:r>
              <a:rPr lang="ru-RU" sz="2200" baseline="30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33</a:t>
            </a:r>
            <a:r>
              <a:rPr lang="ru-RU" sz="2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эрг масса КВМ </a:t>
            </a:r>
            <a:r>
              <a:rPr lang="en-US" sz="2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~10</a:t>
            </a:r>
            <a:r>
              <a:rPr lang="en-US" sz="2200" baseline="30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18</a:t>
            </a:r>
            <a:r>
              <a:rPr lang="en-US" sz="2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г. Для 10</a:t>
            </a:r>
            <a:r>
              <a:rPr lang="ru-RU" sz="2200" baseline="30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35</a:t>
            </a:r>
            <a:r>
              <a:rPr lang="ru-RU" sz="2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эрг в 20 раз больше. Для супер-</a:t>
            </a:r>
            <a:r>
              <a:rPr lang="ru-RU" sz="2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вспышки </a:t>
            </a:r>
            <a:r>
              <a:rPr lang="ru-RU" sz="2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10</a:t>
            </a:r>
            <a:r>
              <a:rPr lang="ru-RU" sz="2200" baseline="30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38</a:t>
            </a:r>
            <a:r>
              <a:rPr lang="ru-RU" sz="2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эрг в </a:t>
            </a:r>
            <a:r>
              <a:rPr lang="en-US" sz="2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10</a:t>
            </a:r>
            <a:r>
              <a:rPr lang="en-US" sz="2200" baseline="30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en-US" sz="2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–</a:t>
            </a:r>
            <a:r>
              <a:rPr lang="ru-RU" sz="2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10</a:t>
            </a:r>
            <a:r>
              <a:rPr lang="en-US" sz="2200" baseline="30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r>
              <a:rPr lang="ru-RU" sz="2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раз больше!</a:t>
            </a:r>
            <a:endParaRPr lang="en-US" sz="2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ru-RU" sz="2200" dirty="0">
                <a:effectLst/>
                <a:latin typeface="+mj-lt"/>
                <a:ea typeface="Calibri" panose="020F0502020204030204" pitchFamily="34" charset="0"/>
              </a:rPr>
              <a:t>В целом, звезды солнечного типа, согласно оценке, основанной на энергии вспышек, должны обладать КВМ с массами от 3∙10</a:t>
            </a:r>
            <a:r>
              <a:rPr lang="ru-RU" sz="2200" baseline="30000" dirty="0">
                <a:effectLst/>
                <a:latin typeface="+mj-lt"/>
                <a:ea typeface="Calibri" panose="020F0502020204030204" pitchFamily="34" charset="0"/>
              </a:rPr>
              <a:t>20</a:t>
            </a:r>
            <a:r>
              <a:rPr lang="ru-RU" sz="2200" dirty="0">
                <a:effectLst/>
                <a:latin typeface="+mj-lt"/>
                <a:ea typeface="Calibri" panose="020F0502020204030204" pitchFamily="34" charset="0"/>
              </a:rPr>
              <a:t> до 10</a:t>
            </a:r>
            <a:r>
              <a:rPr lang="ru-RU" sz="2200" baseline="30000" dirty="0">
                <a:effectLst/>
                <a:latin typeface="+mj-lt"/>
                <a:ea typeface="Calibri" panose="020F0502020204030204" pitchFamily="34" charset="0"/>
              </a:rPr>
              <a:t>21</a:t>
            </a:r>
            <a:r>
              <a:rPr lang="ru-RU" sz="2200" dirty="0">
                <a:effectLst/>
                <a:latin typeface="+mj-lt"/>
                <a:ea typeface="Calibri" panose="020F0502020204030204" pitchFamily="34" charset="0"/>
              </a:rPr>
              <a:t> г, что на 2 – 3 порядка выше, чем наблюдается у Солнца.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74D1312A-A7C7-411F-8951-878172B74B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737" y="80628"/>
            <a:ext cx="8858250" cy="6477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9pPr>
          </a:lstStyle>
          <a:p>
            <a:pPr eaLnBrk="1" hangingPunct="1">
              <a:defRPr/>
            </a:pPr>
            <a:r>
              <a:rPr lang="ru-RU" altLang="ru-RU" sz="3200" kern="0" dirty="0"/>
              <a:t>Экстраполяция энергий вспышек и КВМ звезд</a:t>
            </a:r>
          </a:p>
        </p:txBody>
      </p:sp>
    </p:spTree>
    <p:extLst>
      <p:ext uri="{BB962C8B-B14F-4D97-AF65-F5344CB8AC3E}">
        <p14:creationId xmlns:p14="http://schemas.microsoft.com/office/powerpoint/2010/main" val="307683072"/>
      </p:ext>
    </p:extLst>
  </p:cSld>
  <p:clrMapOvr>
    <a:masterClrMapping/>
  </p:clrMapOvr>
</p:sld>
</file>

<file path=ppt/theme/theme1.xml><?xml version="1.0" encoding="utf-8"?>
<a:theme xmlns:a="http://schemas.openxmlformats.org/drawingml/2006/main" name="Textured">
  <a:themeElements>
    <a:clrScheme name="Textured 7">
      <a:dk1>
        <a:srgbClr val="000000"/>
      </a:dk1>
      <a:lt1>
        <a:srgbClr val="DBDAC2"/>
      </a:lt1>
      <a:dk2>
        <a:srgbClr val="827F4C"/>
      </a:dk2>
      <a:lt2>
        <a:srgbClr val="C0BC94"/>
      </a:lt2>
      <a:accent1>
        <a:srgbClr val="AAA578"/>
      </a:accent1>
      <a:accent2>
        <a:srgbClr val="A2A4AC"/>
      </a:accent2>
      <a:accent3>
        <a:srgbClr val="EAEADD"/>
      </a:accent3>
      <a:accent4>
        <a:srgbClr val="000000"/>
      </a:accent4>
      <a:accent5>
        <a:srgbClr val="D2CFBE"/>
      </a:accent5>
      <a:accent6>
        <a:srgbClr val="92949B"/>
      </a:accent6>
      <a:hlink>
        <a:srgbClr val="5B8800"/>
      </a:hlink>
      <a:folHlink>
        <a:srgbClr val="686532"/>
      </a:folHlink>
    </a:clrScheme>
    <a:fontScheme name="Textured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Textured 1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CC66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B95C00"/>
        </a:accent6>
        <a:hlink>
          <a:srgbClr val="FFCC66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2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33CC33"/>
        </a:accent1>
        <a:accent2>
          <a:srgbClr val="46562A"/>
        </a:accent2>
        <a:accent3>
          <a:srgbClr val="B2B9AC"/>
        </a:accent3>
        <a:accent4>
          <a:srgbClr val="DADADA"/>
        </a:accent4>
        <a:accent5>
          <a:srgbClr val="ADE2AD"/>
        </a:accent5>
        <a:accent6>
          <a:srgbClr val="3F4D25"/>
        </a:accent6>
        <a:hlink>
          <a:srgbClr val="0099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3">
        <a:dk1>
          <a:srgbClr val="4E4E74"/>
        </a:dk1>
        <a:lt1>
          <a:srgbClr val="FFFFFF"/>
        </a:lt1>
        <a:dk2>
          <a:srgbClr val="666699"/>
        </a:dk2>
        <a:lt2>
          <a:srgbClr val="FFFFCC"/>
        </a:lt2>
        <a:accent1>
          <a:srgbClr val="5E5884"/>
        </a:accent1>
        <a:accent2>
          <a:srgbClr val="8AB29D"/>
        </a:accent2>
        <a:accent3>
          <a:srgbClr val="B8B8CA"/>
        </a:accent3>
        <a:accent4>
          <a:srgbClr val="DADADA"/>
        </a:accent4>
        <a:accent5>
          <a:srgbClr val="B6B4C2"/>
        </a:accent5>
        <a:accent6>
          <a:srgbClr val="7DA18E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4">
        <a:dk1>
          <a:srgbClr val="004E4C"/>
        </a:dk1>
        <a:lt1>
          <a:srgbClr val="FFFFFF"/>
        </a:lt1>
        <a:dk2>
          <a:srgbClr val="006666"/>
        </a:dk2>
        <a:lt2>
          <a:srgbClr val="FFFFCC"/>
        </a:lt2>
        <a:accent1>
          <a:srgbClr val="FFCC00"/>
        </a:accent1>
        <a:accent2>
          <a:srgbClr val="00B0AC"/>
        </a:accent2>
        <a:accent3>
          <a:srgbClr val="AAB8B8"/>
        </a:accent3>
        <a:accent4>
          <a:srgbClr val="DADADA"/>
        </a:accent4>
        <a:accent5>
          <a:srgbClr val="FFE2AA"/>
        </a:accent5>
        <a:accent6>
          <a:srgbClr val="009F9B"/>
        </a:accent6>
        <a:hlink>
          <a:srgbClr val="BA7C3E"/>
        </a:hlink>
        <a:folHlink>
          <a:srgbClr val="724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009999"/>
        </a:accent1>
        <a:accent2>
          <a:srgbClr val="336699"/>
        </a:accent2>
        <a:accent3>
          <a:srgbClr val="ACB3C1"/>
        </a:accent3>
        <a:accent4>
          <a:srgbClr val="DADADA"/>
        </a:accent4>
        <a:accent5>
          <a:srgbClr val="AACACA"/>
        </a:accent5>
        <a:accent6>
          <a:srgbClr val="2D5C8A"/>
        </a:accent6>
        <a:hlink>
          <a:srgbClr val="00CC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6">
        <a:dk1>
          <a:srgbClr val="080808"/>
        </a:dk1>
        <a:lt1>
          <a:srgbClr val="FFFFFF"/>
        </a:lt1>
        <a:dk2>
          <a:srgbClr val="4D4D4D"/>
        </a:dk2>
        <a:lt2>
          <a:srgbClr val="FFFFFF"/>
        </a:lt2>
        <a:accent1>
          <a:srgbClr val="666699"/>
        </a:accent1>
        <a:accent2>
          <a:srgbClr val="3366CC"/>
        </a:accent2>
        <a:accent3>
          <a:srgbClr val="B2B2B2"/>
        </a:accent3>
        <a:accent4>
          <a:srgbClr val="DADADA"/>
        </a:accent4>
        <a:accent5>
          <a:srgbClr val="B8B8CA"/>
        </a:accent5>
        <a:accent6>
          <a:srgbClr val="2D5CB9"/>
        </a:accent6>
        <a:hlink>
          <a:srgbClr val="00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7">
        <a:dk1>
          <a:srgbClr val="000000"/>
        </a:dk1>
        <a:lt1>
          <a:srgbClr val="DBDAC2"/>
        </a:lt1>
        <a:dk2>
          <a:srgbClr val="827F4C"/>
        </a:dk2>
        <a:lt2>
          <a:srgbClr val="C0BC94"/>
        </a:lt2>
        <a:accent1>
          <a:srgbClr val="AAA578"/>
        </a:accent1>
        <a:accent2>
          <a:srgbClr val="A2A4AC"/>
        </a:accent2>
        <a:accent3>
          <a:srgbClr val="EAEADD"/>
        </a:accent3>
        <a:accent4>
          <a:srgbClr val="000000"/>
        </a:accent4>
        <a:accent5>
          <a:srgbClr val="D2CFBE"/>
        </a:accent5>
        <a:accent6>
          <a:srgbClr val="92949B"/>
        </a:accent6>
        <a:hlink>
          <a:srgbClr val="5B8800"/>
        </a:hlink>
        <a:folHlink>
          <a:srgbClr val="68653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xtured 8">
        <a:dk1>
          <a:srgbClr val="000000"/>
        </a:dk1>
        <a:lt1>
          <a:srgbClr val="DCE8F4"/>
        </a:lt1>
        <a:dk2>
          <a:srgbClr val="7B9CB5"/>
        </a:dk2>
        <a:lt2>
          <a:srgbClr val="969696"/>
        </a:lt2>
        <a:accent1>
          <a:srgbClr val="FFFFFF"/>
        </a:accent1>
        <a:accent2>
          <a:srgbClr val="00BAB6"/>
        </a:accent2>
        <a:accent3>
          <a:srgbClr val="EBF2F8"/>
        </a:accent3>
        <a:accent4>
          <a:srgbClr val="000000"/>
        </a:accent4>
        <a:accent5>
          <a:srgbClr val="FFFFFF"/>
        </a:accent5>
        <a:accent6>
          <a:srgbClr val="00A8A5"/>
        </a:accent6>
        <a:hlink>
          <a:srgbClr val="8A8AD8"/>
        </a:hlink>
        <a:folHlink>
          <a:srgbClr val="24249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xtured 9">
        <a:dk1>
          <a:srgbClr val="003366"/>
        </a:dk1>
        <a:lt1>
          <a:srgbClr val="FFFFFF"/>
        </a:lt1>
        <a:dk2>
          <a:srgbClr val="FFFF53"/>
        </a:dk2>
        <a:lt2>
          <a:srgbClr val="E5FFFF"/>
        </a:lt2>
        <a:accent1>
          <a:srgbClr val="009999"/>
        </a:accent1>
        <a:accent2>
          <a:srgbClr val="336699"/>
        </a:accent2>
        <a:accent3>
          <a:srgbClr val="FFFFB3"/>
        </a:accent3>
        <a:accent4>
          <a:srgbClr val="DADADA"/>
        </a:accent4>
        <a:accent5>
          <a:srgbClr val="AACACA"/>
        </a:accent5>
        <a:accent6>
          <a:srgbClr val="2D5C8A"/>
        </a:accent6>
        <a:hlink>
          <a:srgbClr val="00CC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10">
        <a:dk1>
          <a:srgbClr val="0099FF"/>
        </a:dk1>
        <a:lt1>
          <a:srgbClr val="FFFF53"/>
        </a:lt1>
        <a:dk2>
          <a:srgbClr val="E5FFFF"/>
        </a:dk2>
        <a:lt2>
          <a:srgbClr val="003366"/>
        </a:lt2>
        <a:accent1>
          <a:srgbClr val="009999"/>
        </a:accent1>
        <a:accent2>
          <a:srgbClr val="336699"/>
        </a:accent2>
        <a:accent3>
          <a:srgbClr val="FFFFB3"/>
        </a:accent3>
        <a:accent4>
          <a:srgbClr val="0082DA"/>
        </a:accent4>
        <a:accent5>
          <a:srgbClr val="AACACA"/>
        </a:accent5>
        <a:accent6>
          <a:srgbClr val="2D5C8A"/>
        </a:accent6>
        <a:hlink>
          <a:srgbClr val="00CCFF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xtured 11">
        <a:dk1>
          <a:srgbClr val="0099FF"/>
        </a:dk1>
        <a:lt1>
          <a:srgbClr val="5AE5F8"/>
        </a:lt1>
        <a:dk2>
          <a:srgbClr val="E5FFFF"/>
        </a:dk2>
        <a:lt2>
          <a:srgbClr val="003366"/>
        </a:lt2>
        <a:accent1>
          <a:srgbClr val="009999"/>
        </a:accent1>
        <a:accent2>
          <a:srgbClr val="336699"/>
        </a:accent2>
        <a:accent3>
          <a:srgbClr val="B5F0FB"/>
        </a:accent3>
        <a:accent4>
          <a:srgbClr val="0082DA"/>
        </a:accent4>
        <a:accent5>
          <a:srgbClr val="AACACA"/>
        </a:accent5>
        <a:accent6>
          <a:srgbClr val="2D5C8A"/>
        </a:accent6>
        <a:hlink>
          <a:srgbClr val="00CCFF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51643</TotalTime>
  <Words>2688</Words>
  <Application>Microsoft Office PowerPoint</Application>
  <PresentationFormat>Экран (4:3)</PresentationFormat>
  <Paragraphs>187</Paragraphs>
  <Slides>35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35</vt:i4>
      </vt:variant>
    </vt:vector>
  </HeadingPairs>
  <TitlesOfParts>
    <vt:vector size="45" baseType="lpstr">
      <vt:lpstr>Arial</vt:lpstr>
      <vt:lpstr>Arial Black</vt:lpstr>
      <vt:lpstr>Arial Narrow</vt:lpstr>
      <vt:lpstr>PT Astra Sans</vt:lpstr>
      <vt:lpstr>Tahoma</vt:lpstr>
      <vt:lpstr>Times New Roman</vt:lpstr>
      <vt:lpstr>Wingdings</vt:lpstr>
      <vt:lpstr>Textured</vt:lpstr>
      <vt:lpstr>Graph</vt:lpstr>
      <vt:lpstr>График</vt:lpstr>
      <vt:lpstr>Презентация PowerPoint</vt:lpstr>
      <vt:lpstr>Содержание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Предыстория</vt:lpstr>
      <vt:lpstr>Метод радиальных скоростей – наиболее универсальный способ обнаружения</vt:lpstr>
      <vt:lpstr>Космические миссии  по астрономическим наблюдениям</vt:lpstr>
      <vt:lpstr>Презентация PowerPoint</vt:lpstr>
      <vt:lpstr>Некоторые факты</vt:lpstr>
      <vt:lpstr>Статистика экзопланет</vt:lpstr>
      <vt:lpstr>Транзитная спектроскопия  – бесконечный объем информации!</vt:lpstr>
      <vt:lpstr>Горячие Юпитеры –  новый класс астрофизических объектов</vt:lpstr>
      <vt:lpstr>Пример много-планетной системы</vt:lpstr>
      <vt:lpstr>Истекающие атмосферы горячих экзопланет</vt:lpstr>
      <vt:lpstr>Планета с истекающей атмосферой в потоке звездной плазмы</vt:lpstr>
      <vt:lpstr>3D MHD моделирование: взаимодействие планетарного ветра со звездным ветром и КВМ</vt:lpstr>
      <vt:lpstr>Первое доказательство реальности обширных и плотных  атмосфер/экзосфер: транзитная спектроскопия  Горячего Юпитера HD 209458 b </vt:lpstr>
      <vt:lpstr>Транзитные наблюдения телескопом Хаббл </vt:lpstr>
      <vt:lpstr>3D моделирование: взаимодействие планетарного ветра  GJ 436 b со звездным ветром и поглощение в линии Lyα</vt:lpstr>
      <vt:lpstr>3D моделирование: взаимодействие планетарного ветра  GJ 436 b со звездным ветром и поглощение в линии Lyα</vt:lpstr>
      <vt:lpstr>3D моделирование: взаимодействие планетарного ветра  GJ 436 b со звездным ветром и поглощение в линии Lyα</vt:lpstr>
      <vt:lpstr>3D моделирование: интерпретация измерений</vt:lpstr>
      <vt:lpstr>3D моделирование: интерпретация измерений</vt:lpstr>
      <vt:lpstr>3D моделирование: взаимодействие планетарного ветра со звездным ветром - HD 209458 b.</vt:lpstr>
      <vt:lpstr>Презентация PowerPoint</vt:lpstr>
      <vt:lpstr>Презентация PowerPoint</vt:lpstr>
      <vt:lpstr>ЭНА, перезарядка и наблюдения</vt:lpstr>
      <vt:lpstr>Заключение</vt:lpstr>
    </vt:vector>
  </TitlesOfParts>
  <Company>dlp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Отдел Лазерной Плазмы ИЛФ СО РАН</dc:title>
  <dc:creator>PVG</dc:creator>
  <cp:lastModifiedBy>SwiftN18P2</cp:lastModifiedBy>
  <cp:revision>992</cp:revision>
  <dcterms:created xsi:type="dcterms:W3CDTF">2006-11-21T05:17:13Z</dcterms:created>
  <dcterms:modified xsi:type="dcterms:W3CDTF">2024-09-04T03:49:17Z</dcterms:modified>
</cp:coreProperties>
</file>