
<file path=[Content_Types].xml><?xml version="1.0" encoding="utf-8"?>
<Types xmlns="http://schemas.openxmlformats.org/package/2006/content-types">
  <Default Extension="png" ContentType="image/png"/>
  <Default Extension="webm" ContentType="video/webm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15"/>
  </p:notesMasterIdLst>
  <p:sldIdLst>
    <p:sldId id="256" r:id="rId2"/>
    <p:sldId id="265" r:id="rId3"/>
    <p:sldId id="267" r:id="rId4"/>
    <p:sldId id="266" r:id="rId5"/>
    <p:sldId id="257" r:id="rId6"/>
    <p:sldId id="258" r:id="rId7"/>
    <p:sldId id="264" r:id="rId8"/>
    <p:sldId id="260" r:id="rId9"/>
    <p:sldId id="259" r:id="rId10"/>
    <p:sldId id="262" r:id="rId11"/>
    <p:sldId id="268" r:id="rId12"/>
    <p:sldId id="263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32" y="1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A1549-3BE4-405A-B8FF-91FD68CAC600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C95E8-EFC4-4A5E-9D24-55ADE3815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88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C95E8-EFC4-4A5E-9D24-55ADE38155F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45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4BCF-EED3-4B63-B5D2-D6FEE989AE08}" type="datetime1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602F-B7A6-4AB6-8277-35C95BF0B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93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85A3-52DE-44C7-BD48-C22F23230838}" type="datetime1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602F-B7A6-4AB6-8277-35C95BF0B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11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DADF-F7D5-40EC-B96B-B89BAE3A8508}" type="datetime1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602F-B7A6-4AB6-8277-35C95BF0B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616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15440" y="593280"/>
            <a:ext cx="11360520" cy="76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15440" y="1536480"/>
            <a:ext cx="11360520" cy="4554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BE728BA-A217-41CF-9FD8-02ECE1CA3614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28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5E67-F338-47D7-8911-26572E053373}" type="datetime1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602F-B7A6-4AB6-8277-35C95BF0B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58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D0F8-9E66-41F6-83FE-1050389CC768}" type="datetime1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602F-B7A6-4AB6-8277-35C95BF0B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12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D521-8CB5-4780-96C8-3813CEB0FE86}" type="datetime1">
              <a:rPr lang="ru-RU" smtClean="0"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602F-B7A6-4AB6-8277-35C95BF0B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55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9C4E-4832-4D7C-9105-FB67E01F1531}" type="datetime1">
              <a:rPr lang="ru-RU" smtClean="0"/>
              <a:t>03.09.2024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602F-B7A6-4AB6-8277-35C95BF0B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04AA-FB04-42E0-A770-F44796FE4B29}" type="datetime1">
              <a:rPr lang="ru-RU" smtClean="0"/>
              <a:t>03.09.2024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602F-B7A6-4AB6-8277-35C95BF0B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08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E9C3-8643-4A1F-8825-F3D9C905FEEF}" type="datetime1">
              <a:rPr lang="ru-RU" smtClean="0"/>
              <a:t>03.09.2024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602F-B7A6-4AB6-8277-35C95BF0B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20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2D1C-A438-432B-A453-855134C43DC2}" type="datetime1">
              <a:rPr lang="ru-RU" smtClean="0"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602F-B7A6-4AB6-8277-35C95BF0B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93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D9C1-337F-4939-BB81-DB3448259F48}" type="datetime1">
              <a:rPr lang="ru-RU" smtClean="0"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602F-B7A6-4AB6-8277-35C95BF0B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12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C99A4-6CA4-4686-973D-C4913F6E70D8}" type="datetime1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3602F-B7A6-4AB6-8277-35C95BF0B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51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13471"/>
            <a:ext cx="9144000" cy="2387600"/>
          </a:xfrm>
        </p:spPr>
        <p:txBody>
          <a:bodyPr>
            <a:normAutofit/>
          </a:bodyPr>
          <a:lstStyle/>
          <a:p>
            <a:r>
              <a:rPr lang="ru-RU" sz="3600" dirty="0"/>
              <a:t>ИССЛЕДОВАНИЕ ВЛИЯНИЯ ВНЕЗАПНЫХ СТРАТОСФЕРНЫХ ПОТЕПЛЕНИЙ НА ВАРИАЦИИ ЭМИССИОННОГО СЛОЯ 557.7 НМ НАД ОБСЕРВАТОРИЯМИ МАЙМАГА И ТОРЫ.</a:t>
            </a:r>
          </a:p>
        </p:txBody>
      </p:sp>
      <p:pic>
        <p:nvPicPr>
          <p:cNvPr id="5" name="Google Shape;91;p17"/>
          <p:cNvPicPr/>
          <p:nvPr/>
        </p:nvPicPr>
        <p:blipFill>
          <a:blip r:embed="rId3"/>
          <a:stretch/>
        </p:blipFill>
        <p:spPr>
          <a:xfrm>
            <a:off x="1523880" y="0"/>
            <a:ext cx="1751760" cy="1670040"/>
          </a:xfrm>
          <a:prstGeom prst="rect">
            <a:avLst/>
          </a:prstGeom>
          <a:ln w="0">
            <a:noFill/>
          </a:ln>
        </p:spPr>
      </p:pic>
      <p:pic>
        <p:nvPicPr>
          <p:cNvPr id="6" name="Google Shape;60;p13"/>
          <p:cNvPicPr/>
          <p:nvPr/>
        </p:nvPicPr>
        <p:blipFill>
          <a:blip r:embed="rId4"/>
          <a:stretch/>
        </p:blipFill>
        <p:spPr>
          <a:xfrm>
            <a:off x="5425200" y="646920"/>
            <a:ext cx="4786920" cy="5563440"/>
          </a:xfrm>
          <a:prstGeom prst="rect">
            <a:avLst/>
          </a:prstGeom>
          <a:ln w="0">
            <a:noFill/>
          </a:ln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3512" y="4509234"/>
            <a:ext cx="11684976" cy="2190504"/>
          </a:xfrm>
        </p:spPr>
        <p:txBody>
          <a:bodyPr>
            <a:normAutofit fontScale="40000" lnSpcReduction="20000"/>
          </a:bodyPr>
          <a:lstStyle/>
          <a:p>
            <a:r>
              <a:rPr lang="ru-RU" sz="6000" dirty="0"/>
              <a:t>А.В. Саункин</a:t>
            </a:r>
            <a:r>
              <a:rPr lang="ru-RU" sz="6000" baseline="30000" dirty="0"/>
              <a:t>1</a:t>
            </a:r>
            <a:r>
              <a:rPr lang="ru-RU" sz="6000" dirty="0"/>
              <a:t>, О.С. Зоркальцева</a:t>
            </a:r>
            <a:r>
              <a:rPr lang="ru-RU" sz="6000" baseline="30000" dirty="0"/>
              <a:t>1</a:t>
            </a:r>
            <a:r>
              <a:rPr lang="ru-RU" sz="6000" dirty="0"/>
              <a:t>, Р.В. Васильев</a:t>
            </a:r>
            <a:r>
              <a:rPr lang="ru-RU" sz="6000" baseline="30000" dirty="0"/>
              <a:t>1</a:t>
            </a:r>
            <a:r>
              <a:rPr lang="ru-RU" sz="6000" dirty="0"/>
              <a:t>, Г.А. Гаврильева</a:t>
            </a:r>
            <a:r>
              <a:rPr lang="ru-RU" sz="6000" baseline="30000" dirty="0"/>
              <a:t>2</a:t>
            </a:r>
            <a:endParaRPr lang="ru-RU" sz="6000" dirty="0"/>
          </a:p>
          <a:p>
            <a:r>
              <a:rPr lang="ru-RU" sz="6000" dirty="0"/>
              <a:t> </a:t>
            </a:r>
          </a:p>
          <a:p>
            <a:r>
              <a:rPr lang="ru-RU" sz="6000" baseline="30000" dirty="0"/>
              <a:t>1</a:t>
            </a:r>
            <a:r>
              <a:rPr lang="ru-RU" sz="6000" dirty="0"/>
              <a:t>Институт солнечно-земной физики Сибирского отделения Российской академии наук, Иркутск, Россия</a:t>
            </a:r>
          </a:p>
          <a:p>
            <a:r>
              <a:rPr lang="ru-RU" sz="6000" baseline="30000" dirty="0"/>
              <a:t>2</a:t>
            </a:r>
            <a:r>
              <a:rPr lang="ru-RU" sz="6000" dirty="0"/>
              <a:t>Институт космофизических исследований и аэрономии Сибирского отделения Российской академии наук, Якутск, Россия</a:t>
            </a:r>
          </a:p>
          <a:p>
            <a:endParaRPr lang="ru-RU" baseline="300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602F-B7A6-4AB6-8277-35C95BF0B36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0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7-us.googleusercontent.com/docsz/AD_4nXfcgNvhLmOAwDD6eeDM7w3XooiE9-jFipWXKgU8-eUxq9hWJx1g2Ns8O9oZeXOMW4Ndzkuel0KnNf8YCXw9FxNYwvZwcV280u1pE4Aq836uUlk5pTpKgIlOgMs6EebVWSmZUVS7QlemcPQ4io7GDqhAo58?key=cDne1QzkUooEaw2iv9xN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411" y="514987"/>
            <a:ext cx="9330590" cy="334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2223" y="1483673"/>
            <a:ext cx="31722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Аномалия I557.7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над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ГФО Торы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2002-2023 г по данным SABER.</a:t>
            </a:r>
            <a:endParaRPr lang="ru-RU" dirty="0"/>
          </a:p>
        </p:txBody>
      </p:sp>
      <p:pic>
        <p:nvPicPr>
          <p:cNvPr id="6" name="Google Shape;91;p17"/>
          <p:cNvPicPr/>
          <p:nvPr/>
        </p:nvPicPr>
        <p:blipFill>
          <a:blip r:embed="rId3"/>
          <a:stretch/>
        </p:blipFill>
        <p:spPr>
          <a:xfrm>
            <a:off x="1523880" y="0"/>
            <a:ext cx="1751760" cy="1670040"/>
          </a:xfrm>
          <a:prstGeom prst="rect">
            <a:avLst/>
          </a:prstGeom>
          <a:ln w="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861" y="6960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tabLst>
                <a:tab pos="0" algn="l"/>
              </a:tabLst>
            </a:pPr>
            <a:r>
              <a:rPr lang="ru-RU" b="1" spc="-1" dirty="0" smtClean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Средняя аномалия </a:t>
            </a:r>
            <a:r>
              <a:rPr lang="en-US" b="1" spc="-1" dirty="0" smtClean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I557.7</a:t>
            </a:r>
            <a:r>
              <a:rPr lang="ru-RU" b="1" spc="-1" dirty="0" smtClean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 полученная спутниковыми данными </a:t>
            </a:r>
            <a:r>
              <a:rPr lang="en-US" b="1" spc="-1" dirty="0" smtClean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SABER </a:t>
            </a:r>
            <a:r>
              <a:rPr lang="ru-RU" b="1" spc="-1" dirty="0" smtClean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над обсерваториями Торы и </a:t>
            </a:r>
            <a:r>
              <a:rPr lang="ru-RU" b="1" spc="-1" dirty="0" err="1" smtClean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Маймага</a:t>
            </a:r>
            <a:r>
              <a:rPr lang="ru-RU" b="1" spc="-1" dirty="0" smtClean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.</a:t>
            </a:r>
            <a:endParaRPr lang="ru-RU" b="1" spc="-1" dirty="0">
              <a:solidFill>
                <a:schemeClr val="dk1"/>
              </a:solidFill>
              <a:latin typeface="Times New Roman"/>
              <a:ea typeface="Times New Roman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537" y="4594763"/>
            <a:ext cx="2956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Аномалия I557.7 над станцией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Маймага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2002-2023 г по данным SABER.</a:t>
            </a:r>
            <a:endParaRPr lang="ru-RU" dirty="0"/>
          </a:p>
        </p:txBody>
      </p:sp>
      <p:pic>
        <p:nvPicPr>
          <p:cNvPr id="9" name="Picture 2" descr="https://lh7-us.googleusercontent.com/docsz/AD_4nXeQnGd3tIPBLLI8hiYB_0iNqFHJVZlSL58UHqoWDllzfySVRh8vi9QdUF5xBPFL0Uf9F09EtMX7ghTzKJn8NXw_NQ260O9OrV3pmEjvARCRx3mE-gX86kcPRYGf566F9XBiSR1CPcO7dJNbdr5wkZyu8nA?key=cDne1QzkUooEaw2iv9xN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550" y="3451742"/>
            <a:ext cx="9336450" cy="334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602F-B7A6-4AB6-8277-35C95BF0B36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2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602F-B7A6-4AB6-8277-35C95BF0B36B}" type="slidenum">
              <a:rPr lang="ru-RU" smtClean="0"/>
              <a:t>11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4104" y="207295"/>
            <a:ext cx="1526444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4104" y="1476718"/>
            <a:ext cx="11447264" cy="4657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данной работе, методом </a:t>
            </a:r>
            <a:r>
              <a:rPr lang="ru-RU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наложенных эпох были оценены эффекты внезапных стратосферных потеплений в вариациях интенсивности свечения атомарного кислорода линии 557.7 нм и температуры эмиссионного слоя по данным наземных и спутниковых инструментов над ст. </a:t>
            </a:r>
            <a:r>
              <a:rPr lang="ru-RU" dirty="0" err="1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Маймага</a:t>
            </a:r>
            <a:r>
              <a:rPr lang="ru-RU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ГФО Торы.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Вариации </a:t>
            </a:r>
            <a:r>
              <a:rPr lang="ru-RU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интегральной температуры эмиссионного слоя 557.7 нм по данным наземных инструментов демонстрируют малозаметный эффект от </a:t>
            </a:r>
            <a:r>
              <a:rPr lang="ru-RU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ВСП. Вертикальная </a:t>
            </a:r>
            <a:r>
              <a:rPr lang="ru-RU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развертка </a:t>
            </a:r>
            <a:r>
              <a:rPr lang="ru-RU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температуры </a:t>
            </a:r>
            <a:r>
              <a:rPr lang="ru-RU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I557.7, полученная по спутниковым данным, позволила более подробно диагностировать эффекты ВСП. </a:t>
            </a:r>
            <a:endParaRPr lang="ru-RU" dirty="0" smtClean="0"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Вариации </a:t>
            </a:r>
            <a:r>
              <a:rPr lang="ru-RU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температуры и I557.7 до/во время/после ВСП над двумя </a:t>
            </a:r>
            <a:r>
              <a:rPr lang="ru-RU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обсерваториями </a:t>
            </a:r>
            <a:r>
              <a:rPr lang="ru-RU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схожи. </a:t>
            </a:r>
            <a:endParaRPr lang="ru-RU" dirty="0" smtClean="0"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 </a:t>
            </a:r>
            <a:r>
              <a:rPr lang="ru-RU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стратосфере над обсерваториями наблюдаются до максимума ВСП. </a:t>
            </a:r>
            <a:endParaRPr lang="ru-RU" dirty="0" smtClean="0"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максимум </a:t>
            </a:r>
            <a:r>
              <a:rPr lang="ru-RU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ВСП, </a:t>
            </a:r>
            <a:r>
              <a:rPr lang="ru-RU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 выбранными </a:t>
            </a:r>
            <a:r>
              <a:rPr lang="ru-RU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пунктами, </a:t>
            </a:r>
            <a:r>
              <a:rPr lang="ru-RU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наибольший нагрев происходит в мезосфере, что сопровождается уменьшением </a:t>
            </a:r>
            <a:r>
              <a:rPr lang="ru-RU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I557.7</a:t>
            </a:r>
            <a:r>
              <a:rPr lang="ru-RU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17"/>
          <p:cNvPicPr/>
          <p:nvPr/>
        </p:nvPicPr>
        <p:blipFill>
          <a:blip r:embed="rId2"/>
          <a:stretch/>
        </p:blipFill>
        <p:spPr>
          <a:xfrm>
            <a:off x="1523880" y="0"/>
            <a:ext cx="1751760" cy="1670040"/>
          </a:xfrm>
          <a:prstGeom prst="rect">
            <a:avLst/>
          </a:prstGeom>
          <a:ln w="0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479429" y="2699239"/>
            <a:ext cx="7666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  <p:pic>
        <p:nvPicPr>
          <p:cNvPr id="5" name="Google Shape;60;p13"/>
          <p:cNvPicPr/>
          <p:nvPr/>
        </p:nvPicPr>
        <p:blipFill>
          <a:blip r:embed="rId3"/>
          <a:stretch/>
        </p:blipFill>
        <p:spPr>
          <a:xfrm>
            <a:off x="5425200" y="646920"/>
            <a:ext cx="4786920" cy="5563440"/>
          </a:xfrm>
          <a:prstGeom prst="rect">
            <a:avLst/>
          </a:prstGeom>
          <a:ln w="0"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602F-B7A6-4AB6-8277-35C95BF0B36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erial_Superhighway.ogv.480p.vp9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9963" y="2071170"/>
            <a:ext cx="7742237" cy="435133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602F-B7A6-4AB6-8277-35C95BF0B36B}" type="slidenum">
              <a:rPr lang="ru-RU" smtClean="0"/>
              <a:t>13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7745" y="6488668"/>
            <a:ext cx="11397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Волны </a:t>
            </a:r>
            <a:r>
              <a:rPr lang="ru-RU" dirty="0" err="1" smtClean="0"/>
              <a:t>Россби</a:t>
            </a:r>
            <a:r>
              <a:rPr lang="ru-RU" dirty="0" smtClean="0"/>
              <a:t> </a:t>
            </a:r>
            <a:r>
              <a:rPr lang="ru-RU" dirty="0"/>
              <a:t>— бегущие волны, образующиеся в атмосферах планет и в океанах в умеренных широтах.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7745" y="250685"/>
            <a:ext cx="119575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Внез</a:t>
            </a:r>
            <a:r>
              <a:rPr lang="ru-RU" dirty="0"/>
              <a:t>а</a:t>
            </a:r>
            <a:r>
              <a:rPr lang="ru-RU" dirty="0" smtClean="0"/>
              <a:t>пное стратосферное потепление </a:t>
            </a:r>
            <a:r>
              <a:rPr lang="ru-RU" dirty="0"/>
              <a:t>(ВСП) - это сильное и внезапное </a:t>
            </a:r>
            <a:r>
              <a:rPr lang="ru-RU" dirty="0" smtClean="0"/>
              <a:t>повышение </a:t>
            </a:r>
            <a:r>
              <a:rPr lang="ru-RU" dirty="0"/>
              <a:t>температуры в полярной и субполярной стратосфере зимой, иногда на 50° и более в течение нескольких </a:t>
            </a:r>
            <a:r>
              <a:rPr lang="ru-RU" dirty="0" smtClean="0"/>
              <a:t>суток</a:t>
            </a:r>
            <a:r>
              <a:rPr lang="ru-RU" dirty="0"/>
              <a:t>. ВСП происходит на высотах от 10 до 50 км, и характеризуются большой величиной отклонения температуры от средних значений, зачастую превышающих два стандартных отклонения фоновой модели. События ВСП происходят в зимний период. Наиболее резко они выражены в полярной и приполярной зонах, но имеют заметное проявление и в средних </a:t>
            </a:r>
            <a:r>
              <a:rPr lang="ru-RU" dirty="0" smtClean="0"/>
              <a:t>широтах. </a:t>
            </a:r>
            <a:r>
              <a:rPr lang="ru-RU" dirty="0"/>
              <a:t>Причиной ВСП является изменение условий распространения планетарных </a:t>
            </a:r>
            <a:r>
              <a:rPr lang="ru-RU" dirty="0" smtClean="0"/>
              <a:t>волн (волн </a:t>
            </a:r>
            <a:r>
              <a:rPr lang="ru-RU" dirty="0" err="1" smtClean="0"/>
              <a:t>Россби</a:t>
            </a:r>
            <a:r>
              <a:rPr lang="ru-RU" dirty="0" smtClean="0"/>
              <a:t>) </a:t>
            </a:r>
            <a:r>
              <a:rPr lang="ru-RU" dirty="0"/>
              <a:t>и их фокусировка в полярную зону.</a:t>
            </a:r>
          </a:p>
        </p:txBody>
      </p:sp>
    </p:spTree>
    <p:extLst>
      <p:ext uri="{BB962C8B-B14F-4D97-AF65-F5344CB8AC3E}">
        <p14:creationId xmlns:p14="http://schemas.microsoft.com/office/powerpoint/2010/main" val="222372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93;p17"/>
          <p:cNvPicPr/>
          <p:nvPr/>
        </p:nvPicPr>
        <p:blipFill>
          <a:blip r:embed="rId2"/>
          <a:stretch/>
        </p:blipFill>
        <p:spPr>
          <a:xfrm>
            <a:off x="6086567" y="210667"/>
            <a:ext cx="5800633" cy="4290995"/>
          </a:xfrm>
          <a:prstGeom prst="rect">
            <a:avLst/>
          </a:prstGeom>
          <a:ln w="0">
            <a:noFill/>
          </a:ln>
        </p:spPr>
      </p:pic>
      <p:sp>
        <p:nvSpPr>
          <p:cNvPr id="61" name="PlaceHolder 1"/>
          <p:cNvSpPr>
            <a:spLocks noGrp="1"/>
          </p:cNvSpPr>
          <p:nvPr>
            <p:ph/>
          </p:nvPr>
        </p:nvSpPr>
        <p:spPr>
          <a:xfrm>
            <a:off x="194447" y="653467"/>
            <a:ext cx="5892120" cy="4071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 algn="just">
              <a:lnSpc>
                <a:spcPct val="150000"/>
              </a:lnSpc>
              <a:buNone/>
              <a:tabLst>
                <a:tab pos="0" algn="l"/>
              </a:tabLst>
            </a:pPr>
            <a:r>
              <a:rPr lang="ru" sz="1700" spc="-1" dirty="0">
                <a:solidFill>
                  <a:schemeClr val="dk1"/>
                </a:solidFill>
                <a:latin typeface="Times New Roman"/>
                <a:ea typeface="Times New Roman"/>
              </a:rPr>
              <a:t>	 </a:t>
            </a:r>
            <a:r>
              <a:rPr lang="ru" sz="1700" spc="-1" dirty="0" smtClean="0">
                <a:solidFill>
                  <a:schemeClr val="dk1"/>
                </a:solidFill>
                <a:latin typeface="Times New Roman"/>
                <a:ea typeface="Times New Roman"/>
              </a:rPr>
              <a:t>  </a:t>
            </a:r>
            <a:r>
              <a:rPr lang="ru" sz="1700" b="0" strike="noStrike" spc="-1" dirty="0" smtClean="0">
                <a:solidFill>
                  <a:schemeClr val="dk1"/>
                </a:solidFill>
                <a:latin typeface="Times New Roman"/>
                <a:ea typeface="Times New Roman"/>
              </a:rPr>
              <a:t>Радиометр </a:t>
            </a:r>
            <a:r>
              <a:rPr lang="ru" sz="1700" b="0" strike="noStrike" spc="-1" dirty="0">
                <a:solidFill>
                  <a:schemeClr val="dk1"/>
                </a:solidFill>
                <a:latin typeface="Times New Roman"/>
                <a:ea typeface="Times New Roman"/>
              </a:rPr>
              <a:t>SABER, расположенный на спутниковой платформе TIMED. SABER проводит глобальные измерения параметров атмосферы с помощью 10-канального широкополосного инфракрасного радиометра методом сканирования лимба Земли в спектральном диапазоне от 1.27 до 17 мкм. Эти измерения используются для получения вертикальных профилей кинетической температуры, давления, геопотенциальной высоты, плотности объемных соотношений O3(озон), </a:t>
            </a:r>
            <a:r>
              <a:rPr lang="ru" sz="1700" b="0" strike="noStrike" spc="-1" dirty="0" smtClean="0">
                <a:solidFill>
                  <a:schemeClr val="dk1"/>
                </a:solidFill>
                <a:latin typeface="Times New Roman"/>
                <a:ea typeface="Times New Roman"/>
              </a:rPr>
              <a:t>обьемной интенсивности ОН </a:t>
            </a:r>
            <a:r>
              <a:rPr lang="ru" sz="1700" b="0" strike="noStrike" spc="-1" dirty="0">
                <a:solidFill>
                  <a:schemeClr val="dk1"/>
                </a:solidFill>
                <a:latin typeface="Times New Roman"/>
                <a:ea typeface="Times New Roman"/>
              </a:rPr>
              <a:t>(гидроксил) и концентрации O2 (мол. кислород). </a:t>
            </a:r>
            <a:endParaRPr lang="ru-RU" sz="17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title"/>
          </p:nvPr>
        </p:nvSpPr>
        <p:spPr>
          <a:xfrm>
            <a:off x="194447" y="210667"/>
            <a:ext cx="8336520" cy="44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520" b="1" strike="noStrike" spc="-1" dirty="0">
                <a:solidFill>
                  <a:schemeClr val="dk1"/>
                </a:solidFill>
                <a:latin typeface="Times New Roman"/>
                <a:ea typeface="Times New Roman"/>
              </a:rPr>
              <a:t>Источники данных</a:t>
            </a:r>
            <a:endParaRPr lang="ru-RU" sz="152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" name="Google Shape;90;p17"/>
          <p:cNvPicPr/>
          <p:nvPr/>
        </p:nvPicPr>
        <p:blipFill>
          <a:blip r:embed="rId3"/>
          <a:stretch/>
        </p:blipFill>
        <p:spPr>
          <a:xfrm>
            <a:off x="6086567" y="298080"/>
            <a:ext cx="1986840" cy="1371960"/>
          </a:xfrm>
          <a:prstGeom prst="rect">
            <a:avLst/>
          </a:prstGeom>
          <a:ln w="0">
            <a:noFill/>
          </a:ln>
          <a:effectLst>
            <a:softEdge rad="292100"/>
          </a:effectLst>
        </p:spPr>
      </p:pic>
      <p:pic>
        <p:nvPicPr>
          <p:cNvPr id="65" name="Google Shape;91;p17"/>
          <p:cNvPicPr/>
          <p:nvPr/>
        </p:nvPicPr>
        <p:blipFill>
          <a:blip r:embed="rId4"/>
          <a:stretch/>
        </p:blipFill>
        <p:spPr>
          <a:xfrm>
            <a:off x="1523880" y="0"/>
            <a:ext cx="1751760" cy="1670040"/>
          </a:xfrm>
          <a:prstGeom prst="rect">
            <a:avLst/>
          </a:prstGeom>
          <a:ln w="0">
            <a:noFill/>
          </a:ln>
        </p:spPr>
      </p:pic>
      <p:pic>
        <p:nvPicPr>
          <p:cNvPr id="66" name="Google Shape;92;p17"/>
          <p:cNvPicPr/>
          <p:nvPr/>
        </p:nvPicPr>
        <p:blipFill>
          <a:blip r:embed="rId5"/>
          <a:stretch/>
        </p:blipFill>
        <p:spPr>
          <a:xfrm>
            <a:off x="7549525" y="4102119"/>
            <a:ext cx="4337675" cy="1815660"/>
          </a:xfrm>
          <a:prstGeom prst="rect">
            <a:avLst/>
          </a:prstGeom>
          <a:ln w="0">
            <a:noFill/>
          </a:ln>
        </p:spPr>
      </p:pic>
      <p:pic>
        <p:nvPicPr>
          <p:cNvPr id="68" name="Google Shape;94;p17"/>
          <p:cNvPicPr/>
          <p:nvPr/>
        </p:nvPicPr>
        <p:blipFill>
          <a:blip r:embed="rId6"/>
          <a:stretch/>
        </p:blipFill>
        <p:spPr>
          <a:xfrm>
            <a:off x="5965982" y="4003890"/>
            <a:ext cx="1704128" cy="1871040"/>
          </a:xfrm>
          <a:prstGeom prst="rect">
            <a:avLst/>
          </a:prstGeom>
          <a:ln w="0">
            <a:noFill/>
          </a:ln>
          <a:effectLst>
            <a:softEdge rad="88900"/>
          </a:effectLst>
        </p:spPr>
      </p:pic>
      <p:sp>
        <p:nvSpPr>
          <p:cNvPr id="2" name="TextBox 1"/>
          <p:cNvSpPr txBox="1"/>
          <p:nvPr/>
        </p:nvSpPr>
        <p:spPr>
          <a:xfrm>
            <a:off x="136807" y="4734642"/>
            <a:ext cx="540601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spc="-1" dirty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А так же используется рассчитанная интенсивность 557.7 </a:t>
            </a:r>
            <a:r>
              <a:rPr lang="ru-RU" sz="1700" spc="-1" dirty="0" err="1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нм</a:t>
            </a:r>
            <a:r>
              <a:rPr lang="ru-RU" sz="1700" spc="-1" dirty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 по данным </a:t>
            </a:r>
            <a:r>
              <a:rPr lang="en-US" sz="1700" spc="-1" dirty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SABER </a:t>
            </a:r>
            <a:r>
              <a:rPr lang="ru-RU" sz="1700" spc="-1" dirty="0" smtClean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при помощи методик </a:t>
            </a:r>
            <a:r>
              <a:rPr lang="en-US" sz="1700" spc="-1" dirty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[</a:t>
            </a:r>
            <a:r>
              <a:rPr lang="en-US" sz="1700" spc="-1" dirty="0" err="1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Mlynczack</a:t>
            </a:r>
            <a:r>
              <a:rPr lang="en-US" sz="1700" spc="-1" dirty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, 2013</a:t>
            </a:r>
            <a:r>
              <a:rPr lang="en-US" sz="1700" spc="-1" dirty="0" smtClean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]</a:t>
            </a:r>
            <a:r>
              <a:rPr lang="ru-RU" sz="1700" spc="-1" dirty="0" smtClean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1700" spc="-1" dirty="0" smtClean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⃰</a:t>
            </a:r>
            <a:r>
              <a:rPr lang="ru-RU" sz="1700" spc="-1" dirty="0" smtClean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 и </a:t>
            </a:r>
            <a:r>
              <a:rPr lang="en-US" sz="1700" spc="-1" dirty="0" smtClean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[Gao, 2012]</a:t>
            </a:r>
            <a:r>
              <a:rPr lang="ru-RU" sz="1700" spc="-1" dirty="0" smtClean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1700" spc="-1" dirty="0">
                <a:solidFill>
                  <a:schemeClr val="dk1"/>
                </a:solidFill>
                <a:latin typeface="Times New Roman"/>
                <a:ea typeface="Times New Roman"/>
              </a:rPr>
              <a:t>⃰</a:t>
            </a:r>
            <a:r>
              <a:rPr lang="ru-RU" sz="1700" spc="-1" dirty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endParaRPr lang="en-US" sz="1700" spc="-1" dirty="0" smtClean="0">
              <a:solidFill>
                <a:schemeClr val="dk1"/>
              </a:solidFill>
              <a:latin typeface="Times New Roman"/>
              <a:ea typeface="Times New Roman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9433" y="5844784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200" i="1" spc="-1" dirty="0" smtClean="0">
                <a:solidFill>
                  <a:srgbClr val="000000"/>
                </a:solidFill>
                <a:latin typeface="Times New Roman"/>
                <a:ea typeface="Arial"/>
              </a:rPr>
              <a:t> ⃰ </a:t>
            </a:r>
            <a:r>
              <a:rPr lang="en-US" sz="1200" i="1" spc="-1" dirty="0" err="1" smtClean="0">
                <a:solidFill>
                  <a:srgbClr val="000000"/>
                </a:solidFill>
                <a:latin typeface="Times New Roman"/>
                <a:ea typeface="Arial"/>
              </a:rPr>
              <a:t>Mlynczak</a:t>
            </a:r>
            <a:r>
              <a:rPr lang="en-US" sz="1200" i="1" spc="-1" dirty="0">
                <a:solidFill>
                  <a:srgbClr val="000000"/>
                </a:solidFill>
                <a:latin typeface="Times New Roman"/>
                <a:ea typeface="Arial"/>
              </a:rPr>
              <a:t>, M.G.; Hunt, L.A.; Mast, J.C.; Marshall, B.T.; Russell, J.M.; Smith, A.; </a:t>
            </a:r>
            <a:r>
              <a:rPr lang="en-US" sz="1200" i="1" spc="-1" dirty="0" err="1">
                <a:solidFill>
                  <a:srgbClr val="000000"/>
                </a:solidFill>
                <a:latin typeface="Times New Roman"/>
                <a:ea typeface="Arial"/>
              </a:rPr>
              <a:t>Siskind</a:t>
            </a:r>
            <a:r>
              <a:rPr lang="en-US" sz="1200" i="1" spc="-1" dirty="0">
                <a:solidFill>
                  <a:srgbClr val="000000"/>
                </a:solidFill>
                <a:latin typeface="Times New Roman"/>
                <a:ea typeface="Arial"/>
              </a:rPr>
              <a:t>, D.E.; Yee, J.-H.; </a:t>
            </a:r>
            <a:r>
              <a:rPr lang="en-US" sz="1200" i="1" spc="-1" dirty="0" err="1">
                <a:solidFill>
                  <a:srgbClr val="000000"/>
                </a:solidFill>
                <a:latin typeface="Times New Roman"/>
                <a:ea typeface="Arial"/>
              </a:rPr>
              <a:t>Mertens</a:t>
            </a:r>
            <a:r>
              <a:rPr lang="en-US" sz="1200" i="1" spc="-1" dirty="0">
                <a:solidFill>
                  <a:srgbClr val="000000"/>
                </a:solidFill>
                <a:latin typeface="Times New Roman"/>
                <a:ea typeface="Arial"/>
              </a:rPr>
              <a:t>, C.J.; Martin-Torres, J.; et al. Atomic oxygen in the mesosphere and lower thermosphere derived from SABER: Algorithm theoretical basis and measurement uncertainty. J. </a:t>
            </a:r>
            <a:r>
              <a:rPr lang="en-US" sz="1200" i="1" spc="-1" dirty="0" err="1">
                <a:solidFill>
                  <a:srgbClr val="000000"/>
                </a:solidFill>
                <a:latin typeface="Times New Roman"/>
                <a:ea typeface="Arial"/>
              </a:rPr>
              <a:t>Geophys</a:t>
            </a:r>
            <a:r>
              <a:rPr lang="en-US" sz="1200" i="1" spc="-1" dirty="0">
                <a:solidFill>
                  <a:srgbClr val="000000"/>
                </a:solidFill>
                <a:latin typeface="Times New Roman"/>
                <a:ea typeface="Arial"/>
              </a:rPr>
              <a:t>. Res. Atmos. 2013, 118, 5724–5735, doi:10.1002/jgrd.50401.</a:t>
            </a:r>
            <a:endParaRPr lang="ru-RU" sz="12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6306449"/>
            <a:ext cx="12182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200" i="1" spc="-1" dirty="0" smtClean="0">
                <a:solidFill>
                  <a:srgbClr val="000000"/>
                </a:solidFill>
                <a:latin typeface="Times New Roman"/>
                <a:ea typeface="Arial"/>
              </a:rPr>
              <a:t> ⃰ Gao, H.; Nee, J.-B.; Xu, J. The emission of oxygen green line and density of O atom determined by using ISUAL and SABER measurements. Ann. </a:t>
            </a:r>
            <a:r>
              <a:rPr lang="en-US" sz="1200" i="1" spc="-1" dirty="0" err="1" smtClean="0">
                <a:solidFill>
                  <a:srgbClr val="000000"/>
                </a:solidFill>
                <a:latin typeface="Times New Roman"/>
                <a:ea typeface="Arial"/>
              </a:rPr>
              <a:t>Geophys</a:t>
            </a:r>
            <a:r>
              <a:rPr lang="en-US" sz="1200" i="1" spc="-1" dirty="0" smtClean="0">
                <a:solidFill>
                  <a:srgbClr val="000000"/>
                </a:solidFill>
                <a:latin typeface="Times New Roman"/>
                <a:ea typeface="Arial"/>
              </a:rPr>
              <a:t>. 2012, 30, 695–701, doi:10.5194/angeo-30-695-2012.</a:t>
            </a:r>
            <a:endParaRPr lang="ru-RU" sz="12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BE728BA-A217-41CF-9FD8-02ECE1CA361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95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/>
          </p:nvPr>
        </p:nvSpPr>
        <p:spPr>
          <a:xfrm>
            <a:off x="1614960" y="781920"/>
            <a:ext cx="5728320" cy="4071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 algn="just">
              <a:lnSpc>
                <a:spcPct val="150000"/>
              </a:lnSpc>
              <a:buNone/>
              <a:tabLst>
                <a:tab pos="0" algn="l"/>
              </a:tabLst>
            </a:pPr>
            <a:r>
              <a:rPr lang="ru" sz="1700" spc="-1" dirty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ru" sz="1700" spc="-1" dirty="0" smtClean="0">
                <a:solidFill>
                  <a:schemeClr val="dk1"/>
                </a:solidFill>
                <a:latin typeface="Times New Roman"/>
                <a:ea typeface="Times New Roman"/>
              </a:rPr>
              <a:t>  </a:t>
            </a:r>
            <a:r>
              <a:rPr lang="ru" sz="1700" b="0" strike="noStrike" spc="-1" dirty="0" smtClean="0">
                <a:solidFill>
                  <a:schemeClr val="dk1"/>
                </a:solidFill>
                <a:latin typeface="Times New Roman"/>
                <a:ea typeface="Times New Roman"/>
              </a:rPr>
              <a:t>Интерферометр </a:t>
            </a:r>
            <a:r>
              <a:rPr lang="ru" sz="1700" b="0" strike="noStrike" spc="-1" dirty="0">
                <a:solidFill>
                  <a:schemeClr val="dk1"/>
                </a:solidFill>
                <a:latin typeface="Times New Roman"/>
                <a:ea typeface="Times New Roman"/>
              </a:rPr>
              <a:t>Фабри-Перо KEO Scientific “Arinae” (ИФП) расположен в геофизической обсерватории ИСЗФ СО РАН вблизи п. Торы (Россия, Бурятия, 52 с.ш., 103 в.д.). Интерферометр определяет температуру и скорость ветра по доплеровскому уширению и смещению спектральных линий естественного ночного свечения атмосферы. Используются сведения полученные при помощи линии 557.7 нм, излучаемой атомарным кислородом в слое толщиной около 10 км, находящемся на высоте 90-100 км над поверхностью Земли. </a:t>
            </a:r>
            <a:endParaRPr lang="ru-RU" sz="17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title"/>
          </p:nvPr>
        </p:nvSpPr>
        <p:spPr>
          <a:xfrm>
            <a:off x="100483" y="197280"/>
            <a:ext cx="8336520" cy="44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520" b="1" strike="noStrike" spc="-1" dirty="0">
                <a:solidFill>
                  <a:schemeClr val="dk1"/>
                </a:solidFill>
                <a:latin typeface="Times New Roman"/>
                <a:ea typeface="Times New Roman"/>
              </a:rPr>
              <a:t>Источники данных</a:t>
            </a:r>
            <a:endParaRPr lang="ru-RU" sz="152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" name="Google Shape;102;p18"/>
          <p:cNvPicPr/>
          <p:nvPr/>
        </p:nvPicPr>
        <p:blipFill>
          <a:blip r:embed="rId2"/>
          <a:stretch/>
        </p:blipFill>
        <p:spPr>
          <a:xfrm>
            <a:off x="1523880" y="0"/>
            <a:ext cx="1751760" cy="1670040"/>
          </a:xfrm>
          <a:prstGeom prst="rect">
            <a:avLst/>
          </a:prstGeom>
          <a:ln w="0">
            <a:noFill/>
          </a:ln>
        </p:spPr>
      </p:pic>
      <p:pic>
        <p:nvPicPr>
          <p:cNvPr id="73" name="Google Shape;103;p18"/>
          <p:cNvPicPr/>
          <p:nvPr/>
        </p:nvPicPr>
        <p:blipFill>
          <a:blip r:embed="rId3"/>
          <a:stretch/>
        </p:blipFill>
        <p:spPr>
          <a:xfrm>
            <a:off x="7343280" y="305280"/>
            <a:ext cx="3201480" cy="1485000"/>
          </a:xfrm>
          <a:prstGeom prst="rect">
            <a:avLst/>
          </a:prstGeom>
          <a:ln w="0">
            <a:noFill/>
          </a:ln>
        </p:spPr>
      </p:pic>
      <p:pic>
        <p:nvPicPr>
          <p:cNvPr id="74" name="Google Shape;104;p18"/>
          <p:cNvPicPr/>
          <p:nvPr/>
        </p:nvPicPr>
        <p:blipFill>
          <a:blip r:embed="rId4"/>
          <a:stretch/>
        </p:blipFill>
        <p:spPr>
          <a:xfrm>
            <a:off x="8019000" y="1932120"/>
            <a:ext cx="2126520" cy="4762080"/>
          </a:xfrm>
          <a:prstGeom prst="rect">
            <a:avLst/>
          </a:prstGeom>
          <a:ln w="0">
            <a:noFill/>
          </a:ln>
        </p:spPr>
      </p:pic>
      <p:pic>
        <p:nvPicPr>
          <p:cNvPr id="75" name="Google Shape;105;p18"/>
          <p:cNvPicPr/>
          <p:nvPr/>
        </p:nvPicPr>
        <p:blipFill>
          <a:blip r:embed="rId5"/>
          <a:stretch/>
        </p:blipFill>
        <p:spPr>
          <a:xfrm>
            <a:off x="2540520" y="4823280"/>
            <a:ext cx="4430520" cy="1792080"/>
          </a:xfrm>
          <a:prstGeom prst="rect">
            <a:avLst/>
          </a:prstGeom>
          <a:ln w="0"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BE728BA-A217-41CF-9FD8-02ECE1CA361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38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3"/>
          <p:cNvSpPr>
            <a:spLocks noGrp="1"/>
          </p:cNvSpPr>
          <p:nvPr>
            <p:ph type="title"/>
          </p:nvPr>
        </p:nvSpPr>
        <p:spPr>
          <a:xfrm>
            <a:off x="194447" y="210667"/>
            <a:ext cx="8336520" cy="44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1520" b="1" strike="noStrike" spc="-1" dirty="0">
                <a:solidFill>
                  <a:schemeClr val="dk1"/>
                </a:solidFill>
                <a:latin typeface="Times New Roman"/>
                <a:ea typeface="Times New Roman"/>
              </a:rPr>
              <a:t>Источники данных</a:t>
            </a:r>
            <a:endParaRPr lang="ru-RU" sz="152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Google Shape;91;p17"/>
          <p:cNvPicPr/>
          <p:nvPr/>
        </p:nvPicPr>
        <p:blipFill>
          <a:blip r:embed="rId2"/>
          <a:stretch/>
        </p:blipFill>
        <p:spPr>
          <a:xfrm>
            <a:off x="1523880" y="0"/>
            <a:ext cx="1751760" cy="1670040"/>
          </a:xfrm>
          <a:prstGeom prst="rect">
            <a:avLst/>
          </a:prstGeom>
          <a:ln w="0"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94447" y="1838299"/>
            <a:ext cx="60857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Инфракрасный спектрограф (</a:t>
            </a:r>
            <a:r>
              <a:rPr lang="ru-RU" dirty="0"/>
              <a:t>ИС</a:t>
            </a:r>
            <a:r>
              <a:rPr lang="ru-RU" dirty="0" smtClean="0"/>
              <a:t>) расположенный </a:t>
            </a:r>
            <a:r>
              <a:rPr lang="ru-RU" dirty="0"/>
              <a:t>на оптической станции </a:t>
            </a:r>
            <a:r>
              <a:rPr lang="ru-RU" dirty="0" err="1"/>
              <a:t>Маймага</a:t>
            </a:r>
            <a:r>
              <a:rPr lang="ru-RU" dirty="0"/>
              <a:t> (63˚с.ш., 129.5˚в.д</a:t>
            </a:r>
            <a:r>
              <a:rPr lang="ru-RU" dirty="0" smtClean="0"/>
              <a:t>.). </a:t>
            </a:r>
            <a:r>
              <a:rPr lang="ru-RU" dirty="0"/>
              <a:t>С</a:t>
            </a:r>
            <a:r>
              <a:rPr lang="ru-RU" dirty="0" smtClean="0"/>
              <a:t>обран на базе СП-50 и регистрирующей ПЗС-камеры. Рабочая область дифракционного спектрографа СП-50 800–1100 </a:t>
            </a:r>
            <a:r>
              <a:rPr lang="ru-RU" dirty="0" err="1" smtClean="0"/>
              <a:t>нм</a:t>
            </a:r>
            <a:r>
              <a:rPr lang="ru-RU" dirty="0" smtClean="0"/>
              <a:t>, ближняя инфракрасная область с полосами гидроксила ОН(6,2) и первой атмосферной полосы молекулярного кислорода О₂(0–1).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31" y="3968585"/>
            <a:ext cx="4093788" cy="28704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12" y="3968585"/>
            <a:ext cx="2666119" cy="24550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1912" y="653467"/>
            <a:ext cx="5053958" cy="373719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BE728BA-A217-41CF-9FD8-02ECE1CA361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85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us.googleusercontent.com/docsz/AD_4nXfT0W9yRPAvqG43foXIj_6n7L7D1IHT4w-XOTjv2BMijPpLK2lGbweS1dCxJns2gl1thnIDnNUBlnoiOTK1zQpUjXv0mAEHc8GForF-RwGNwUqTklm0yhW3rIW7zQYbGfOm06YXIzJ7lcn--j1IBHDmltE?key=cDne1QzkUooEaw2iv9xN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056" y="1283641"/>
            <a:ext cx="8442719" cy="417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98683" y="5456255"/>
            <a:ext cx="8591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График температуры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полученной по ИС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 2003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 2021 г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6" name="Google Shape;91;p17"/>
          <p:cNvPicPr/>
          <p:nvPr/>
        </p:nvPicPr>
        <p:blipFill>
          <a:blip r:embed="rId3"/>
          <a:stretch/>
        </p:blipFill>
        <p:spPr>
          <a:xfrm>
            <a:off x="1523880" y="0"/>
            <a:ext cx="1751760" cy="1670040"/>
          </a:xfrm>
          <a:prstGeom prst="rect">
            <a:avLst/>
          </a:prstGeom>
          <a:ln w="0"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4546" y="5904525"/>
            <a:ext cx="119848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 оси абсцисс </a:t>
            </a:r>
            <a:r>
              <a:rPr lang="ru-RU" dirty="0" smtClean="0"/>
              <a:t>- дни </a:t>
            </a:r>
            <a:r>
              <a:rPr lang="ru-RU" dirty="0"/>
              <a:t>до и после ВСП, нулевому дню соответствует день максимума ВСП. Цветные тонкие кривые показывают вариации температуры за отдельные годы. Штриховая кривая представляет собой усредненную температуру по всем событиям ВСП.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546" y="307639"/>
            <a:ext cx="12192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tabLst>
                <a:tab pos="0" algn="l"/>
              </a:tabLst>
            </a:pPr>
            <a:r>
              <a:rPr lang="ru-RU" sz="2300" b="1" spc="-1" dirty="0" smtClean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Температура </a:t>
            </a:r>
            <a:r>
              <a:rPr lang="ru-RU" sz="2300" b="1" spc="-1" dirty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в даты ВСП по данным инфракрасного </a:t>
            </a:r>
            <a:r>
              <a:rPr lang="ru-RU" sz="2300" b="1" spc="-1" dirty="0" smtClean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спектрографа (</a:t>
            </a:r>
            <a:r>
              <a:rPr lang="ru-RU" sz="2300" b="1" spc="-1" dirty="0" err="1" smtClean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Маймага</a:t>
            </a:r>
            <a:r>
              <a:rPr lang="ru-RU" sz="2300" b="1" spc="-1" dirty="0" smtClean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, Якутия)</a:t>
            </a:r>
            <a:endParaRPr lang="ru-RU" sz="2300" b="1" spc="-1" dirty="0">
              <a:solidFill>
                <a:schemeClr val="dk1"/>
              </a:solidFill>
              <a:latin typeface="Times New Roman"/>
              <a:ea typeface="Times New Roman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602F-B7A6-4AB6-8277-35C95BF0B36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846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7-us.googleusercontent.com/docsz/AD_4nXeru0GPS-N32Hd_PHTxDI9WjIpmcd_nyJFN1OvYUqMWpZnE_DR4rLjK9ASVE7YUUrE9OD1qNyBpx9XmWpt0bYsRa-_jicikvL7LrGtEEUl0jfCl7dUmou9aEvnRmj0sVebyoD34Ynjk-x_OPB31Ug1i0L0?key=cDne1QzkUooEaw2iv9xN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331" y="1225462"/>
            <a:ext cx="9003777" cy="44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7330" y="5675607"/>
            <a:ext cx="9003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График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температуры полученной по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ИФП за 2017 по 2021 г.</a:t>
            </a:r>
            <a:endParaRPr lang="ru-RU" dirty="0" smtClean="0"/>
          </a:p>
        </p:txBody>
      </p:sp>
      <p:pic>
        <p:nvPicPr>
          <p:cNvPr id="6" name="Google Shape;91;p17"/>
          <p:cNvPicPr/>
          <p:nvPr/>
        </p:nvPicPr>
        <p:blipFill>
          <a:blip r:embed="rId3"/>
          <a:stretch/>
        </p:blipFill>
        <p:spPr>
          <a:xfrm>
            <a:off x="1523880" y="0"/>
            <a:ext cx="1751760" cy="1670040"/>
          </a:xfrm>
          <a:prstGeom prst="rect">
            <a:avLst/>
          </a:prstGeom>
          <a:ln w="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9498" y="307659"/>
            <a:ext cx="1191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tabLst>
                <a:tab pos="0" algn="l"/>
              </a:tabLst>
            </a:pPr>
            <a:r>
              <a:rPr lang="ru-RU" sz="2300" b="1" spc="-1" dirty="0" smtClean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Температура </a:t>
            </a:r>
            <a:r>
              <a:rPr lang="ru-RU" sz="2300" b="1" spc="-1" dirty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в даты ВСП по данным </a:t>
            </a:r>
            <a:r>
              <a:rPr lang="ru-RU" sz="2300" b="1" spc="-1" dirty="0" smtClean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интерферометра Фабри-Перо (Торы, Бурятия)</a:t>
            </a:r>
            <a:endParaRPr lang="ru-RU" sz="2300" b="1" spc="-1" dirty="0">
              <a:solidFill>
                <a:schemeClr val="dk1"/>
              </a:solidFill>
              <a:latin typeface="Times New Roman"/>
              <a:ea typeface="Times New Roman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602F-B7A6-4AB6-8277-35C95BF0B36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91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7-us.googleusercontent.com/docsz/AD_4nXeOFLFUnYVppllLaKQUJUMF8zI8on6upFyFavVSdCfzIGH1PV-mDVHy7xBAJ71_2AHfbrI4rwqLVwjeFK4712WrvTl-jE-El039KJ6Memd2Bbr34Dx_8AqDuJLQ4XP-D0tQcnsX6CXrll9ZnBl_JMx0QCX5?key=cDne1QzkUooEaw2iv9xN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92" y="906026"/>
            <a:ext cx="9995610" cy="495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92130" y="5858189"/>
            <a:ext cx="5228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</a:rPr>
              <a:t>График I557.7  по данным ИФП для 2017 по 2023 г.</a:t>
            </a:r>
            <a:endParaRPr lang="ru-RU"/>
          </a:p>
        </p:txBody>
      </p:sp>
      <p:pic>
        <p:nvPicPr>
          <p:cNvPr id="6" name="Google Shape;91;p17"/>
          <p:cNvPicPr/>
          <p:nvPr/>
        </p:nvPicPr>
        <p:blipFill>
          <a:blip r:embed="rId3"/>
          <a:stretch/>
        </p:blipFill>
        <p:spPr>
          <a:xfrm>
            <a:off x="1523880" y="0"/>
            <a:ext cx="1751760" cy="1670040"/>
          </a:xfrm>
          <a:prstGeom prst="rect">
            <a:avLst/>
          </a:prstGeom>
          <a:ln w="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9498" y="307659"/>
            <a:ext cx="119194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tabLst>
                <a:tab pos="0" algn="l"/>
              </a:tabLst>
            </a:pPr>
            <a:r>
              <a:rPr lang="ru-RU" sz="2300" b="1" spc="-1" dirty="0" smtClean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Интенсивность 557.7 </a:t>
            </a:r>
            <a:r>
              <a:rPr lang="ru-RU" sz="2300" b="1" spc="-1" dirty="0" err="1" smtClean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нм</a:t>
            </a:r>
            <a:r>
              <a:rPr lang="ru-RU" sz="2300" b="1" spc="-1" dirty="0" smtClean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sz="2300" b="1" spc="-1" dirty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в даты ВСП по данным </a:t>
            </a:r>
            <a:r>
              <a:rPr lang="ru-RU" sz="2300" b="1" spc="-1" dirty="0" smtClean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интерферометра Фабри-Перо (Торы, Бурятия)</a:t>
            </a:r>
            <a:endParaRPr lang="ru-RU" sz="2300" b="1" spc="-1" dirty="0">
              <a:solidFill>
                <a:schemeClr val="dk1"/>
              </a:solidFill>
              <a:latin typeface="Times New Roman"/>
              <a:ea typeface="Times New Roman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602F-B7A6-4AB6-8277-35C95BF0B36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00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7-us.googleusercontent.com/docsz/AD_4nXd-BU9wnlTlycOA8hGQT2RDVAxs0Klu5zx0WtcxLQRcTKymgLA_jaLpVMpUdiOVvcbzn8xsWmcy2Dc_4qfSoPnLsNhUwV_EZqPJHPXPQtE2iMGbTvJ0XxtR4lusjroXmT79acPk2PYtmFE04phsIMs9NfCi?key=cDne1QzkUooEaw2iv9xN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208" y="1588001"/>
            <a:ext cx="7768633" cy="48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8395" y="6398482"/>
            <a:ext cx="9104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Средняя аномалия температуры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 ГФО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Торы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2002-2023 г по данным SABER.</a:t>
            </a:r>
            <a:endParaRPr lang="ru-RU" dirty="0"/>
          </a:p>
        </p:txBody>
      </p:sp>
      <p:pic>
        <p:nvPicPr>
          <p:cNvPr id="6" name="Google Shape;91;p17"/>
          <p:cNvPicPr/>
          <p:nvPr/>
        </p:nvPicPr>
        <p:blipFill>
          <a:blip r:embed="rId3"/>
          <a:stretch/>
        </p:blipFill>
        <p:spPr>
          <a:xfrm>
            <a:off x="1523880" y="0"/>
            <a:ext cx="1751760" cy="1670040"/>
          </a:xfrm>
          <a:prstGeom prst="rect">
            <a:avLst/>
          </a:prstGeom>
          <a:ln w="0"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7922" y="664671"/>
            <a:ext cx="120278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</a:t>
            </a:r>
            <a:r>
              <a:rPr lang="ru-RU" dirty="0" smtClean="0"/>
              <a:t>ля </a:t>
            </a:r>
            <a:r>
              <a:rPr lang="ru-RU" dirty="0"/>
              <a:t>корректной оценки вариаций параметров МНТ над обсерваториями необходимо оценивать не только интегральные значения, но и вариации параметров в зависимости от высоты. Для этого были использованы спутниковые данные </a:t>
            </a:r>
            <a:r>
              <a:rPr lang="ru-RU" dirty="0" err="1"/>
              <a:t>лимбовых</a:t>
            </a:r>
            <a:r>
              <a:rPr lang="ru-RU" dirty="0"/>
              <a:t> наблюдений, позволяющие оценивать параметры </a:t>
            </a:r>
            <a:r>
              <a:rPr lang="ru-RU" dirty="0" smtClean="0"/>
              <a:t>атмосферы.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61" y="6960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tabLst>
                <a:tab pos="0" algn="l"/>
              </a:tabLst>
            </a:pPr>
            <a:r>
              <a:rPr lang="ru-RU" sz="2000" b="1" spc="-1" dirty="0" smtClean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Средняя аномалия температуры полученная спутниковыми данными </a:t>
            </a:r>
            <a:r>
              <a:rPr lang="en-US" sz="2000" b="1" spc="-1" dirty="0" smtClean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SABER </a:t>
            </a:r>
            <a:r>
              <a:rPr lang="ru-RU" sz="2000" b="1" spc="-1" dirty="0" smtClean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над обсерваторией Торы</a:t>
            </a:r>
            <a:endParaRPr lang="ru-RU" sz="2000" b="1" spc="-1" dirty="0">
              <a:solidFill>
                <a:schemeClr val="dk1"/>
              </a:solidFill>
              <a:latin typeface="Times New Roman"/>
              <a:ea typeface="Times New Roman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602F-B7A6-4AB6-8277-35C95BF0B36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80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6664" y="6378190"/>
            <a:ext cx="9055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Средняя аномалия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температуры над станцией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Маймага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2002-2023 г по данным SABER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6" name="Google Shape;91;p17"/>
          <p:cNvPicPr/>
          <p:nvPr/>
        </p:nvPicPr>
        <p:blipFill>
          <a:blip r:embed="rId2"/>
          <a:stretch/>
        </p:blipFill>
        <p:spPr>
          <a:xfrm>
            <a:off x="1523880" y="0"/>
            <a:ext cx="1751760" cy="1670040"/>
          </a:xfrm>
          <a:prstGeom prst="rect">
            <a:avLst/>
          </a:prstGeom>
          <a:ln w="0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0" y="127134"/>
            <a:ext cx="12192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tabLst>
                <a:tab pos="0" algn="l"/>
              </a:tabLst>
            </a:pPr>
            <a:r>
              <a:rPr lang="ru-RU" sz="1900" b="1" spc="-1" dirty="0" smtClean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Средняя аномалия температуры полученная спутниковыми данными </a:t>
            </a:r>
            <a:r>
              <a:rPr lang="en-US" sz="1900" b="1" spc="-1" dirty="0" smtClean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SABER </a:t>
            </a:r>
            <a:r>
              <a:rPr lang="ru-RU" sz="1900" b="1" spc="-1" dirty="0" smtClean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над обсерваторией </a:t>
            </a:r>
            <a:r>
              <a:rPr lang="ru-RU" sz="1900" b="1" spc="-1" dirty="0" err="1" smtClean="0">
                <a:solidFill>
                  <a:schemeClr val="dk1"/>
                </a:solidFill>
                <a:latin typeface="Times New Roman"/>
                <a:ea typeface="Times New Roman"/>
                <a:cs typeface="+mj-cs"/>
              </a:rPr>
              <a:t>Маймага</a:t>
            </a:r>
            <a:endParaRPr lang="ru-RU" sz="1900" b="1" spc="-1" dirty="0">
              <a:solidFill>
                <a:schemeClr val="dk1"/>
              </a:solidFill>
              <a:latin typeface="Times New Roman"/>
              <a:ea typeface="Times New Roman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602F-B7A6-4AB6-8277-35C95BF0B36B}" type="slidenum">
              <a:rPr lang="ru-RU" smtClean="0"/>
              <a:t>9</a:t>
            </a:fld>
            <a:endParaRPr lang="ru-RU"/>
          </a:p>
        </p:txBody>
      </p:sp>
      <p:pic>
        <p:nvPicPr>
          <p:cNvPr id="3" name="Picture 2" descr="https://lh7-us.googleusercontent.com/docsz/AD_4nXdXhoy9J8j4oPzkg5Q4woMbRCRZ4fWKkMoLBnYopAfqhIZ2sSbJZmfarnmiBsVBLss13-qhUS7Hm6cZY0u5Lmi362aU48zP_PwqTTKUfDn34IX1YG2v60D7zQUg478BiQvPzcHBA1-i3c1I7bbWqJKvP41T?key=cDne1QzkUooEaw2iv9xN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169" y="1611996"/>
            <a:ext cx="7666544" cy="48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4343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</TotalTime>
  <Words>806</Words>
  <Application>Microsoft Office PowerPoint</Application>
  <PresentationFormat>Широкоэкранный</PresentationFormat>
  <Paragraphs>52</Paragraphs>
  <Slides>13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ИССЛЕДОВАНИЕ ВЛИЯНИЯ ВНЕЗАПНЫХ СТРАТОСФЕРНЫХ ПОТЕПЛЕНИЙ НА ВАРИАЦИИ ЭМИССИОННОГО СЛОЯ 557.7 НМ НАД ОБСЕРВАТОРИЯМИ МАЙМАГА И ТОРЫ.</vt:lpstr>
      <vt:lpstr>Источники данных</vt:lpstr>
      <vt:lpstr>Источники данных</vt:lpstr>
      <vt:lpstr>Источники данных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MSI</dc:creator>
  <cp:lastModifiedBy>Андрей Саункин</cp:lastModifiedBy>
  <cp:revision>31</cp:revision>
  <dcterms:created xsi:type="dcterms:W3CDTF">2024-06-20T04:02:42Z</dcterms:created>
  <dcterms:modified xsi:type="dcterms:W3CDTF">2024-09-03T05:39:35Z</dcterms:modified>
</cp:coreProperties>
</file>