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385" r:id="rId3"/>
    <p:sldId id="391" r:id="rId4"/>
    <p:sldId id="392" r:id="rId5"/>
    <p:sldId id="399" r:id="rId6"/>
    <p:sldId id="401" r:id="rId7"/>
    <p:sldId id="400" r:id="rId8"/>
    <p:sldId id="394" r:id="rId9"/>
    <p:sldId id="395" r:id="rId10"/>
    <p:sldId id="396" r:id="rId11"/>
    <p:sldId id="397" r:id="rId12"/>
    <p:sldId id="390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7B1"/>
    <a:srgbClr val="F4FAF0"/>
    <a:srgbClr val="FFFFFF"/>
    <a:srgbClr val="DD2418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620" y="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445BB-C337-4356-B6B5-B8E7603AAD39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EE866-F1EE-4FFC-B007-09718D8429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B0C7-45F3-42DC-98AF-4FFC345A3D64}" type="datetimeFigureOut">
              <a:rPr lang="ru-RU" smtClean="0"/>
              <a:pPr/>
              <a:t>31.08.2024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10AD8-C26A-426B-8AF2-829647BEFC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10AD8-C26A-426B-8AF2-829647BEFC0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acceleration/deceleration of the ICME can be expressed in terms of the magnetohydrodynamical (MHD) analogue of the aerodynamic drag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10AD8-C26A-426B-8AF2-829647BEFC0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5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>
          <a:xfrm>
            <a:off x="1" y="0"/>
            <a:ext cx="9141619" cy="534924"/>
            <a:chOff x="0" y="0"/>
            <a:chExt cx="12188825" cy="713232"/>
          </a:xfrm>
        </p:grpSpPr>
        <p:sp>
          <p:nvSpPr>
            <p:cNvPr id="7" name="Прямоугольник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Группа 10"/>
          <p:cNvGrpSpPr/>
          <p:nvPr/>
        </p:nvGrpSpPr>
        <p:grpSpPr>
          <a:xfrm>
            <a:off x="0" y="0"/>
            <a:ext cx="534924" cy="5143500"/>
            <a:chOff x="0" y="0"/>
            <a:chExt cx="713232" cy="6858000"/>
          </a:xfrm>
        </p:grpSpPr>
        <p:sp>
          <p:nvSpPr>
            <p:cNvPr id="12" name="Прямоугольник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Группа 13"/>
          <p:cNvGrpSpPr/>
          <p:nvPr/>
        </p:nvGrpSpPr>
        <p:grpSpPr>
          <a:xfrm>
            <a:off x="8607572" y="0"/>
            <a:ext cx="560165" cy="5143500"/>
            <a:chOff x="11476762" y="0"/>
            <a:chExt cx="746886" cy="6858000"/>
          </a:xfrm>
        </p:grpSpPr>
        <p:sp>
          <p:nvSpPr>
            <p:cNvPr id="15" name="Прямоугольник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Группа 16"/>
          <p:cNvGrpSpPr/>
          <p:nvPr/>
        </p:nvGrpSpPr>
        <p:grpSpPr>
          <a:xfrm flipV="1">
            <a:off x="1" y="4608576"/>
            <a:ext cx="9141619" cy="534924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891540"/>
            <a:ext cx="7200900" cy="1885950"/>
          </a:xfrm>
        </p:spPr>
        <p:txBody>
          <a:bodyPr rtlCol="0" anchor="b">
            <a:noAutofit/>
          </a:bodyPr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2811780"/>
            <a:ext cx="7200900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05978"/>
            <a:ext cx="1971675" cy="4423172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05978"/>
            <a:ext cx="5800725" cy="4423172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7"/>
          <p:cNvGrpSpPr/>
          <p:nvPr/>
        </p:nvGrpSpPr>
        <p:grpSpPr>
          <a:xfrm flipV="1">
            <a:off x="1" y="4732020"/>
            <a:ext cx="9141619" cy="41148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Группа 10"/>
          <p:cNvGrpSpPr/>
          <p:nvPr/>
        </p:nvGrpSpPr>
        <p:grpSpPr>
          <a:xfrm>
            <a:off x="1" y="0"/>
            <a:ext cx="9141619" cy="41148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891540"/>
            <a:ext cx="7200900" cy="1885950"/>
          </a:xfrm>
        </p:spPr>
        <p:txBody>
          <a:bodyPr rtlCol="0"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71550" y="2811780"/>
            <a:ext cx="7200900" cy="685800"/>
          </a:xfrm>
        </p:spPr>
        <p:txBody>
          <a:bodyPr rtlCol="0"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05840" y="1255014"/>
            <a:ext cx="3429000" cy="325755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709160" y="1255014"/>
            <a:ext cx="3429000" cy="325755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  <a:lvl6pPr marL="1645920" indent="0">
              <a:buNone/>
              <a:defRPr sz="1400"/>
            </a:lvl6pPr>
            <a:lvl7pPr marL="1965960" indent="0">
              <a:buNone/>
              <a:defRPr sz="1400"/>
            </a:lvl7pPr>
            <a:lvl8pPr marL="2286000" indent="0">
              <a:buNone/>
              <a:defRPr sz="1400"/>
            </a:lvl8pPr>
            <a:lvl9pPr marL="2606040" indent="0">
              <a:buNone/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05840" y="1200150"/>
            <a:ext cx="3429000" cy="569214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05840" y="1831086"/>
            <a:ext cx="3429000" cy="2688336"/>
          </a:xfrm>
        </p:spPr>
        <p:txBody>
          <a:bodyPr rtlCol="0">
            <a:normAutofit/>
          </a:bodyPr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200150"/>
            <a:ext cx="3429000" cy="569214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709160" y="1831086"/>
            <a:ext cx="3429000" cy="2688336"/>
          </a:xfrm>
        </p:spPr>
        <p:txBody>
          <a:bodyPr rtlCol="0">
            <a:normAutofit/>
          </a:bodyPr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600">
                <a:latin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" y="0"/>
            <a:ext cx="9141619" cy="41148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620" y="1371600"/>
            <a:ext cx="2743200" cy="1714500"/>
          </a:xfrm>
        </p:spPr>
        <p:txBody>
          <a:bodyPr rtlCol="0" anchor="b">
            <a:normAutofit/>
          </a:bodyPr>
          <a:lstStyle>
            <a:lvl1pPr>
              <a:defRPr sz="3400" b="0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11480" y="754380"/>
            <a:ext cx="5417820" cy="3703320"/>
          </a:xfrm>
        </p:spPr>
        <p:txBody>
          <a:bodyPr rtlCol="0">
            <a:normAutofit/>
          </a:bodyPr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103620" y="3154680"/>
            <a:ext cx="2743200" cy="123444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5829300" cy="41148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 flipV="1">
            <a:off x="0" y="4732020"/>
            <a:ext cx="5829300" cy="411480"/>
            <a:chOff x="0" y="0"/>
            <a:chExt cx="12188825" cy="713232"/>
          </a:xfrm>
        </p:grpSpPr>
        <p:sp>
          <p:nvSpPr>
            <p:cNvPr id="12" name="Прямоугольник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 rot="5400000" flipV="1">
            <a:off x="-2366010" y="2366010"/>
            <a:ext cx="5143500" cy="411480"/>
            <a:chOff x="0" y="0"/>
            <a:chExt cx="12188825" cy="713232"/>
          </a:xfrm>
        </p:grpSpPr>
        <p:sp>
          <p:nvSpPr>
            <p:cNvPr id="15" name="Прямоугольник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 rot="16200000" flipH="1" flipV="1">
            <a:off x="3051809" y="2366011"/>
            <a:ext cx="5143500" cy="411480"/>
            <a:chOff x="0" y="0"/>
            <a:chExt cx="12188825" cy="713232"/>
          </a:xfrm>
        </p:grpSpPr>
        <p:sp>
          <p:nvSpPr>
            <p:cNvPr id="18" name="Прямоугольник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620" y="1371600"/>
            <a:ext cx="2743200" cy="1714500"/>
          </a:xfrm>
        </p:spPr>
        <p:txBody>
          <a:bodyPr rtlCol="0" anchor="b">
            <a:normAutofit/>
          </a:bodyPr>
          <a:lstStyle>
            <a:lvl1pPr>
              <a:defRPr sz="3400" b="0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 hasCustomPrompt="1"/>
          </p:nvPr>
        </p:nvSpPr>
        <p:spPr>
          <a:xfrm>
            <a:off x="411480" y="411480"/>
            <a:ext cx="5006340" cy="4320540"/>
          </a:xfrm>
          <a:noFill/>
        </p:spPr>
        <p:txBody>
          <a:bodyPr rtlCol="0"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103620" y="3154680"/>
            <a:ext cx="2743200" cy="123444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7"/>
          <p:cNvGrpSpPr/>
          <p:nvPr/>
        </p:nvGrpSpPr>
        <p:grpSpPr bwMode="auto">
          <a:xfrm flipV="1">
            <a:off x="1" y="4732020"/>
            <a:ext cx="9141619" cy="411480"/>
            <a:chOff x="0" y="0"/>
            <a:chExt cx="12188825" cy="713232"/>
          </a:xfrm>
        </p:grpSpPr>
        <p:sp>
          <p:nvSpPr>
            <p:cNvPr id="9" name="Прямоугольник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329184"/>
            <a:ext cx="7132320" cy="816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255014"/>
            <a:ext cx="7132320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4793742"/>
            <a:ext cx="5369814" cy="178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4793742"/>
            <a:ext cx="720090" cy="178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4793742"/>
            <a:ext cx="480060" cy="1783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55526"/>
            <a:ext cx="8064896" cy="1872208"/>
          </a:xfrm>
        </p:spPr>
        <p:txBody>
          <a:bodyPr/>
          <a:lstStyle/>
          <a:p>
            <a:r>
              <a:rPr lang="en-US" sz="2800" b="1" dirty="0"/>
              <a:t>SPATIAL STRUCTURE OF THE </a:t>
            </a:r>
            <a:br>
              <a:rPr lang="en-US" sz="2800" b="1" dirty="0"/>
            </a:br>
            <a:r>
              <a:rPr lang="en-US" sz="2800" b="1" dirty="0"/>
              <a:t>INTERPLANETARY CORONAL MASS EJECTION: </a:t>
            </a:r>
            <a:br>
              <a:rPr lang="en-US" sz="2800" b="1" dirty="0"/>
            </a:br>
            <a:r>
              <a:rPr lang="en-US" sz="2800" b="1" dirty="0"/>
              <a:t>IMAGE/EUV DATA ANALYSIS</a:t>
            </a:r>
            <a:endParaRPr lang="ru-RU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715766"/>
            <a:ext cx="8064896" cy="1872208"/>
          </a:xfrm>
        </p:spPr>
        <p:txBody>
          <a:bodyPr>
            <a:normAutofit/>
          </a:bodyPr>
          <a:lstStyle/>
          <a:p>
            <a:r>
              <a:rPr lang="en-US" sz="2000" cap="none" dirty="0" err="1">
                <a:solidFill>
                  <a:schemeClr val="tx1">
                    <a:lumMod val="75000"/>
                  </a:schemeClr>
                </a:solidFill>
              </a:rPr>
              <a:t>Aleksandr</a:t>
            </a:r>
            <a:r>
              <a:rPr lang="en-US" sz="2000" cap="none" dirty="0">
                <a:solidFill>
                  <a:schemeClr val="tx1">
                    <a:lumMod val="75000"/>
                  </a:schemeClr>
                </a:solidFill>
              </a:rPr>
              <a:t> Rubtsov</a:t>
            </a:r>
            <a:r>
              <a:rPr lang="en-US" sz="2000" cap="none" baseline="300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400" i="1" cap="none" dirty="0">
                <a:solidFill>
                  <a:schemeClr val="tx1">
                    <a:lumMod val="75000"/>
                  </a:schemeClr>
                </a:solidFill>
              </a:rPr>
              <a:t>avrubtsov@iszf.irk.ru</a:t>
            </a:r>
            <a:endParaRPr lang="en-US" sz="1400" cap="none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1400" cap="none" baseline="300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400" cap="none" baseline="30000" dirty="0">
                <a:solidFill>
                  <a:schemeClr val="tx1">
                    <a:lumMod val="75000"/>
                  </a:schemeClr>
                </a:solidFill>
              </a:rPr>
              <a:t>1</a:t>
            </a:r>
            <a:r>
              <a:rPr lang="en-US" sz="1400" cap="none" dirty="0">
                <a:solidFill>
                  <a:schemeClr val="tx1">
                    <a:lumMod val="75000"/>
                  </a:schemeClr>
                </a:solidFill>
              </a:rPr>
              <a:t>Institute of Solar-Terrestrial Physics</a:t>
            </a:r>
            <a:r>
              <a:rPr lang="ru-RU" sz="1400" cap="none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cap="none" dirty="0">
                <a:solidFill>
                  <a:schemeClr val="tx1">
                    <a:lumMod val="75000"/>
                  </a:schemeClr>
                </a:solidFill>
              </a:rPr>
              <a:t>SB</a:t>
            </a:r>
            <a:r>
              <a:rPr lang="ru-RU" sz="1400" cap="none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cap="none" dirty="0">
                <a:solidFill>
                  <a:schemeClr val="tx1">
                    <a:lumMod val="75000"/>
                  </a:schemeClr>
                </a:solidFill>
              </a:rPr>
              <a:t>RAS</a:t>
            </a:r>
            <a:r>
              <a:rPr lang="ru-RU" sz="1400" cap="none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400" cap="none" dirty="0">
                <a:solidFill>
                  <a:schemeClr val="tx1">
                    <a:lumMod val="75000"/>
                  </a:schemeClr>
                </a:solidFill>
              </a:rPr>
              <a:t>Irkutsk</a:t>
            </a:r>
            <a:r>
              <a:rPr lang="ru-RU" sz="1400" cap="none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1400" cap="none" dirty="0">
                <a:solidFill>
                  <a:schemeClr val="tx1">
                    <a:lumMod val="75000"/>
                  </a:schemeClr>
                </a:solidFill>
              </a:rPr>
              <a:t>Russia</a:t>
            </a:r>
            <a:endParaRPr lang="ru-RU" sz="1400" cap="none" dirty="0">
              <a:solidFill>
                <a:schemeClr val="tx1">
                  <a:lumMod val="75000"/>
                </a:schemeClr>
              </a:solidFill>
            </a:endParaRPr>
          </a:p>
          <a:p>
            <a:endParaRPr lang="ru-RU" sz="1400" cap="none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800" cap="none" dirty="0">
                <a:solidFill>
                  <a:schemeClr val="tx1">
                    <a:lumMod val="75000"/>
                  </a:schemeClr>
                </a:solidFill>
              </a:rPr>
              <a:t>Sergey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800" cap="none" dirty="0">
                <a:solidFill>
                  <a:schemeClr val="tx1">
                    <a:lumMod val="75000"/>
                  </a:schemeClr>
                </a:solidFill>
              </a:rPr>
              <a:t>Anfinogentov</a:t>
            </a:r>
            <a:r>
              <a:rPr lang="en-US" sz="1800" cap="none" baseline="30000" dirty="0">
                <a:solidFill>
                  <a:schemeClr val="tx1">
                    <a:lumMod val="75000"/>
                  </a:schemeClr>
                </a:solidFill>
              </a:rPr>
              <a:t>1,</a:t>
            </a:r>
            <a:r>
              <a:rPr lang="en-US" sz="1800" baseline="30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</a:p>
          <a:p>
            <a:r>
              <a:rPr lang="en-US" sz="1400" baseline="30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en-US" sz="1400" cap="none" dirty="0">
                <a:solidFill>
                  <a:schemeClr val="tx1">
                    <a:lumMod val="75000"/>
                  </a:schemeClr>
                </a:solidFill>
              </a:rPr>
              <a:t>Space Research Institute RAS, Moscow, Russia</a:t>
            </a:r>
            <a:endParaRPr lang="ru-RU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Рисунок 3" descr="istp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24" y="159598"/>
            <a:ext cx="827976" cy="82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51596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September</a:t>
            </a:r>
            <a:r>
              <a:rPr lang="ru-RU" sz="1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202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ru-RU" sz="1400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95486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Baikal Young Scientists’ International School on Fundamental Physics</a:t>
            </a:r>
            <a:endParaRPr lang="ru-RU" sz="1400" b="1" dirty="0">
              <a:solidFill>
                <a:schemeClr val="tx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ICME propagation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Drag-Based Model</a:t>
            </a:r>
          </a:p>
          <a:p>
            <a:r>
              <a:rPr lang="en-US" dirty="0"/>
              <a:t>Assumes that beyond certain distance </a:t>
            </a:r>
            <a:br>
              <a:rPr lang="en-US" dirty="0"/>
            </a:br>
            <a:r>
              <a:rPr lang="en-US" dirty="0"/>
              <a:t>the ICME propagation is governed solely by </a:t>
            </a:r>
            <a:br>
              <a:rPr lang="en-US" dirty="0"/>
            </a:br>
            <a:r>
              <a:rPr lang="en-US" dirty="0"/>
              <a:t>its interaction with the ambient solar wind</a:t>
            </a:r>
          </a:p>
          <a:p>
            <a:r>
              <a:rPr lang="en-US" dirty="0"/>
              <a:t>Cone-shaped ICME: the leading edge is </a:t>
            </a:r>
            <a:br>
              <a:rPr lang="en-US" dirty="0"/>
            </a:br>
            <a:r>
              <a:rPr lang="en-US" dirty="0"/>
              <a:t>considered to be a semi-circle, spanning over </a:t>
            </a:r>
            <a:br>
              <a:rPr lang="en-US" dirty="0"/>
            </a:br>
            <a:r>
              <a:rPr lang="en-US" dirty="0"/>
              <a:t>the ICME full angular width</a:t>
            </a:r>
          </a:p>
          <a:p>
            <a:r>
              <a:rPr lang="en-US" dirty="0"/>
              <a:t>Yes, it is 2D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10</a:t>
            </a:fld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DA7E3-CABE-4C8A-69AB-B29467F8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64" y="627534"/>
            <a:ext cx="3605386" cy="3605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E7B7A-A6CC-F3AD-4E42-C771B353256C}"/>
              </a:ext>
            </a:extLst>
          </p:cNvPr>
          <p:cNvSpPr txBox="1"/>
          <p:nvPr/>
        </p:nvSpPr>
        <p:spPr>
          <a:xfrm>
            <a:off x="2195736" y="127560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[</a:t>
            </a:r>
            <a:r>
              <a:rPr lang="en-US" sz="1400" i="1" dirty="0" err="1"/>
              <a:t>Vršnak</a:t>
            </a:r>
            <a:r>
              <a:rPr lang="en-US" sz="1400" i="1" dirty="0"/>
              <a:t>+, 2013]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8658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Summary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r>
              <a:rPr lang="en-US" dirty="0"/>
              <a:t>Unique case of ICME observation by</a:t>
            </a:r>
            <a:br>
              <a:rPr lang="en-US" dirty="0"/>
            </a:br>
            <a:r>
              <a:rPr lang="en-US" dirty="0"/>
              <a:t>IMAGE/EUV at the background of the</a:t>
            </a:r>
            <a:br>
              <a:rPr lang="en-US" dirty="0"/>
            </a:br>
            <a:r>
              <a:rPr lang="en-US" dirty="0"/>
              <a:t>Earth, supported by Solar corona</a:t>
            </a:r>
            <a:br>
              <a:rPr lang="en-US" dirty="0"/>
            </a:br>
            <a:r>
              <a:rPr lang="en-US" dirty="0"/>
              <a:t>observations and measurements in</a:t>
            </a:r>
            <a:br>
              <a:rPr lang="en-US" dirty="0"/>
            </a:br>
            <a:r>
              <a:rPr lang="en-US" dirty="0"/>
              <a:t>L1 points of Sun-Earth system</a:t>
            </a:r>
          </a:p>
          <a:p>
            <a:endParaRPr lang="en-US" dirty="0"/>
          </a:p>
          <a:p>
            <a:r>
              <a:rPr lang="en-US" dirty="0"/>
              <a:t>Why this observation is so unique?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11</a:t>
            </a:fld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1F3E4-387F-6311-A997-F4906EEB3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r="53937"/>
          <a:stretch/>
        </p:blipFill>
        <p:spPr>
          <a:xfrm>
            <a:off x="4572000" y="939580"/>
            <a:ext cx="4211960" cy="37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B6C715-D436-0E7B-8206-31774BC5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continued…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400" smtClean="0"/>
              <a:pPr/>
              <a:t>12</a:t>
            </a:fld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What is ICME?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42" y="987574"/>
            <a:ext cx="6138326" cy="3765008"/>
          </a:xfrm>
        </p:spPr>
        <p:txBody>
          <a:bodyPr>
            <a:normAutofit/>
          </a:bodyPr>
          <a:lstStyle/>
          <a:p>
            <a:r>
              <a:rPr lang="en-US" dirty="0"/>
              <a:t>CME is a significant ejection of magnetic </a:t>
            </a:r>
            <a:br>
              <a:rPr lang="en-US" dirty="0"/>
            </a:br>
            <a:r>
              <a:rPr lang="en-US" dirty="0"/>
              <a:t>field and accompanying plasma mass </a:t>
            </a:r>
            <a:br>
              <a:rPr lang="en-US" dirty="0"/>
            </a:br>
            <a:r>
              <a:rPr lang="en-US" dirty="0"/>
              <a:t>from the Sun's corona.</a:t>
            </a:r>
          </a:p>
          <a:p>
            <a:r>
              <a:rPr lang="en-US" dirty="0"/>
              <a:t>When CME enters interplanetary space </a:t>
            </a:r>
            <a:br>
              <a:rPr lang="en-US" dirty="0"/>
            </a:br>
            <a:r>
              <a:rPr lang="en-US" dirty="0"/>
              <a:t>it calls ICME.</a:t>
            </a:r>
          </a:p>
          <a:p>
            <a:r>
              <a:rPr lang="en-US" dirty="0"/>
              <a:t>ICME propagates to the heliopause.</a:t>
            </a:r>
          </a:p>
          <a:p>
            <a:r>
              <a:rPr lang="en-US" dirty="0"/>
              <a:t>ICME causes the most powerful</a:t>
            </a:r>
            <a:br>
              <a:rPr lang="en-US" dirty="0"/>
            </a:br>
            <a:r>
              <a:rPr lang="en-US" dirty="0"/>
              <a:t>magnetic storms on the Earth.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2</a:t>
            </a:fld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05BA7B-0508-71D7-0979-B08591536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8342"/>
            <a:ext cx="4492550" cy="2526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975282-BB98-5201-6181-BB9E6D057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16" y="2625145"/>
            <a:ext cx="2246075" cy="2394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14745B-85B6-00CF-8EF1-F6015E25B243}"/>
              </a:ext>
            </a:extLst>
          </p:cNvPr>
          <p:cNvSpPr txBox="1"/>
          <p:nvPr/>
        </p:nvSpPr>
        <p:spPr>
          <a:xfrm rot="16200000">
            <a:off x="8101613" y="356998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[</a:t>
            </a:r>
            <a:r>
              <a:rPr lang="en-US" sz="1400" i="1" dirty="0" err="1"/>
              <a:t>Stenborg</a:t>
            </a:r>
            <a:r>
              <a:rPr lang="en-US" sz="1400" i="1" dirty="0"/>
              <a:t>+, 2023]</a:t>
            </a:r>
            <a:endParaRPr lang="ru-RU" sz="1400" i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79D053-F2E1-C85F-D727-F981E1C93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0"/>
          <a:stretch/>
        </p:blipFill>
        <p:spPr>
          <a:xfrm>
            <a:off x="4559230" y="2594362"/>
            <a:ext cx="2036908" cy="21376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294F16-CE13-264C-6E4D-535055207248}"/>
              </a:ext>
            </a:extLst>
          </p:cNvPr>
          <p:cNvSpPr txBox="1"/>
          <p:nvPr/>
        </p:nvSpPr>
        <p:spPr>
          <a:xfrm>
            <a:off x="4702908" y="473199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[</a:t>
            </a:r>
            <a:r>
              <a:rPr lang="en-US" sz="1400" i="1" dirty="0" err="1"/>
              <a:t>Pitn</a:t>
            </a:r>
            <a:r>
              <a:rPr lang="ru-RU" sz="1400" i="1" dirty="0"/>
              <a:t>̃</a:t>
            </a:r>
            <a:r>
              <a:rPr lang="en-US" sz="1400" i="1" dirty="0"/>
              <a:t>a+, 2021]</a:t>
            </a:r>
            <a:endParaRPr lang="ru-RU" sz="14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IMAGE Extreme Ultraviolet Imager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r>
              <a:rPr lang="en-US" dirty="0"/>
              <a:t>IMAGE is the spacecraft uses imaging and radio </a:t>
            </a:r>
            <a:br>
              <a:rPr lang="ru-RU" dirty="0"/>
            </a:br>
            <a:r>
              <a:rPr lang="en-US" dirty="0"/>
              <a:t>sounding techniques to provide global images of </a:t>
            </a:r>
            <a:br>
              <a:rPr lang="ru-RU" dirty="0"/>
            </a:br>
            <a:r>
              <a:rPr lang="en-US" dirty="0"/>
              <a:t>Earth’s inner magnetosphere and upper atmosphere.</a:t>
            </a:r>
          </a:p>
          <a:p>
            <a:r>
              <a:rPr lang="en-US" dirty="0"/>
              <a:t>IMAGE was operated in 2000–2005.</a:t>
            </a:r>
          </a:p>
          <a:p>
            <a:r>
              <a:rPr lang="en-US" dirty="0"/>
              <a:t>EUV imager was detecting He</a:t>
            </a:r>
            <a:r>
              <a:rPr lang="en-US" baseline="30000" dirty="0"/>
              <a:t>+</a:t>
            </a:r>
            <a:r>
              <a:rPr lang="en-US" dirty="0"/>
              <a:t> resonantly-scattered</a:t>
            </a:r>
            <a:br>
              <a:rPr lang="ru-RU" dirty="0"/>
            </a:br>
            <a:r>
              <a:rPr lang="en-US" dirty="0"/>
              <a:t>emission at 304 Å in Earth’s plasmasphere.</a:t>
            </a:r>
          </a:p>
          <a:p>
            <a:endParaRPr lang="en-US" dirty="0"/>
          </a:p>
          <a:p>
            <a:endParaRPr lang="en-US" dirty="0"/>
          </a:p>
          <a:p>
            <a:endParaRPr lang="ru-RU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3</a:t>
            </a:fld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9459A9-D0B3-FC01-FE55-65C399D7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10" y="57547"/>
            <a:ext cx="2811394" cy="20101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D008C8-C85E-04C6-1712-F9037ED53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" b="6228"/>
          <a:stretch/>
        </p:blipFill>
        <p:spPr>
          <a:xfrm>
            <a:off x="6297110" y="2067694"/>
            <a:ext cx="2811394" cy="2664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3E05E-F133-240A-A4B8-2F9A3A77CE00}"/>
              </a:ext>
            </a:extLst>
          </p:cNvPr>
          <p:cNvSpPr txBox="1"/>
          <p:nvPr/>
        </p:nvSpPr>
        <p:spPr>
          <a:xfrm>
            <a:off x="7020272" y="473199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[Sandel+, 2003]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61892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Long story short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We were looking for plasmasphere phenomena</a:t>
            </a:r>
          </a:p>
          <a:p>
            <a:r>
              <a:rPr lang="en-US" dirty="0"/>
              <a:t>But did not find anything we expected</a:t>
            </a:r>
          </a:p>
          <a:p>
            <a:r>
              <a:rPr lang="en-US" dirty="0"/>
              <a:t>Although 2000-2005 dataset was visually inspected</a:t>
            </a:r>
          </a:p>
          <a:p>
            <a:r>
              <a:rPr lang="en-US" dirty="0"/>
              <a:t>And we found something nobody observed before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092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Long story short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We were looking for plasmasphere phenomena</a:t>
            </a:r>
          </a:p>
          <a:p>
            <a:r>
              <a:rPr lang="en-US" dirty="0"/>
              <a:t>But did not find anything we expected</a:t>
            </a:r>
          </a:p>
          <a:p>
            <a:r>
              <a:rPr lang="en-US" dirty="0"/>
              <a:t>Although 2000-2005 dataset was visually inspected</a:t>
            </a:r>
          </a:p>
          <a:p>
            <a:r>
              <a:rPr lang="en-US" dirty="0"/>
              <a:t>And we found something nobody observed before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5</a:t>
            </a:fld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A5D88-C4D7-BE80-680B-E7467BF3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71670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Long story short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We were looking for plasmasphere phenomena</a:t>
            </a:r>
          </a:p>
          <a:p>
            <a:r>
              <a:rPr lang="en-US" dirty="0"/>
              <a:t>But did not find anything we expected</a:t>
            </a:r>
          </a:p>
          <a:p>
            <a:r>
              <a:rPr lang="en-US" dirty="0"/>
              <a:t>Although 2000-2005 dataset was visually inspected</a:t>
            </a:r>
          </a:p>
          <a:p>
            <a:r>
              <a:rPr lang="en-US" dirty="0"/>
              <a:t>And we found something nobody observed before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6</a:t>
            </a:fld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A5D88-C4D7-BE80-680B-E7467BF3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1271670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Long story short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r>
              <a:rPr lang="en-US" dirty="0"/>
              <a:t>Some plasma formations were traveling across </a:t>
            </a:r>
            <a:br>
              <a:rPr lang="en-US" dirty="0"/>
            </a:br>
            <a:r>
              <a:rPr lang="en-US" dirty="0"/>
              <a:t>the EUV field of view on Jan. 9, 2005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7</a:t>
            </a:fld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A633BC-85E3-3A38-0DCF-FCB90DDA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/>
          <a:stretch/>
        </p:blipFill>
        <p:spPr>
          <a:xfrm>
            <a:off x="0" y="2274189"/>
            <a:ext cx="9144000" cy="27599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64DC5B-415B-71FD-2396-CF5602DD1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1450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Initial ejection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r>
              <a:rPr lang="en-US" dirty="0"/>
              <a:t>SOHO/LASCO data</a:t>
            </a:r>
            <a:r>
              <a:rPr lang="ru-RU" dirty="0"/>
              <a:t> </a:t>
            </a:r>
            <a:r>
              <a:rPr lang="en-US" dirty="0"/>
              <a:t>on Jan. 5, 2005</a:t>
            </a:r>
          </a:p>
          <a:p>
            <a:r>
              <a:rPr lang="en-US" dirty="0"/>
              <a:t>CME list information: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8</a:t>
            </a:fld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9F859F-5043-E77C-8327-E0B6537B0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267494"/>
            <a:ext cx="4267699" cy="4267699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6696286-F5BC-B88B-E621-26A415051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038724"/>
              </p:ext>
            </p:extLst>
          </p:nvPr>
        </p:nvGraphicFramePr>
        <p:xfrm>
          <a:off x="179513" y="2401343"/>
          <a:ext cx="4392489" cy="133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63">
                  <a:extLst>
                    <a:ext uri="{9D8B030D-6E8A-4147-A177-3AD203B41FA5}">
                      <a16:colId xmlns:a16="http://schemas.microsoft.com/office/drawing/2014/main" val="37094109"/>
                    </a:ext>
                  </a:extLst>
                </a:gridCol>
                <a:gridCol w="1464163">
                  <a:extLst>
                    <a:ext uri="{9D8B030D-6E8A-4147-A177-3AD203B41FA5}">
                      <a16:colId xmlns:a16="http://schemas.microsoft.com/office/drawing/2014/main" val="2253596195"/>
                    </a:ext>
                  </a:extLst>
                </a:gridCol>
                <a:gridCol w="1464163">
                  <a:extLst>
                    <a:ext uri="{9D8B030D-6E8A-4147-A177-3AD203B41FA5}">
                      <a16:colId xmlns:a16="http://schemas.microsoft.com/office/drawing/2014/main" val="4114224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Central PA</a:t>
                      </a:r>
                      <a:b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[deg]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Angular Width</a:t>
                      </a:r>
                      <a:b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[deg]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 Speed</a:t>
                      </a:r>
                      <a:b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[km/s]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238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Halo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0518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784976" cy="8161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ICME near the Earth’s orbit</a:t>
            </a:r>
            <a:endParaRPr lang="ru-RU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75606"/>
            <a:ext cx="8640960" cy="347697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ACE and Wind data at L1 point:</a:t>
            </a:r>
          </a:p>
          <a:p>
            <a:r>
              <a:rPr lang="en-US" dirty="0"/>
              <a:t>No changes in Vx solar wind</a:t>
            </a:r>
          </a:p>
          <a:p>
            <a:r>
              <a:rPr lang="en-US" dirty="0"/>
              <a:t>Simultaneous sharp changes in </a:t>
            </a:r>
            <a:br>
              <a:rPr lang="en-US" dirty="0"/>
            </a:br>
            <a:r>
              <a:rPr lang="en-US" dirty="0" err="1"/>
              <a:t>Vy</a:t>
            </a:r>
            <a:r>
              <a:rPr lang="en-US" dirty="0"/>
              <a:t>, </a:t>
            </a:r>
            <a:r>
              <a:rPr lang="en-US" dirty="0" err="1"/>
              <a:t>Vz</a:t>
            </a:r>
            <a:r>
              <a:rPr lang="en-US" dirty="0"/>
              <a:t> and IMF By, </a:t>
            </a:r>
            <a:r>
              <a:rPr lang="en-US" dirty="0" err="1"/>
              <a:t>Bz</a:t>
            </a:r>
            <a:endParaRPr lang="en-US" dirty="0"/>
          </a:p>
          <a:p>
            <a:r>
              <a:rPr lang="en-US" dirty="0"/>
              <a:t>Sudden increase in Ni at Wind</a:t>
            </a:r>
            <a:br>
              <a:rPr lang="en-US" dirty="0"/>
            </a:br>
            <a:r>
              <a:rPr lang="en-US" dirty="0"/>
              <a:t>which was closer to the ICME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63940" y="4793742"/>
            <a:ext cx="480060" cy="178308"/>
          </a:xfrm>
        </p:spPr>
        <p:txBody>
          <a:bodyPr/>
          <a:lstStyle/>
          <a:p>
            <a:fld id="{725C68B6-61C2-468F-89AB-4B9F7531AA68}" type="slidenum">
              <a:rPr lang="ru-RU" sz="1400" smtClean="0"/>
              <a:pPr/>
              <a:t>9</a:t>
            </a:fld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0920B0-BBE1-CEE6-A345-5EB67ABFD5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326"/>
          <a:stretch/>
        </p:blipFill>
        <p:spPr>
          <a:xfrm>
            <a:off x="4932039" y="627534"/>
            <a:ext cx="421510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озрачный зеленый 16 x 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TF00001154</Template>
  <TotalTime>24092</TotalTime>
  <Words>505</Words>
  <Application>Microsoft Office PowerPoint</Application>
  <PresentationFormat>Экран (16:9)</PresentationFormat>
  <Paragraphs>83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Прозрачный зеленый 16 x 9</vt:lpstr>
      <vt:lpstr>SPATIAL STRUCTURE OF THE  INTERPLANETARY CORONAL MASS EJECTION:  IMAGE/EUV DATA ANALYSIS</vt:lpstr>
      <vt:lpstr>What is ICME?</vt:lpstr>
      <vt:lpstr>IMAGE Extreme Ultraviolet Imager</vt:lpstr>
      <vt:lpstr>Long story short</vt:lpstr>
      <vt:lpstr>Long story short</vt:lpstr>
      <vt:lpstr>Long story short</vt:lpstr>
      <vt:lpstr>Long story short</vt:lpstr>
      <vt:lpstr>Initial ejection</vt:lpstr>
      <vt:lpstr>ICME near the Earth’s orbit</vt:lpstr>
      <vt:lpstr>ICME propagation</vt:lpstr>
      <vt:lpstr>Summary</vt:lpstr>
      <vt:lpstr>To be continued…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Радиальная структура баллонной неустойчивости магнитосферной плазмы</dc:title>
  <dc:creator>User</dc:creator>
  <cp:lastModifiedBy>Aleksandr Rubtsov</cp:lastModifiedBy>
  <cp:revision>512</cp:revision>
  <dcterms:created xsi:type="dcterms:W3CDTF">2019-04-20T08:20:55Z</dcterms:created>
  <dcterms:modified xsi:type="dcterms:W3CDTF">2024-08-31T11:41:12Z</dcterms:modified>
</cp:coreProperties>
</file>