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8" r:id="rId1"/>
  </p:sldMasterIdLst>
  <p:notesMasterIdLst>
    <p:notesMasterId r:id="rId18"/>
  </p:notesMasterIdLst>
  <p:sldIdLst>
    <p:sldId id="256" r:id="rId2"/>
    <p:sldId id="257" r:id="rId3"/>
    <p:sldId id="259" r:id="rId4"/>
    <p:sldId id="270" r:id="rId5"/>
    <p:sldId id="268" r:id="rId6"/>
    <p:sldId id="278" r:id="rId7"/>
    <p:sldId id="271" r:id="rId8"/>
    <p:sldId id="272" r:id="rId9"/>
    <p:sldId id="273" r:id="rId10"/>
    <p:sldId id="280" r:id="rId11"/>
    <p:sldId id="287" r:id="rId12"/>
    <p:sldId id="286" r:id="rId13"/>
    <p:sldId id="288" r:id="rId14"/>
    <p:sldId id="284" r:id="rId15"/>
    <p:sldId id="289" r:id="rId16"/>
    <p:sldId id="28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лизавета Скопцова" initials="ЕС" lastIdx="39" clrIdx="0">
    <p:extLst>
      <p:ext uri="{19B8F6BF-5375-455C-9EA6-DF929625EA0E}">
        <p15:presenceInfo xmlns:p15="http://schemas.microsoft.com/office/powerpoint/2012/main" userId="af3f8b03278998f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5581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09" autoAdjust="0"/>
    <p:restoredTop sz="94660"/>
  </p:normalViewPr>
  <p:slideViewPr>
    <p:cSldViewPr snapToGrid="0">
      <p:cViewPr varScale="1">
        <p:scale>
          <a:sx n="63" d="100"/>
          <a:sy n="63" d="100"/>
        </p:scale>
        <p:origin x="67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6AFDF-CEBA-446A-9668-15B8B720FC5A}" type="datetimeFigureOut">
              <a:rPr lang="ru-RU" smtClean="0"/>
              <a:t>24.08.2024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87941-DC27-47B0-B9E4-F595A61CC4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467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794-F75A-4D02-B912-341451CCBDE2}" type="datetime1">
              <a:rPr lang="ru-RU" smtClean="0"/>
              <a:t>24.08.2024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15D5C-7696-4B65-9192-448044F40A9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388530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15DA-041D-452F-B8D0-D1BEFA871031}" type="datetime1">
              <a:rPr lang="ru-RU" smtClean="0"/>
              <a:t>24.08.2024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15D5C-7696-4B65-9192-448044F40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007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536BA-7DB1-48D5-B41C-C4BDDB959B54}" type="datetime1">
              <a:rPr lang="ru-RU" smtClean="0"/>
              <a:t>24.08.2024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15D5C-7696-4B65-9192-448044F40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072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1E90-090A-47F6-9149-ACDBD2F71834}" type="datetime1">
              <a:rPr lang="ru-RU" smtClean="0"/>
              <a:t>24.08.2024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15D5C-7696-4B65-9192-448044F40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32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0B3C-AFE6-40C2-9938-A48FD8BF53F7}" type="datetime1">
              <a:rPr lang="ru-RU" smtClean="0"/>
              <a:t>24.08.2024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15D5C-7696-4B65-9192-448044F40A9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25916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80B9E-FE57-493E-A98B-39A2C49858F0}" type="datetime1">
              <a:rPr lang="ru-RU" smtClean="0"/>
              <a:t>24.08.2024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15D5C-7696-4B65-9192-448044F40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841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21606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21606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9AD5-D112-4B98-995A-7C7AF0B55CE8}" type="datetime1">
              <a:rPr lang="ru-RU" smtClean="0"/>
              <a:t>24.08.2024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15D5C-7696-4B65-9192-448044F40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708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7907C-A61D-495E-BB11-F68145818018}" type="datetime1">
              <a:rPr lang="ru-RU" smtClean="0"/>
              <a:t>24.08.2024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15D5C-7696-4B65-9192-448044F40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382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091DB-C49A-4560-B741-6A6CA927E0CE}" type="datetime1">
              <a:rPr lang="ru-RU" smtClean="0"/>
              <a:t>24.08.2024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15D5C-7696-4B65-9192-448044F40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380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1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631A0-CEB1-4DA4-9F82-1AA9575ECC26}" type="datetime1">
              <a:rPr lang="ru-RU" smtClean="0"/>
              <a:t>24.08.2024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15D5C-7696-4B65-9192-448044F40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02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D617-3991-412F-BE50-C017376F1BB5}" type="datetime1">
              <a:rPr lang="ru-RU" smtClean="0"/>
              <a:t>24.08.2024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15D5C-7696-4B65-9192-448044F40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450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62393"/>
            <a:ext cx="9692640" cy="1428929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D1A4818F-1220-43A7-A9ED-8A9668C9D0A3}" type="datetime1">
              <a:rPr lang="ru-RU" smtClean="0"/>
              <a:t>24.08.2024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3B015D5C-7696-4B65-9192-448044F40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721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7F1C97-A030-8771-C8E6-79F304A207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6840" y="1087120"/>
            <a:ext cx="9418320" cy="2657050"/>
          </a:xfrm>
        </p:spPr>
        <p:txBody>
          <a:bodyPr>
            <a:normAutofit/>
          </a:bodyPr>
          <a:lstStyle/>
          <a:p>
            <a:pPr algn="ctr"/>
            <a:r>
              <a:rPr lang="ru-RU" sz="1400" dirty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ru-RU" sz="14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ru-RU" sz="3600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</a:rPr>
              <a:t>Конструирование функции нагрева солнечной короны для проведения численного МГД моделирования в </a:t>
            </a:r>
            <a:r>
              <a:rPr lang="ru-RU" sz="3600" dirty="0" err="1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</a:rPr>
              <a:t>гравитационно</a:t>
            </a:r>
            <a:r>
              <a:rPr lang="ru-RU" sz="3600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</a:rPr>
              <a:t> стратифицированной атмосфере</a:t>
            </a:r>
            <a:r>
              <a:rPr lang="ru-RU" sz="1400" dirty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ru-RU" sz="1400" dirty="0">
                <a:solidFill>
                  <a:schemeClr val="bg1">
                    <a:lumMod val="10000"/>
                  </a:schemeClr>
                </a:solidFill>
              </a:rPr>
            </a:br>
            <a:endParaRPr lang="ru-RU" sz="14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C9A3593-4BDA-2E58-D696-41AA2543E3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7660" y="3586742"/>
            <a:ext cx="8996680" cy="1691640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u="sng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Рящиков</a:t>
            </a:r>
            <a:r>
              <a:rPr lang="ru-RU" u="sng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Д.С.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Скопцова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Е.В.,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Завершинский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Д.И.,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Букатина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А.С.</a:t>
            </a:r>
            <a:endParaRPr lang="ru-RU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3C9A3593-4BDA-2E58-D696-41AA2543E332}"/>
              </a:ext>
            </a:extLst>
          </p:cNvPr>
          <p:cNvSpPr txBox="1">
            <a:spLocks/>
          </p:cNvSpPr>
          <p:nvPr/>
        </p:nvSpPr>
        <p:spPr>
          <a:xfrm>
            <a:off x="4297680" y="6052258"/>
            <a:ext cx="3591560" cy="3830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3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Самара 2024</a:t>
            </a:r>
          </a:p>
          <a:p>
            <a:endParaRPr lang="ru-RU" dirty="0" smtClean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870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B1C3F8-1544-6A80-B59C-90AF5823B277}"/>
                  </a:ext>
                </a:extLst>
              </p:cNvPr>
              <p:cNvSpPr txBox="1"/>
              <p:nvPr/>
            </p:nvSpPr>
            <p:spPr>
              <a:xfrm>
                <a:off x="0" y="1028861"/>
                <a:ext cx="12207239" cy="1205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 smtClea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ker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ordia New" panose="020B0304020202020204" pitchFamily="34" charset="-34"/>
                          </a:rPr>
                          <m:t>𝛾</m:t>
                        </m:r>
                      </m:e>
                      <m:sub>
                        <m:r>
                          <a:rPr lang="en-US" sz="2800" i="1" ker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ordia New" panose="020B0304020202020204" pitchFamily="34" charset="-34"/>
                          </a:rPr>
                          <m:t>𝑄</m:t>
                        </m:r>
                      </m:sub>
                    </m:sSub>
                    <m:r>
                      <a:rPr lang="en-US" sz="2800" i="1" ker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ordia New" panose="020B0304020202020204" pitchFamily="34" charset="-34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 ker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ordia New" panose="020B0304020202020204" pitchFamily="34" charset="-34"/>
                          </a:rPr>
                          <m:t>𝑎</m:t>
                        </m:r>
                        <m:r>
                          <a:rPr lang="ru-RU" sz="2800" i="1" ker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ordia New" panose="020B0304020202020204" pitchFamily="34" charset="-34"/>
                          </a:rPr>
                          <m:t>−</m:t>
                        </m:r>
                        <m:r>
                          <a:rPr lang="ru-RU" sz="2800" i="1" ker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ordia New" panose="020B0304020202020204" pitchFamily="34" charset="-34"/>
                          </a:rPr>
                          <m:t>𝑏</m:t>
                        </m:r>
                        <m:r>
                          <a:rPr lang="ru-RU" sz="2800" i="1" ker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ordia New" panose="020B0304020202020204" pitchFamily="34" charset="-34"/>
                          </a:rPr>
                          <m:t>+</m:t>
                        </m:r>
                        <m:r>
                          <a:rPr lang="ru-RU" sz="2800" i="1" ker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ordia New" panose="020B0304020202020204" pitchFamily="34" charset="-34"/>
                          </a:rPr>
                          <m:t>𝛼</m:t>
                        </m:r>
                        <m:r>
                          <a:rPr lang="ru-RU" sz="2800" i="1" ker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ordia New" panose="020B0304020202020204" pitchFamily="34" charset="-34"/>
                          </a:rPr>
                          <m:t>−1</m:t>
                        </m:r>
                      </m:num>
                      <m:den>
                        <m:r>
                          <a:rPr lang="ru-RU" sz="2800" i="1" ker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ordia New" panose="020B0304020202020204" pitchFamily="34" charset="-34"/>
                          </a:rPr>
                          <m:t>𝛼</m:t>
                        </m:r>
                        <m:r>
                          <a:rPr lang="ru-RU" sz="2800" i="1" ker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ordia New" panose="020B0304020202020204" pitchFamily="34" charset="-34"/>
                          </a:rPr>
                          <m:t>−</m:t>
                        </m:r>
                        <m:r>
                          <a:rPr lang="ru-RU" sz="2800" i="1" ker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ordia New" panose="020B0304020202020204" pitchFamily="34" charset="-34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bg1">
                        <a:lumMod val="10000"/>
                      </a:schemeClr>
                    </a:solidFill>
                  </a:rPr>
                  <a:t>, </a:t>
                </a:r>
                <a:r>
                  <a:rPr lang="en-US" sz="2400" dirty="0">
                    <a:solidFill>
                      <a:schemeClr val="bg1">
                        <a:lumMod val="10000"/>
                      </a:schemeClr>
                    </a:solidFill>
                  </a:rPr>
                  <a:t>              </a:t>
                </a:r>
                <a:r>
                  <a:rPr lang="ru-RU" sz="2400" dirty="0">
                    <a:solidFill>
                      <a:schemeClr val="bg1">
                        <a:lumMod val="10000"/>
                      </a:schemeClr>
                    </a:solidFill>
                  </a:rPr>
                  <a:t> </a:t>
                </a:r>
              </a:p>
              <a:p>
                <a:r>
                  <a:rPr lang="ru-RU" sz="2800" dirty="0">
                    <a:solidFill>
                      <a:schemeClr val="bg1">
                        <a:lumMod val="10000"/>
                      </a:schemeClr>
                    </a:solidFill>
                  </a:rPr>
                  <a:t>		  </a:t>
                </a:r>
                <a14:m>
                  <m:oMath xmlns:m="http://schemas.openxmlformats.org/officeDocument/2006/math">
                    <m:r>
                      <a:rPr lang="ru-RU" sz="2800" i="1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800" i="1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=1+</m:t>
                    </m:r>
                    <m:r>
                      <a:rPr lang="ru-RU" sz="2800" i="1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ru-RU" sz="28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8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ru-RU" sz="2800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800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ru-RU" sz="2800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b>
                        </m:sSub>
                      </m:e>
                    </m:d>
                    <m:r>
                      <a:rPr lang="ru-RU" sz="2800" i="1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2800" i="1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ru-RU" sz="2800" i="1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ru-RU" sz="28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8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ru-RU" sz="28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ru-RU" sz="2800" i="1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ru-RU" sz="2800" dirty="0"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B1C3F8-1544-6A80-B59C-90AF5823B2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28861"/>
                <a:ext cx="12207239" cy="12050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0CFD1647-9B21-5CAA-C764-2136A802B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B015D5C-7696-4B65-9192-448044F40A9D}" type="slidenum">
              <a:rPr lang="ru-RU" smtClean="0">
                <a:solidFill>
                  <a:schemeClr val="bg1">
                    <a:lumMod val="10000"/>
                  </a:schemeClr>
                </a:solidFill>
              </a:rPr>
              <a:t>10</a:t>
            </a:fld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4B08C1-FCBF-F6E4-9A8E-7346894761BF}"/>
              </a:ext>
            </a:extLst>
          </p:cNvPr>
          <p:cNvSpPr txBox="1"/>
          <p:nvPr/>
        </p:nvSpPr>
        <p:spPr>
          <a:xfrm>
            <a:off x="6515977" y="932718"/>
            <a:ext cx="47543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Rosner et al. </a:t>
            </a:r>
            <a:r>
              <a:rPr lang="en-US" sz="1600" u="sng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ApJ</a:t>
            </a:r>
            <a:r>
              <a:rPr lang="en-US" sz="1600" u="sng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. 1978</a:t>
            </a:r>
          </a:p>
          <a:p>
            <a:r>
              <a:rPr lang="en-US" sz="1600" u="sng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Ibanez et al. </a:t>
            </a:r>
            <a:r>
              <a:rPr lang="en-US" sz="1600" u="sng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ApJ</a:t>
            </a:r>
            <a:r>
              <a:rPr lang="en-US" sz="1600" u="sng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. 1993</a:t>
            </a:r>
            <a:r>
              <a:rPr lang="ru-RU" sz="1600" u="sng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 </a:t>
            </a:r>
          </a:p>
          <a:p>
            <a:r>
              <a:rPr lang="en-US" sz="1600" u="sng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Kolotkov</a:t>
            </a:r>
            <a:r>
              <a:rPr lang="en-US" sz="1600" u="sng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 et al. MNRAS. 2020</a:t>
            </a:r>
          </a:p>
          <a:p>
            <a:r>
              <a:rPr lang="ru-RU" sz="1600" u="sng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Зелёная область – результаты нашей работы</a:t>
            </a:r>
            <a:br>
              <a:rPr lang="ru-RU" sz="1600" u="sng" dirty="0">
                <a:solidFill>
                  <a:schemeClr val="bg1">
                    <a:lumMod val="10000"/>
                  </a:schemeClr>
                </a:solidFill>
                <a:latin typeface="+mj-lt"/>
              </a:rPr>
            </a:br>
            <a:r>
              <a:rPr lang="ru-RU" sz="1600" u="sng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Жёлтая область – область устойчивости из </a:t>
            </a:r>
            <a:r>
              <a:rPr lang="en-US" sz="1600" u="sng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Kolotkov</a:t>
            </a:r>
            <a:r>
              <a:rPr lang="en-US" sz="1600" u="sng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 et al. MNRAS. 2020</a:t>
            </a:r>
          </a:p>
        </p:txBody>
      </p:sp>
      <p:sp>
        <p:nvSpPr>
          <p:cNvPr id="8" name="Прямоугольный треугольник 7">
            <a:extLst>
              <a:ext uri="{FF2B5EF4-FFF2-40B4-BE49-F238E27FC236}">
                <a16:creationId xmlns:a16="http://schemas.microsoft.com/office/drawing/2014/main" id="{A7F6BB22-D129-5AE6-D4F2-21ECD267A8F6}"/>
              </a:ext>
            </a:extLst>
          </p:cNvPr>
          <p:cNvSpPr/>
          <p:nvPr/>
        </p:nvSpPr>
        <p:spPr>
          <a:xfrm>
            <a:off x="8565344" y="994518"/>
            <a:ext cx="103094" cy="141181"/>
          </a:xfrm>
          <a:prstGeom prst="rt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>
            <a:extLst>
              <a:ext uri="{FF2B5EF4-FFF2-40B4-BE49-F238E27FC236}">
                <a16:creationId xmlns:a16="http://schemas.microsoft.com/office/drawing/2014/main" id="{4D5706A4-E455-0B1B-9912-8F1413D5C9FB}"/>
              </a:ext>
            </a:extLst>
          </p:cNvPr>
          <p:cNvSpPr/>
          <p:nvPr/>
        </p:nvSpPr>
        <p:spPr>
          <a:xfrm>
            <a:off x="8565344" y="1318052"/>
            <a:ext cx="103094" cy="141181"/>
          </a:xfrm>
          <a:prstGeom prst="rt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ый треугольник 9">
            <a:extLst>
              <a:ext uri="{FF2B5EF4-FFF2-40B4-BE49-F238E27FC236}">
                <a16:creationId xmlns:a16="http://schemas.microsoft.com/office/drawing/2014/main" id="{8604D04B-A8E9-B43D-B018-AD634812BB10}"/>
              </a:ext>
            </a:extLst>
          </p:cNvPr>
          <p:cNvSpPr/>
          <p:nvPr/>
        </p:nvSpPr>
        <p:spPr>
          <a:xfrm>
            <a:off x="9200893" y="1509571"/>
            <a:ext cx="127420" cy="171451"/>
          </a:xfrm>
          <a:prstGeom prst="rt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447B9F-9C9D-E9ED-A977-CE60A277588E}"/>
              </a:ext>
            </a:extLst>
          </p:cNvPr>
          <p:cNvSpPr txBox="1"/>
          <p:nvPr/>
        </p:nvSpPr>
        <p:spPr>
          <a:xfrm>
            <a:off x="195104" y="6427112"/>
            <a:ext cx="52913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bg1">
                    <a:lumMod val="10000"/>
                  </a:schemeClr>
                </a:solidFill>
              </a:rPr>
              <a:t>Область корональной дыры 𝜑=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</a:rPr>
              <a:t>1.3</a:t>
            </a:r>
            <a:r>
              <a:rPr lang="ru-RU" sz="2200" dirty="0">
                <a:solidFill>
                  <a:schemeClr val="bg1">
                    <a:lumMod val="10000"/>
                  </a:schemeClr>
                </a:solidFill>
              </a:rPr>
              <a:t> радиана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3675EE-2AE3-200E-2BF1-3F71256607C3}"/>
              </a:ext>
            </a:extLst>
          </p:cNvPr>
          <p:cNvSpPr txBox="1"/>
          <p:nvPr/>
        </p:nvSpPr>
        <p:spPr>
          <a:xfrm>
            <a:off x="6096000" y="6427113"/>
            <a:ext cx="529136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bg1">
                    <a:lumMod val="10000"/>
                  </a:schemeClr>
                </a:solidFill>
              </a:rPr>
              <a:t>Область корональной дыры 𝜑=4.8 радиана</a:t>
            </a:r>
          </a:p>
        </p:txBody>
      </p:sp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88B9B1D1-2BBF-E309-7E68-C8E9611104C3}"/>
              </a:ext>
            </a:extLst>
          </p:cNvPr>
          <p:cNvSpPr/>
          <p:nvPr/>
        </p:nvSpPr>
        <p:spPr>
          <a:xfrm>
            <a:off x="2311204" y="1214725"/>
            <a:ext cx="1077668" cy="38057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A6398033-C1FB-9C67-8759-54185BCB3823}"/>
              </a:ext>
            </a:extLst>
          </p:cNvPr>
          <p:cNvSpPr/>
          <p:nvPr/>
        </p:nvSpPr>
        <p:spPr>
          <a:xfrm>
            <a:off x="1133896" y="1742845"/>
            <a:ext cx="4866968" cy="552858"/>
          </a:xfrm>
          <a:prstGeom prst="round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CDEDB2B1-07B0-45D9-B7DF-4F829644A827}"/>
              </a:ext>
            </a:extLst>
          </p:cNvPr>
          <p:cNvSpPr/>
          <p:nvPr/>
        </p:nvSpPr>
        <p:spPr>
          <a:xfrm>
            <a:off x="56228" y="1801666"/>
            <a:ext cx="1077668" cy="38057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5C4F7BC-2A77-D192-5EA5-C67F807231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5" y="2574191"/>
            <a:ext cx="5292068" cy="385292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DD27636-7875-3E16-789C-A949197779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476" y="2574695"/>
            <a:ext cx="5291366" cy="3852921"/>
          </a:xfrm>
          <a:prstGeom prst="rect">
            <a:avLst/>
          </a:prstGeom>
        </p:spPr>
      </p:pic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3713A9C7-C26A-8B8C-642C-EE385666FB89}"/>
              </a:ext>
            </a:extLst>
          </p:cNvPr>
          <p:cNvSpPr txBox="1">
            <a:spLocks/>
          </p:cNvSpPr>
          <p:nvPr/>
        </p:nvSpPr>
        <p:spPr>
          <a:xfrm>
            <a:off x="195104" y="298629"/>
            <a:ext cx="11300976" cy="701508"/>
          </a:xfrm>
          <a:prstGeom prst="rect">
            <a:avLst/>
          </a:prstGeom>
        </p:spPr>
        <p:txBody>
          <a:bodyPr vert="horz" lIns="91440" tIns="27432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400" dirty="0" smtClean="0">
                <a:latin typeface="Times New Roman" panose="02020603050405020304" pitchFamily="18" charset="0"/>
                <a:ea typeface="SimSun" panose="02010600030101010101" pitchFamily="2" charset="-122"/>
                <a:cs typeface="Cordia New" panose="020B0304020202020204" pitchFamily="34" charset="-34"/>
              </a:rPr>
              <a:t>Нахождение ограничений на функциональный вид нагрева на основе наблюдаемых высотных профилей</a:t>
            </a:r>
            <a:endParaRPr lang="ru-RU" sz="3400" dirty="0"/>
          </a:p>
        </p:txBody>
      </p:sp>
    </p:spTree>
    <p:extLst>
      <p:ext uri="{BB962C8B-B14F-4D97-AF65-F5344CB8AC3E}">
        <p14:creationId xmlns:p14="http://schemas.microsoft.com/office/powerpoint/2010/main" val="167533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0CFD1647-9B21-5CAA-C764-2136A802B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B015D5C-7696-4B65-9192-448044F40A9D}" type="slidenum">
              <a:rPr lang="ru-RU" smtClean="0">
                <a:solidFill>
                  <a:schemeClr val="bg1">
                    <a:lumMod val="10000"/>
                  </a:schemeClr>
                </a:solidFill>
              </a:rPr>
              <a:t>11</a:t>
            </a:fld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3713A9C7-C26A-8B8C-642C-EE385666FB89}"/>
              </a:ext>
            </a:extLst>
          </p:cNvPr>
          <p:cNvSpPr txBox="1">
            <a:spLocks/>
          </p:cNvSpPr>
          <p:nvPr/>
        </p:nvSpPr>
        <p:spPr>
          <a:xfrm>
            <a:off x="195104" y="95378"/>
            <a:ext cx="11300976" cy="701508"/>
          </a:xfrm>
          <a:prstGeom prst="rect">
            <a:avLst/>
          </a:prstGeom>
        </p:spPr>
        <p:txBody>
          <a:bodyPr vert="horz" lIns="91440" tIns="27432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400" dirty="0" smtClean="0">
                <a:latin typeface="Times New Roman" panose="02020603050405020304" pitchFamily="18" charset="0"/>
                <a:ea typeface="SimSun" panose="02010600030101010101" pitchFamily="2" charset="-122"/>
                <a:cs typeface="Cordia New" panose="020B0304020202020204" pitchFamily="34" charset="-34"/>
              </a:rPr>
              <a:t>Конструирование функции нагрева</a:t>
            </a:r>
            <a:endParaRPr lang="ru-RU" sz="3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Прямоугольник 18"/>
              <p:cNvSpPr/>
              <p:nvPr/>
            </p:nvSpPr>
            <p:spPr>
              <a:xfrm>
                <a:off x="7065564" y="2208898"/>
                <a:ext cx="3037082" cy="7751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ru-RU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ru-RU" i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ru-RU" i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ru-RU" i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p>
                        <m:sSupPr>
                          <m:ctrlPr>
                            <a:rPr lang="ru-RU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schemeClr val="bg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solidFill>
                                            <a:schemeClr val="bg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ru-RU" i="0">
                                          <a:solidFill>
                                            <a:schemeClr val="bg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u-RU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sSup>
                        <m:sSupPr>
                          <m:ctrlPr>
                            <a:rPr lang="ru-RU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schemeClr val="bg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solidFill>
                                            <a:schemeClr val="bg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ru-RU" i="0">
                                          <a:solidFill>
                                            <a:schemeClr val="bg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u-RU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ru-RU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564" y="2208898"/>
                <a:ext cx="3037082" cy="77514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Прямоугольник 19"/>
              <p:cNvSpPr/>
              <p:nvPr/>
            </p:nvSpPr>
            <p:spPr>
              <a:xfrm>
                <a:off x="6072750" y="4536599"/>
                <a:ext cx="4718173" cy="6531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ru-RU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</m:acc>
                    <m:r>
                      <a:rPr lang="ru-RU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ru-RU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ru-RU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  <m:r>
                              <a:rPr lang="ru-RU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/</m:t>
                            </m:r>
                            <m:sSub>
                              <m:sSubPr>
                                <m:ctrlPr>
                                  <a:rPr lang="ru-RU" i="1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ru-RU" i="1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ru-RU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ru-RU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</m:acc>
                    <m:r>
                      <a:rPr lang="ru-RU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ru-RU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ru-RU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𝜌</m:t>
                            </m:r>
                            <m:r>
                              <m:rPr>
                                <m:lit/>
                              </m:rPr>
                              <a:rPr lang="ru-RU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/</m:t>
                            </m:r>
                            <m:sSub>
                              <m:sSubPr>
                                <m:ctrlPr>
                                  <a:rPr lang="ru-RU" i="1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ru-RU" i="1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ru-RU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ru-RU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</m:acc>
                    <m:r>
                      <a:rPr lang="ru-RU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ru-RU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ru-RU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  <m:r>
                              <m:rPr>
                                <m:lit/>
                              </m:rPr>
                              <a:rPr lang="ru-RU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/</m:t>
                            </m:r>
                            <m:sSub>
                              <m:sSubPr>
                                <m:ctrlPr>
                                  <a:rPr lang="ru-RU" i="1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ru-RU" i="1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ru-RU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ru-RU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 некоторая постоянная</a:t>
                </a:r>
                <a:endParaRPr lang="ru-RU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2750" y="4536599"/>
                <a:ext cx="4718173" cy="653128"/>
              </a:xfrm>
              <a:prstGeom prst="rect">
                <a:avLst/>
              </a:prstGeom>
              <a:blipFill>
                <a:blip r:embed="rId3"/>
                <a:stretch>
                  <a:fillRect l="-1034" t="-4673" b="-140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Прямоугольник 20"/>
              <p:cNvSpPr/>
              <p:nvPr/>
            </p:nvSpPr>
            <p:spPr>
              <a:xfrm>
                <a:off x="5869982" y="3762605"/>
                <a:ext cx="5123710" cy="4978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ru-RU" sz="220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d>
                        <m:dPr>
                          <m:ctrlPr>
                            <a:rPr lang="ru-RU" sz="22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ru-RU" sz="22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22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acc>
                          <m:r>
                            <a:rPr lang="ru-RU" sz="2200" i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̃"/>
                              <m:ctrlPr>
                                <a:rPr lang="ru-RU" sz="22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22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</m:d>
                      <m:r>
                        <a:rPr lang="ru-RU" sz="2200" i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2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acc>
                        <m:accPr>
                          <m:chr m:val="̃"/>
                          <m:ctrlPr>
                            <a:rPr lang="ru-RU" sz="22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22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acc>
                      <m:r>
                        <a:rPr lang="ru-RU" sz="2200" i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22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acc>
                        <m:accPr>
                          <m:chr m:val="̃"/>
                          <m:ctrlPr>
                            <a:rPr lang="ru-RU" sz="22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22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  <m:r>
                        <a:rPr lang="ru-RU" sz="2200" i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22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ru-RU" sz="2200" i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, </m:t>
                      </m:r>
                      <m:r>
                        <a:rPr lang="ru-RU" sz="22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ru-RU" sz="2200" i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ru-RU" sz="22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sz="2200" i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ru-RU" sz="22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ru-RU" sz="22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ru-RU" sz="2200" i="1">
                                          <a:solidFill>
                                            <a:schemeClr val="bg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200" b="0" i="1" smtClean="0">
                                          <a:solidFill>
                                            <a:schemeClr val="bg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ru-RU" sz="2200" i="0">
                                          <a:solidFill>
                                            <a:schemeClr val="bg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sz="2200" i="1">
                                          <a:solidFill>
                                            <a:schemeClr val="bg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smtClean="0">
                                          <a:solidFill>
                                            <a:schemeClr val="bg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ru-RU" sz="2200" i="0">
                                          <a:solidFill>
                                            <a:schemeClr val="bg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ru-RU" sz="22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9982" y="3762605"/>
                <a:ext cx="5123710" cy="4978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349952"/>
              </p:ext>
            </p:extLst>
          </p:nvPr>
        </p:nvGraphicFramePr>
        <p:xfrm>
          <a:off x="684505" y="2871814"/>
          <a:ext cx="4238784" cy="2926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9848">
                  <a:extLst>
                    <a:ext uri="{9D8B030D-6E8A-4147-A177-3AD203B41FA5}">
                      <a16:colId xmlns:a16="http://schemas.microsoft.com/office/drawing/2014/main" val="2308390631"/>
                    </a:ext>
                  </a:extLst>
                </a:gridCol>
                <a:gridCol w="529848">
                  <a:extLst>
                    <a:ext uri="{9D8B030D-6E8A-4147-A177-3AD203B41FA5}">
                      <a16:colId xmlns:a16="http://schemas.microsoft.com/office/drawing/2014/main" val="3585221156"/>
                    </a:ext>
                  </a:extLst>
                </a:gridCol>
                <a:gridCol w="529848">
                  <a:extLst>
                    <a:ext uri="{9D8B030D-6E8A-4147-A177-3AD203B41FA5}">
                      <a16:colId xmlns:a16="http://schemas.microsoft.com/office/drawing/2014/main" val="3701596901"/>
                    </a:ext>
                  </a:extLst>
                </a:gridCol>
                <a:gridCol w="529848">
                  <a:extLst>
                    <a:ext uri="{9D8B030D-6E8A-4147-A177-3AD203B41FA5}">
                      <a16:colId xmlns:a16="http://schemas.microsoft.com/office/drawing/2014/main" val="3789712279"/>
                    </a:ext>
                  </a:extLst>
                </a:gridCol>
                <a:gridCol w="529848">
                  <a:extLst>
                    <a:ext uri="{9D8B030D-6E8A-4147-A177-3AD203B41FA5}">
                      <a16:colId xmlns:a16="http://schemas.microsoft.com/office/drawing/2014/main" val="3977996282"/>
                    </a:ext>
                  </a:extLst>
                </a:gridCol>
                <a:gridCol w="529848">
                  <a:extLst>
                    <a:ext uri="{9D8B030D-6E8A-4147-A177-3AD203B41FA5}">
                      <a16:colId xmlns:a16="http://schemas.microsoft.com/office/drawing/2014/main" val="2282676189"/>
                    </a:ext>
                  </a:extLst>
                </a:gridCol>
                <a:gridCol w="529848">
                  <a:extLst>
                    <a:ext uri="{9D8B030D-6E8A-4147-A177-3AD203B41FA5}">
                      <a16:colId xmlns:a16="http://schemas.microsoft.com/office/drawing/2014/main" val="1696260691"/>
                    </a:ext>
                  </a:extLst>
                </a:gridCol>
                <a:gridCol w="529848">
                  <a:extLst>
                    <a:ext uri="{9D8B030D-6E8A-4147-A177-3AD203B41FA5}">
                      <a16:colId xmlns:a16="http://schemas.microsoft.com/office/drawing/2014/main" val="2506903556"/>
                    </a:ext>
                  </a:extLst>
                </a:gridCol>
              </a:tblGrid>
              <a:tr h="2727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1690070"/>
                  </a:ext>
                </a:extLst>
              </a:tr>
              <a:tr h="2727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0524821"/>
                  </a:ext>
                </a:extLst>
              </a:tr>
              <a:tr h="27276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5968688"/>
                  </a:ext>
                </a:extLst>
              </a:tr>
              <a:tr h="27276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488835"/>
                  </a:ext>
                </a:extLst>
              </a:tr>
              <a:tr h="27276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818616"/>
                  </a:ext>
                </a:extLst>
              </a:tr>
              <a:tr h="27276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078873"/>
                  </a:ext>
                </a:extLst>
              </a:tr>
              <a:tr h="27276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552480"/>
                  </a:ext>
                </a:extLst>
              </a:tr>
              <a:tr h="27276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99999"/>
                  </a:ext>
                </a:extLst>
              </a:tr>
            </a:tbl>
          </a:graphicData>
        </a:graphic>
      </p:graphicFrame>
      <p:cxnSp>
        <p:nvCxnSpPr>
          <p:cNvPr id="25" name="Прямая со стрелкой 24"/>
          <p:cNvCxnSpPr/>
          <p:nvPr/>
        </p:nvCxnSpPr>
        <p:spPr>
          <a:xfrm flipV="1">
            <a:off x="672281" y="2322504"/>
            <a:ext cx="0" cy="3501978"/>
          </a:xfrm>
          <a:prstGeom prst="straightConnector1">
            <a:avLst/>
          </a:prstGeom>
          <a:ln w="22225">
            <a:solidFill>
              <a:schemeClr val="bg1">
                <a:lumMod val="10000"/>
              </a:schemeClr>
            </a:solidFill>
            <a:headEnd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684505" y="5797894"/>
            <a:ext cx="4634750" cy="0"/>
          </a:xfrm>
          <a:prstGeom prst="straightConnector1">
            <a:avLst/>
          </a:prstGeom>
          <a:ln w="22225">
            <a:solidFill>
              <a:schemeClr val="bg1">
                <a:lumMod val="10000"/>
              </a:schemeClr>
            </a:solidFill>
            <a:headEnd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олилиния 29"/>
          <p:cNvSpPr/>
          <p:nvPr/>
        </p:nvSpPr>
        <p:spPr>
          <a:xfrm>
            <a:off x="899231" y="3068425"/>
            <a:ext cx="3794235" cy="2419727"/>
          </a:xfrm>
          <a:custGeom>
            <a:avLst/>
            <a:gdLst>
              <a:gd name="connsiteX0" fmla="*/ 3794235 w 3799286"/>
              <a:gd name="connsiteY0" fmla="*/ 2526141 h 2526141"/>
              <a:gd name="connsiteX1" fmla="*/ 3541987 w 3799286"/>
              <a:gd name="connsiteY1" fmla="*/ 613258 h 2526141"/>
              <a:gd name="connsiteX2" fmla="*/ 2133600 w 3799286"/>
              <a:gd name="connsiteY2" fmla="*/ 3658 h 2526141"/>
              <a:gd name="connsiteX3" fmla="*/ 987973 w 3799286"/>
              <a:gd name="connsiteY3" fmla="*/ 361010 h 2526141"/>
              <a:gd name="connsiteX4" fmla="*/ 0 w 3799286"/>
              <a:gd name="connsiteY4" fmla="*/ 403051 h 2526141"/>
              <a:gd name="connsiteX0" fmla="*/ 3794235 w 3794572"/>
              <a:gd name="connsiteY0" fmla="*/ 2524648 h 2524648"/>
              <a:gd name="connsiteX1" fmla="*/ 3205656 w 3794572"/>
              <a:gd name="connsiteY1" fmla="*/ 548703 h 2524648"/>
              <a:gd name="connsiteX2" fmla="*/ 2133600 w 3794572"/>
              <a:gd name="connsiteY2" fmla="*/ 2165 h 2524648"/>
              <a:gd name="connsiteX3" fmla="*/ 987973 w 3794572"/>
              <a:gd name="connsiteY3" fmla="*/ 359517 h 2524648"/>
              <a:gd name="connsiteX4" fmla="*/ 0 w 3794572"/>
              <a:gd name="connsiteY4" fmla="*/ 401558 h 2524648"/>
              <a:gd name="connsiteX0" fmla="*/ 3794235 w 3794499"/>
              <a:gd name="connsiteY0" fmla="*/ 2420282 h 2420282"/>
              <a:gd name="connsiteX1" fmla="*/ 3205656 w 3794499"/>
              <a:gd name="connsiteY1" fmla="*/ 444337 h 2420282"/>
              <a:gd name="connsiteX2" fmla="*/ 2690649 w 3794499"/>
              <a:gd name="connsiteY2" fmla="*/ 2903 h 2420282"/>
              <a:gd name="connsiteX3" fmla="*/ 987973 w 3794499"/>
              <a:gd name="connsiteY3" fmla="*/ 255151 h 2420282"/>
              <a:gd name="connsiteX4" fmla="*/ 0 w 3794499"/>
              <a:gd name="connsiteY4" fmla="*/ 297192 h 2420282"/>
              <a:gd name="connsiteX0" fmla="*/ 3794235 w 3794516"/>
              <a:gd name="connsiteY0" fmla="*/ 2420282 h 2420282"/>
              <a:gd name="connsiteX1" fmla="*/ 3205656 w 3794516"/>
              <a:gd name="connsiteY1" fmla="*/ 444337 h 2420282"/>
              <a:gd name="connsiteX2" fmla="*/ 2532994 w 3794516"/>
              <a:gd name="connsiteY2" fmla="*/ 2903 h 2420282"/>
              <a:gd name="connsiteX3" fmla="*/ 987973 w 3794516"/>
              <a:gd name="connsiteY3" fmla="*/ 255151 h 2420282"/>
              <a:gd name="connsiteX4" fmla="*/ 0 w 3794516"/>
              <a:gd name="connsiteY4" fmla="*/ 297192 h 2420282"/>
              <a:gd name="connsiteX0" fmla="*/ 3794235 w 3794591"/>
              <a:gd name="connsiteY0" fmla="*/ 2419727 h 2419727"/>
              <a:gd name="connsiteX1" fmla="*/ 3289738 w 3794591"/>
              <a:gd name="connsiteY1" fmla="*/ 422761 h 2419727"/>
              <a:gd name="connsiteX2" fmla="*/ 2532994 w 3794591"/>
              <a:gd name="connsiteY2" fmla="*/ 2348 h 2419727"/>
              <a:gd name="connsiteX3" fmla="*/ 987973 w 3794591"/>
              <a:gd name="connsiteY3" fmla="*/ 254596 h 2419727"/>
              <a:gd name="connsiteX4" fmla="*/ 0 w 3794591"/>
              <a:gd name="connsiteY4" fmla="*/ 296637 h 2419727"/>
              <a:gd name="connsiteX0" fmla="*/ 3794235 w 3794235"/>
              <a:gd name="connsiteY0" fmla="*/ 2419727 h 2419727"/>
              <a:gd name="connsiteX1" fmla="*/ 3289738 w 3794235"/>
              <a:gd name="connsiteY1" fmla="*/ 422761 h 2419727"/>
              <a:gd name="connsiteX2" fmla="*/ 2532994 w 3794235"/>
              <a:gd name="connsiteY2" fmla="*/ 2348 h 2419727"/>
              <a:gd name="connsiteX3" fmla="*/ 987973 w 3794235"/>
              <a:gd name="connsiteY3" fmla="*/ 254596 h 2419727"/>
              <a:gd name="connsiteX4" fmla="*/ 0 w 3794235"/>
              <a:gd name="connsiteY4" fmla="*/ 296637 h 2419727"/>
              <a:gd name="connsiteX0" fmla="*/ 3794235 w 3794235"/>
              <a:gd name="connsiteY0" fmla="*/ 2419727 h 2419727"/>
              <a:gd name="connsiteX1" fmla="*/ 3289738 w 3794235"/>
              <a:gd name="connsiteY1" fmla="*/ 422761 h 2419727"/>
              <a:gd name="connsiteX2" fmla="*/ 2532994 w 3794235"/>
              <a:gd name="connsiteY2" fmla="*/ 2348 h 2419727"/>
              <a:gd name="connsiteX3" fmla="*/ 987973 w 3794235"/>
              <a:gd name="connsiteY3" fmla="*/ 254596 h 2419727"/>
              <a:gd name="connsiteX4" fmla="*/ 0 w 3794235"/>
              <a:gd name="connsiteY4" fmla="*/ 296637 h 2419727"/>
              <a:gd name="connsiteX0" fmla="*/ 3794235 w 3794235"/>
              <a:gd name="connsiteY0" fmla="*/ 2419727 h 2419727"/>
              <a:gd name="connsiteX1" fmla="*/ 3289738 w 3794235"/>
              <a:gd name="connsiteY1" fmla="*/ 422761 h 2419727"/>
              <a:gd name="connsiteX2" fmla="*/ 2532994 w 3794235"/>
              <a:gd name="connsiteY2" fmla="*/ 2348 h 2419727"/>
              <a:gd name="connsiteX3" fmla="*/ 1355835 w 3794235"/>
              <a:gd name="connsiteY3" fmla="*/ 254596 h 2419727"/>
              <a:gd name="connsiteX4" fmla="*/ 0 w 3794235"/>
              <a:gd name="connsiteY4" fmla="*/ 296637 h 2419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4235" h="2419727">
                <a:moveTo>
                  <a:pt x="3794235" y="2419727"/>
                </a:moveTo>
                <a:cubicBezTo>
                  <a:pt x="3722414" y="1631451"/>
                  <a:pt x="3499945" y="825657"/>
                  <a:pt x="3289738" y="422761"/>
                </a:cubicBezTo>
                <a:cubicBezTo>
                  <a:pt x="3079531" y="19865"/>
                  <a:pt x="2855311" y="30375"/>
                  <a:pt x="2532994" y="2348"/>
                </a:cubicBezTo>
                <a:cubicBezTo>
                  <a:pt x="2210677" y="-25679"/>
                  <a:pt x="1778001" y="205548"/>
                  <a:pt x="1355835" y="254596"/>
                </a:cubicBezTo>
                <a:cubicBezTo>
                  <a:pt x="933669" y="303644"/>
                  <a:pt x="196193" y="277368"/>
                  <a:pt x="0" y="296637"/>
                </a:cubicBezTo>
              </a:path>
            </a:pathLst>
          </a:cu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4280394" y="5824482"/>
                <a:ext cx="171318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2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acc>
                    </m:oMath>
                  </m:oMathPara>
                </a14:m>
                <a:endParaRPr lang="ru-RU" sz="22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394" y="5824482"/>
                <a:ext cx="1713187" cy="430887"/>
              </a:xfrm>
              <a:prstGeom prst="rect">
                <a:avLst/>
              </a:prstGeom>
              <a:blipFill>
                <a:blip r:embed="rId5"/>
                <a:stretch>
                  <a:fillRect b="-98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113043" y="2458529"/>
                <a:ext cx="728806" cy="437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2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</m:oMath>
                  </m:oMathPara>
                </a14:m>
                <a:endParaRPr lang="ru-RU" sz="22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43" y="2458529"/>
                <a:ext cx="728806" cy="437107"/>
              </a:xfrm>
              <a:prstGeom prst="rect">
                <a:avLst/>
              </a:prstGeom>
              <a:blipFill>
                <a:blip r:embed="rId6"/>
                <a:stretch>
                  <a:fillRect t="-8333" r="-151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0" y="3937711"/>
                <a:ext cx="728806" cy="437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acc>
                        <m:accPr>
                          <m:chr m:val="̃"/>
                          <m:ctrlPr>
                            <a:rPr lang="en-US" sz="22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</m:oMath>
                  </m:oMathPara>
                </a14:m>
                <a:endParaRPr lang="ru-RU" sz="22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37711"/>
                <a:ext cx="728806" cy="437107"/>
              </a:xfrm>
              <a:prstGeom prst="rect">
                <a:avLst/>
              </a:prstGeom>
              <a:blipFill>
                <a:blip r:embed="rId7"/>
                <a:stretch>
                  <a:fillRect t="-8333" r="-258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>
                <a:off x="2215112" y="5829737"/>
                <a:ext cx="171318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acc>
                        <m:accPr>
                          <m:chr m:val="̃"/>
                          <m:ctrlPr>
                            <a:rPr lang="en-US" sz="22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acc>
                    </m:oMath>
                  </m:oMathPara>
                </a14:m>
                <a:endParaRPr lang="ru-RU" sz="22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112" y="5829737"/>
                <a:ext cx="1713187" cy="430887"/>
              </a:xfrm>
              <a:prstGeom prst="rect">
                <a:avLst/>
              </a:prstGeom>
              <a:blipFill>
                <a:blip r:embed="rId8"/>
                <a:stretch>
                  <a:fillRect b="-98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239632" y="1034684"/>
                <a:ext cx="9323231" cy="645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 smtClean="0">
                    <a:solidFill>
                      <a:schemeClr val="bg2">
                        <a:lumMod val="10000"/>
                      </a:schemeClr>
                    </a:solidFill>
                    <a:latin typeface="Bad Script" panose="02000000000000000000" pitchFamily="2" charset="0"/>
                  </a:rPr>
                  <a:t>1. Имеем </a:t>
                </a:r>
                <a:r>
                  <a:rPr lang="ru-RU" sz="2400" b="1" dirty="0" smtClean="0">
                    <a:solidFill>
                      <a:srgbClr val="FF0000"/>
                    </a:solidFill>
                    <a:latin typeface="Bad Script" panose="02000000000000000000" pitchFamily="2" charset="0"/>
                  </a:rPr>
                  <a:t>кривую</a:t>
                </a:r>
                <a:r>
                  <a:rPr lang="ru-RU" sz="2400" b="1" dirty="0" smtClean="0">
                    <a:solidFill>
                      <a:schemeClr val="bg2">
                        <a:lumMod val="10000"/>
                      </a:schemeClr>
                    </a:solidFill>
                    <a:latin typeface="Bad Script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sz="24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𝝆</m:t>
                            </m:r>
                          </m:e>
                        </m:acc>
                        <m:d>
                          <m:dPr>
                            <m:ctrlPr>
                              <a:rPr lang="en-US" sz="2400" b="1" i="1" dirty="0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dirty="0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d>
                        <m:r>
                          <a:rPr lang="en-US" sz="2400" b="1" i="1" dirty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en-US" sz="2400" b="1" i="1" dirty="0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dirty="0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</m:acc>
                        <m:d>
                          <m:dPr>
                            <m:ctrlPr>
                              <a:rPr lang="en-US" sz="2400" b="1" i="1" dirty="0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dirty="0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d>
                      </m:e>
                    </m:d>
                  </m:oMath>
                </a14:m>
                <a:r>
                  <a:rPr lang="ru-RU" sz="2400" b="1" dirty="0" smtClean="0">
                    <a:solidFill>
                      <a:schemeClr val="bg2">
                        <a:lumMod val="10000"/>
                      </a:schemeClr>
                    </a:solidFill>
                    <a:latin typeface="Bad Script" panose="02000000000000000000" pitchFamily="2" charset="0"/>
                  </a:rPr>
                  <a:t>, на которой известно значение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acc>
                    <m:d>
                      <m:dPr>
                        <m:ctrlPr>
                          <a:rPr lang="en-US" sz="2400" b="1" i="1" dirty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</m:oMath>
                </a14:m>
                <a:r>
                  <a:rPr lang="ru-RU" sz="2400" b="1" dirty="0" smtClean="0">
                    <a:solidFill>
                      <a:schemeClr val="bg2">
                        <a:lumMod val="10000"/>
                      </a:schemeClr>
                    </a:solidFill>
                    <a:latin typeface="Bad Script" panose="02000000000000000000" pitchFamily="2" charset="0"/>
                  </a:rPr>
                  <a:t>.</a:t>
                </a:r>
                <a:endParaRPr lang="ru-RU" sz="2400" b="1" dirty="0">
                  <a:solidFill>
                    <a:schemeClr val="bg2">
                      <a:lumMod val="10000"/>
                    </a:schemeClr>
                  </a:solidFill>
                  <a:latin typeface="Bad Script" panose="02000000000000000000" pitchFamily="2" charset="0"/>
                </a:endParaRPr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32" y="1034684"/>
                <a:ext cx="9323231" cy="645048"/>
              </a:xfrm>
              <a:prstGeom prst="rect">
                <a:avLst/>
              </a:prstGeom>
              <a:blipFill>
                <a:blip r:embed="rId9"/>
                <a:stretch>
                  <a:fillRect l="-980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9" name="Таблица 38">
                <a:extLst>
                  <a:ext uri="{FF2B5EF4-FFF2-40B4-BE49-F238E27FC236}">
                    <a16:creationId xmlns:a16="http://schemas.microsoft.com/office/drawing/2014/main" id="{B4F10BA4-41E1-AE59-C7A7-4DF90002C6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5771065"/>
                  </p:ext>
                </p:extLst>
              </p:nvPr>
            </p:nvGraphicFramePr>
            <p:xfrm>
              <a:off x="5782353" y="5115469"/>
              <a:ext cx="2966575" cy="83553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966575">
                      <a:extLst>
                        <a:ext uri="{9D8B030D-6E8A-4147-A177-3AD203B41FA5}">
                          <a16:colId xmlns:a16="http://schemas.microsoft.com/office/drawing/2014/main" val="315064808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ru-RU" sz="18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Cordia New" panose="020B0304020202020204" pitchFamily="34" charset="-34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4541894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Cordia New" panose="020B0304020202020204" pitchFamily="34" charset="-34"/>
                                  </a:rPr>
                                  <m:t>𝐿</m:t>
                                </m:r>
                                <m:d>
                                  <m:dPr>
                                    <m:ctrlPr>
                                      <a:rPr lang="ru-RU" sz="1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18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Cordia New" panose="020B0304020202020204" pitchFamily="34" charset="-34"/>
                                          </a:rPr>
                                          <m:t>𝜌</m:t>
                                        </m:r>
                                      </m:e>
                                      <m:sub>
                                        <m:r>
                                          <a:rPr lang="ru-RU" sz="18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Cordia New" panose="020B0304020202020204" pitchFamily="34" charset="-34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ru-RU" sz="1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Cordia New" panose="020B0304020202020204" pitchFamily="34" charset="-34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ru-RU" sz="18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Cordia New" panose="020B0304020202020204" pitchFamily="34" charset="-34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ru-RU" sz="18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Cordia New" panose="020B0304020202020204" pitchFamily="34" charset="-34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ru-RU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Cordia New" panose="020B0304020202020204" pitchFamily="34" charset="-34"/>
                                  </a:rPr>
                                  <m:t>=</m:t>
                                </m:r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Cordia New" panose="020B0304020202020204" pitchFamily="34" charset="-34"/>
                                  </a:rPr>
                                  <m:t>𝐻</m:t>
                                </m:r>
                                <m:d>
                                  <m:dPr>
                                    <m:ctrlPr>
                                      <a:rPr lang="ru-RU" sz="1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18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Cordia New" panose="020B0304020202020204" pitchFamily="34" charset="-34"/>
                                          </a:rPr>
                                          <m:t>𝜌</m:t>
                                        </m:r>
                                      </m:e>
                                      <m:sub>
                                        <m:r>
                                          <a:rPr lang="ru-RU" sz="18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Cordia New" panose="020B0304020202020204" pitchFamily="34" charset="-34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ru-RU" sz="1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Cordia New" panose="020B0304020202020204" pitchFamily="34" charset="-34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ru-RU" sz="18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Cordia New" panose="020B0304020202020204" pitchFamily="34" charset="-34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ru-RU" sz="18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Cordia New" panose="020B0304020202020204" pitchFamily="34" charset="-34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m:rPr>
                                    <m:nor/>
                                  </m:rPr>
                                  <a:rPr lang="ru-RU" sz="1800" dirty="0">
                                    <a:solidFill>
                                      <a:schemeClr val="tx1"/>
                                    </a:solidFill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ru-RU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9882030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  <m:sSub>
                                  <m:sSubPr>
                                    <m:ctrlPr>
                                      <a:rPr lang="ru-RU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ru-RU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ru-RU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ru-RU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sup>
                                </m:sSubSup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sSubSup>
                                  <m:sSubSupPr>
                                    <m:ctrlPr>
                                      <a:rPr lang="ru-RU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ru-RU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Cordia New" panose="020B0304020202020204" pitchFamily="34" charset="-34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9338766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9" name="Таблица 38">
                <a:extLst>
                  <a:ext uri="{FF2B5EF4-FFF2-40B4-BE49-F238E27FC236}">
                    <a16:creationId xmlns:a16="http://schemas.microsoft.com/office/drawing/2014/main" id="{B4F10BA4-41E1-AE59-C7A7-4DF90002C6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5771065"/>
                  </p:ext>
                </p:extLst>
              </p:nvPr>
            </p:nvGraphicFramePr>
            <p:xfrm>
              <a:off x="5782353" y="5115469"/>
              <a:ext cx="2966575" cy="83553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966575">
                      <a:extLst>
                        <a:ext uri="{9D8B030D-6E8A-4147-A177-3AD203B41FA5}">
                          <a16:colId xmlns:a16="http://schemas.microsoft.com/office/drawing/2014/main" val="3150648080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ru-RU" sz="18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Cordia New" panose="020B0304020202020204" pitchFamily="34" charset="-34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45418948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10"/>
                          <a:stretch>
                            <a:fillRect l="-205" t="-100000" r="-820" b="-1369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8820303"/>
                      </a:ext>
                    </a:extLst>
                  </a:tr>
                  <a:tr h="28689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10"/>
                          <a:stretch>
                            <a:fillRect l="-205" t="-195745" r="-820" b="-340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338766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0" name="Стрелка вправо 39"/>
          <p:cNvSpPr/>
          <p:nvPr/>
        </p:nvSpPr>
        <p:spPr>
          <a:xfrm rot="5400000">
            <a:off x="8311950" y="3198389"/>
            <a:ext cx="544310" cy="4068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48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392" y="2978485"/>
            <a:ext cx="5858066" cy="3879515"/>
          </a:xfrm>
          <a:prstGeom prst="rect">
            <a:avLst/>
          </a:prstGeom>
        </p:spPr>
      </p:pic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0CFD1647-9B21-5CAA-C764-2136A802B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B015D5C-7696-4B65-9192-448044F40A9D}" type="slidenum">
              <a:rPr lang="ru-RU" smtClean="0">
                <a:solidFill>
                  <a:schemeClr val="bg1">
                    <a:lumMod val="10000"/>
                  </a:schemeClr>
                </a:solidFill>
              </a:rPr>
              <a:t>12</a:t>
            </a:fld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3713A9C7-C26A-8B8C-642C-EE385666FB89}"/>
              </a:ext>
            </a:extLst>
          </p:cNvPr>
          <p:cNvSpPr txBox="1">
            <a:spLocks/>
          </p:cNvSpPr>
          <p:nvPr/>
        </p:nvSpPr>
        <p:spPr>
          <a:xfrm>
            <a:off x="195104" y="95378"/>
            <a:ext cx="11300976" cy="701508"/>
          </a:xfrm>
          <a:prstGeom prst="rect">
            <a:avLst/>
          </a:prstGeom>
        </p:spPr>
        <p:txBody>
          <a:bodyPr vert="horz" lIns="91440" tIns="27432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400" dirty="0" smtClean="0">
                <a:latin typeface="Times New Roman" panose="02020603050405020304" pitchFamily="18" charset="0"/>
                <a:ea typeface="SimSun" panose="02010600030101010101" pitchFamily="2" charset="-122"/>
                <a:cs typeface="Cordia New" panose="020B0304020202020204" pitchFamily="34" charset="-34"/>
              </a:rPr>
              <a:t>Конструирование функции нагрева</a:t>
            </a:r>
            <a:endParaRPr lang="ru-RU" sz="3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Прямоугольник 20"/>
              <p:cNvSpPr/>
              <p:nvPr/>
            </p:nvSpPr>
            <p:spPr>
              <a:xfrm>
                <a:off x="5845592" y="2480592"/>
                <a:ext cx="5123710" cy="4978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ru-RU" sz="220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d>
                        <m:dPr>
                          <m:ctrlPr>
                            <a:rPr lang="ru-RU" sz="22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ru-RU" sz="22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22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acc>
                          <m:r>
                            <a:rPr lang="ru-RU" sz="2200" i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̃"/>
                              <m:ctrlPr>
                                <a:rPr lang="ru-RU" sz="22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22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</m:d>
                      <m:r>
                        <a:rPr lang="ru-RU" sz="2200" i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2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acc>
                        <m:accPr>
                          <m:chr m:val="̃"/>
                          <m:ctrlPr>
                            <a:rPr lang="ru-RU" sz="22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22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acc>
                      <m:r>
                        <a:rPr lang="ru-RU" sz="2200" i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22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acc>
                        <m:accPr>
                          <m:chr m:val="̃"/>
                          <m:ctrlPr>
                            <a:rPr lang="ru-RU" sz="22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22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  <m:r>
                        <a:rPr lang="ru-RU" sz="2200" i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22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ru-RU" sz="2200" i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, </m:t>
                      </m:r>
                      <m:r>
                        <a:rPr lang="ru-RU" sz="22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ru-RU" sz="2200" i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ru-RU" sz="22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sz="2200" i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ru-RU" sz="22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ru-RU" sz="22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ru-RU" sz="2200" i="1">
                                          <a:solidFill>
                                            <a:schemeClr val="bg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200" b="0" i="1" smtClean="0">
                                          <a:solidFill>
                                            <a:schemeClr val="bg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ru-RU" sz="2200" i="0">
                                          <a:solidFill>
                                            <a:schemeClr val="bg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sz="2200" i="1">
                                          <a:solidFill>
                                            <a:schemeClr val="bg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smtClean="0">
                                          <a:solidFill>
                                            <a:schemeClr val="bg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ru-RU" sz="2200" i="0">
                                          <a:solidFill>
                                            <a:schemeClr val="bg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ru-RU" sz="22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592" y="2480592"/>
                <a:ext cx="5123710" cy="4978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CB1C3F8-1544-6A80-B59C-90AF5823B277}"/>
                  </a:ext>
                </a:extLst>
              </p:cNvPr>
              <p:cNvSpPr txBox="1"/>
              <p:nvPr/>
            </p:nvSpPr>
            <p:spPr>
              <a:xfrm>
                <a:off x="304418" y="3104783"/>
                <a:ext cx="4835522" cy="479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i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ru-RU" sz="2200" i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ru-RU" sz="2200" i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ctrlPr>
                            <a:rPr lang="ru-RU" sz="2200" i="1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200" i="1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ru-RU" sz="2200" i="1">
                                  <a:solidFill>
                                    <a:schemeClr val="bg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200" i="1">
                                  <a:solidFill>
                                    <a:schemeClr val="bg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ru-RU" sz="2200" i="1">
                                  <a:solidFill>
                                    <a:schemeClr val="bg1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</m:e>
                      </m:d>
                      <m:r>
                        <a:rPr lang="ru-RU" sz="2200" i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2200" i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ru-RU" sz="2200" i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ru-RU" sz="2200" i="1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200" i="1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ru-RU" sz="2200" i="1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ru-RU" sz="2200" i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ru-RU" sz="2200" dirty="0"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CB1C3F8-1544-6A80-B59C-90AF5823B2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418" y="3104783"/>
                <a:ext cx="4835522" cy="479042"/>
              </a:xfrm>
              <a:prstGeom prst="rect">
                <a:avLst/>
              </a:prstGeom>
              <a:blipFill>
                <a:blip r:embed="rId4"/>
                <a:stretch>
                  <a:fillRect b="-88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283397" y="845865"/>
                <a:ext cx="87761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bg2">
                        <a:lumMod val="10000"/>
                      </a:schemeClr>
                    </a:solidFill>
                    <a:latin typeface="Bad Script" panose="02000000000000000000" pitchFamily="2" charset="0"/>
                  </a:rPr>
                  <a:t>2</a:t>
                </a:r>
                <a:r>
                  <a:rPr lang="ru-RU" sz="2400" b="1" dirty="0" smtClean="0">
                    <a:solidFill>
                      <a:schemeClr val="bg2">
                        <a:lumMod val="10000"/>
                      </a:schemeClr>
                    </a:solidFill>
                    <a:latin typeface="Bad Script" panose="02000000000000000000" pitchFamily="2" charset="0"/>
                  </a:rPr>
                  <a:t>. Варьируя параметр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ru-RU" sz="2400" b="1" dirty="0" smtClean="0">
                    <a:solidFill>
                      <a:schemeClr val="bg2">
                        <a:lumMod val="10000"/>
                      </a:schemeClr>
                    </a:solidFill>
                    <a:latin typeface="Bad Script" panose="02000000000000000000" pitchFamily="2" charset="0"/>
                  </a:rPr>
                  <a:t>, подбираем значения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𝒂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</m:oMath>
                </a14:m>
                <a:r>
                  <a:rPr lang="ru-RU" sz="2400" b="1" dirty="0" smtClean="0">
                    <a:solidFill>
                      <a:schemeClr val="bg2">
                        <a:lumMod val="10000"/>
                      </a:schemeClr>
                    </a:solidFill>
                    <a:latin typeface="Bad Script" panose="02000000000000000000" pitchFamily="2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𝒃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</m:oMath>
                </a14:m>
                <a:endParaRPr lang="ru-RU" sz="2400" b="1" dirty="0">
                  <a:solidFill>
                    <a:schemeClr val="bg2">
                      <a:lumMod val="10000"/>
                    </a:schemeClr>
                  </a:solidFill>
                  <a:latin typeface="Bad Script" panose="02000000000000000000" pitchFamily="2" charset="0"/>
                </a:endParaRPr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97" y="845865"/>
                <a:ext cx="8776138" cy="461665"/>
              </a:xfrm>
              <a:prstGeom prst="rect">
                <a:avLst/>
              </a:prstGeom>
              <a:blipFill>
                <a:blip r:embed="rId5"/>
                <a:stretch>
                  <a:fillRect l="-1042" t="-8000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Прямоугольник 22"/>
              <p:cNvSpPr/>
              <p:nvPr/>
            </p:nvSpPr>
            <p:spPr>
              <a:xfrm>
                <a:off x="-391324" y="4334108"/>
                <a:ext cx="6003849" cy="21137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ru-RU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ru-RU" i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̃"/>
                              <m:ctrlPr>
                                <a:rPr lang="ru-RU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  <m:d>
                            <m:dPr>
                              <m:ctrlPr>
                                <a:rPr lang="ru-RU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f>
                            <m:fPr>
                              <m:ctrlPr>
                                <a:rPr lang="ru-RU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acc>
                                <m:accPr>
                                  <m:chr m:val="̃"/>
                                  <m:ctrlPr>
                                    <a:rPr lang="ru-RU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ru-RU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𝑑𝑧</m:t>
                              </m:r>
                            </m:den>
                          </m:f>
                          <m:r>
                            <a:rPr lang="ru-RU" i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̃"/>
                              <m:ctrlPr>
                                <a:rPr lang="ru-RU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  <m:d>
                            <m:dPr>
                              <m:ctrlPr>
                                <a:rPr lang="ru-RU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ru-RU" i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ru-RU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acc>
                                <m:accPr>
                                  <m:chr m:val="̃"/>
                                  <m:ctrlPr>
                                    <a:rPr lang="ru-RU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ru-RU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𝑑𝑧</m:t>
                              </m:r>
                            </m:den>
                          </m:f>
                          <m:r>
                            <a:rPr lang="ru-RU" i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f>
                            <m:fPr>
                              <m:ctrlPr>
                                <a:rPr lang="ru-RU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acc>
                                <m:accPr>
                                  <m:chr m:val="̃"/>
                                  <m:ctrlPr>
                                    <a:rPr lang="ru-RU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ru-RU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𝑑𝑧</m:t>
                              </m:r>
                            </m:den>
                          </m:f>
                          <m:r>
                            <a:rPr lang="ru-RU" i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acc>
                            <m:accPr>
                              <m:chr m:val="̃"/>
                              <m:ctrlPr>
                                <a:rPr lang="ru-RU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  <m:d>
                            <m:dPr>
                              <m:ctrlPr>
                                <a:rPr lang="ru-RU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f>
                            <m:fPr>
                              <m:ctrlPr>
                                <a:rPr lang="ru-RU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acc>
                                <m:accPr>
                                  <m:chr m:val="̃"/>
                                  <m:ctrlPr>
                                    <a:rPr lang="ru-RU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ru-RU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𝑑𝑧</m:t>
                              </m:r>
                            </m:den>
                          </m:f>
                          <m:r>
                            <a:rPr lang="ru-RU" i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̃"/>
                              <m:ctrlPr>
                                <a:rPr lang="ru-RU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acc>
                          <m:d>
                            <m:dPr>
                              <m:ctrlPr>
                                <a:rPr lang="ru-RU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f>
                            <m:fPr>
                              <m:ctrlPr>
                                <a:rPr lang="ru-RU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acc>
                                <m:accPr>
                                  <m:chr m:val="̃"/>
                                  <m:ctrlPr>
                                    <a:rPr lang="ru-RU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ru-RU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𝑑𝑧</m:t>
                              </m:r>
                            </m:den>
                          </m:f>
                        </m:den>
                      </m:f>
                      <m:r>
                        <a:rPr lang="ru-RU" i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i="0" dirty="0" smtClean="0">
                  <a:solidFill>
                    <a:schemeClr val="bg2">
                      <a:lumMod val="1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ctrlPr>
                            <a:rPr lang="ru-RU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ru-RU" i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̃"/>
                              <m:ctrlPr>
                                <a:rPr lang="ru-RU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acc>
                          <m:d>
                            <m:dPr>
                              <m:ctrlPr>
                                <a:rPr lang="ru-RU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f>
                            <m:fPr>
                              <m:ctrlPr>
                                <a:rPr lang="ru-RU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acc>
                                <m:accPr>
                                  <m:chr m:val="̃"/>
                                  <m:ctrlPr>
                                    <a:rPr lang="ru-RU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ru-RU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𝑑𝑧</m:t>
                              </m:r>
                            </m:den>
                          </m:f>
                          <m:r>
                            <a:rPr lang="ru-RU" i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̃"/>
                              <m:ctrlPr>
                                <a:rPr lang="ru-RU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  <m:d>
                            <m:dPr>
                              <m:ctrlPr>
                                <a:rPr lang="ru-RU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f>
                            <m:fPr>
                              <m:ctrlPr>
                                <a:rPr lang="ru-RU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acc>
                                <m:accPr>
                                  <m:chr m:val="̃"/>
                                  <m:ctrlPr>
                                    <a:rPr lang="ru-RU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ru-RU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𝑑𝑧</m:t>
                              </m:r>
                            </m:den>
                          </m:f>
                          <m:r>
                            <a:rPr lang="ru-RU" i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f>
                            <m:fPr>
                              <m:ctrlPr>
                                <a:rPr lang="ru-RU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acc>
                                <m:accPr>
                                  <m:chr m:val="̃"/>
                                  <m:ctrlPr>
                                    <a:rPr lang="ru-RU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ru-RU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𝑑𝑧</m:t>
                              </m:r>
                            </m:den>
                          </m:f>
                          <m:r>
                            <a:rPr lang="ru-RU" i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acc>
                            <m:accPr>
                              <m:chr m:val="̃"/>
                              <m:ctrlPr>
                                <a:rPr lang="ru-RU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acc>
                          <m:d>
                            <m:dPr>
                              <m:ctrlPr>
                                <a:rPr lang="ru-RU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f>
                            <m:fPr>
                              <m:ctrlPr>
                                <a:rPr lang="ru-RU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acc>
                                <m:accPr>
                                  <m:chr m:val="̃"/>
                                  <m:ctrlPr>
                                    <a:rPr lang="ru-RU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ru-RU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𝑑𝑧</m:t>
                              </m:r>
                            </m:den>
                          </m:f>
                          <m:r>
                            <a:rPr lang="ru-RU" i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̃"/>
                              <m:ctrlPr>
                                <a:rPr lang="ru-RU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  <m:d>
                            <m:dPr>
                              <m:ctrlPr>
                                <a:rPr lang="ru-RU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f>
                            <m:fPr>
                              <m:ctrlPr>
                                <a:rPr lang="ru-RU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acc>
                                <m:accPr>
                                  <m:chr m:val="̃"/>
                                  <m:ctrlPr>
                                    <a:rPr lang="ru-RU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ru-RU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𝑑𝑧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ru-RU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91324" y="4334108"/>
                <a:ext cx="6003849" cy="21137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Двойная стрелка влево/вправо 3"/>
          <p:cNvSpPr/>
          <p:nvPr/>
        </p:nvSpPr>
        <p:spPr>
          <a:xfrm rot="5400000">
            <a:off x="2360018" y="3846591"/>
            <a:ext cx="592423" cy="22475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93683" y="4334108"/>
            <a:ext cx="3909848" cy="22716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83397" y="1281604"/>
                <a:ext cx="10237076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Значения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ru-RU" dirty="0" smtClean="0"/>
                  <a:t> подбираются, принимая во внимание:</a:t>
                </a:r>
              </a:p>
              <a:p>
                <a:pPr marL="285750" indent="-285750">
                  <a:buFontTx/>
                  <a:buChar char="-"/>
                </a:pPr>
                <a:r>
                  <a:rPr lang="ru-RU" dirty="0" smtClean="0"/>
                  <a:t>Устойчивость стационарного состояния</a:t>
                </a:r>
              </a:p>
              <a:p>
                <a:pPr marL="285750" indent="-285750">
                  <a:buFontTx/>
                  <a:buChar char="-"/>
                </a:pPr>
                <a:r>
                  <a:rPr lang="ru-RU" dirty="0" smtClean="0"/>
                  <a:t>Времена установления стационарного состояния (времена теплового дисбаланса)</a:t>
                </a:r>
              </a:p>
              <a:p>
                <a:pPr marL="285750" indent="-285750">
                  <a:buFontTx/>
                  <a:buChar char="-"/>
                </a:pPr>
                <a:r>
                  <a:rPr lang="ru-RU" dirty="0" smtClean="0"/>
                  <a:t>Соответствие модельной функции нагрева некоторым физическим механизмам</a:t>
                </a:r>
              </a:p>
              <a:p>
                <a:r>
                  <a:rPr lang="ru-RU" dirty="0"/>
                  <a:t> </a:t>
                </a:r>
                <a:r>
                  <a:rPr lang="ru-RU" dirty="0" smtClean="0"/>
                  <a:t>и т.д.</a:t>
                </a:r>
              </a:p>
              <a:p>
                <a:pPr marL="285750" indent="-285750">
                  <a:buFontTx/>
                  <a:buChar char="-"/>
                </a:pPr>
                <a:endParaRPr lang="ru-RU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97" y="1281604"/>
                <a:ext cx="10237076" cy="1754326"/>
              </a:xfrm>
              <a:prstGeom prst="rect">
                <a:avLst/>
              </a:prstGeom>
              <a:blipFill>
                <a:blip r:embed="rId7"/>
                <a:stretch>
                  <a:fillRect l="-476" t="-17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328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Скругленный прямоугольник 40"/>
          <p:cNvSpPr/>
          <p:nvPr/>
        </p:nvSpPr>
        <p:spPr>
          <a:xfrm>
            <a:off x="384404" y="1675813"/>
            <a:ext cx="1061544" cy="39939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0CFD1647-9B21-5CAA-C764-2136A802B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B015D5C-7696-4B65-9192-448044F40A9D}" type="slidenum">
              <a:rPr lang="ru-RU" smtClean="0">
                <a:solidFill>
                  <a:schemeClr val="bg1">
                    <a:lumMod val="10000"/>
                  </a:schemeClr>
                </a:solidFill>
              </a:rPr>
              <a:t>13</a:t>
            </a:fld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3713A9C7-C26A-8B8C-642C-EE385666FB89}"/>
              </a:ext>
            </a:extLst>
          </p:cNvPr>
          <p:cNvSpPr txBox="1">
            <a:spLocks/>
          </p:cNvSpPr>
          <p:nvPr/>
        </p:nvSpPr>
        <p:spPr>
          <a:xfrm>
            <a:off x="195104" y="95378"/>
            <a:ext cx="11300976" cy="701508"/>
          </a:xfrm>
          <a:prstGeom prst="rect">
            <a:avLst/>
          </a:prstGeom>
        </p:spPr>
        <p:txBody>
          <a:bodyPr vert="horz" lIns="91440" tIns="27432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400" dirty="0" smtClean="0">
                <a:latin typeface="Times New Roman" panose="02020603050405020304" pitchFamily="18" charset="0"/>
                <a:ea typeface="SimSun" panose="02010600030101010101" pitchFamily="2" charset="-122"/>
                <a:cs typeface="Cordia New" panose="020B0304020202020204" pitchFamily="34" charset="-34"/>
              </a:rPr>
              <a:t>Конструирование функции нагрева</a:t>
            </a:r>
            <a:endParaRPr lang="ru-RU" sz="3400" dirty="0"/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40680"/>
              </p:ext>
            </p:extLst>
          </p:nvPr>
        </p:nvGraphicFramePr>
        <p:xfrm>
          <a:off x="662464" y="3397332"/>
          <a:ext cx="4238784" cy="2926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9848">
                  <a:extLst>
                    <a:ext uri="{9D8B030D-6E8A-4147-A177-3AD203B41FA5}">
                      <a16:colId xmlns:a16="http://schemas.microsoft.com/office/drawing/2014/main" val="2308390631"/>
                    </a:ext>
                  </a:extLst>
                </a:gridCol>
                <a:gridCol w="529848">
                  <a:extLst>
                    <a:ext uri="{9D8B030D-6E8A-4147-A177-3AD203B41FA5}">
                      <a16:colId xmlns:a16="http://schemas.microsoft.com/office/drawing/2014/main" val="3585221156"/>
                    </a:ext>
                  </a:extLst>
                </a:gridCol>
                <a:gridCol w="529848">
                  <a:extLst>
                    <a:ext uri="{9D8B030D-6E8A-4147-A177-3AD203B41FA5}">
                      <a16:colId xmlns:a16="http://schemas.microsoft.com/office/drawing/2014/main" val="3701596901"/>
                    </a:ext>
                  </a:extLst>
                </a:gridCol>
                <a:gridCol w="529848">
                  <a:extLst>
                    <a:ext uri="{9D8B030D-6E8A-4147-A177-3AD203B41FA5}">
                      <a16:colId xmlns:a16="http://schemas.microsoft.com/office/drawing/2014/main" val="3789712279"/>
                    </a:ext>
                  </a:extLst>
                </a:gridCol>
                <a:gridCol w="529848">
                  <a:extLst>
                    <a:ext uri="{9D8B030D-6E8A-4147-A177-3AD203B41FA5}">
                      <a16:colId xmlns:a16="http://schemas.microsoft.com/office/drawing/2014/main" val="3977996282"/>
                    </a:ext>
                  </a:extLst>
                </a:gridCol>
                <a:gridCol w="529848">
                  <a:extLst>
                    <a:ext uri="{9D8B030D-6E8A-4147-A177-3AD203B41FA5}">
                      <a16:colId xmlns:a16="http://schemas.microsoft.com/office/drawing/2014/main" val="2282676189"/>
                    </a:ext>
                  </a:extLst>
                </a:gridCol>
                <a:gridCol w="529848">
                  <a:extLst>
                    <a:ext uri="{9D8B030D-6E8A-4147-A177-3AD203B41FA5}">
                      <a16:colId xmlns:a16="http://schemas.microsoft.com/office/drawing/2014/main" val="1696260691"/>
                    </a:ext>
                  </a:extLst>
                </a:gridCol>
                <a:gridCol w="529848">
                  <a:extLst>
                    <a:ext uri="{9D8B030D-6E8A-4147-A177-3AD203B41FA5}">
                      <a16:colId xmlns:a16="http://schemas.microsoft.com/office/drawing/2014/main" val="2506903556"/>
                    </a:ext>
                  </a:extLst>
                </a:gridCol>
              </a:tblGrid>
              <a:tr h="2727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1690070"/>
                  </a:ext>
                </a:extLst>
              </a:tr>
              <a:tr h="2727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0524821"/>
                  </a:ext>
                </a:extLst>
              </a:tr>
              <a:tr h="27276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5968688"/>
                  </a:ext>
                </a:extLst>
              </a:tr>
              <a:tr h="27276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488835"/>
                  </a:ext>
                </a:extLst>
              </a:tr>
              <a:tr h="27276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818616"/>
                  </a:ext>
                </a:extLst>
              </a:tr>
              <a:tr h="27276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078873"/>
                  </a:ext>
                </a:extLst>
              </a:tr>
              <a:tr h="27276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552480"/>
                  </a:ext>
                </a:extLst>
              </a:tr>
              <a:tr h="27276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99999"/>
                  </a:ext>
                </a:extLst>
              </a:tr>
            </a:tbl>
          </a:graphicData>
        </a:graphic>
      </p:graphicFrame>
      <p:cxnSp>
        <p:nvCxnSpPr>
          <p:cNvPr id="25" name="Прямая со стрелкой 24"/>
          <p:cNvCxnSpPr/>
          <p:nvPr/>
        </p:nvCxnSpPr>
        <p:spPr>
          <a:xfrm flipV="1">
            <a:off x="650240" y="2848022"/>
            <a:ext cx="0" cy="3501978"/>
          </a:xfrm>
          <a:prstGeom prst="straightConnector1">
            <a:avLst/>
          </a:prstGeom>
          <a:ln w="22225">
            <a:solidFill>
              <a:schemeClr val="bg1">
                <a:lumMod val="10000"/>
              </a:schemeClr>
            </a:solidFill>
            <a:headEnd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662464" y="6323412"/>
            <a:ext cx="4634750" cy="0"/>
          </a:xfrm>
          <a:prstGeom prst="straightConnector1">
            <a:avLst/>
          </a:prstGeom>
          <a:ln w="22225">
            <a:solidFill>
              <a:schemeClr val="bg1">
                <a:lumMod val="10000"/>
              </a:schemeClr>
            </a:solidFill>
            <a:headEnd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олилиния 29"/>
          <p:cNvSpPr/>
          <p:nvPr/>
        </p:nvSpPr>
        <p:spPr>
          <a:xfrm>
            <a:off x="877190" y="3593943"/>
            <a:ext cx="3794235" cy="2419727"/>
          </a:xfrm>
          <a:custGeom>
            <a:avLst/>
            <a:gdLst>
              <a:gd name="connsiteX0" fmla="*/ 3794235 w 3799286"/>
              <a:gd name="connsiteY0" fmla="*/ 2526141 h 2526141"/>
              <a:gd name="connsiteX1" fmla="*/ 3541987 w 3799286"/>
              <a:gd name="connsiteY1" fmla="*/ 613258 h 2526141"/>
              <a:gd name="connsiteX2" fmla="*/ 2133600 w 3799286"/>
              <a:gd name="connsiteY2" fmla="*/ 3658 h 2526141"/>
              <a:gd name="connsiteX3" fmla="*/ 987973 w 3799286"/>
              <a:gd name="connsiteY3" fmla="*/ 361010 h 2526141"/>
              <a:gd name="connsiteX4" fmla="*/ 0 w 3799286"/>
              <a:gd name="connsiteY4" fmla="*/ 403051 h 2526141"/>
              <a:gd name="connsiteX0" fmla="*/ 3794235 w 3794572"/>
              <a:gd name="connsiteY0" fmla="*/ 2524648 h 2524648"/>
              <a:gd name="connsiteX1" fmla="*/ 3205656 w 3794572"/>
              <a:gd name="connsiteY1" fmla="*/ 548703 h 2524648"/>
              <a:gd name="connsiteX2" fmla="*/ 2133600 w 3794572"/>
              <a:gd name="connsiteY2" fmla="*/ 2165 h 2524648"/>
              <a:gd name="connsiteX3" fmla="*/ 987973 w 3794572"/>
              <a:gd name="connsiteY3" fmla="*/ 359517 h 2524648"/>
              <a:gd name="connsiteX4" fmla="*/ 0 w 3794572"/>
              <a:gd name="connsiteY4" fmla="*/ 401558 h 2524648"/>
              <a:gd name="connsiteX0" fmla="*/ 3794235 w 3794499"/>
              <a:gd name="connsiteY0" fmla="*/ 2420282 h 2420282"/>
              <a:gd name="connsiteX1" fmla="*/ 3205656 w 3794499"/>
              <a:gd name="connsiteY1" fmla="*/ 444337 h 2420282"/>
              <a:gd name="connsiteX2" fmla="*/ 2690649 w 3794499"/>
              <a:gd name="connsiteY2" fmla="*/ 2903 h 2420282"/>
              <a:gd name="connsiteX3" fmla="*/ 987973 w 3794499"/>
              <a:gd name="connsiteY3" fmla="*/ 255151 h 2420282"/>
              <a:gd name="connsiteX4" fmla="*/ 0 w 3794499"/>
              <a:gd name="connsiteY4" fmla="*/ 297192 h 2420282"/>
              <a:gd name="connsiteX0" fmla="*/ 3794235 w 3794516"/>
              <a:gd name="connsiteY0" fmla="*/ 2420282 h 2420282"/>
              <a:gd name="connsiteX1" fmla="*/ 3205656 w 3794516"/>
              <a:gd name="connsiteY1" fmla="*/ 444337 h 2420282"/>
              <a:gd name="connsiteX2" fmla="*/ 2532994 w 3794516"/>
              <a:gd name="connsiteY2" fmla="*/ 2903 h 2420282"/>
              <a:gd name="connsiteX3" fmla="*/ 987973 w 3794516"/>
              <a:gd name="connsiteY3" fmla="*/ 255151 h 2420282"/>
              <a:gd name="connsiteX4" fmla="*/ 0 w 3794516"/>
              <a:gd name="connsiteY4" fmla="*/ 297192 h 2420282"/>
              <a:gd name="connsiteX0" fmla="*/ 3794235 w 3794591"/>
              <a:gd name="connsiteY0" fmla="*/ 2419727 h 2419727"/>
              <a:gd name="connsiteX1" fmla="*/ 3289738 w 3794591"/>
              <a:gd name="connsiteY1" fmla="*/ 422761 h 2419727"/>
              <a:gd name="connsiteX2" fmla="*/ 2532994 w 3794591"/>
              <a:gd name="connsiteY2" fmla="*/ 2348 h 2419727"/>
              <a:gd name="connsiteX3" fmla="*/ 987973 w 3794591"/>
              <a:gd name="connsiteY3" fmla="*/ 254596 h 2419727"/>
              <a:gd name="connsiteX4" fmla="*/ 0 w 3794591"/>
              <a:gd name="connsiteY4" fmla="*/ 296637 h 2419727"/>
              <a:gd name="connsiteX0" fmla="*/ 3794235 w 3794235"/>
              <a:gd name="connsiteY0" fmla="*/ 2419727 h 2419727"/>
              <a:gd name="connsiteX1" fmla="*/ 3289738 w 3794235"/>
              <a:gd name="connsiteY1" fmla="*/ 422761 h 2419727"/>
              <a:gd name="connsiteX2" fmla="*/ 2532994 w 3794235"/>
              <a:gd name="connsiteY2" fmla="*/ 2348 h 2419727"/>
              <a:gd name="connsiteX3" fmla="*/ 987973 w 3794235"/>
              <a:gd name="connsiteY3" fmla="*/ 254596 h 2419727"/>
              <a:gd name="connsiteX4" fmla="*/ 0 w 3794235"/>
              <a:gd name="connsiteY4" fmla="*/ 296637 h 2419727"/>
              <a:gd name="connsiteX0" fmla="*/ 3794235 w 3794235"/>
              <a:gd name="connsiteY0" fmla="*/ 2419727 h 2419727"/>
              <a:gd name="connsiteX1" fmla="*/ 3289738 w 3794235"/>
              <a:gd name="connsiteY1" fmla="*/ 422761 h 2419727"/>
              <a:gd name="connsiteX2" fmla="*/ 2532994 w 3794235"/>
              <a:gd name="connsiteY2" fmla="*/ 2348 h 2419727"/>
              <a:gd name="connsiteX3" fmla="*/ 987973 w 3794235"/>
              <a:gd name="connsiteY3" fmla="*/ 254596 h 2419727"/>
              <a:gd name="connsiteX4" fmla="*/ 0 w 3794235"/>
              <a:gd name="connsiteY4" fmla="*/ 296637 h 2419727"/>
              <a:gd name="connsiteX0" fmla="*/ 3794235 w 3794235"/>
              <a:gd name="connsiteY0" fmla="*/ 2419727 h 2419727"/>
              <a:gd name="connsiteX1" fmla="*/ 3289738 w 3794235"/>
              <a:gd name="connsiteY1" fmla="*/ 422761 h 2419727"/>
              <a:gd name="connsiteX2" fmla="*/ 2532994 w 3794235"/>
              <a:gd name="connsiteY2" fmla="*/ 2348 h 2419727"/>
              <a:gd name="connsiteX3" fmla="*/ 1355835 w 3794235"/>
              <a:gd name="connsiteY3" fmla="*/ 254596 h 2419727"/>
              <a:gd name="connsiteX4" fmla="*/ 0 w 3794235"/>
              <a:gd name="connsiteY4" fmla="*/ 296637 h 2419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4235" h="2419727">
                <a:moveTo>
                  <a:pt x="3794235" y="2419727"/>
                </a:moveTo>
                <a:cubicBezTo>
                  <a:pt x="3722414" y="1631451"/>
                  <a:pt x="3499945" y="825657"/>
                  <a:pt x="3289738" y="422761"/>
                </a:cubicBezTo>
                <a:cubicBezTo>
                  <a:pt x="3079531" y="19865"/>
                  <a:pt x="2855311" y="30375"/>
                  <a:pt x="2532994" y="2348"/>
                </a:cubicBezTo>
                <a:cubicBezTo>
                  <a:pt x="2210677" y="-25679"/>
                  <a:pt x="1778001" y="205548"/>
                  <a:pt x="1355835" y="254596"/>
                </a:cubicBezTo>
                <a:cubicBezTo>
                  <a:pt x="933669" y="303644"/>
                  <a:pt x="196193" y="277368"/>
                  <a:pt x="0" y="296637"/>
                </a:cubicBezTo>
              </a:path>
            </a:pathLst>
          </a:cu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4258353" y="6350000"/>
                <a:ext cx="171318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2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acc>
                    </m:oMath>
                  </m:oMathPara>
                </a14:m>
                <a:endParaRPr lang="ru-RU" sz="22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353" y="6350000"/>
                <a:ext cx="1713187" cy="430887"/>
              </a:xfrm>
              <a:prstGeom prst="rect">
                <a:avLst/>
              </a:prstGeom>
              <a:blipFill>
                <a:blip r:embed="rId2"/>
                <a:stretch>
                  <a:fillRect b="-1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91002" y="2984047"/>
                <a:ext cx="728806" cy="437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2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</m:oMath>
                  </m:oMathPara>
                </a14:m>
                <a:endParaRPr lang="ru-RU" sz="22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02" y="2984047"/>
                <a:ext cx="728806" cy="437107"/>
              </a:xfrm>
              <a:prstGeom prst="rect">
                <a:avLst/>
              </a:prstGeom>
              <a:blipFill>
                <a:blip r:embed="rId3"/>
                <a:stretch>
                  <a:fillRect t="-8451" r="-151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-22041" y="4463229"/>
                <a:ext cx="728806" cy="437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acc>
                        <m:accPr>
                          <m:chr m:val="̃"/>
                          <m:ctrlPr>
                            <a:rPr lang="en-US" sz="22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</m:oMath>
                  </m:oMathPara>
                </a14:m>
                <a:endParaRPr lang="ru-RU" sz="22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041" y="4463229"/>
                <a:ext cx="728806" cy="437107"/>
              </a:xfrm>
              <a:prstGeom prst="rect">
                <a:avLst/>
              </a:prstGeom>
              <a:blipFill>
                <a:blip r:embed="rId4"/>
                <a:stretch>
                  <a:fillRect t="-8333" r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>
                <a:off x="2193071" y="6355255"/>
                <a:ext cx="171318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acc>
                        <m:accPr>
                          <m:chr m:val="̃"/>
                          <m:ctrlPr>
                            <a:rPr lang="en-US" sz="22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acc>
                    </m:oMath>
                  </m:oMathPara>
                </a14:m>
                <a:endParaRPr lang="ru-RU" sz="22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071" y="6355255"/>
                <a:ext cx="1713187" cy="430887"/>
              </a:xfrm>
              <a:prstGeom prst="rect">
                <a:avLst/>
              </a:prstGeom>
              <a:blipFill>
                <a:blip r:embed="rId5"/>
                <a:stretch>
                  <a:fillRect b="-1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342362" y="790406"/>
                <a:ext cx="9323231" cy="1686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ru-RU" sz="2400" b="1" dirty="0" smtClean="0">
                    <a:solidFill>
                      <a:schemeClr val="bg2">
                        <a:lumMod val="10000"/>
                      </a:schemeClr>
                    </a:solidFill>
                    <a:latin typeface="Bad Script" panose="02000000000000000000" pitchFamily="2" charset="0"/>
                  </a:rPr>
                  <a:t>3. Разбиваем плоскость параметров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</m:acc>
                  </m:oMath>
                </a14:m>
                <a:r>
                  <a:rPr lang="ru-RU" sz="2400" b="1" dirty="0" smtClean="0">
                    <a:solidFill>
                      <a:schemeClr val="bg2">
                        <a:lumMod val="10000"/>
                      </a:schemeClr>
                    </a:solidFill>
                    <a:latin typeface="Bad Script" panose="02000000000000000000" pitchFamily="2" charset="0"/>
                  </a:rPr>
                  <a:t> и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acc>
                  </m:oMath>
                </a14:m>
                <a:r>
                  <a:rPr lang="ru-RU" sz="2400" b="1" dirty="0" smtClean="0">
                    <a:solidFill>
                      <a:schemeClr val="bg2">
                        <a:lumMod val="10000"/>
                      </a:schemeClr>
                    </a:solidFill>
                    <a:latin typeface="Bad Script" panose="02000000000000000000" pitchFamily="2" charset="0"/>
                  </a:rPr>
                  <a:t> на ячейки с шагом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𝚫</m:t>
                    </m:r>
                    <m:acc>
                      <m:accPr>
                        <m:chr m:val="̃"/>
                        <m:ctrlPr>
                          <a:rPr lang="en-US" sz="24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</m:acc>
                  </m:oMath>
                </a14:m>
                <a:r>
                  <a:rPr lang="ru-RU" sz="2400" b="1" dirty="0" smtClean="0">
                    <a:solidFill>
                      <a:schemeClr val="bg2">
                        <a:lumMod val="10000"/>
                      </a:schemeClr>
                    </a:solidFill>
                    <a:latin typeface="Bad Script" panose="02000000000000000000" pitchFamily="2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𝚫</m:t>
                    </m:r>
                    <m:acc>
                      <m:accPr>
                        <m:chr m:val="̃"/>
                        <m:ctrlPr>
                          <a:rPr lang="en-US" sz="24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acc>
                  </m:oMath>
                </a14:m>
                <a:r>
                  <a:rPr lang="ru-RU" sz="2400" b="1" dirty="0" smtClean="0">
                    <a:solidFill>
                      <a:schemeClr val="bg2">
                        <a:lumMod val="10000"/>
                      </a:schemeClr>
                    </a:solidFill>
                    <a:latin typeface="Bad Script" panose="02000000000000000000" pitchFamily="2" charset="0"/>
                  </a:rPr>
                  <a:t>.</a:t>
                </a:r>
              </a:p>
              <a:p>
                <a:pPr>
                  <a:lnSpc>
                    <a:spcPct val="114000"/>
                  </a:lnSpc>
                </a:pPr>
                <a:r>
                  <a:rPr lang="ru-RU" sz="2400" b="1" dirty="0" smtClean="0">
                    <a:solidFill>
                      <a:schemeClr val="bg2">
                        <a:lumMod val="10000"/>
                      </a:schemeClr>
                    </a:solidFill>
                    <a:latin typeface="Bad Script" panose="02000000000000000000" pitchFamily="2" charset="0"/>
                  </a:rPr>
                  <a:t>В каждой ячейке заполняем значения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ru-RU" sz="2400" b="1" dirty="0" smtClean="0">
                    <a:solidFill>
                      <a:schemeClr val="bg2">
                        <a:lumMod val="10000"/>
                      </a:schemeClr>
                    </a:solidFill>
                    <a:latin typeface="Bad Script" panose="02000000000000000000" pitchFamily="2" charset="0"/>
                  </a:rPr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US" sz="2400" b="1" dirty="0" smtClean="0">
                    <a:solidFill>
                      <a:schemeClr val="bg2">
                        <a:lumMod val="10000"/>
                      </a:schemeClr>
                    </a:solidFill>
                    <a:latin typeface="Bad Script" panose="02000000000000000000" pitchFamily="2" charset="0"/>
                  </a:rPr>
                  <a:t>.</a:t>
                </a:r>
              </a:p>
              <a:p>
                <a:pPr>
                  <a:lnSpc>
                    <a:spcPct val="114000"/>
                  </a:lnSpc>
                </a:pPr>
                <a:r>
                  <a:rPr lang="ru-RU" sz="2000" b="1" dirty="0" smtClean="0">
                    <a:solidFill>
                      <a:schemeClr val="bg2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Жёлтые</a:t>
                </a:r>
                <a:r>
                  <a:rPr lang="ru-RU" sz="2000" dirty="0" smtClean="0">
                    <a:solidFill>
                      <a:schemeClr val="bg2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– заполняем с помощью найденных зависимостей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sz="200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2000" dirty="0" smtClean="0">
                    <a:solidFill>
                      <a:schemeClr val="bg2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smtClean="0">
                    <a:solidFill>
                      <a:schemeClr val="bg2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sz="200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ru-RU" sz="2000" dirty="0" smtClean="0">
                    <a:solidFill>
                      <a:schemeClr val="bg2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14000"/>
                  </a:lnSpc>
                </a:pPr>
                <a:r>
                  <a:rPr lang="ru-RU" sz="2000" dirty="0" smtClean="0">
                    <a:solidFill>
                      <a:schemeClr val="bg2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Остальные – на усмотрение исследователя.</a:t>
                </a:r>
                <a:endParaRPr lang="ru-RU" sz="2000" dirty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62" y="790406"/>
                <a:ext cx="9323231" cy="1686487"/>
              </a:xfrm>
              <a:prstGeom prst="rect">
                <a:avLst/>
              </a:prstGeom>
              <a:blipFill>
                <a:blip r:embed="rId6"/>
                <a:stretch>
                  <a:fillRect l="-980" t="-1087" b="-43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Рисунок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9309" y="2755205"/>
            <a:ext cx="5575578" cy="401072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7467178" y="2340959"/>
                <a:ext cx="6553462" cy="391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Пример задания значений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178" y="2340959"/>
                <a:ext cx="6553462" cy="391646"/>
              </a:xfrm>
              <a:prstGeom prst="rect">
                <a:avLst/>
              </a:prstGeom>
              <a:blipFill>
                <a:blip r:embed="rId8"/>
                <a:stretch>
                  <a:fillRect l="-837" t="-7813" b="-187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116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0CFD1647-9B21-5CAA-C764-2136A802B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B015D5C-7696-4B65-9192-448044F40A9D}" type="slidenum">
              <a:rPr lang="ru-RU" smtClean="0">
                <a:solidFill>
                  <a:schemeClr val="bg1">
                    <a:lumMod val="10000"/>
                  </a:schemeClr>
                </a:solidFill>
              </a:rPr>
              <a:t>14</a:t>
            </a:fld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3713A9C7-C26A-8B8C-642C-EE385666FB89}"/>
              </a:ext>
            </a:extLst>
          </p:cNvPr>
          <p:cNvSpPr txBox="1">
            <a:spLocks/>
          </p:cNvSpPr>
          <p:nvPr/>
        </p:nvSpPr>
        <p:spPr>
          <a:xfrm>
            <a:off x="195104" y="95378"/>
            <a:ext cx="11300976" cy="701508"/>
          </a:xfrm>
          <a:prstGeom prst="rect">
            <a:avLst/>
          </a:prstGeom>
        </p:spPr>
        <p:txBody>
          <a:bodyPr vert="horz" lIns="91440" tIns="27432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400" dirty="0" smtClean="0">
                <a:latin typeface="Times New Roman" panose="02020603050405020304" pitchFamily="18" charset="0"/>
                <a:ea typeface="SimSun" panose="02010600030101010101" pitchFamily="2" charset="-122"/>
                <a:cs typeface="Cordia New" panose="020B0304020202020204" pitchFamily="34" charset="-34"/>
              </a:rPr>
              <a:t>Конструирование функции нагрева</a:t>
            </a:r>
            <a:endParaRPr lang="ru-RU" sz="3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403322" y="929413"/>
                <a:ext cx="9323231" cy="552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sz="2400" b="1" dirty="0" smtClean="0">
                    <a:solidFill>
                      <a:schemeClr val="bg2">
                        <a:lumMod val="10000"/>
                      </a:schemeClr>
                    </a:solidFill>
                    <a:latin typeface="Bad Script" panose="02000000000000000000" pitchFamily="2" charset="0"/>
                  </a:rPr>
                  <a:t>4</a:t>
                </a:r>
                <a:r>
                  <a:rPr lang="ru-RU" sz="2400" b="1" dirty="0" smtClean="0">
                    <a:solidFill>
                      <a:schemeClr val="bg2">
                        <a:lumMod val="10000"/>
                      </a:schemeClr>
                    </a:solidFill>
                    <a:latin typeface="Bad Script" panose="02000000000000000000" pitchFamily="2" charset="0"/>
                  </a:rPr>
                  <a:t>. Строим кусочно-заданную функцию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acc>
                    <m:d>
                      <m:dPr>
                        <m:ctrlPr>
                          <a:rPr lang="en-US" sz="2400" b="1" i="1" dirty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sz="2400" b="1" i="1" dirty="0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dirty="0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𝝆</m:t>
                            </m:r>
                          </m:e>
                        </m:acc>
                        <m:r>
                          <a:rPr lang="en-US" sz="2400" b="1" i="1" dirty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acc>
                          <m:accPr>
                            <m:chr m:val="̃"/>
                            <m:ctrlPr>
                              <a:rPr lang="en-US" sz="2400" b="1" i="1" dirty="0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dirty="0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</m:acc>
                      </m:e>
                    </m:d>
                  </m:oMath>
                </a14:m>
                <a:endParaRPr lang="ru-RU" sz="2400" b="1" dirty="0" smtClean="0">
                  <a:solidFill>
                    <a:schemeClr val="bg2">
                      <a:lumMod val="10000"/>
                    </a:schemeClr>
                  </a:solidFill>
                  <a:latin typeface="Bad Script" panose="02000000000000000000" pitchFamily="2" charset="0"/>
                </a:endParaRPr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22" y="929413"/>
                <a:ext cx="9323231" cy="552972"/>
              </a:xfrm>
              <a:prstGeom prst="rect">
                <a:avLst/>
              </a:prstGeom>
              <a:blipFill>
                <a:blip r:embed="rId2"/>
                <a:stretch>
                  <a:fillRect l="-980" b="-252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Группа 46"/>
          <p:cNvGrpSpPr/>
          <p:nvPr/>
        </p:nvGrpSpPr>
        <p:grpSpPr>
          <a:xfrm>
            <a:off x="947271" y="1836102"/>
            <a:ext cx="7361571" cy="4043680"/>
            <a:chOff x="1323191" y="2425382"/>
            <a:chExt cx="7361571" cy="4043680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3191" y="2425382"/>
              <a:ext cx="7361571" cy="4043680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7821162" y="4175760"/>
                  <a:ext cx="863600" cy="369332"/>
                </a:xfrm>
                <a:prstGeom prst="rect">
                  <a:avLst/>
                </a:prstGeom>
                <a:solidFill>
                  <a:srgbClr val="FFFFFF"/>
                </a:solidFill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schemeClr val="bg1">
                        <a:lumMod val="1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1162" y="4175760"/>
                  <a:ext cx="863600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8" name="Стрелка вправо 47"/>
          <p:cNvSpPr/>
          <p:nvPr/>
        </p:nvSpPr>
        <p:spPr>
          <a:xfrm>
            <a:off x="6654800" y="1030242"/>
            <a:ext cx="782320" cy="351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/>
              <p:cNvSpPr txBox="1"/>
              <p:nvPr/>
            </p:nvSpPr>
            <p:spPr>
              <a:xfrm>
                <a:off x="7152640" y="958695"/>
                <a:ext cx="33985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400" b="0" i="1" smtClean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b="0" i="1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2640" y="958695"/>
                <a:ext cx="3398560" cy="461665"/>
              </a:xfrm>
              <a:prstGeom prst="rect">
                <a:avLst/>
              </a:prstGeom>
              <a:blipFill>
                <a:blip r:embed="rId5"/>
                <a:stretch>
                  <a:fillRect b="-144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Прямоугольник 50"/>
              <p:cNvSpPr/>
              <p:nvPr/>
            </p:nvSpPr>
            <p:spPr>
              <a:xfrm>
                <a:off x="8604953" y="2072012"/>
                <a:ext cx="2388346" cy="1265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1900" i="1" smtClea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9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ru-RU" sz="19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ru-RU" sz="1900" i="1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sz="19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19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ru-RU" sz="19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sup>
                    </m:sSup>
                    <m:r>
                      <a:rPr lang="ru-RU" sz="1900" i="1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эрг</m:t>
                    </m:r>
                    <m:r>
                      <m:rPr>
                        <m:lit/>
                      </m:rPr>
                      <a:rPr lang="ru-RU" sz="1900" i="1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</m:t>
                    </m:r>
                    <m:d>
                      <m:dPr>
                        <m:ctrlPr>
                          <a:rPr lang="ru-RU" sz="19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19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г∙с</m:t>
                        </m:r>
                      </m:e>
                    </m:d>
                  </m:oMath>
                </a14:m>
                <a:r>
                  <a:rPr lang="en-US" sz="1900" dirty="0" smtClean="0">
                    <a:solidFill>
                      <a:schemeClr val="bg1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ru-RU" sz="1900" dirty="0" smtClean="0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19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9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ru-RU" sz="19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ru-RU" sz="1900" i="1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sz="19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19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ru-RU" sz="19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a:rPr lang="ru-RU" sz="1900" i="1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К</m:t>
                    </m:r>
                  </m:oMath>
                </a14:m>
                <a:r>
                  <a:rPr lang="en-US" sz="1900" dirty="0" smtClean="0">
                    <a:solidFill>
                      <a:schemeClr val="bg1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ru-RU" sz="1900" dirty="0" smtClean="0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19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9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  <m:sub>
                        <m:r>
                          <a:rPr lang="ru-RU" sz="19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ru-RU" sz="1900" i="1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sz="19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19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ru-RU" sz="19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−15</m:t>
                        </m:r>
                      </m:sup>
                    </m:sSup>
                    <m:r>
                      <a:rPr lang="ru-RU" sz="1900" i="1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г</m:t>
                    </m:r>
                    <m:r>
                      <m:rPr>
                        <m:lit/>
                      </m:rPr>
                      <a:rPr lang="ru-RU" sz="1900" i="1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ru-RU" sz="1900" i="1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с</m:t>
                    </m:r>
                    <m:sSup>
                      <m:sSupPr>
                        <m:ctrlPr>
                          <a:rPr lang="ru-RU" sz="19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19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м</m:t>
                        </m:r>
                      </m:e>
                      <m:sup>
                        <m:r>
                          <a:rPr lang="ru-RU" sz="19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sz="1900" dirty="0" smtClean="0">
                    <a:solidFill>
                      <a:schemeClr val="bg1">
                        <a:lumMod val="10000"/>
                      </a:schemeClr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ru-RU" sz="1900" i="1">
                        <a:solidFill>
                          <a:schemeClr val="bg1">
                            <a:lumMod val="10000"/>
                          </a:schemeClr>
                        </a:solidFill>
                      </a:rPr>
                      <m:t>𝜇</m:t>
                    </m:r>
                    <m:r>
                      <a:rPr lang="ru-RU" sz="1900" i="1">
                        <a:solidFill>
                          <a:schemeClr val="bg1">
                            <a:lumMod val="10000"/>
                          </a:schemeClr>
                        </a:solidFill>
                      </a:rPr>
                      <m:t>=0,61 г/моль</m:t>
                    </m:r>
                  </m:oMath>
                </a14:m>
                <a:r>
                  <a:rPr lang="en-US" sz="1900" dirty="0" smtClean="0">
                    <a:solidFill>
                      <a:schemeClr val="bg1">
                        <a:lumMod val="10000"/>
                      </a:schemeClr>
                    </a:solidFill>
                  </a:rPr>
                  <a:t> </a:t>
                </a:r>
                <a:endParaRPr lang="ru-RU" sz="1900" dirty="0"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1" name="Прямоугольник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4953" y="2072012"/>
                <a:ext cx="2388346" cy="1265218"/>
              </a:xfrm>
              <a:prstGeom prst="rect">
                <a:avLst/>
              </a:prstGeom>
              <a:blipFill>
                <a:blip r:embed="rId6"/>
                <a:stretch>
                  <a:fillRect l="-767" b="-38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844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0CFD1647-9B21-5CAA-C764-2136A802B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B015D5C-7696-4B65-9192-448044F40A9D}" type="slidenum">
              <a:rPr lang="ru-RU" smtClean="0">
                <a:solidFill>
                  <a:schemeClr val="bg1">
                    <a:lumMod val="10000"/>
                  </a:schemeClr>
                </a:solidFill>
              </a:rPr>
              <a:t>15</a:t>
            </a:fld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3713A9C7-C26A-8B8C-642C-EE385666FB89}"/>
              </a:ext>
            </a:extLst>
          </p:cNvPr>
          <p:cNvSpPr txBox="1">
            <a:spLocks/>
          </p:cNvSpPr>
          <p:nvPr/>
        </p:nvSpPr>
        <p:spPr>
          <a:xfrm>
            <a:off x="327184" y="227458"/>
            <a:ext cx="11300976" cy="701508"/>
          </a:xfrm>
          <a:prstGeom prst="rect">
            <a:avLst/>
          </a:prstGeom>
        </p:spPr>
        <p:txBody>
          <a:bodyPr vert="horz" lIns="91440" tIns="27432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400" dirty="0" smtClean="0">
                <a:latin typeface="Times New Roman" panose="02020603050405020304" pitchFamily="18" charset="0"/>
                <a:ea typeface="SimSun" panose="02010600030101010101" pitchFamily="2" charset="-122"/>
                <a:cs typeface="Cordia New" panose="020B0304020202020204" pitchFamily="34" charset="-34"/>
              </a:rPr>
              <a:t>Заключение</a:t>
            </a:r>
            <a:endParaRPr lang="ru-RU" sz="3400" dirty="0"/>
          </a:p>
        </p:txBody>
      </p:sp>
      <p:sp>
        <p:nvSpPr>
          <p:cNvPr id="2" name="TextBox 1"/>
          <p:cNvSpPr txBox="1"/>
          <p:nvPr/>
        </p:nvSpPr>
        <p:spPr>
          <a:xfrm>
            <a:off x="508000" y="1134537"/>
            <a:ext cx="100279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>
                    <a:lumMod val="10000"/>
                  </a:schemeClr>
                </a:solidFill>
              </a:rPr>
              <a:t>Условие длительного (стационарного) существования неоднородных структур позволяет накладывать дополнительные ограничения на вид функции нагрева солнечной короны.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>
                    <a:lumMod val="10000"/>
                  </a:schemeClr>
                </a:solidFill>
              </a:rPr>
              <a:t>Данные ограничения на степени температуры и плотности в функции нагрева были найдены на основе полученных из наблюдений высотных профилей температуры и плотности.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>
                    <a:lumMod val="10000"/>
                  </a:schemeClr>
                </a:solidFill>
              </a:rPr>
              <a:t>Предложен алгоритм конструирования такой функции нагрева от температуры и плотности, которая обеспечивает </a:t>
            </a:r>
            <a:r>
              <a:rPr lang="ru-RU" sz="2800" dirty="0">
                <a:solidFill>
                  <a:schemeClr val="bg1">
                    <a:lumMod val="10000"/>
                  </a:schemeClr>
                </a:solidFill>
              </a:rPr>
              <a:t>баланс между нагревом и радиационным охлаждением </a:t>
            </a:r>
            <a:r>
              <a:rPr lang="ru-RU" sz="2800" dirty="0" smtClean="0">
                <a:solidFill>
                  <a:schemeClr val="bg1">
                    <a:lumMod val="10000"/>
                  </a:schemeClr>
                </a:solidFill>
              </a:rPr>
              <a:t>среды на различных высотах.</a:t>
            </a:r>
            <a:endParaRPr lang="ru-RU" sz="2800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64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A34999-AE5F-26D9-CD32-0E22EDEA1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794" y="2684162"/>
            <a:ext cx="7502412" cy="744838"/>
          </a:xfrm>
        </p:spPr>
        <p:txBody>
          <a:bodyPr>
            <a:noAutofit/>
          </a:bodyPr>
          <a:lstStyle/>
          <a:p>
            <a:r>
              <a:rPr lang="ru-RU" sz="5600" dirty="0"/>
              <a:t>Спасибо за внимание!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42849DD-48FC-CD2D-B33E-436B7FDD9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B015D5C-7696-4B65-9192-448044F40A9D}" type="slidenum">
              <a:rPr lang="ru-RU" smtClean="0">
                <a:solidFill>
                  <a:schemeClr val="bg1">
                    <a:lumMod val="10000"/>
                  </a:schemeClr>
                </a:solidFill>
              </a:rPr>
              <a:t>16</a:t>
            </a:fld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78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13A9C7-C26A-8B8C-642C-EE385666F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26" y="327109"/>
            <a:ext cx="10624574" cy="701508"/>
          </a:xfrm>
        </p:spPr>
        <p:txBody>
          <a:bodyPr/>
          <a:lstStyle/>
          <a:p>
            <a:r>
              <a:rPr lang="ru-RU" dirty="0"/>
              <a:t>Введение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3274C0D-9CD4-0D37-3685-82A260FF27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702" y="327109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3CE66AA-D18E-DEC5-AE3F-D9D208C95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B015D5C-7696-4B65-9192-448044F40A9D}" type="slidenum">
              <a:rPr lang="ru-RU" smtClean="0">
                <a:solidFill>
                  <a:schemeClr val="bg1">
                    <a:lumMod val="10000"/>
                  </a:schemeClr>
                </a:solidFill>
              </a:rPr>
              <a:t>2</a:t>
            </a:fld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9D1EB3-3AF9-A0AD-E5C4-A447297C5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7751"/>
            <a:ext cx="6763803" cy="477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7594195-A928-38FE-94D5-46FC152865AF}"/>
                  </a:ext>
                </a:extLst>
              </p:cNvPr>
              <p:cNvSpPr txBox="1"/>
              <p:nvPr/>
            </p:nvSpPr>
            <p:spPr>
              <a:xfrm>
                <a:off x="7261108" y="5099689"/>
                <a:ext cx="6103854" cy="6512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i="1" kern="0" smtClean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ordia New" panose="020B0304020202020204" pitchFamily="34" charset="-34"/>
                      </a:rPr>
                      <m:t>𝐿</m:t>
                    </m:r>
                    <m:d>
                      <m:dPr>
                        <m:ctrlPr>
                          <a:rPr lang="ru-RU" sz="18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kern="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ordia New" panose="020B0304020202020204" pitchFamily="34" charset="-34"/>
                          </a:rPr>
                          <m:t>𝜌</m:t>
                        </m:r>
                        <m:r>
                          <a:rPr lang="en-US" sz="1800" i="1" kern="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ordia New" panose="020B0304020202020204" pitchFamily="34" charset="-34"/>
                          </a:rPr>
                          <m:t>,</m:t>
                        </m:r>
                        <m:r>
                          <a:rPr lang="en-US" sz="1800" i="1" kern="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ordia New" panose="020B0304020202020204" pitchFamily="34" charset="-34"/>
                          </a:rPr>
                          <m:t>𝑇</m:t>
                        </m:r>
                      </m:e>
                    </m:d>
                    <m:r>
                      <a:rPr lang="en-US" sz="1800" i="1" kern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ordia New" panose="020B0304020202020204" pitchFamily="34" charset="-34"/>
                      </a:rPr>
                      <m:t>=</m:t>
                    </m:r>
                    <m:r>
                      <a:rPr lang="en-US" b="0" i="1" kern="0" smtClea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rdia New" panose="020B0304020202020204" pitchFamily="34" charset="-34"/>
                      </a:rPr>
                      <m:t>𝜓𝜌</m:t>
                    </m:r>
                    <m:sSup>
                      <m:sSupPr>
                        <m:ctrlPr>
                          <a:rPr lang="en-US" b="0" i="1" kern="0" smtClea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rdia New" panose="020B0304020202020204" pitchFamily="34" charset="-34"/>
                          </a:rPr>
                        </m:ctrlPr>
                      </m:sSupPr>
                      <m:e>
                        <m:r>
                          <a:rPr lang="en-US" b="0" i="1" kern="0" smtClea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rdia New" panose="020B0304020202020204" pitchFamily="34" charset="-34"/>
                          </a:rPr>
                          <m:t>𝑇</m:t>
                        </m:r>
                      </m:e>
                      <m:sup>
                        <m:r>
                          <a:rPr lang="en-US" b="0" i="1" kern="0" smtClea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rdia New" panose="020B0304020202020204" pitchFamily="34" charset="-34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chemeClr val="bg1">
                        <a:lumMod val="10000"/>
                      </a:schemeClr>
                    </a:solidFill>
                    <a:ea typeface="Verdana" panose="020B0604030504040204" pitchFamily="34" charset="0"/>
                  </a:rPr>
                  <a:t> </a:t>
                </a:r>
                <a:r>
                  <a:rPr lang="ru-RU" sz="1800" dirty="0">
                    <a:solidFill>
                      <a:schemeClr val="bg1">
                        <a:lumMod val="10000"/>
                      </a:schemeClr>
                    </a:solidFill>
                    <a:ea typeface="Verdana" panose="020B0604030504040204" pitchFamily="34" charset="0"/>
                  </a:rPr>
                  <a:t>- функция радиационных потерь</a:t>
                </a:r>
              </a:p>
              <a:p>
                <a14:m>
                  <m:oMath xmlns:m="http://schemas.openxmlformats.org/officeDocument/2006/math">
                    <m:r>
                      <a:rPr lang="en-US" sz="1800" i="1" kern="0" smtClean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ordia New" panose="020B0304020202020204" pitchFamily="34" charset="-34"/>
                      </a:rPr>
                      <m:t>𝐻</m:t>
                    </m:r>
                    <m:d>
                      <m:dPr>
                        <m:ctrlPr>
                          <a:rPr lang="ru-RU" sz="18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kern="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ordia New" panose="020B0304020202020204" pitchFamily="34" charset="-34"/>
                          </a:rPr>
                          <m:t>𝜌</m:t>
                        </m:r>
                        <m:r>
                          <a:rPr lang="ru-RU" sz="1800" i="1" kern="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ordia New" panose="020B0304020202020204" pitchFamily="34" charset="-34"/>
                          </a:rPr>
                          <m:t>,</m:t>
                        </m:r>
                        <m:r>
                          <a:rPr lang="en-US" sz="1800" i="1" kern="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ordia New" panose="020B0304020202020204" pitchFamily="34" charset="-34"/>
                          </a:rPr>
                          <m:t>𝑇</m:t>
                        </m:r>
                      </m:e>
                    </m:d>
                    <m:r>
                      <a:rPr lang="en-US" sz="1800" ker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rdia New" panose="020B0304020202020204" pitchFamily="34" charset="-34"/>
                      </a:rPr>
                      <m:t>~</m:t>
                    </m:r>
                    <m:r>
                      <a:rPr lang="en-US" sz="1800" i="1" kern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ordia New" panose="020B0304020202020204" pitchFamily="34" charset="-34"/>
                      </a:rPr>
                      <m:t>h</m:t>
                    </m:r>
                    <m:sSup>
                      <m:sSupPr>
                        <m:ctrlPr>
                          <a:rPr lang="ru-RU" sz="18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kern="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ordia New" panose="020B0304020202020204" pitchFamily="34" charset="-34"/>
                          </a:rPr>
                          <m:t>𝜌</m:t>
                        </m:r>
                      </m:e>
                      <m:sup>
                        <m:r>
                          <a:rPr lang="en-US" sz="1800" i="1" kern="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ordia New" panose="020B0304020202020204" pitchFamily="34" charset="-34"/>
                          </a:rPr>
                          <m:t>𝑎</m:t>
                        </m:r>
                      </m:sup>
                    </m:sSup>
                    <m:sSup>
                      <m:sSupPr>
                        <m:ctrlPr>
                          <a:rPr lang="ru-RU" sz="18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kern="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ordia New" panose="020B0304020202020204" pitchFamily="34" charset="-34"/>
                          </a:rPr>
                          <m:t>𝑇</m:t>
                        </m:r>
                      </m:e>
                      <m:sup>
                        <m:r>
                          <a:rPr lang="en-US" sz="1800" i="1" kern="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ordia New" panose="020B0304020202020204" pitchFamily="34" charset="-34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ru-RU" sz="1800" dirty="0">
                    <a:solidFill>
                      <a:schemeClr val="bg1">
                        <a:lumMod val="10000"/>
                      </a:schemeClr>
                    </a:solidFill>
                    <a:ea typeface="Verdana" panose="020B0604030504040204" pitchFamily="34" charset="0"/>
                  </a:rPr>
                  <a:t> - функция нагрева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7594195-A928-38FE-94D5-46FC15286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108" y="5099689"/>
                <a:ext cx="6103854" cy="651269"/>
              </a:xfrm>
              <a:prstGeom prst="rect">
                <a:avLst/>
              </a:prstGeom>
              <a:blipFill>
                <a:blip r:embed="rId4"/>
                <a:stretch>
                  <a:fillRect t="-5660" b="-150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7F6A02A-EEA5-67C3-AB51-CC1723E0E6F2}"/>
              </a:ext>
            </a:extLst>
          </p:cNvPr>
          <p:cNvSpPr txBox="1"/>
          <p:nvPr/>
        </p:nvSpPr>
        <p:spPr>
          <a:xfrm>
            <a:off x="7261108" y="5942767"/>
            <a:ext cx="3930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10000"/>
                  </a:schemeClr>
                </a:solidFill>
              </a:rPr>
              <a:t>Riashchikov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, D. S.; 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</a:rPr>
              <a:t>Molevich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, N. E.;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</a:rPr>
              <a:t>Zavershinskii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, D. I. // MNRAS, 2023</a:t>
            </a:r>
          </a:p>
        </p:txBody>
      </p:sp>
    </p:spTree>
    <p:extLst>
      <p:ext uri="{BB962C8B-B14F-4D97-AF65-F5344CB8AC3E}">
        <p14:creationId xmlns:p14="http://schemas.microsoft.com/office/powerpoint/2010/main" val="390982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13A9C7-C26A-8B8C-642C-EE385666F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26" y="327109"/>
            <a:ext cx="10624574" cy="701508"/>
          </a:xfrm>
        </p:spPr>
        <p:txBody>
          <a:bodyPr/>
          <a:lstStyle/>
          <a:p>
            <a:r>
              <a:rPr lang="ru-RU" dirty="0"/>
              <a:t>Модель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077179-F15D-E658-0D5B-4FD3ECF2B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327" y="1111157"/>
            <a:ext cx="3207349" cy="513326"/>
          </a:xfrm>
        </p:spPr>
        <p:txBody>
          <a:bodyPr/>
          <a:lstStyle/>
          <a:p>
            <a:pPr marL="0" indent="0">
              <a:buNone/>
            </a:pPr>
            <a:r>
              <a:rPr lang="ru-RU" u="sng" dirty="0">
                <a:solidFill>
                  <a:schemeClr val="bg1">
                    <a:lumMod val="10000"/>
                  </a:schemeClr>
                </a:solidFill>
              </a:rPr>
              <a:t>Система МГД уравнений:</a:t>
            </a:r>
          </a:p>
          <a:p>
            <a:pPr marL="0" indent="0">
              <a:buNone/>
            </a:pPr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>
                <a:extLst>
                  <a:ext uri="{FF2B5EF4-FFF2-40B4-BE49-F238E27FC236}">
                    <a16:creationId xmlns:a16="http://schemas.microsoft.com/office/drawing/2014/main" id="{15C6D474-3638-CEA6-8667-C5194C6DC46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5871062"/>
                  </p:ext>
                </p:extLst>
              </p:nvPr>
            </p:nvGraphicFramePr>
            <p:xfrm>
              <a:off x="326795" y="1624483"/>
              <a:ext cx="4798242" cy="433383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798242">
                      <a:extLst>
                        <a:ext uri="{9D8B030D-6E8A-4147-A177-3AD203B41FA5}">
                          <a16:colId xmlns:a16="http://schemas.microsoft.com/office/drawing/2014/main" val="883990410"/>
                        </a:ext>
                      </a:extLst>
                    </a:gridCol>
                  </a:tblGrid>
                  <a:tr h="738808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000" i="1" smtClean="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20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num>
                                  <m:den>
                                    <m:r>
                                      <a:rPr lang="en-US" sz="20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𝑑𝑡</m:t>
                                    </m:r>
                                  </m:den>
                                </m:f>
                                <m:r>
                                  <a:rPr lang="en-US" sz="20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ru-RU" sz="20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𝛻</m:t>
                                </m:r>
                                <m:r>
                                  <a:rPr lang="ru-RU" sz="20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×[</m:t>
                                </m:r>
                                <m:r>
                                  <a:rPr lang="ru-RU" sz="20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𝝊</m:t>
                                </m:r>
                                <m:r>
                                  <a:rPr lang="ru-RU" sz="20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20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  <m:r>
                                  <a:rPr lang="ru-RU" sz="20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ru-RU" sz="20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Cordia New" panose="020B0304020202020204" pitchFamily="34" charset="-34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41436981"/>
                      </a:ext>
                    </a:extLst>
                  </a:tr>
                  <a:tr h="389131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0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𝛻</m:t>
                                </m:r>
                                <m:r>
                                  <a:rPr lang="ru-RU" sz="20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ru-RU" sz="20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  <m:r>
                                  <a:rPr lang="ru-RU" sz="20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ru-RU" sz="20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ru-RU" sz="20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Cordia New" panose="020B0304020202020204" pitchFamily="34" charset="-34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4145334"/>
                      </a:ext>
                    </a:extLst>
                  </a:tr>
                  <a:tr h="739943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000" i="1" smtClean="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𝜕𝜌</m:t>
                                    </m:r>
                                  </m:num>
                                  <m:den>
                                    <m:r>
                                      <a:rPr lang="ru-RU" sz="20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0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den>
                                </m:f>
                                <m:r>
                                  <a:rPr lang="ru-RU" sz="20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ru-RU" sz="20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𝛻</m:t>
                                </m:r>
                                <m:r>
                                  <a:rPr lang="ru-RU" sz="20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d>
                                  <m:dPr>
                                    <m:ctrlPr>
                                      <a:rPr lang="ru-RU" sz="2000" i="1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20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  <m:r>
                                      <a:rPr lang="ru-RU" sz="20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𝝊</m:t>
                                    </m:r>
                                  </m:e>
                                </m:d>
                                <m:r>
                                  <a:rPr lang="ru-RU" sz="20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ru-RU" sz="20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Cordia New" panose="020B0304020202020204" pitchFamily="34" charset="-34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7345984"/>
                      </a:ext>
                    </a:extLst>
                  </a:tr>
                  <a:tr h="791989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0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f>
                                  <m:fPr>
                                    <m:ctrlPr>
                                      <a:rPr lang="ru-RU" sz="2000" i="1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ru-RU" sz="20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ru-RU" sz="20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𝛖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ru-RU" sz="20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Dt</m:t>
                                    </m:r>
                                  </m:den>
                                </m:f>
                                <m:r>
                                  <a:rPr lang="ru-RU" sz="20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en-US" sz="20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𝛻</m:t>
                                </m:r>
                                <m:r>
                                  <a:rPr lang="en-US" sz="20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20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en-US" sz="20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  <m:r>
                                  <a:rPr lang="en-US" sz="20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ru-RU" sz="2000" i="1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sz="20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𝜋𝜇</m:t>
                                    </m:r>
                                  </m:den>
                                </m:f>
                                <m:r>
                                  <a:rPr lang="ru-RU" sz="20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  <m:r>
                                  <a:rPr lang="ru-RU" sz="20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×(</m:t>
                                </m:r>
                                <m:r>
                                  <a:rPr lang="ru-RU" sz="20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𝛻</m:t>
                                </m:r>
                                <m:r>
                                  <a:rPr lang="ru-RU" sz="20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20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  <m:r>
                                  <a:rPr lang="ru-RU" sz="20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20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Cordia New" panose="020B0304020202020204" pitchFamily="34" charset="-34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8243839"/>
                      </a:ext>
                    </a:extLst>
                  </a:tr>
                  <a:tr h="738862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20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2000" i="1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ru-RU" sz="2000" i="1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sz="20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0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den>
                                </m:f>
                                <m:r>
                                  <a:rPr lang="en-US" sz="20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en-US" sz="20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ru-RU" sz="20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Cordia New" panose="020B0304020202020204" pitchFamily="34" charset="-34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495869"/>
                      </a:ext>
                    </a:extLst>
                  </a:tr>
                  <a:tr h="80469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2000" i="1" smtClean="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ru-RU" sz="20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sub>
                                </m:sSub>
                                <m:f>
                                  <m:fPr>
                                    <m:ctrlPr>
                                      <a:rPr lang="ru-RU" sz="2000" i="1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ru-RU" sz="20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DT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ru-RU" sz="20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Dt</m:t>
                                    </m:r>
                                  </m:den>
                                </m:f>
                                <m:r>
                                  <a:rPr lang="ru-RU" sz="20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ru-RU" sz="2000" i="1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ru-RU" sz="2000" i="1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20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ru-RU" sz="20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  <m:r>
                                      <a:rPr lang="ru-RU" sz="20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num>
                                  <m:den>
                                    <m:r>
                                      <a:rPr lang="ru-RU" sz="20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ru-RU" sz="20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den>
                                </m:f>
                                <m:f>
                                  <m:fPr>
                                    <m:ctrlPr>
                                      <a:rPr lang="ru-RU" sz="2000" i="1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ru-RU" sz="20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Dρ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ru-RU" sz="20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Dt</m:t>
                                    </m:r>
                                  </m:den>
                                </m:f>
                                <m:r>
                                  <a:rPr lang="ru-RU" sz="20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ru-RU" sz="20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d>
                                  <m:dPr>
                                    <m:ctrlPr>
                                      <a:rPr lang="ru-RU" sz="2000" i="1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20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  <m:r>
                                      <a:rPr lang="ru-RU" sz="20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ru-RU" sz="20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d>
                                <m:r>
                                  <a:rPr lang="ru-RU" sz="20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ru-RU" sz="2000" i="1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sz="20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den>
                                </m:f>
                                <m:r>
                                  <a:rPr lang="ru-RU" sz="20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𝛻</m:t>
                                </m:r>
                                <m:d>
                                  <m:dPr>
                                    <m:ctrlPr>
                                      <a:rPr lang="ru-RU" sz="2000" i="1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𝜅𝛻</m:t>
                                    </m:r>
                                    <m:r>
                                      <a:rPr lang="en-US" sz="20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RU" sz="20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  <a:p>
                          <a:pPr algn="just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0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d>
                                  <m:dPr>
                                    <m:ctrlPr>
                                      <a:rPr lang="ru-RU" sz="2000" i="1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20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  <m:r>
                                      <a:rPr lang="ru-RU" sz="20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ru-RU" sz="20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d>
                                <m:r>
                                  <a:rPr lang="ru-RU" sz="2000" b="1" i="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0" i="1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d>
                                  <m:dPr>
                                    <m:ctrlPr>
                                      <a:rPr lang="ru-RU" sz="2000" i="1" smtClean="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20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  <m:r>
                                      <a:rPr lang="ru-RU" sz="20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ru-RU" sz="20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d>
                                <m:r>
                                  <a:rPr lang="en-US" sz="2000" b="1" i="1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d>
                                  <m:dPr>
                                    <m:ctrlPr>
                                      <a:rPr lang="ru-RU" sz="2000" b="0" i="1" smtClean="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ru-RU" sz="2000" b="0" i="1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ρ</m:t>
                                    </m:r>
                                    <m:r>
                                      <a:rPr lang="ru-RU" sz="2000" b="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ru-RU" sz="2000" b="0" i="1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RU" sz="2000" b="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Cordia New" panose="020B0304020202020204" pitchFamily="34" charset="-34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59464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>
                <a:extLst>
                  <a:ext uri="{FF2B5EF4-FFF2-40B4-BE49-F238E27FC236}">
                    <a16:creationId xmlns:a16="http://schemas.microsoft.com/office/drawing/2014/main" id="{15C6D474-3638-CEA6-8667-C5194C6DC46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5871062"/>
                  </p:ext>
                </p:extLst>
              </p:nvPr>
            </p:nvGraphicFramePr>
            <p:xfrm>
              <a:off x="326795" y="1624483"/>
              <a:ext cx="4798242" cy="433383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798242">
                      <a:extLst>
                        <a:ext uri="{9D8B030D-6E8A-4147-A177-3AD203B41FA5}">
                          <a16:colId xmlns:a16="http://schemas.microsoft.com/office/drawing/2014/main" val="883990410"/>
                        </a:ext>
                      </a:extLst>
                    </a:gridCol>
                  </a:tblGrid>
                  <a:tr h="73880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27" t="-826" r="-508" b="-5008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41436981"/>
                      </a:ext>
                    </a:extLst>
                  </a:tr>
                  <a:tr h="38913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27" t="-190625" r="-508" b="-8468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4145334"/>
                      </a:ext>
                    </a:extLst>
                  </a:tr>
                  <a:tr h="73994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27" t="-152459" r="-508" b="-3442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7345984"/>
                      </a:ext>
                    </a:extLst>
                  </a:tr>
                  <a:tr h="79198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27" t="-236923" r="-508" b="-2230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8243839"/>
                      </a:ext>
                    </a:extLst>
                  </a:tr>
                  <a:tr h="73886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27" t="-361983" r="-508" b="-1396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495869"/>
                      </a:ext>
                    </a:extLst>
                  </a:tr>
                  <a:tr h="93510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27" t="-362987" r="-508" b="-974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59464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Левая фигурная скобка 7">
            <a:extLst>
              <a:ext uri="{FF2B5EF4-FFF2-40B4-BE49-F238E27FC236}">
                <a16:creationId xmlns:a16="http://schemas.microsoft.com/office/drawing/2014/main" id="{D1D1B9F1-0312-B3A1-4128-D7DCEE935166}"/>
              </a:ext>
            </a:extLst>
          </p:cNvPr>
          <p:cNvSpPr/>
          <p:nvPr/>
        </p:nvSpPr>
        <p:spPr>
          <a:xfrm>
            <a:off x="0" y="1624483"/>
            <a:ext cx="653591" cy="4130846"/>
          </a:xfrm>
          <a:prstGeom prst="leftBrace">
            <a:avLst/>
          </a:prstGeom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A406D9-ADF0-B900-5471-943E2FB6CBA8}"/>
              </a:ext>
            </a:extLst>
          </p:cNvPr>
          <p:cNvSpPr txBox="1"/>
          <p:nvPr/>
        </p:nvSpPr>
        <p:spPr>
          <a:xfrm>
            <a:off x="6189796" y="1111157"/>
            <a:ext cx="5033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000" u="sng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Cordia New" panose="020B0304020202020204" pitchFamily="34" charset="-34"/>
              </a:rPr>
              <a:t>Система </a:t>
            </a:r>
            <a:r>
              <a:rPr lang="ru-RU" sz="2000" u="sng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Cordia New" panose="020B0304020202020204" pitchFamily="34" charset="-34"/>
              </a:rPr>
              <a:t>газодинамических уравнений: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Таблица 9">
                <a:extLst>
                  <a:ext uri="{FF2B5EF4-FFF2-40B4-BE49-F238E27FC236}">
                    <a16:creationId xmlns:a16="http://schemas.microsoft.com/office/drawing/2014/main" id="{52DF1DF5-85BD-1F90-FF9A-44B3506FEF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34646786"/>
                  </p:ext>
                </p:extLst>
              </p:nvPr>
            </p:nvGraphicFramePr>
            <p:xfrm>
              <a:off x="6353664" y="1806053"/>
              <a:ext cx="4673230" cy="235921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673230">
                      <a:extLst>
                        <a:ext uri="{9D8B030D-6E8A-4147-A177-3AD203B41FA5}">
                          <a16:colId xmlns:a16="http://schemas.microsoft.com/office/drawing/2014/main" val="2324806686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000" i="1" smtClean="0">
                                        <a:solidFill>
                                          <a:schemeClr val="bg1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>
                                        <a:solidFill>
                                          <a:schemeClr val="bg1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𝜕𝜌</m:t>
                                    </m:r>
                                  </m:num>
                                  <m:den>
                                    <m:r>
                                      <a:rPr lang="ru-RU" sz="2000">
                                        <a:solidFill>
                                          <a:schemeClr val="bg1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000">
                                        <a:solidFill>
                                          <a:schemeClr val="bg1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den>
                                </m:f>
                                <m:r>
                                  <a:rPr lang="ru-RU" sz="2000">
                                    <a:solidFill>
                                      <a:schemeClr val="bg1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ru-RU" sz="2000">
                                    <a:solidFill>
                                      <a:schemeClr val="bg1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𝛻</m:t>
                                </m:r>
                                <m:r>
                                  <a:rPr lang="ru-RU" sz="2000">
                                    <a:solidFill>
                                      <a:schemeClr val="bg1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d>
                                  <m:dPr>
                                    <m:ctrlPr>
                                      <a:rPr lang="ru-RU" sz="2000" i="1">
                                        <a:solidFill>
                                          <a:schemeClr val="bg1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2000">
                                        <a:solidFill>
                                          <a:schemeClr val="bg1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  <m:r>
                                      <a:rPr lang="ru-RU" sz="2000">
                                        <a:solidFill>
                                          <a:schemeClr val="bg1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𝝊</m:t>
                                    </m:r>
                                  </m:e>
                                </m:d>
                                <m:r>
                                  <a:rPr lang="ru-RU" sz="2000">
                                    <a:solidFill>
                                      <a:schemeClr val="bg1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ru-RU" sz="2000" dirty="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Cordia New" panose="020B0304020202020204" pitchFamily="34" charset="-34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602163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000" smtClean="0">
                                    <a:solidFill>
                                      <a:schemeClr val="bg1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f>
                                  <m:fPr>
                                    <m:ctrlPr>
                                      <a:rPr lang="ru-RU" sz="2000" i="1">
                                        <a:solidFill>
                                          <a:schemeClr val="bg1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ru-RU" sz="2000">
                                        <a:solidFill>
                                          <a:schemeClr val="bg1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ru-RU" sz="2000">
                                        <a:solidFill>
                                          <a:schemeClr val="bg1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𝛖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ru-RU" sz="2000">
                                        <a:solidFill>
                                          <a:schemeClr val="bg1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Dt</m:t>
                                    </m:r>
                                  </m:den>
                                </m:f>
                                <m:r>
                                  <a:rPr lang="ru-RU" sz="2000">
                                    <a:solidFill>
                                      <a:schemeClr val="bg1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en-US" sz="2000">
                                    <a:solidFill>
                                      <a:schemeClr val="bg1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𝛻</m:t>
                                </m:r>
                                <m:r>
                                  <a:rPr lang="en-US" sz="2000">
                                    <a:solidFill>
                                      <a:schemeClr val="bg1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2000">
                                    <a:solidFill>
                                      <a:schemeClr val="bg1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>
                                    <a:solidFill>
                                      <a:schemeClr val="bg1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en-US" sz="2000">
                                    <a:solidFill>
                                      <a:schemeClr val="bg1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</m:oMath>
                            </m:oMathPara>
                          </a14:m>
                          <a:endParaRPr lang="ru-RU" sz="2000" dirty="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Cordia New" panose="020B0304020202020204" pitchFamily="34" charset="-34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531965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2000" i="1" smtClean="0">
                                        <a:solidFill>
                                          <a:schemeClr val="bg1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>
                                        <a:solidFill>
                                          <a:schemeClr val="bg1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ru-RU" sz="2000">
                                        <a:solidFill>
                                          <a:schemeClr val="bg1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sub>
                                </m:sSub>
                                <m:f>
                                  <m:fPr>
                                    <m:ctrlPr>
                                      <a:rPr lang="ru-RU" sz="2000" i="1">
                                        <a:solidFill>
                                          <a:schemeClr val="bg1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ru-RU" sz="2000">
                                        <a:solidFill>
                                          <a:schemeClr val="bg1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DT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ru-RU" sz="2000">
                                        <a:solidFill>
                                          <a:schemeClr val="bg1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Dt</m:t>
                                    </m:r>
                                  </m:den>
                                </m:f>
                                <m:r>
                                  <a:rPr lang="ru-RU" sz="2000">
                                    <a:solidFill>
                                      <a:schemeClr val="bg1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ru-RU" sz="2000" i="1">
                                        <a:solidFill>
                                          <a:schemeClr val="bg1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ru-RU" sz="2000" i="1">
                                            <a:solidFill>
                                              <a:schemeClr val="bg1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2000">
                                            <a:solidFill>
                                              <a:schemeClr val="bg1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ru-RU" sz="2000">
                                            <a:solidFill>
                                              <a:schemeClr val="bg1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  <m:r>
                                      <a:rPr lang="ru-RU" sz="2000">
                                        <a:solidFill>
                                          <a:schemeClr val="bg1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num>
                                  <m:den>
                                    <m:r>
                                      <a:rPr lang="ru-RU" sz="2000">
                                        <a:solidFill>
                                          <a:schemeClr val="bg1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ru-RU" sz="2000">
                                        <a:solidFill>
                                          <a:schemeClr val="bg1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den>
                                </m:f>
                                <m:f>
                                  <m:fPr>
                                    <m:ctrlPr>
                                      <a:rPr lang="ru-RU" sz="2000" i="1">
                                        <a:solidFill>
                                          <a:schemeClr val="bg1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ru-RU" sz="2000">
                                        <a:solidFill>
                                          <a:schemeClr val="bg1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Dρ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ru-RU" sz="2000">
                                        <a:solidFill>
                                          <a:schemeClr val="bg1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Dt</m:t>
                                    </m:r>
                                  </m:den>
                                </m:f>
                                <m:r>
                                  <a:rPr lang="ru-RU" sz="2000">
                                    <a:solidFill>
                                      <a:schemeClr val="bg1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ru-RU" sz="2000">
                                    <a:solidFill>
                                      <a:schemeClr val="bg1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d>
                                  <m:dPr>
                                    <m:ctrlPr>
                                      <a:rPr lang="ru-RU" sz="2000" i="1">
                                        <a:solidFill>
                                          <a:schemeClr val="bg1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2000">
                                        <a:solidFill>
                                          <a:schemeClr val="bg1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  <m:r>
                                      <a:rPr lang="ru-RU" sz="2000">
                                        <a:solidFill>
                                          <a:schemeClr val="bg1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ru-RU" sz="2000">
                                        <a:solidFill>
                                          <a:schemeClr val="bg1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d>
                                <m:r>
                                  <a:rPr lang="ru-RU" sz="2000">
                                    <a:solidFill>
                                      <a:schemeClr val="bg1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ru-RU" sz="2000" i="1">
                                        <a:solidFill>
                                          <a:schemeClr val="bg1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>
                                        <a:solidFill>
                                          <a:schemeClr val="bg1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sz="2000">
                                        <a:solidFill>
                                          <a:schemeClr val="bg1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den>
                                </m:f>
                                <m:r>
                                  <a:rPr lang="ru-RU" sz="2000">
                                    <a:solidFill>
                                      <a:schemeClr val="bg1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𝛻</m:t>
                                </m:r>
                                <m:r>
                                  <a:rPr lang="ru-RU" sz="2000">
                                    <a:solidFill>
                                      <a:schemeClr val="bg1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>
                                    <a:solidFill>
                                      <a:schemeClr val="bg1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𝜅𝛻</m:t>
                                </m:r>
                                <m:r>
                                  <a:rPr lang="en-US" sz="2000">
                                    <a:solidFill>
                                      <a:schemeClr val="bg1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ru-RU" sz="2000">
                                    <a:solidFill>
                                      <a:schemeClr val="bg1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2000" dirty="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Cordia New" panose="020B0304020202020204" pitchFamily="34" charset="-34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479866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solidFill>
                                      <a:schemeClr val="bg1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2000" smtClean="0">
                                    <a:solidFill>
                                      <a:schemeClr val="bg1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2000" i="1">
                                        <a:solidFill>
                                          <a:schemeClr val="bg1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ru-RU" sz="2000" i="1">
                                            <a:solidFill>
                                              <a:schemeClr val="bg1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>
                                            <a:solidFill>
                                              <a:schemeClr val="bg1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sz="2000">
                                            <a:solidFill>
                                              <a:schemeClr val="bg1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000">
                                        <a:solidFill>
                                          <a:schemeClr val="bg1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den>
                                </m:f>
                                <m:r>
                                  <a:rPr lang="en-US" sz="2000">
                                    <a:solidFill>
                                      <a:schemeClr val="bg1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en-US" sz="2000">
                                    <a:solidFill>
                                      <a:schemeClr val="bg1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ru-RU" sz="2000" dirty="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Cordia New" panose="020B0304020202020204" pitchFamily="34" charset="-34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49287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Таблица 9">
                <a:extLst>
                  <a:ext uri="{FF2B5EF4-FFF2-40B4-BE49-F238E27FC236}">
                    <a16:creationId xmlns:a16="http://schemas.microsoft.com/office/drawing/2014/main" id="{52DF1DF5-85BD-1F90-FF9A-44B3506FEF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34646786"/>
                  </p:ext>
                </p:extLst>
              </p:nvPr>
            </p:nvGraphicFramePr>
            <p:xfrm>
              <a:off x="6353664" y="1806053"/>
              <a:ext cx="4673230" cy="235921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673230">
                      <a:extLst>
                        <a:ext uri="{9D8B030D-6E8A-4147-A177-3AD203B41FA5}">
                          <a16:colId xmlns:a16="http://schemas.microsoft.com/office/drawing/2014/main" val="2324806686"/>
                        </a:ext>
                      </a:extLst>
                    </a:gridCol>
                  </a:tblGrid>
                  <a:tr h="57956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30" t="-1053" r="-652" b="-3105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6021637"/>
                      </a:ext>
                    </a:extLst>
                  </a:tr>
                  <a:tr h="57061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30" t="-102128" r="-652" b="-2138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5319655"/>
                      </a:ext>
                    </a:extLst>
                  </a:tr>
                  <a:tr h="63030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30" t="-182692" r="-652" b="-932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4798662"/>
                      </a:ext>
                    </a:extLst>
                  </a:tr>
                  <a:tr h="57873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30" t="-309474" r="-652" b="-21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492879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Левая фигурная скобка 10">
            <a:extLst>
              <a:ext uri="{FF2B5EF4-FFF2-40B4-BE49-F238E27FC236}">
                <a16:creationId xmlns:a16="http://schemas.microsoft.com/office/drawing/2014/main" id="{115CE7FB-B4C5-192B-907F-CACFCA7199B6}"/>
              </a:ext>
            </a:extLst>
          </p:cNvPr>
          <p:cNvSpPr/>
          <p:nvPr/>
        </p:nvSpPr>
        <p:spPr>
          <a:xfrm>
            <a:off x="6026869" y="1806052"/>
            <a:ext cx="653591" cy="2517925"/>
          </a:xfrm>
          <a:prstGeom prst="leftBrace">
            <a:avLst/>
          </a:prstGeom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67893DD-ACF5-A077-27EC-FD7DF7331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B015D5C-7696-4B65-9192-448044F40A9D}" type="slidenum">
              <a:rPr lang="ru-RU" smtClean="0">
                <a:solidFill>
                  <a:schemeClr val="bg1">
                    <a:lumMod val="10000"/>
                  </a:schemeClr>
                </a:solidFill>
              </a:rPr>
              <a:t>3</a:t>
            </a:fld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96B5254-7255-E3F1-DC6A-6812493EAC73}"/>
                  </a:ext>
                </a:extLst>
              </p:cNvPr>
              <p:cNvSpPr txBox="1"/>
              <p:nvPr/>
            </p:nvSpPr>
            <p:spPr>
              <a:xfrm>
                <a:off x="6347270" y="4627577"/>
                <a:ext cx="4673230" cy="1366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num>
                      <m:den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𝛻</m:t>
                    </m:r>
                    <m:r>
                      <a:rPr lang="ru-RU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𝝊</m:t>
                        </m:r>
                        <m:r>
                          <a:rPr lang="ru-RU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 , 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𝑐𝑜𝑛𝑠𝑡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dirty="0"/>
                  <a:t>Газодинамические возмущения вдоль силовых линий в сильном магнитном поле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≪1)</m:t>
                    </m:r>
                  </m:oMath>
                </a14:m>
                <a:r>
                  <a:rPr lang="ru-RU" dirty="0"/>
                  <a:t>. Например, в корональных петлях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96B5254-7255-E3F1-DC6A-6812493EA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7270" y="4627577"/>
                <a:ext cx="4673230" cy="1366656"/>
              </a:xfrm>
              <a:prstGeom prst="rect">
                <a:avLst/>
              </a:prstGeom>
              <a:blipFill>
                <a:blip r:embed="rId4"/>
                <a:stretch>
                  <a:fillRect l="-782" r="-1304" b="-31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4C1700B2-9E4D-50C1-3396-B6B56D28C16A}"/>
              </a:ext>
            </a:extLst>
          </p:cNvPr>
          <p:cNvSpPr/>
          <p:nvPr/>
        </p:nvSpPr>
        <p:spPr>
          <a:xfrm>
            <a:off x="4860461" y="2634907"/>
            <a:ext cx="878889" cy="70150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2CE5E2D-8274-E6A4-9ECC-69AA28BF2E87}"/>
                  </a:ext>
                </a:extLst>
              </p:cNvPr>
              <p:cNvSpPr txBox="1"/>
              <p:nvPr/>
            </p:nvSpPr>
            <p:spPr>
              <a:xfrm>
                <a:off x="6680460" y="6090258"/>
                <a:ext cx="2743200" cy="440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b="0" dirty="0"/>
                  <a:t>Бета плазмы: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ru-RU" sz="1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2CE5E2D-8274-E6A4-9ECC-69AA28BF2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0460" y="6090258"/>
                <a:ext cx="2743200" cy="440633"/>
              </a:xfrm>
              <a:prstGeom prst="rect">
                <a:avLst/>
              </a:prstGeom>
              <a:blipFill>
                <a:blip r:embed="rId5"/>
                <a:stretch>
                  <a:fillRect l="-1333" b="-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EB9C332-F53D-DA02-4023-51D7511093E4}"/>
                  </a:ext>
                </a:extLst>
              </p:cNvPr>
              <p:cNvSpPr txBox="1"/>
              <p:nvPr/>
            </p:nvSpPr>
            <p:spPr>
              <a:xfrm>
                <a:off x="525426" y="6090258"/>
                <a:ext cx="5570573" cy="6512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800" i="1" kern="0" smtClean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ordia New" panose="020B0304020202020204" pitchFamily="34" charset="-34"/>
                      </a:rPr>
                      <m:t>𝐿</m:t>
                    </m:r>
                    <m:d>
                      <m:dPr>
                        <m:ctrlPr>
                          <a:rPr lang="ru-RU" sz="18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kern="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ordia New" panose="020B0304020202020204" pitchFamily="34" charset="-34"/>
                          </a:rPr>
                          <m:t>𝜌</m:t>
                        </m:r>
                        <m:r>
                          <a:rPr lang="en-US" sz="1800" i="1" kern="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ordia New" panose="020B0304020202020204" pitchFamily="34" charset="-34"/>
                          </a:rPr>
                          <m:t>,</m:t>
                        </m:r>
                        <m:r>
                          <a:rPr lang="en-US" sz="1800" i="1" kern="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ordia New" panose="020B0304020202020204" pitchFamily="34" charset="-34"/>
                          </a:rPr>
                          <m:t>𝑇</m:t>
                        </m:r>
                      </m:e>
                    </m:d>
                    <m:r>
                      <a:rPr lang="en-US" sz="1800" i="1" kern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ordia New" panose="020B0304020202020204" pitchFamily="34" charset="-34"/>
                      </a:rPr>
                      <m:t>=</m:t>
                    </m:r>
                    <m:r>
                      <a:rPr lang="en-US" b="0" i="1" kern="0" smtClea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rdia New" panose="020B0304020202020204" pitchFamily="34" charset="-34"/>
                      </a:rPr>
                      <m:t>𝜓𝜌</m:t>
                    </m:r>
                    <m:sSup>
                      <m:sSupPr>
                        <m:ctrlPr>
                          <a:rPr lang="en-US" b="0" i="1" kern="0" smtClea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rdia New" panose="020B0304020202020204" pitchFamily="34" charset="-34"/>
                          </a:rPr>
                        </m:ctrlPr>
                      </m:sSupPr>
                      <m:e>
                        <m:r>
                          <a:rPr lang="en-US" b="0" i="1" kern="0" smtClea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rdia New" panose="020B0304020202020204" pitchFamily="34" charset="-34"/>
                          </a:rPr>
                          <m:t>𝑇</m:t>
                        </m:r>
                      </m:e>
                      <m:sup>
                        <m:r>
                          <a:rPr lang="en-US" b="0" i="1" kern="0" smtClea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rdia New" panose="020B0304020202020204" pitchFamily="34" charset="-34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chemeClr val="bg1">
                        <a:lumMod val="10000"/>
                      </a:schemeClr>
                    </a:solidFill>
                    <a:ea typeface="Verdana" panose="020B0604030504040204" pitchFamily="34" charset="0"/>
                  </a:rPr>
                  <a:t> </a:t>
                </a:r>
                <a:r>
                  <a:rPr lang="ru-RU" sz="1800" dirty="0">
                    <a:solidFill>
                      <a:schemeClr val="bg1">
                        <a:lumMod val="10000"/>
                      </a:schemeClr>
                    </a:solidFill>
                    <a:ea typeface="Verdana" panose="020B0604030504040204" pitchFamily="34" charset="0"/>
                  </a:rPr>
                  <a:t>- функция радиационных потерь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800" i="1" kern="0" smtClean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ordia New" panose="020B0304020202020204" pitchFamily="34" charset="-34"/>
                      </a:rPr>
                      <m:t>𝐻</m:t>
                    </m:r>
                    <m:d>
                      <m:dPr>
                        <m:ctrlPr>
                          <a:rPr lang="ru-RU" sz="18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kern="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ordia New" panose="020B0304020202020204" pitchFamily="34" charset="-34"/>
                          </a:rPr>
                          <m:t>𝜌</m:t>
                        </m:r>
                        <m:r>
                          <a:rPr lang="ru-RU" sz="1800" i="1" kern="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ordia New" panose="020B0304020202020204" pitchFamily="34" charset="-34"/>
                          </a:rPr>
                          <m:t>,</m:t>
                        </m:r>
                        <m:r>
                          <a:rPr lang="en-US" sz="1800" i="1" kern="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ordia New" panose="020B0304020202020204" pitchFamily="34" charset="-34"/>
                          </a:rPr>
                          <m:t>𝑇</m:t>
                        </m:r>
                      </m:e>
                    </m:d>
                    <m:r>
                      <a:rPr lang="en-US" sz="1800" ker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rdia New" panose="020B0304020202020204" pitchFamily="34" charset="-34"/>
                      </a:rPr>
                      <m:t>~</m:t>
                    </m:r>
                    <m:r>
                      <a:rPr lang="en-US" sz="1800" i="1" kern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ordia New" panose="020B0304020202020204" pitchFamily="34" charset="-34"/>
                      </a:rPr>
                      <m:t>h</m:t>
                    </m:r>
                    <m:sSup>
                      <m:sSupPr>
                        <m:ctrlPr>
                          <a:rPr lang="ru-RU" sz="18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kern="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ordia New" panose="020B0304020202020204" pitchFamily="34" charset="-34"/>
                          </a:rPr>
                          <m:t>𝜌</m:t>
                        </m:r>
                      </m:e>
                      <m:sup>
                        <m:r>
                          <a:rPr lang="en-US" sz="1800" i="1" kern="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ordia New" panose="020B0304020202020204" pitchFamily="34" charset="-34"/>
                          </a:rPr>
                          <m:t>𝑎</m:t>
                        </m:r>
                      </m:sup>
                    </m:sSup>
                    <m:sSup>
                      <m:sSupPr>
                        <m:ctrlPr>
                          <a:rPr lang="ru-RU" sz="18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kern="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ordia New" panose="020B0304020202020204" pitchFamily="34" charset="-34"/>
                          </a:rPr>
                          <m:t>𝑇</m:t>
                        </m:r>
                      </m:e>
                      <m:sup>
                        <m:r>
                          <a:rPr lang="en-US" sz="1800" i="1" kern="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ordia New" panose="020B0304020202020204" pitchFamily="34" charset="-34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ru-RU" sz="1800" dirty="0">
                    <a:solidFill>
                      <a:schemeClr val="bg1">
                        <a:lumMod val="10000"/>
                      </a:schemeClr>
                    </a:solidFill>
                    <a:ea typeface="Verdana" panose="020B0604030504040204" pitchFamily="34" charset="0"/>
                  </a:rPr>
                  <a:t> - функция нагрева</a:t>
                </a:r>
                <a:endParaRPr lang="en-US" sz="1800" dirty="0">
                  <a:solidFill>
                    <a:schemeClr val="bg1">
                      <a:lumMod val="10000"/>
                    </a:schemeClr>
                  </a:solidFill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EB9C332-F53D-DA02-4023-51D751109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426" y="6090258"/>
                <a:ext cx="5570573" cy="651269"/>
              </a:xfrm>
              <a:prstGeom prst="rect">
                <a:avLst/>
              </a:prstGeom>
              <a:blipFill>
                <a:blip r:embed="rId6"/>
                <a:stretch>
                  <a:fillRect l="-656" t="-4673" b="-140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14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C2D53E1-3A3B-4B24-678E-324D4CF99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5F37-C075-458C-B04C-D17507A98238}" type="slidenum">
              <a:rPr lang="ru-RU" sz="2800" smtClean="0">
                <a:solidFill>
                  <a:schemeClr val="bg1">
                    <a:lumMod val="10000"/>
                  </a:schemeClr>
                </a:solidFill>
              </a:rPr>
              <a:t>4</a:t>
            </a:fld>
            <a:endParaRPr lang="ru-RU" sz="28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642CAB-E6BA-9D37-39AA-2FDC58B959DA}"/>
              </a:ext>
            </a:extLst>
          </p:cNvPr>
          <p:cNvSpPr txBox="1"/>
          <p:nvPr/>
        </p:nvSpPr>
        <p:spPr>
          <a:xfrm>
            <a:off x="10192871" y="4739274"/>
            <a:ext cx="18556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Candara" panose="020E0502030303020204" pitchFamily="34" charset="0"/>
              </a:rPr>
              <a:t>Pascoe et al. // </a:t>
            </a:r>
            <a:r>
              <a:rPr lang="en-US" sz="2400" u="sng" dirty="0" err="1">
                <a:latin typeface="Candara" panose="020E0502030303020204" pitchFamily="34" charset="0"/>
              </a:rPr>
              <a:t>ApJ</a:t>
            </a:r>
            <a:r>
              <a:rPr lang="en-US" sz="2400" u="sng" dirty="0">
                <a:latin typeface="Candara" panose="020E0502030303020204" pitchFamily="34" charset="0"/>
              </a:rPr>
              <a:t>. 20</a:t>
            </a:r>
            <a:r>
              <a:rPr lang="ru-RU" sz="2400" u="sng" dirty="0">
                <a:latin typeface="Candara" panose="020E0502030303020204" pitchFamily="34" charset="0"/>
              </a:rPr>
              <a:t>19</a:t>
            </a:r>
            <a:r>
              <a:rPr lang="en-US" sz="2400" u="sng" dirty="0">
                <a:latin typeface="Candara" panose="020E0502030303020204" pitchFamily="34" charset="0"/>
              </a:rPr>
              <a:t>.</a:t>
            </a:r>
            <a:endParaRPr lang="ru-RU" sz="2400" u="sng" dirty="0">
              <a:latin typeface="Candara" panose="020E0502030303020204" pitchFamily="34" charset="0"/>
            </a:endParaRP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855C01-3F6C-02DE-167B-78069B999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83910"/>
            <a:ext cx="9906859" cy="357409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67933DE-302C-7463-E6EE-7F5BBF580C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11545"/>
            <a:ext cx="12192000" cy="341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78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13A9C7-C26A-8B8C-642C-EE385666F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040" y="473058"/>
            <a:ext cx="11300976" cy="701508"/>
          </a:xfrm>
        </p:spPr>
        <p:txBody>
          <a:bodyPr>
            <a:noAutofit/>
          </a:bodyPr>
          <a:lstStyle/>
          <a:p>
            <a:r>
              <a:rPr lang="ru-RU" sz="340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Cordia New" panose="020B0304020202020204" pitchFamily="34" charset="-34"/>
              </a:rPr>
              <a:t>Нахождение </a:t>
            </a:r>
            <a:r>
              <a:rPr lang="ru-RU" sz="3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Cordia New" panose="020B0304020202020204" pitchFamily="34" charset="-34"/>
              </a:rPr>
              <a:t>ограничений на функциональный вид нагрева на основе наблюдаемых высотных </a:t>
            </a:r>
            <a:r>
              <a:rPr lang="ru-RU" sz="340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Cordia New" panose="020B0304020202020204" pitchFamily="34" charset="-34"/>
              </a:rPr>
              <a:t>профилей</a:t>
            </a:r>
            <a:endParaRPr lang="ru-RU" sz="3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077179-F15D-E658-0D5B-4FD3ECF2B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992" y="1251284"/>
            <a:ext cx="10377653" cy="545110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600" dirty="0">
              <a:solidFill>
                <a:schemeClr val="bg1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ru-RU" sz="2200" dirty="0">
              <a:solidFill>
                <a:schemeClr val="bg1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>
                <a:extLst>
                  <a:ext uri="{FF2B5EF4-FFF2-40B4-BE49-F238E27FC236}">
                    <a16:creationId xmlns:a16="http://schemas.microsoft.com/office/drawing/2014/main" id="{B4F10BA4-41E1-AE59-C7A7-4DF90002C6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47621158"/>
                  </p:ext>
                </p:extLst>
              </p:nvPr>
            </p:nvGraphicFramePr>
            <p:xfrm>
              <a:off x="0" y="2898020"/>
              <a:ext cx="4257675" cy="345941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257675">
                      <a:extLst>
                        <a:ext uri="{9D8B030D-6E8A-4147-A177-3AD203B41FA5}">
                          <a16:colId xmlns:a16="http://schemas.microsoft.com/office/drawing/2014/main" val="315064808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600" i="1" smtClean="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ru-RU" sz="2600" i="1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sz="2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ru-RU" sz="2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𝑑𝑧</m:t>
                                    </m:r>
                                  </m:den>
                                </m:f>
                                <m:r>
                                  <a:rPr lang="ru-RU" sz="2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ru-RU" sz="2600" i="1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ru-RU" sz="2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ru-RU" sz="2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ru-RU" sz="2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=0,</m:t>
                                </m:r>
                              </m:oMath>
                            </m:oMathPara>
                          </a14:m>
                          <a:endParaRPr lang="ru-RU" sz="2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Cordia New" panose="020B0304020202020204" pitchFamily="34" charset="-34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2600" i="1" smtClean="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260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2600" i="1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ru-RU" sz="2600" i="1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sz="2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ru-RU" sz="2600" i="1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en-US" sz="2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2600" i="1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2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26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Cordia New" panose="020B0304020202020204" pitchFamily="34" charset="-34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4541894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Cordia New" panose="020B0304020202020204" pitchFamily="34" charset="-34"/>
                                  </a:rPr>
                                  <m:t>𝐿</m:t>
                                </m:r>
                                <m:d>
                                  <m:dPr>
                                    <m:ctrlPr>
                                      <a:rPr lang="ru-RU" sz="2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2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Cordia New" panose="020B0304020202020204" pitchFamily="34" charset="-34"/>
                                          </a:rPr>
                                          <m:t>𝜌</m:t>
                                        </m:r>
                                      </m:e>
                                      <m:sub>
                                        <m:r>
                                          <a:rPr lang="ru-RU" sz="2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Cordia New" panose="020B0304020202020204" pitchFamily="34" charset="-34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ru-RU" sz="2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Cordia New" panose="020B0304020202020204" pitchFamily="34" charset="-34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ru-RU" sz="2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Cordia New" panose="020B0304020202020204" pitchFamily="34" charset="-34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ru-RU" sz="2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Cordia New" panose="020B0304020202020204" pitchFamily="34" charset="-34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ru-RU" sz="2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Cordia New" panose="020B0304020202020204" pitchFamily="34" charset="-34"/>
                                  </a:rPr>
                                  <m:t>=</m:t>
                                </m:r>
                                <m:r>
                                  <a:rPr lang="en-US" sz="2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Cordia New" panose="020B0304020202020204" pitchFamily="34" charset="-34"/>
                                  </a:rPr>
                                  <m:t>𝐻</m:t>
                                </m:r>
                                <m:d>
                                  <m:dPr>
                                    <m:ctrlPr>
                                      <a:rPr lang="ru-RU" sz="2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2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Cordia New" panose="020B0304020202020204" pitchFamily="34" charset="-34"/>
                                          </a:rPr>
                                          <m:t>𝜌</m:t>
                                        </m:r>
                                      </m:e>
                                      <m:sub>
                                        <m:r>
                                          <a:rPr lang="ru-RU" sz="2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Cordia New" panose="020B0304020202020204" pitchFamily="34" charset="-34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ru-RU" sz="2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Cordia New" panose="020B0304020202020204" pitchFamily="34" charset="-34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ru-RU" sz="2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Cordia New" panose="020B0304020202020204" pitchFamily="34" charset="-34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ru-RU" sz="2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Cordia New" panose="020B0304020202020204" pitchFamily="34" charset="-34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m:rPr>
                                    <m:nor/>
                                  </m:rPr>
                                  <a:rPr lang="ru-RU" sz="2200" dirty="0">
                                    <a:solidFill>
                                      <a:schemeClr val="tx1"/>
                                    </a:solidFill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ru-RU" sz="2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9882030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  <m:sSub>
                                  <m:sSubPr>
                                    <m:ctrlPr>
                                      <a:rPr lang="ru-RU" sz="2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ru-RU" sz="2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ru-RU" sz="2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ru-RU" sz="2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sz="2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sup>
                                </m:sSubSup>
                                <m: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sSubSup>
                                  <m:sSubSupPr>
                                    <m:ctrlPr>
                                      <a:rPr lang="ru-RU" sz="2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en-US" sz="2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sz="2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ru-RU" sz="2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2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sz="2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ru-RU" sz="2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Cordia New" panose="020B0304020202020204" pitchFamily="34" charset="-34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933876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>
                <a:extLst>
                  <a:ext uri="{FF2B5EF4-FFF2-40B4-BE49-F238E27FC236}">
                    <a16:creationId xmlns:a16="http://schemas.microsoft.com/office/drawing/2014/main" id="{B4F10BA4-41E1-AE59-C7A7-4DF90002C6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47621158"/>
                  </p:ext>
                </p:extLst>
              </p:nvPr>
            </p:nvGraphicFramePr>
            <p:xfrm>
              <a:off x="0" y="2898020"/>
              <a:ext cx="4257675" cy="345941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257675">
                      <a:extLst>
                        <a:ext uri="{9D8B030D-6E8A-4147-A177-3AD203B41FA5}">
                          <a16:colId xmlns:a16="http://schemas.microsoft.com/office/drawing/2014/main" val="3150648080"/>
                        </a:ext>
                      </a:extLst>
                    </a:gridCol>
                  </a:tblGrid>
                  <a:tr h="225704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86" t="-270" r="-572" b="-53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5418948"/>
                      </a:ext>
                    </a:extLst>
                  </a:tr>
                  <a:tr h="58064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86" t="-391579" r="-572" b="-1094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8820303"/>
                      </a:ext>
                    </a:extLst>
                  </a:tr>
                  <a:tr h="62172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86" t="-457843" r="-572" b="-19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338766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Левая фигурная скобка 4">
            <a:extLst>
              <a:ext uri="{FF2B5EF4-FFF2-40B4-BE49-F238E27FC236}">
                <a16:creationId xmlns:a16="http://schemas.microsoft.com/office/drawing/2014/main" id="{1D054CAC-A035-1124-38A6-0612C9EC70E6}"/>
              </a:ext>
            </a:extLst>
          </p:cNvPr>
          <p:cNvSpPr/>
          <p:nvPr/>
        </p:nvSpPr>
        <p:spPr>
          <a:xfrm>
            <a:off x="100867" y="3012665"/>
            <a:ext cx="606249" cy="2925699"/>
          </a:xfrm>
          <a:prstGeom prst="leftBrace">
            <a:avLst/>
          </a:prstGeom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E388B2B2-CBF8-CC94-6A30-85FC1B12036A}"/>
              </a:ext>
            </a:extLst>
          </p:cNvPr>
          <p:cNvSpPr/>
          <p:nvPr/>
        </p:nvSpPr>
        <p:spPr>
          <a:xfrm>
            <a:off x="3670431" y="4243919"/>
            <a:ext cx="2667786" cy="46318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7C1A866-7C3B-DF99-67CD-8699076E724B}"/>
                  </a:ext>
                </a:extLst>
              </p:cNvPr>
              <p:cNvSpPr txBox="1"/>
              <p:nvPr/>
            </p:nvSpPr>
            <p:spPr>
              <a:xfrm>
                <a:off x="6135709" y="3705044"/>
                <a:ext cx="5165267" cy="2793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600" i="1" smtClean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 kern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ordia New" panose="020B0304020202020204" pitchFamily="34" charset="-34"/>
                            </a:rPr>
                            <m:t>𝑃</m:t>
                          </m:r>
                        </m:e>
                        <m:sub>
                          <m:r>
                            <a:rPr lang="ru-RU" sz="2600" i="1" kern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ordia New" panose="020B0304020202020204" pitchFamily="34" charset="-34"/>
                            </a:rPr>
                            <m:t>0</m:t>
                          </m:r>
                        </m:sub>
                      </m:sSub>
                      <m:r>
                        <a:rPr lang="ru-RU" sz="2600" i="1" ker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m:t>=</m:t>
                      </m:r>
                      <m:r>
                        <a:rPr lang="ru-RU" sz="2600" i="1" ker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m:t>𝐶</m:t>
                      </m:r>
                      <m:sSubSup>
                        <m:sSubSupPr>
                          <m:ctrlPr>
                            <a:rPr lang="ru-RU" sz="2600" i="1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2600" i="1" kern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ordia New" panose="020B0304020202020204" pitchFamily="34" charset="-34"/>
                            </a:rPr>
                            <m:t>𝜌</m:t>
                          </m:r>
                        </m:e>
                        <m:sub>
                          <m:r>
                            <a:rPr lang="ru-RU" sz="2600" i="1" kern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ordia New" panose="020B0304020202020204" pitchFamily="34" charset="-34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ru-RU" sz="2600" i="1">
                                  <a:solidFill>
                                    <a:schemeClr val="bg1">
                                      <a:lumMod val="1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 kern="0">
                                  <a:solidFill>
                                    <a:schemeClr val="bg1">
                                      <a:lumMod val="1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ordia New" panose="020B0304020202020204" pitchFamily="34" charset="-34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2600" i="1" kern="0">
                                  <a:solidFill>
                                    <a:schemeClr val="bg1">
                                      <a:lumMod val="1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ordia New" panose="020B0304020202020204" pitchFamily="34" charset="-34"/>
                                </a:rPr>
                                <m:t>𝑄</m:t>
                              </m:r>
                            </m:sub>
                          </m:sSub>
                        </m:sup>
                      </m:sSubSup>
                      <m:r>
                        <a:rPr lang="en-US" sz="2600" b="0" i="1" kern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m:t>, </m:t>
                      </m:r>
                    </m:oMath>
                  </m:oMathPara>
                </a14:m>
                <a:endParaRPr lang="en-US" sz="2600" b="0" i="1" kern="0" dirty="0">
                  <a:solidFill>
                    <a:schemeClr val="bg1">
                      <a:lumMod val="10000"/>
                    </a:schemeClr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600" b="0" i="1" kern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m:t>где  </m:t>
                      </m:r>
                      <m:sSub>
                        <m:sSubPr>
                          <m:ctrlPr>
                            <a:rPr lang="ru-RU" sz="2600" i="1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600" i="1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2600" i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600" i="1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600" i="1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ru-RU" sz="2600" i="1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2600" i="1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ru-RU" sz="2600" i="1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sz="2600" i="1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ru-RU" sz="2600" i="1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ru-RU" sz="2600" i="1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ru-RU" sz="2600" i="1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2600" i="1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sz="2600" dirty="0">
                  <a:solidFill>
                    <a:schemeClr val="bg1">
                      <a:lumMod val="10000"/>
                    </a:schemeClr>
                  </a:solidFill>
                </a:endParaRPr>
              </a:p>
              <a:p>
                <a:endParaRPr lang="ru-RU" sz="2600" dirty="0">
                  <a:solidFill>
                    <a:schemeClr val="bg1">
                      <a:lumMod val="10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200" i="1" smtClea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ru-RU" sz="2200" dirty="0">
                    <a:solidFill>
                      <a:schemeClr val="bg1">
                        <a:lumMod val="10000"/>
                      </a:schemeClr>
                    </a:solidFill>
                    <a:latin typeface="+mj-lt"/>
                  </a:rPr>
                  <a:t> - эффективный низкочастотный показатель адиабаты (</a:t>
                </a:r>
                <a:r>
                  <a:rPr lang="en-US" sz="2200" u="sng" dirty="0" err="1">
                    <a:solidFill>
                      <a:schemeClr val="bg1">
                        <a:lumMod val="10000"/>
                      </a:schemeClr>
                    </a:solidFill>
                    <a:latin typeface="+mj-lt"/>
                  </a:rPr>
                  <a:t>Zavershinskii</a:t>
                </a:r>
                <a:r>
                  <a:rPr lang="en-US" sz="2200" u="sng" dirty="0">
                    <a:solidFill>
                      <a:schemeClr val="bg1">
                        <a:lumMod val="10000"/>
                      </a:schemeClr>
                    </a:solidFill>
                    <a:latin typeface="+mj-lt"/>
                  </a:rPr>
                  <a:t> et al. Physics of Plasma. 2019</a:t>
                </a:r>
                <a:r>
                  <a:rPr lang="ru-RU" sz="2200" dirty="0">
                    <a:solidFill>
                      <a:schemeClr val="bg1">
                        <a:lumMod val="10000"/>
                      </a:schemeClr>
                    </a:solidFill>
                    <a:latin typeface="+mj-lt"/>
                  </a:rPr>
                  <a:t>)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7C1A866-7C3B-DF99-67CD-8699076E72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709" y="3705044"/>
                <a:ext cx="5165267" cy="2793778"/>
              </a:xfrm>
              <a:prstGeom prst="rect">
                <a:avLst/>
              </a:prstGeom>
              <a:blipFill>
                <a:blip r:embed="rId3"/>
                <a:stretch>
                  <a:fillRect l="-1535" b="-34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162E287-BF52-F9D0-72C8-78357ED9C7D2}"/>
              </a:ext>
            </a:extLst>
          </p:cNvPr>
          <p:cNvSpPr/>
          <p:nvPr/>
        </p:nvSpPr>
        <p:spPr>
          <a:xfrm>
            <a:off x="6832990" y="3588764"/>
            <a:ext cx="3770704" cy="1773499"/>
          </a:xfrm>
          <a:prstGeom prst="round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BC35E7D6-4809-DC0D-1A81-1158BF8D1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B015D5C-7696-4B65-9192-448044F40A9D}" type="slidenum">
              <a:rPr lang="ru-RU" smtClean="0">
                <a:solidFill>
                  <a:schemeClr val="bg1">
                    <a:lumMod val="10000"/>
                  </a:schemeClr>
                </a:solidFill>
              </a:rPr>
              <a:t>5</a:t>
            </a:fld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B851CE-F149-06FC-0850-A54A5A813F6C}"/>
              </a:ext>
            </a:extLst>
          </p:cNvPr>
          <p:cNvSpPr txBox="1"/>
          <p:nvPr/>
        </p:nvSpPr>
        <p:spPr>
          <a:xfrm>
            <a:off x="8246692" y="1992552"/>
            <a:ext cx="61085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u="sng" dirty="0">
                <a:latin typeface="Candara" panose="020E0502030303020204" pitchFamily="34" charset="0"/>
              </a:rPr>
              <a:t>Pascoe et al. // </a:t>
            </a:r>
            <a:r>
              <a:rPr lang="en-US" sz="1800" u="sng" dirty="0" err="1">
                <a:latin typeface="Candara" panose="020E0502030303020204" pitchFamily="34" charset="0"/>
              </a:rPr>
              <a:t>ApJ</a:t>
            </a:r>
            <a:r>
              <a:rPr lang="en-US" sz="1800" u="sng" dirty="0">
                <a:latin typeface="Candara" panose="020E0502030303020204" pitchFamily="34" charset="0"/>
              </a:rPr>
              <a:t>. 20</a:t>
            </a:r>
            <a:r>
              <a:rPr lang="ru-RU" sz="1800" u="sng" dirty="0">
                <a:latin typeface="Candara" panose="020E0502030303020204" pitchFamily="34" charset="0"/>
              </a:rPr>
              <a:t>19</a:t>
            </a:r>
            <a:r>
              <a:rPr lang="en-US" sz="1800" u="sng" dirty="0">
                <a:latin typeface="Candara" panose="020E0502030303020204" pitchFamily="34" charset="0"/>
              </a:rPr>
              <a:t>.</a:t>
            </a:r>
            <a:endParaRPr lang="ru-RU" sz="1800" u="sng" dirty="0">
              <a:latin typeface="Candara" panose="020E0502030303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2A62B01-7F76-B58A-945F-9DDABA607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5447" y="1257234"/>
            <a:ext cx="4154742" cy="229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48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3077179-F15D-E658-0D5B-4FD3ECF2B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992" y="1251284"/>
            <a:ext cx="10377653" cy="545110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600" dirty="0">
              <a:solidFill>
                <a:schemeClr val="bg1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ru-RU" sz="2200" dirty="0">
              <a:solidFill>
                <a:schemeClr val="bg1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BC35E7D6-4809-DC0D-1A81-1158BF8D1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B015D5C-7696-4B65-9192-448044F40A9D}" type="slidenum">
              <a:rPr lang="ru-RU" smtClean="0">
                <a:solidFill>
                  <a:schemeClr val="bg1">
                    <a:lumMod val="10000"/>
                  </a:schemeClr>
                </a:solidFill>
              </a:rPr>
              <a:t>6</a:t>
            </a:fld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734C1D-4DA3-E556-408B-1144EE0F8622}"/>
                  </a:ext>
                </a:extLst>
              </p:cNvPr>
              <p:cNvSpPr txBox="1"/>
              <p:nvPr/>
            </p:nvSpPr>
            <p:spPr>
              <a:xfrm>
                <a:off x="0" y="905511"/>
                <a:ext cx="11292841" cy="21900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000" i="1" smtClean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3000" i="1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3000" i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000" i="1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000" i="1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ru-RU" sz="3000" i="1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3000" i="1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ru-RU" sz="3000" i="1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sz="3000" i="1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ru-RU" sz="3000" i="1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ru-RU" sz="3000" i="1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ru-RU" sz="3000" i="1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3000" i="1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ru-RU" sz="3000" dirty="0"/>
              </a:p>
              <a:p>
                <a:endParaRPr lang="ru-RU" sz="3000" i="1" dirty="0">
                  <a:solidFill>
                    <a:schemeClr val="bg1">
                      <a:lumMod val="10000"/>
                    </a:schemeClr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       </m:t>
                        </m:r>
                        <m:r>
                          <a:rPr lang="en-US" sz="3200" i="1" ker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ordia New" panose="020B0304020202020204" pitchFamily="34" charset="-34"/>
                          </a:rPr>
                          <m:t>𝑃</m:t>
                        </m:r>
                      </m:e>
                      <m:sub>
                        <m:r>
                          <a:rPr lang="ru-RU" sz="3200" i="1" ker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ordia New" panose="020B0304020202020204" pitchFamily="34" charset="-34"/>
                          </a:rPr>
                          <m:t>0</m:t>
                        </m:r>
                      </m:sub>
                    </m:sSub>
                    <m:r>
                      <a:rPr lang="ru-RU" sz="3200" i="1" ker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ordia New" panose="020B0304020202020204" pitchFamily="34" charset="-34"/>
                      </a:rPr>
                      <m:t>=</m:t>
                    </m:r>
                    <m:r>
                      <a:rPr lang="ru-RU" sz="3200" i="1" ker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ordia New" panose="020B0304020202020204" pitchFamily="34" charset="-34"/>
                      </a:rPr>
                      <m:t>𝐶</m:t>
                    </m:r>
                    <m:sSubSup>
                      <m:sSubSupPr>
                        <m:ctrlPr>
                          <a:rPr lang="ru-RU" sz="32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3200" i="1" ker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ordia New" panose="020B0304020202020204" pitchFamily="34" charset="-34"/>
                          </a:rPr>
                          <m:t>𝜌</m:t>
                        </m:r>
                      </m:e>
                      <m:sub>
                        <m:r>
                          <a:rPr lang="ru-RU" sz="3200" i="1" ker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ordia New" panose="020B0304020202020204" pitchFamily="34" charset="-34"/>
                          </a:rPr>
                          <m:t>0</m:t>
                        </m:r>
                      </m:sub>
                      <m:sup>
                        <m:sSub>
                          <m:sSubPr>
                            <m:ctrlPr>
                              <a:rPr lang="ru-RU" sz="3200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kern="0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ordia New" panose="020B0304020202020204" pitchFamily="34" charset="-34"/>
                              </a:rPr>
                              <m:t>𝛾</m:t>
                            </m:r>
                          </m:e>
                          <m:sub>
                            <m:r>
                              <a:rPr lang="en-US" sz="3200" i="1" kern="0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ordia New" panose="020B0304020202020204" pitchFamily="34" charset="-34"/>
                              </a:rPr>
                              <m:t>𝑄</m:t>
                            </m:r>
                          </m:sub>
                        </m:sSub>
                      </m:sup>
                    </m:sSubSup>
                    <m:r>
                      <a:rPr lang="en-US" sz="3200" b="0" i="1" kern="0" smtClea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ordia New" panose="020B0304020202020204" pitchFamily="34" charset="-34"/>
                      </a:rPr>
                      <m:t>  </m:t>
                    </m:r>
                    <m:groupChr>
                      <m:groupChrPr>
                        <m:chr m:val="→"/>
                        <m:vertJc m:val="bot"/>
                        <m:ctrlPr>
                          <a:rPr lang="en-US" sz="3200" b="0" i="1" kern="0" smtClea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ordia New" panose="020B0304020202020204" pitchFamily="34" charset="-34"/>
                          </a:rPr>
                        </m:ctrlPr>
                      </m:groupChrPr>
                      <m:e/>
                    </m:groupChr>
                    <m:sSub>
                      <m:sSubPr>
                        <m:ctrlPr>
                          <a:rPr lang="ru-RU" sz="32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32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0" smtClea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3000" dirty="0">
                    <a:solidFill>
                      <a:schemeClr val="bg1">
                        <a:lumMod val="10000"/>
                      </a:schemeClr>
                    </a:solidFill>
                  </a:rPr>
                  <a:t> </a:t>
                </a:r>
                <a:r>
                  <a:rPr lang="en-US" sz="3000" dirty="0">
                    <a:solidFill>
                      <a:schemeClr val="bg1">
                        <a:lumMod val="10000"/>
                      </a:schemeClr>
                    </a:solidFill>
                  </a:rPr>
                  <a:t>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 ker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rdia New" panose="020B0304020202020204" pitchFamily="34" charset="-34"/>
                          </a:rPr>
                        </m:ctrlPr>
                      </m:sSubSupPr>
                      <m:e>
                        <m:r>
                          <a:rPr lang="en-US" sz="3200" i="1" ker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ordia New" panose="020B0304020202020204" pitchFamily="34" charset="-34"/>
                          </a:rPr>
                          <m:t>𝐿</m:t>
                        </m:r>
                        <m:d>
                          <m:dPr>
                            <m:ctrlPr>
                              <a:rPr lang="ru-RU" sz="3200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 kern="0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ordia New" panose="020B0304020202020204" pitchFamily="34" charset="-34"/>
                              </a:rPr>
                              <m:t>𝜌</m:t>
                            </m:r>
                            <m:r>
                              <a:rPr lang="en-US" sz="3200" i="1" kern="0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ordia New" panose="020B0304020202020204" pitchFamily="34" charset="-34"/>
                              </a:rPr>
                              <m:t>,</m:t>
                            </m:r>
                            <m:r>
                              <a:rPr lang="en-US" sz="3200" i="1" kern="0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ordia New" panose="020B0304020202020204" pitchFamily="34" charset="-34"/>
                              </a:rPr>
                              <m:t>𝑇</m:t>
                            </m:r>
                          </m:e>
                        </m:d>
                        <m:r>
                          <a:rPr lang="ru-RU" sz="3200" b="0" i="1" kern="0" smtClea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ordia New" panose="020B0304020202020204" pitchFamily="34" charset="-34"/>
                          </a:rPr>
                          <m:t>= </m:t>
                        </m:r>
                        <m:r>
                          <a:rPr lang="en-US" sz="3200" i="1" ker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rdia New" panose="020B0304020202020204" pitchFamily="34" charset="-34"/>
                          </a:rPr>
                          <m:t>𝑛</m:t>
                        </m:r>
                      </m:e>
                      <m:sub>
                        <m:r>
                          <a:rPr lang="en-US" sz="3200" i="1" ker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rdia New" panose="020B0304020202020204" pitchFamily="34" charset="-34"/>
                          </a:rPr>
                          <m:t>𝑒</m:t>
                        </m:r>
                      </m:sub>
                      <m:sup>
                        <m:r>
                          <a:rPr lang="en-US" sz="3200" i="1" ker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rdia New" panose="020B0304020202020204" pitchFamily="34" charset="-34"/>
                          </a:rPr>
                          <m:t>2</m:t>
                        </m:r>
                      </m:sup>
                    </m:sSubSup>
                    <m:r>
                      <a:rPr lang="en-US" sz="3200" i="1" ker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rdia New" panose="020B0304020202020204" pitchFamily="34" charset="-34"/>
                      </a:rPr>
                      <m:t>𝑓</m:t>
                    </m:r>
                    <m:d>
                      <m:dPr>
                        <m:ctrlPr>
                          <a:rPr lang="en-US" sz="3200" i="1" ker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rdia New" panose="020B0304020202020204" pitchFamily="34" charset="-34"/>
                          </a:rPr>
                        </m:ctrlPr>
                      </m:dPr>
                      <m:e>
                        <m:r>
                          <a:rPr lang="en-US" sz="3200" i="1" ker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rdia New" panose="020B0304020202020204" pitchFamily="34" charset="-34"/>
                          </a:rPr>
                          <m:t>𝑇</m:t>
                        </m:r>
                      </m:e>
                    </m:d>
                    <m:r>
                      <a:rPr lang="ru-RU" sz="3200" b="0" i="1" kern="0" smtClea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rdia New" panose="020B0304020202020204" pitchFamily="34" charset="-34"/>
                      </a:rPr>
                      <m:t> </m:t>
                    </m:r>
                    <m:r>
                      <a:rPr lang="ru-RU" sz="2800" b="0" i="1" kern="0" smtClea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ordia New" panose="020B0304020202020204" pitchFamily="34" charset="-34"/>
                      </a:rPr>
                      <m:t>=</m:t>
                    </m:r>
                    <m:r>
                      <a:rPr lang="ru-RU" sz="2800" b="0" i="1" kern="0" smtClea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ordia New" panose="020B0304020202020204" pitchFamily="34" charset="-34"/>
                      </a:rPr>
                      <m:t>𝜓𝜌</m:t>
                    </m:r>
                    <m:sSup>
                      <m:sSupPr>
                        <m:ctrlPr>
                          <a:rPr lang="en-US" sz="2800" b="0" i="1" kern="0" smtClea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ordia New" panose="020B0304020202020204" pitchFamily="34" charset="-34"/>
                          </a:rPr>
                        </m:ctrlPr>
                      </m:sSupPr>
                      <m:e>
                        <m:r>
                          <a:rPr lang="en-US" sz="2800" b="0" i="1" kern="0" smtClea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ordia New" panose="020B0304020202020204" pitchFamily="34" charset="-34"/>
                          </a:rPr>
                          <m:t>𝑇</m:t>
                        </m:r>
                      </m:e>
                      <m:sup>
                        <m:r>
                          <a:rPr lang="en-US" sz="2800" b="0" i="1" kern="0" smtClea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ordia New" panose="020B0304020202020204" pitchFamily="34" charset="-34"/>
                          </a:rPr>
                          <m:t>𝛼</m:t>
                        </m:r>
                      </m:sup>
                    </m:sSup>
                    <m:groupChr>
                      <m:groupChrPr>
                        <m:chr m:val="→"/>
                        <m:vertJc m:val="bot"/>
                        <m:ctrlPr>
                          <a:rPr lang="en-US" sz="2800" i="1" ker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ordia New" panose="020B0304020202020204" pitchFamily="34" charset="-34"/>
                          </a:rPr>
                        </m:ctrlPr>
                      </m:groupChrPr>
                      <m:e/>
                    </m:groupChr>
                    <m:r>
                      <a:rPr lang="en-US" sz="2800" b="0" i="1" smtClea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ru-RU" sz="3000" dirty="0"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734C1D-4DA3-E556-408B-1144EE0F86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05511"/>
                <a:ext cx="11292841" cy="21900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7B0EEAB6-4644-056F-1820-4DB15B2DB94A}"/>
              </a:ext>
            </a:extLst>
          </p:cNvPr>
          <p:cNvSpPr/>
          <p:nvPr/>
        </p:nvSpPr>
        <p:spPr>
          <a:xfrm>
            <a:off x="4471942" y="3190386"/>
            <a:ext cx="942680" cy="17086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761B9E1D-2770-84BA-0536-7320A5C2A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976" y="3065153"/>
            <a:ext cx="4828267" cy="30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5B74FD-4E6D-F00B-77E0-A4FCABD14874}"/>
                  </a:ext>
                </a:extLst>
              </p:cNvPr>
              <p:cNvSpPr txBox="1"/>
              <p:nvPr/>
            </p:nvSpPr>
            <p:spPr>
              <a:xfrm>
                <a:off x="6594059" y="6172200"/>
                <a:ext cx="459157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solidFill>
                      <a:schemeClr val="bg1">
                        <a:lumMod val="10000"/>
                      </a:schemeClr>
                    </a:solidFill>
                  </a:rPr>
                  <a:t>Вид функциональной зависимости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ru-RU" dirty="0"/>
              </a:p>
              <a:p>
                <a:r>
                  <a:rPr lang="ru-RU" dirty="0">
                    <a:solidFill>
                      <a:schemeClr val="bg1">
                        <a:lumMod val="10000"/>
                      </a:schemeClr>
                    </a:solidFill>
                  </a:rPr>
                  <a:t>(</a:t>
                </a:r>
                <a:r>
                  <a:rPr lang="en-US" dirty="0">
                    <a:solidFill>
                      <a:schemeClr val="bg1">
                        <a:lumMod val="10000"/>
                      </a:schemeClr>
                    </a:solidFill>
                  </a:rPr>
                  <a:t>CHIANTI, Del Zanna G. et al.// </a:t>
                </a:r>
                <a:r>
                  <a:rPr lang="en-US" dirty="0" err="1">
                    <a:solidFill>
                      <a:schemeClr val="bg1">
                        <a:lumMod val="10000"/>
                      </a:schemeClr>
                    </a:solidFill>
                  </a:rPr>
                  <a:t>ApJ</a:t>
                </a:r>
                <a:r>
                  <a:rPr lang="en-US" dirty="0">
                    <a:solidFill>
                      <a:schemeClr val="bg1">
                        <a:lumMod val="10000"/>
                      </a:schemeClr>
                    </a:solidFill>
                  </a:rPr>
                  <a:t>, 2021</a:t>
                </a:r>
                <a:r>
                  <a:rPr lang="ru-RU" dirty="0">
                    <a:solidFill>
                      <a:schemeClr val="bg1">
                        <a:lumMod val="10000"/>
                      </a:schemeClr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5B74FD-4E6D-F00B-77E0-A4FCABD148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4059" y="6172200"/>
                <a:ext cx="4591578" cy="646331"/>
              </a:xfrm>
              <a:prstGeom prst="rect">
                <a:avLst/>
              </a:prstGeom>
              <a:blipFill>
                <a:blip r:embed="rId4"/>
                <a:stretch>
                  <a:fillRect l="-1195" t="-5660" b="-132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3F11C60-F4E4-9B76-7030-F55F42F69884}"/>
                  </a:ext>
                </a:extLst>
              </p:cNvPr>
              <p:cNvSpPr txBox="1"/>
              <p:nvPr/>
            </p:nvSpPr>
            <p:spPr>
              <a:xfrm>
                <a:off x="2185134" y="5121492"/>
                <a:ext cx="382184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>
                    <a:solidFill>
                      <a:schemeClr val="bg1">
                        <a:lumMod val="10000"/>
                      </a:schemeClr>
                    </a:solidFill>
                  </a:rPr>
                  <a:t>Связь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>
                    <a:solidFill>
                      <a:schemeClr val="bg1">
                        <a:lumMod val="10000"/>
                      </a:schemeClr>
                    </a:solidFill>
                  </a:rPr>
                  <a:t> </a:t>
                </a:r>
                <a:r>
                  <a:rPr lang="ru-RU" sz="2400" dirty="0">
                    <a:solidFill>
                      <a:schemeClr val="bg1">
                        <a:lumMod val="10000"/>
                      </a:schemeClr>
                    </a:solidFill>
                  </a:rPr>
                  <a:t>в функции нагрева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3F11C60-F4E4-9B76-7030-F55F42F69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5134" y="5121492"/>
                <a:ext cx="3821845" cy="830997"/>
              </a:xfrm>
              <a:prstGeom prst="rect">
                <a:avLst/>
              </a:prstGeom>
              <a:blipFill>
                <a:blip r:embed="rId5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A32EF9DA-E7A7-2E85-3A95-25E8CF958FD6}"/>
              </a:ext>
            </a:extLst>
          </p:cNvPr>
          <p:cNvSpPr/>
          <p:nvPr/>
        </p:nvSpPr>
        <p:spPr>
          <a:xfrm>
            <a:off x="2168165" y="5062194"/>
            <a:ext cx="3814861" cy="89029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3713A9C7-C26A-8B8C-642C-EE385666F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040" y="473058"/>
            <a:ext cx="11300976" cy="701508"/>
          </a:xfrm>
        </p:spPr>
        <p:txBody>
          <a:bodyPr>
            <a:noAutofit/>
          </a:bodyPr>
          <a:lstStyle/>
          <a:p>
            <a:r>
              <a:rPr lang="ru-RU" sz="340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Cordia New" panose="020B0304020202020204" pitchFamily="34" charset="-34"/>
              </a:rPr>
              <a:t>Нахождение </a:t>
            </a:r>
            <a:r>
              <a:rPr lang="ru-RU" sz="3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Cordia New" panose="020B0304020202020204" pitchFamily="34" charset="-34"/>
              </a:rPr>
              <a:t>ограничений на функциональный вид нагрева на основе наблюдаемых высотных </a:t>
            </a:r>
            <a:r>
              <a:rPr lang="ru-RU" sz="340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Cordia New" panose="020B0304020202020204" pitchFamily="34" charset="-34"/>
              </a:rPr>
              <a:t>профилей</a:t>
            </a:r>
            <a:endParaRPr lang="ru-RU" sz="3400" dirty="0"/>
          </a:p>
        </p:txBody>
      </p:sp>
    </p:spTree>
    <p:extLst>
      <p:ext uri="{BB962C8B-B14F-4D97-AF65-F5344CB8AC3E}">
        <p14:creationId xmlns:p14="http://schemas.microsoft.com/office/powerpoint/2010/main" val="277119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B1C3F8-1544-6A80-B59C-90AF5823B277}"/>
                  </a:ext>
                </a:extLst>
              </p:cNvPr>
              <p:cNvSpPr txBox="1"/>
              <p:nvPr/>
            </p:nvSpPr>
            <p:spPr>
              <a:xfrm>
                <a:off x="3259625" y="1072693"/>
                <a:ext cx="6204886" cy="1904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200" i="1" smtClean="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kern="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ordia New" panose="020B0304020202020204" pitchFamily="34" charset="-34"/>
                          </a:rPr>
                          <m:t>𝑃</m:t>
                        </m:r>
                      </m:num>
                      <m:den>
                        <m:sSub>
                          <m:sSubPr>
                            <m:ctrlPr>
                              <a:rPr lang="ru-RU" sz="2200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kern="0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ordia New" panose="020B0304020202020204" pitchFamily="34" charset="-34"/>
                              </a:rPr>
                              <m:t>𝑃</m:t>
                            </m:r>
                          </m:e>
                          <m:sub>
                            <m:r>
                              <a:rPr lang="ru-RU" sz="2200" i="1" kern="0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ordia New" panose="020B0304020202020204" pitchFamily="34" charset="-34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ru-RU" sz="2200" i="1" kern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ordia New" panose="020B0304020202020204" pitchFamily="34" charset="-34"/>
                      </a:rPr>
                      <m:t>=</m:t>
                    </m:r>
                    <m:r>
                      <a:rPr lang="ru-RU" sz="2200" i="1" kern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ordia New" panose="020B0304020202020204" pitchFamily="34" charset="-34"/>
                      </a:rPr>
                      <m:t>𝐶</m:t>
                    </m:r>
                    <m:sSup>
                      <m:sSupPr>
                        <m:ctrlPr>
                          <a:rPr lang="ru-RU" sz="22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200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200" i="1">
                                    <a:solidFill>
                                      <a:schemeClr val="bg1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200" i="1" kern="0">
                                    <a:solidFill>
                                      <a:schemeClr val="bg1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ordia New" panose="020B0304020202020204" pitchFamily="34" charset="-34"/>
                                  </a:rPr>
                                  <m:t>𝜌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ru-RU" sz="2200" i="1">
                                        <a:solidFill>
                                          <a:schemeClr val="bg1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200" i="1" kern="0">
                                        <a:solidFill>
                                          <a:schemeClr val="bg1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ordia New" panose="020B0304020202020204" pitchFamily="34" charset="-34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ru-RU" sz="2200" i="1" kern="0">
                                        <a:solidFill>
                                          <a:schemeClr val="bg1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ordia New" panose="020B0304020202020204" pitchFamily="34" charset="-34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sSub>
                          <m:sSubPr>
                            <m:ctrlPr>
                              <a:rPr lang="ru-RU" sz="2200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kern="0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ordia New" panose="020B0304020202020204" pitchFamily="34" charset="-34"/>
                              </a:rPr>
                              <m:t>𝛾</m:t>
                            </m:r>
                          </m:e>
                          <m:sub>
                            <m:r>
                              <a:rPr lang="en-US" sz="2200" i="1" kern="0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ordia New" panose="020B0304020202020204" pitchFamily="34" charset="-34"/>
                              </a:rPr>
                              <m:t>𝑄</m:t>
                            </m:r>
                          </m:sub>
                        </m:sSub>
                      </m:sup>
                    </m:sSup>
                    <m:r>
                      <a:rPr lang="ru-RU" sz="2200" b="0" i="1" kern="0" smtClean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ordia New" panose="020B0304020202020204" pitchFamily="34" charset="-34"/>
                      </a:rPr>
                      <m:t>    </m:t>
                    </m:r>
                  </m:oMath>
                </a14:m>
                <a:r>
                  <a:rPr lang="ru-RU" sz="2800" dirty="0">
                    <a:solidFill>
                      <a:schemeClr val="bg1">
                        <a:lumMod val="10000"/>
                      </a:schemeClr>
                    </a:solidFill>
                    <a:latin typeface="Candara" panose="020E0502030303020204" pitchFamily="34" charset="0"/>
                  </a:rPr>
                  <a:t>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600" i="1" smtClea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6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ru-RU" sz="26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ru-RU" sz="2600" i="1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6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ru-RU" sz="2600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ru-RU" sz="2600" i="1">
                                    <a:solidFill>
                                      <a:schemeClr val="bg1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600">
                                    <a:solidFill>
                                      <a:schemeClr val="bg1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ru-RU" sz="2600" i="1">
                                        <a:solidFill>
                                          <a:schemeClr val="bg1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ru-RU" sz="2600" i="1">
                                            <a:solidFill>
                                              <a:schemeClr val="bg1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ru-RU" sz="2600" i="1">
                                                <a:solidFill>
                                                  <a:schemeClr val="bg1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600" i="1">
                                                <a:solidFill>
                                                  <a:schemeClr val="bg1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𝑃</m:t>
                                            </m:r>
                                          </m:e>
                                          <m:sub>
                                            <m:r>
                                              <a:rPr lang="en-US" sz="2600" i="1">
                                                <a:solidFill>
                                                  <a:schemeClr val="bg1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Sup>
                                          <m:sSubSupPr>
                                            <m:ctrlPr>
                                              <a:rPr lang="ru-RU" sz="2600" i="1">
                                                <a:solidFill>
                                                  <a:schemeClr val="bg1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2600" i="1">
                                                <a:solidFill>
                                                  <a:schemeClr val="bg1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𝑃</m:t>
                                            </m:r>
                                          </m:e>
                                          <m:sub>
                                            <m:r>
                                              <a:rPr lang="ru-RU" sz="2600" i="1">
                                                <a:solidFill>
                                                  <a:schemeClr val="bg1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  <m:sup>
                                            <m:r>
                                              <a:rPr lang="ru-RU" sz="2600" i="1">
                                                <a:solidFill>
                                                  <a:schemeClr val="bg1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bSup>
                                      </m:den>
                                    </m:f>
                                  </m:e>
                                </m:d>
                              </m:e>
                            </m:func>
                          </m:e>
                        </m:d>
                      </m:num>
                      <m:den>
                        <m:r>
                          <a:rPr lang="en-US" sz="26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ru-RU" sz="2600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ru-RU" sz="2600" i="1">
                                    <a:solidFill>
                                      <a:schemeClr val="bg1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600">
                                    <a:solidFill>
                                      <a:schemeClr val="bg1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ru-RU" sz="2600" i="1">
                                        <a:solidFill>
                                          <a:schemeClr val="bg1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ru-RU" sz="2600" i="1">
                                            <a:solidFill>
                                              <a:schemeClr val="bg1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ru-RU" sz="2600" i="1">
                                                <a:solidFill>
                                                  <a:schemeClr val="bg1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ru-RU" sz="2600" i="1">
                                                <a:solidFill>
                                                  <a:schemeClr val="bg1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𝜌</m:t>
                                            </m:r>
                                          </m:e>
                                          <m:sub>
                                            <m:r>
                                              <a:rPr lang="ru-RU" sz="2600" i="1">
                                                <a:solidFill>
                                                  <a:schemeClr val="bg1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Sup>
                                          <m:sSubSupPr>
                                            <m:ctrlPr>
                                              <a:rPr lang="ru-RU" sz="2600" i="1">
                                                <a:solidFill>
                                                  <a:schemeClr val="bg1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ru-RU" sz="2600" i="1">
                                                <a:solidFill>
                                                  <a:schemeClr val="bg1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𝜌</m:t>
                                            </m:r>
                                          </m:e>
                                          <m:sub>
                                            <m:r>
                                              <a:rPr lang="ru-RU" sz="2600" i="1">
                                                <a:solidFill>
                                                  <a:schemeClr val="bg1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  <m:sup>
                                            <m:r>
                                              <a:rPr lang="ru-RU" sz="2600" i="1">
                                                <a:solidFill>
                                                  <a:schemeClr val="bg1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bSup>
                                      </m:den>
                                    </m:f>
                                  </m:e>
                                </m:d>
                              </m:e>
                            </m:func>
                          </m:e>
                        </m:d>
                      </m:den>
                    </m:f>
                  </m:oMath>
                </a14:m>
                <a:endParaRPr lang="ru-RU" sz="2600" dirty="0">
                  <a:solidFill>
                    <a:schemeClr val="bg1">
                      <a:lumMod val="10000"/>
                    </a:schemeClr>
                  </a:solidFill>
                  <a:latin typeface="+mj-lt"/>
                  <a:ea typeface="Verdana" panose="020B0604030504040204" pitchFamily="34" charset="0"/>
                </a:endParaRPr>
              </a:p>
              <a:p>
                <a:endParaRPr lang="ru-RU" sz="2200" dirty="0">
                  <a:solidFill>
                    <a:schemeClr val="bg1">
                      <a:lumMod val="10000"/>
                    </a:schemeClr>
                  </a:solidFill>
                  <a:latin typeface="+mj-lt"/>
                  <a:ea typeface="Verdana" panose="020B0604030504040204" pitchFamily="34" charset="0"/>
                </a:endParaRPr>
              </a:p>
              <a:p>
                <a:endParaRPr lang="ru-RU" sz="2200" dirty="0">
                  <a:solidFill>
                    <a:schemeClr val="bg1">
                      <a:lumMod val="1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B1C3F8-1544-6A80-B59C-90AF5823B2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9625" y="1072693"/>
                <a:ext cx="6204886" cy="19044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0CFD1647-9B21-5CAA-C764-2136A802B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B015D5C-7696-4B65-9192-448044F40A9D}" type="slidenum">
              <a:rPr lang="ru-RU" smtClean="0">
                <a:solidFill>
                  <a:schemeClr val="bg1">
                    <a:lumMod val="10000"/>
                  </a:schemeClr>
                </a:solidFill>
              </a:rPr>
              <a:t>7</a:t>
            </a:fld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4E1F3905-A3E8-1065-5A9D-F836692852E4}"/>
              </a:ext>
            </a:extLst>
          </p:cNvPr>
          <p:cNvSpPr/>
          <p:nvPr/>
        </p:nvSpPr>
        <p:spPr>
          <a:xfrm>
            <a:off x="5096759" y="1628085"/>
            <a:ext cx="999241" cy="29223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E7351D4-20BE-438C-8CE1-8C940C754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0442" y="2297904"/>
            <a:ext cx="8331874" cy="4468021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713A9C7-C26A-8B8C-642C-EE385666FB89}"/>
              </a:ext>
            </a:extLst>
          </p:cNvPr>
          <p:cNvSpPr txBox="1">
            <a:spLocks/>
          </p:cNvSpPr>
          <p:nvPr/>
        </p:nvSpPr>
        <p:spPr>
          <a:xfrm>
            <a:off x="193040" y="473058"/>
            <a:ext cx="11300976" cy="701508"/>
          </a:xfrm>
          <a:prstGeom prst="rect">
            <a:avLst/>
          </a:prstGeom>
        </p:spPr>
        <p:txBody>
          <a:bodyPr vert="horz" lIns="91440" tIns="27432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400" smtClean="0">
                <a:latin typeface="Times New Roman" panose="02020603050405020304" pitchFamily="18" charset="0"/>
                <a:ea typeface="SimSun" panose="02010600030101010101" pitchFamily="2" charset="-122"/>
                <a:cs typeface="Cordia New" panose="020B0304020202020204" pitchFamily="34" charset="-34"/>
              </a:rPr>
              <a:t>Нахождение ограничений на функциональный вид нагрева на основе наблюдаемых высотных профилей</a:t>
            </a:r>
            <a:endParaRPr lang="ru-RU" sz="3400" dirty="0"/>
          </a:p>
        </p:txBody>
      </p:sp>
    </p:spTree>
    <p:extLst>
      <p:ext uri="{BB962C8B-B14F-4D97-AF65-F5344CB8AC3E}">
        <p14:creationId xmlns:p14="http://schemas.microsoft.com/office/powerpoint/2010/main" val="68237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B1C3F8-1544-6A80-B59C-90AF5823B277}"/>
                  </a:ext>
                </a:extLst>
              </p:cNvPr>
              <p:cNvSpPr txBox="1"/>
              <p:nvPr/>
            </p:nvSpPr>
            <p:spPr>
              <a:xfrm>
                <a:off x="1665401" y="1194227"/>
                <a:ext cx="8408709" cy="672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kern="0" smtClea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ordia New" panose="020B0304020202020204" pitchFamily="34" charset="-34"/>
                          </a:rPr>
                        </m:ctrlPr>
                      </m:sSubPr>
                      <m:e>
                        <m:r>
                          <a:rPr lang="ru-RU" sz="2200" i="1" ker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ordia New" panose="020B0304020202020204" pitchFamily="34" charset="-34"/>
                          </a:rPr>
                          <m:t>𝐿</m:t>
                        </m:r>
                      </m:e>
                      <m:sub>
                        <m:r>
                          <a:rPr lang="en-US" sz="2200" i="1" ker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ordia New" panose="020B0304020202020204" pitchFamily="34" charset="-34"/>
                          </a:rPr>
                          <m:t>𝑉</m:t>
                        </m:r>
                      </m:sub>
                    </m:sSub>
                    <m:d>
                      <m:dPr>
                        <m:ctrlPr>
                          <a:rPr lang="ru-RU" sz="22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200" i="1" ker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ordia New" panose="020B0304020202020204" pitchFamily="34" charset="-34"/>
                          </a:rPr>
                          <m:t>𝑇</m:t>
                        </m:r>
                      </m:e>
                    </m:d>
                    <m:r>
                      <a:rPr lang="ru-RU" sz="2200" i="1" ker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ordia New" panose="020B0304020202020204" pitchFamily="34" charset="-34"/>
                      </a:rPr>
                      <m:t>=</m:t>
                    </m:r>
                    <m:sSubSup>
                      <m:sSubSupPr>
                        <m:ctrlPr>
                          <a:rPr lang="ru-RU" sz="22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2200" i="1" ker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ordia New" panose="020B0304020202020204" pitchFamily="34" charset="-34"/>
                          </a:rPr>
                          <m:t>𝑛</m:t>
                        </m:r>
                      </m:e>
                      <m:sub>
                        <m:r>
                          <a:rPr lang="ru-RU" sz="2200" i="1" ker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ordia New" panose="020B0304020202020204" pitchFamily="34" charset="-34"/>
                          </a:rPr>
                          <m:t>𝑒</m:t>
                        </m:r>
                      </m:sub>
                      <m:sup>
                        <m:r>
                          <a:rPr lang="ru-RU" sz="2200" i="1" ker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ordia New" panose="020B0304020202020204" pitchFamily="34" charset="-34"/>
                          </a:rPr>
                          <m:t>2</m:t>
                        </m:r>
                      </m:sup>
                    </m:sSubSup>
                    <m:r>
                      <a:rPr lang="ru-RU" sz="2200" i="1" ker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ordia New" panose="020B0304020202020204" pitchFamily="34" charset="-34"/>
                      </a:rPr>
                      <m:t>∙</m:t>
                    </m:r>
                    <m:r>
                      <a:rPr lang="ru-RU" sz="2200" i="1" ker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ordia New" panose="020B0304020202020204" pitchFamily="34" charset="-34"/>
                      </a:rPr>
                      <m:t>𝑓</m:t>
                    </m:r>
                    <m:d>
                      <m:dPr>
                        <m:ctrlPr>
                          <a:rPr lang="ru-RU" sz="22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200" i="1" ker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ordia New" panose="020B0304020202020204" pitchFamily="34" charset="-34"/>
                          </a:rPr>
                          <m:t>𝑇</m:t>
                        </m:r>
                      </m:e>
                    </m:d>
                  </m:oMath>
                </a14:m>
                <a:r>
                  <a:rPr lang="ru-RU" sz="2200" dirty="0">
                    <a:solidFill>
                      <a:schemeClr val="bg1">
                        <a:lumMod val="10000"/>
                      </a:schemeClr>
                    </a:solidFill>
                    <a:latin typeface="Candara" panose="020E0502030303020204" pitchFamily="34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2200" i="1" ker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ordia New" panose="020B0304020202020204" pitchFamily="34" charset="-34"/>
                      </a:rPr>
                      <m:t>𝐿</m:t>
                    </m:r>
                    <m:d>
                      <m:dPr>
                        <m:ctrlPr>
                          <a:rPr lang="ru-RU" sz="22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ker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ordia New" panose="020B0304020202020204" pitchFamily="34" charset="-34"/>
                          </a:rPr>
                          <m:t>𝜌</m:t>
                        </m:r>
                        <m:r>
                          <a:rPr lang="en-US" sz="2200" i="1" ker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ordia New" panose="020B0304020202020204" pitchFamily="34" charset="-34"/>
                          </a:rPr>
                          <m:t>,</m:t>
                        </m:r>
                        <m:r>
                          <a:rPr lang="en-US" sz="2200" i="1" ker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ordia New" panose="020B0304020202020204" pitchFamily="34" charset="-34"/>
                          </a:rPr>
                          <m:t>𝑇</m:t>
                        </m:r>
                      </m:e>
                    </m:d>
                    <m:r>
                      <a:rPr lang="en-US" sz="2200" i="1" ker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ordia New" panose="020B0304020202020204" pitchFamily="34" charset="-34"/>
                      </a:rPr>
                      <m:t>=</m:t>
                    </m:r>
                    <m:r>
                      <a:rPr lang="en-US" sz="2200" i="1" ker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ordia New" panose="020B0304020202020204" pitchFamily="34" charset="-34"/>
                      </a:rPr>
                      <m:t>𝜓𝜌</m:t>
                    </m:r>
                    <m:sSup>
                      <m:sSupPr>
                        <m:ctrlPr>
                          <a:rPr lang="ru-RU" sz="22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ker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ordia New" panose="020B0304020202020204" pitchFamily="34" charset="-34"/>
                          </a:rPr>
                          <m:t>𝑇</m:t>
                        </m:r>
                      </m:e>
                      <m:sup>
                        <m:r>
                          <a:rPr lang="en-US" sz="2200" i="1" ker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ordia New" panose="020B0304020202020204" pitchFamily="34" charset="-34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chemeClr val="bg1">
                        <a:lumMod val="10000"/>
                      </a:schemeClr>
                    </a:solidFill>
                    <a:latin typeface="Candara" panose="020E0502030303020204" pitchFamily="34" charset="0"/>
                  </a:rPr>
                  <a:t>                      </a:t>
                </a:r>
                <a:r>
                  <a:rPr lang="ru-RU" sz="2200" dirty="0">
                    <a:solidFill>
                      <a:schemeClr val="bg1">
                        <a:lumMod val="10000"/>
                      </a:schemeClr>
                    </a:solidFill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200" i="1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ru-RU" sz="22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ru-RU" sz="2200" i="1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2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2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ru-RU" sz="22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ru-RU" sz="2200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200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den>
                    </m:f>
                    <m:r>
                      <a:rPr lang="ru-RU" sz="2200" i="1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ru-RU" sz="22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ru-RU" sz="2200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ru-RU" sz="2200" i="1">
                                    <a:solidFill>
                                      <a:schemeClr val="bg1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solidFill>
                                      <a:schemeClr val="bg1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d>
                          </m:e>
                        </m:d>
                      </m:num>
                      <m:den>
                        <m:r>
                          <a:rPr lang="ru-RU" sz="22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𝑑𝑇</m:t>
                        </m:r>
                      </m:den>
                    </m:f>
                  </m:oMath>
                </a14:m>
                <a:endParaRPr lang="ru-RU" sz="2200" dirty="0">
                  <a:solidFill>
                    <a:schemeClr val="bg1">
                      <a:lumMod val="1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B1C3F8-1544-6A80-B59C-90AF5823B2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401" y="1194227"/>
                <a:ext cx="8408709" cy="672492"/>
              </a:xfrm>
              <a:prstGeom prst="rect">
                <a:avLst/>
              </a:prstGeom>
              <a:blipFill>
                <a:blip r:embed="rId2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0CFD1647-9B21-5CAA-C764-2136A802B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B015D5C-7696-4B65-9192-448044F40A9D}" type="slidenum">
              <a:rPr lang="ru-RU" smtClean="0">
                <a:solidFill>
                  <a:schemeClr val="bg1">
                    <a:lumMod val="10000"/>
                  </a:schemeClr>
                </a:solidFill>
              </a:rPr>
              <a:t>8</a:t>
            </a:fld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68820307-4B93-EAAC-ED3A-CD7C40E16015}"/>
              </a:ext>
            </a:extLst>
          </p:cNvPr>
          <p:cNvSpPr/>
          <p:nvPr/>
        </p:nvSpPr>
        <p:spPr>
          <a:xfrm>
            <a:off x="6176575" y="1340187"/>
            <a:ext cx="1077668" cy="38057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A83BB08-211E-49EE-B255-8B455F7BB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380" y="1866719"/>
            <a:ext cx="9636749" cy="484271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713A9C7-C26A-8B8C-642C-EE385666FB89}"/>
              </a:ext>
            </a:extLst>
          </p:cNvPr>
          <p:cNvSpPr txBox="1">
            <a:spLocks/>
          </p:cNvSpPr>
          <p:nvPr/>
        </p:nvSpPr>
        <p:spPr>
          <a:xfrm>
            <a:off x="193040" y="473058"/>
            <a:ext cx="11300976" cy="701508"/>
          </a:xfrm>
          <a:prstGeom prst="rect">
            <a:avLst/>
          </a:prstGeom>
        </p:spPr>
        <p:txBody>
          <a:bodyPr vert="horz" lIns="91440" tIns="27432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400" smtClean="0">
                <a:latin typeface="Times New Roman" panose="02020603050405020304" pitchFamily="18" charset="0"/>
                <a:ea typeface="SimSun" panose="02010600030101010101" pitchFamily="2" charset="-122"/>
                <a:cs typeface="Cordia New" panose="020B0304020202020204" pitchFamily="34" charset="-34"/>
              </a:rPr>
              <a:t>Нахождение ограничений на функциональный вид нагрева на основе наблюдаемых высотных профилей</a:t>
            </a:r>
            <a:endParaRPr lang="ru-RU" sz="3400" dirty="0"/>
          </a:p>
        </p:txBody>
      </p:sp>
    </p:spTree>
    <p:extLst>
      <p:ext uri="{BB962C8B-B14F-4D97-AF65-F5344CB8AC3E}">
        <p14:creationId xmlns:p14="http://schemas.microsoft.com/office/powerpoint/2010/main" val="127957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B1C3F8-1544-6A80-B59C-90AF5823B277}"/>
                  </a:ext>
                </a:extLst>
              </p:cNvPr>
              <p:cNvSpPr txBox="1"/>
              <p:nvPr/>
            </p:nvSpPr>
            <p:spPr>
              <a:xfrm>
                <a:off x="0" y="1028861"/>
                <a:ext cx="12207239" cy="1205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 smtClea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ker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ordia New" panose="020B0304020202020204" pitchFamily="34" charset="-34"/>
                          </a:rPr>
                          <m:t>𝛾</m:t>
                        </m:r>
                      </m:e>
                      <m:sub>
                        <m:r>
                          <a:rPr lang="en-US" sz="2800" i="1" ker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ordia New" panose="020B0304020202020204" pitchFamily="34" charset="-34"/>
                          </a:rPr>
                          <m:t>𝑄</m:t>
                        </m:r>
                      </m:sub>
                    </m:sSub>
                    <m:r>
                      <a:rPr lang="en-US" sz="2800" i="1" ker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ordia New" panose="020B0304020202020204" pitchFamily="34" charset="-34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 ker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ordia New" panose="020B0304020202020204" pitchFamily="34" charset="-34"/>
                          </a:rPr>
                          <m:t>𝑎</m:t>
                        </m:r>
                        <m:r>
                          <a:rPr lang="ru-RU" sz="2800" i="1" ker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ordia New" panose="020B0304020202020204" pitchFamily="34" charset="-34"/>
                          </a:rPr>
                          <m:t>−</m:t>
                        </m:r>
                        <m:r>
                          <a:rPr lang="ru-RU" sz="2800" i="1" ker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ordia New" panose="020B0304020202020204" pitchFamily="34" charset="-34"/>
                          </a:rPr>
                          <m:t>𝑏</m:t>
                        </m:r>
                        <m:r>
                          <a:rPr lang="ru-RU" sz="2800" i="1" ker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ordia New" panose="020B0304020202020204" pitchFamily="34" charset="-34"/>
                          </a:rPr>
                          <m:t>+</m:t>
                        </m:r>
                        <m:r>
                          <a:rPr lang="ru-RU" sz="2800" i="1" ker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ordia New" panose="020B0304020202020204" pitchFamily="34" charset="-34"/>
                          </a:rPr>
                          <m:t>𝛼</m:t>
                        </m:r>
                        <m:r>
                          <a:rPr lang="ru-RU" sz="2800" i="1" ker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ordia New" panose="020B0304020202020204" pitchFamily="34" charset="-34"/>
                          </a:rPr>
                          <m:t>−1</m:t>
                        </m:r>
                      </m:num>
                      <m:den>
                        <m:r>
                          <a:rPr lang="ru-RU" sz="2800" i="1" ker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ordia New" panose="020B0304020202020204" pitchFamily="34" charset="-34"/>
                          </a:rPr>
                          <m:t>𝛼</m:t>
                        </m:r>
                        <m:r>
                          <a:rPr lang="ru-RU" sz="2800" i="1" ker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ordia New" panose="020B0304020202020204" pitchFamily="34" charset="-34"/>
                          </a:rPr>
                          <m:t>−</m:t>
                        </m:r>
                        <m:r>
                          <a:rPr lang="ru-RU" sz="2800" i="1" ker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ordia New" panose="020B0304020202020204" pitchFamily="34" charset="-34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bg1">
                        <a:lumMod val="10000"/>
                      </a:schemeClr>
                    </a:solidFill>
                  </a:rPr>
                  <a:t>, </a:t>
                </a:r>
                <a:r>
                  <a:rPr lang="en-US" sz="2400" dirty="0">
                    <a:solidFill>
                      <a:schemeClr val="bg1">
                        <a:lumMod val="10000"/>
                      </a:schemeClr>
                    </a:solidFill>
                  </a:rPr>
                  <a:t>              </a:t>
                </a:r>
                <a:r>
                  <a:rPr lang="ru-RU" sz="2400" dirty="0">
                    <a:solidFill>
                      <a:schemeClr val="bg1">
                        <a:lumMod val="10000"/>
                      </a:schemeClr>
                    </a:solidFill>
                  </a:rPr>
                  <a:t> </a:t>
                </a:r>
              </a:p>
              <a:p>
                <a:r>
                  <a:rPr lang="ru-RU" sz="2800" dirty="0">
                    <a:solidFill>
                      <a:schemeClr val="bg1">
                        <a:lumMod val="10000"/>
                      </a:schemeClr>
                    </a:solidFill>
                  </a:rPr>
                  <a:t>		  </a:t>
                </a:r>
                <a14:m>
                  <m:oMath xmlns:m="http://schemas.openxmlformats.org/officeDocument/2006/math">
                    <m:r>
                      <a:rPr lang="ru-RU" sz="2800" i="1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800" i="1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=1+</m:t>
                    </m:r>
                    <m:r>
                      <a:rPr lang="ru-RU" sz="2800" i="1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ru-RU" sz="28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8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ru-RU" sz="2800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800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ru-RU" sz="2800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b>
                        </m:sSub>
                      </m:e>
                    </m:d>
                    <m:r>
                      <a:rPr lang="ru-RU" sz="2800" i="1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2800" i="1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ru-RU" sz="2800" i="1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ru-RU" sz="28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8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ru-RU" sz="28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ru-RU" sz="2800" i="1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ru-RU" sz="2800" dirty="0"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B1C3F8-1544-6A80-B59C-90AF5823B2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28861"/>
                <a:ext cx="12207239" cy="12050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0CFD1647-9B21-5CAA-C764-2136A802B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B015D5C-7696-4B65-9192-448044F40A9D}" type="slidenum">
              <a:rPr lang="ru-RU" smtClean="0">
                <a:solidFill>
                  <a:schemeClr val="bg1">
                    <a:lumMod val="10000"/>
                  </a:schemeClr>
                </a:solidFill>
              </a:rPr>
              <a:t>9</a:t>
            </a:fld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4B08C1-FCBF-F6E4-9A8E-7346894761BF}"/>
              </a:ext>
            </a:extLst>
          </p:cNvPr>
          <p:cNvSpPr txBox="1"/>
          <p:nvPr/>
        </p:nvSpPr>
        <p:spPr>
          <a:xfrm>
            <a:off x="6303716" y="1083962"/>
            <a:ext cx="47543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Rosner et al. </a:t>
            </a:r>
            <a:r>
              <a:rPr lang="en-US" sz="1600" u="sng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ApJ</a:t>
            </a:r>
            <a:r>
              <a:rPr lang="en-US" sz="1600" u="sng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. 1978</a:t>
            </a:r>
          </a:p>
          <a:p>
            <a:r>
              <a:rPr lang="en-US" sz="1600" u="sng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Ibanez et al. </a:t>
            </a:r>
            <a:r>
              <a:rPr lang="en-US" sz="1600" u="sng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ApJ</a:t>
            </a:r>
            <a:r>
              <a:rPr lang="en-US" sz="1600" u="sng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. 1993</a:t>
            </a:r>
            <a:r>
              <a:rPr lang="ru-RU" sz="1600" u="sng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 </a:t>
            </a:r>
          </a:p>
          <a:p>
            <a:r>
              <a:rPr lang="en-US" sz="1600" u="sng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Kolotkov</a:t>
            </a:r>
            <a:r>
              <a:rPr lang="en-US" sz="1600" u="sng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 et al. MNRAS. 2020</a:t>
            </a:r>
          </a:p>
          <a:p>
            <a:r>
              <a:rPr lang="ru-RU" sz="1600" u="sng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Зелёная область – результаты нашей работы</a:t>
            </a:r>
            <a:br>
              <a:rPr lang="ru-RU" sz="1600" u="sng" dirty="0">
                <a:solidFill>
                  <a:schemeClr val="bg1">
                    <a:lumMod val="10000"/>
                  </a:schemeClr>
                </a:solidFill>
                <a:latin typeface="+mj-lt"/>
              </a:rPr>
            </a:br>
            <a:r>
              <a:rPr lang="ru-RU" sz="1600" u="sng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Жёлтая область – область устойчивости из </a:t>
            </a:r>
            <a:r>
              <a:rPr lang="en-US" sz="1600" u="sng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Kolotkov</a:t>
            </a:r>
            <a:r>
              <a:rPr lang="en-US" sz="1600" u="sng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 et al. MNRAS. 2020</a:t>
            </a:r>
          </a:p>
        </p:txBody>
      </p:sp>
      <p:sp>
        <p:nvSpPr>
          <p:cNvPr id="8" name="Прямоугольный треугольник 7">
            <a:extLst>
              <a:ext uri="{FF2B5EF4-FFF2-40B4-BE49-F238E27FC236}">
                <a16:creationId xmlns:a16="http://schemas.microsoft.com/office/drawing/2014/main" id="{A7F6BB22-D129-5AE6-D4F2-21ECD267A8F6}"/>
              </a:ext>
            </a:extLst>
          </p:cNvPr>
          <p:cNvSpPr/>
          <p:nvPr/>
        </p:nvSpPr>
        <p:spPr>
          <a:xfrm>
            <a:off x="8376808" y="1158455"/>
            <a:ext cx="103094" cy="141181"/>
          </a:xfrm>
          <a:prstGeom prst="rt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>
            <a:extLst>
              <a:ext uri="{FF2B5EF4-FFF2-40B4-BE49-F238E27FC236}">
                <a16:creationId xmlns:a16="http://schemas.microsoft.com/office/drawing/2014/main" id="{4D5706A4-E455-0B1B-9912-8F1413D5C9FB}"/>
              </a:ext>
            </a:extLst>
          </p:cNvPr>
          <p:cNvSpPr/>
          <p:nvPr/>
        </p:nvSpPr>
        <p:spPr>
          <a:xfrm>
            <a:off x="8376808" y="1421034"/>
            <a:ext cx="103094" cy="141181"/>
          </a:xfrm>
          <a:prstGeom prst="rt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ый треугольник 9">
            <a:extLst>
              <a:ext uri="{FF2B5EF4-FFF2-40B4-BE49-F238E27FC236}">
                <a16:creationId xmlns:a16="http://schemas.microsoft.com/office/drawing/2014/main" id="{8604D04B-A8E9-B43D-B018-AD634812BB10}"/>
              </a:ext>
            </a:extLst>
          </p:cNvPr>
          <p:cNvSpPr/>
          <p:nvPr/>
        </p:nvSpPr>
        <p:spPr>
          <a:xfrm>
            <a:off x="8941980" y="1657119"/>
            <a:ext cx="127420" cy="171451"/>
          </a:xfrm>
          <a:prstGeom prst="rt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447B9F-9C9D-E9ED-A977-CE60A277588E}"/>
              </a:ext>
            </a:extLst>
          </p:cNvPr>
          <p:cNvSpPr txBox="1"/>
          <p:nvPr/>
        </p:nvSpPr>
        <p:spPr>
          <a:xfrm>
            <a:off x="980389" y="6427112"/>
            <a:ext cx="373929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bg1">
                    <a:lumMod val="10000"/>
                  </a:schemeClr>
                </a:solidFill>
              </a:rPr>
              <a:t>Область спокойного Солнца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3675EE-2AE3-200E-2BF1-3F71256607C3}"/>
              </a:ext>
            </a:extLst>
          </p:cNvPr>
          <p:cNvSpPr txBox="1"/>
          <p:nvPr/>
        </p:nvSpPr>
        <p:spPr>
          <a:xfrm>
            <a:off x="7117319" y="6427111"/>
            <a:ext cx="359665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bg1">
                    <a:lumMod val="10000"/>
                  </a:schemeClr>
                </a:solidFill>
              </a:rPr>
              <a:t>Область фоновой плазмы</a:t>
            </a:r>
          </a:p>
        </p:txBody>
      </p:sp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88B9B1D1-2BBF-E309-7E68-C8E9611104C3}"/>
              </a:ext>
            </a:extLst>
          </p:cNvPr>
          <p:cNvSpPr/>
          <p:nvPr/>
        </p:nvSpPr>
        <p:spPr>
          <a:xfrm>
            <a:off x="2311204" y="1214725"/>
            <a:ext cx="1077668" cy="38057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A6398033-C1FB-9C67-8759-54185BCB3823}"/>
              </a:ext>
            </a:extLst>
          </p:cNvPr>
          <p:cNvSpPr/>
          <p:nvPr/>
        </p:nvSpPr>
        <p:spPr>
          <a:xfrm>
            <a:off x="1133896" y="1742845"/>
            <a:ext cx="4866968" cy="552858"/>
          </a:xfrm>
          <a:prstGeom prst="round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CDEDB2B1-07B0-45D9-B7DF-4F829644A827}"/>
              </a:ext>
            </a:extLst>
          </p:cNvPr>
          <p:cNvSpPr/>
          <p:nvPr/>
        </p:nvSpPr>
        <p:spPr>
          <a:xfrm>
            <a:off x="56228" y="1801666"/>
            <a:ext cx="1077668" cy="38057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274BEAB-BB78-5F06-5BB3-C80C8FEDA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01" y="2593101"/>
            <a:ext cx="5371342" cy="387596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B15B96F-BB42-BC9A-21DF-AF74B772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485" y="2593101"/>
            <a:ext cx="5266416" cy="3834011"/>
          </a:xfrm>
          <a:prstGeom prst="rect">
            <a:avLst/>
          </a:prstGeom>
        </p:spPr>
      </p:pic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3713A9C7-C26A-8B8C-642C-EE385666FB89}"/>
              </a:ext>
            </a:extLst>
          </p:cNvPr>
          <p:cNvSpPr txBox="1">
            <a:spLocks/>
          </p:cNvSpPr>
          <p:nvPr/>
        </p:nvSpPr>
        <p:spPr>
          <a:xfrm>
            <a:off x="193040" y="473058"/>
            <a:ext cx="11300976" cy="701508"/>
          </a:xfrm>
          <a:prstGeom prst="rect">
            <a:avLst/>
          </a:prstGeom>
        </p:spPr>
        <p:txBody>
          <a:bodyPr vert="horz" lIns="91440" tIns="27432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400" smtClean="0">
                <a:latin typeface="Times New Roman" panose="02020603050405020304" pitchFamily="18" charset="0"/>
                <a:ea typeface="SimSun" panose="02010600030101010101" pitchFamily="2" charset="-122"/>
                <a:cs typeface="Cordia New" panose="020B0304020202020204" pitchFamily="34" charset="-34"/>
              </a:rPr>
              <a:t>Нахождение ограничений на функциональный вид нагрева на основе наблюдаемых высотных профилей</a:t>
            </a:r>
            <a:endParaRPr lang="ru-RU" sz="3400" dirty="0"/>
          </a:p>
        </p:txBody>
      </p:sp>
    </p:spTree>
    <p:extLst>
      <p:ext uri="{BB962C8B-B14F-4D97-AF65-F5344CB8AC3E}">
        <p14:creationId xmlns:p14="http://schemas.microsoft.com/office/powerpoint/2010/main" val="314915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ид">
  <a:themeElements>
    <a:clrScheme name="Другая 4">
      <a:dk1>
        <a:srgbClr val="D55816"/>
      </a:dk1>
      <a:lt1>
        <a:srgbClr val="F2F2F2"/>
      </a:lt1>
      <a:dk2>
        <a:srgbClr val="E1E1E1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Вид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23C5FE65-18CC-4A65-9EBC-B05E331504E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Вид</Template>
  <TotalTime>2631</TotalTime>
  <Words>2003</Words>
  <Application>Microsoft Office PowerPoint</Application>
  <PresentationFormat>Широкоэкранный</PresentationFormat>
  <Paragraphs>129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7" baseType="lpstr">
      <vt:lpstr>SimSun</vt:lpstr>
      <vt:lpstr>Arial</vt:lpstr>
      <vt:lpstr>Bad Script</vt:lpstr>
      <vt:lpstr>Calibri</vt:lpstr>
      <vt:lpstr>Cambria Math</vt:lpstr>
      <vt:lpstr>Candara</vt:lpstr>
      <vt:lpstr>Cordia New</vt:lpstr>
      <vt:lpstr>Times New Roman</vt:lpstr>
      <vt:lpstr>Verdana</vt:lpstr>
      <vt:lpstr>Wingdings 2</vt:lpstr>
      <vt:lpstr>Вид</vt:lpstr>
      <vt:lpstr> Конструирование функции нагрева солнечной короны для проведения численного МГД моделирования в гравитационно стратифицированной атмосфере </vt:lpstr>
      <vt:lpstr>Введение</vt:lpstr>
      <vt:lpstr>Модель</vt:lpstr>
      <vt:lpstr>Презентация PowerPoint</vt:lpstr>
      <vt:lpstr>Нахождение ограничений на функциональный вид нагрева на основе наблюдаемых высотных профилей</vt:lpstr>
      <vt:lpstr>Нахождение ограничений на функциональный вид нагрева на основе наблюдаемых высотных профилей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НАУКИ И ВЫСШЕГО ОБРАЗОВАНИЯ  РОССИЙСКОЙ ФЕДЕРАЦИИ федеральное государственное автономное образовательное учреждение  высшего образования «Самарский национальный исследовательский  университет имени академика С.П. Королева» (Самарский университет)  ВЫПУСКНАЯ КВАЛИФИКАЦИОННАЯ РАБОТА   ВКЛАД ПРОЦЕССОВ ТЕПЛОВЫДЕЛЕНИЯ В ГРАВИТАЦИОННУЮ СТРАТИФИКАЦИЮ СОЛНЕЧНОЙ АТМОСФЕРЫ</dc:title>
  <dc:creator>Елизавета Скопцова</dc:creator>
  <cp:lastModifiedBy>d r</cp:lastModifiedBy>
  <cp:revision>35</cp:revision>
  <dcterms:created xsi:type="dcterms:W3CDTF">2024-06-01T09:47:41Z</dcterms:created>
  <dcterms:modified xsi:type="dcterms:W3CDTF">2024-08-24T14:40:53Z</dcterms:modified>
</cp:coreProperties>
</file>