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68" r:id="rId5"/>
    <p:sldId id="929" r:id="rId6"/>
    <p:sldId id="926" r:id="rId7"/>
    <p:sldId id="927" r:id="rId8"/>
    <p:sldId id="930" r:id="rId9"/>
    <p:sldId id="286" r:id="rId10"/>
    <p:sldId id="260" r:id="rId11"/>
    <p:sldId id="259" r:id="rId12"/>
    <p:sldId id="933" r:id="rId13"/>
    <p:sldId id="266" r:id="rId14"/>
    <p:sldId id="262" r:id="rId15"/>
    <p:sldId id="267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5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20690" y="157606"/>
            <a:ext cx="890262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6348" y="1066801"/>
            <a:ext cx="6084277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100" cap="all" spc="293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1853" y="4876803"/>
            <a:ext cx="5866228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59974" y="6245353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4246694" y="4240547"/>
            <a:ext cx="650614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8589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1525" y="2161904"/>
            <a:ext cx="760095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82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97188" y="723900"/>
            <a:ext cx="1703887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2925" y="723900"/>
            <a:ext cx="6226901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4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86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2925" y="750338"/>
            <a:ext cx="343548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935359" y="4714705"/>
            <a:ext cx="650614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468" y="1274476"/>
            <a:ext cx="2821374" cy="2823913"/>
          </a:xfrm>
        </p:spPr>
        <p:txBody>
          <a:bodyPr anchor="b">
            <a:normAutofit/>
          </a:bodyPr>
          <a:lstStyle>
            <a:lvl1pPr algn="ctr">
              <a:defRPr sz="2400" cap="all" spc="4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17567" y="2730304"/>
            <a:ext cx="3287273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204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979" y="2155370"/>
            <a:ext cx="371475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155370"/>
            <a:ext cx="371475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66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555172"/>
            <a:ext cx="760095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980" y="1801621"/>
            <a:ext cx="3636777" cy="814387"/>
          </a:xfrm>
        </p:spPr>
        <p:txBody>
          <a:bodyPr anchor="b">
            <a:normAutofit/>
          </a:bodyPr>
          <a:lstStyle>
            <a:lvl1pPr marL="0" indent="0">
              <a:buNone/>
              <a:defRPr sz="1350" b="0" cap="all" spc="225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980" y="2619104"/>
            <a:ext cx="3636777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87581" y="1801621"/>
            <a:ext cx="3678439" cy="814387"/>
          </a:xfrm>
        </p:spPr>
        <p:txBody>
          <a:bodyPr anchor="b">
            <a:normAutofit/>
          </a:bodyPr>
          <a:lstStyle>
            <a:lvl1pPr marL="0" indent="0">
              <a:buNone/>
              <a:defRPr sz="1350" b="0" cap="all" spc="225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87581" y="2619104"/>
            <a:ext cx="3678439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6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66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6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457200"/>
            <a:ext cx="277891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1066801"/>
            <a:ext cx="4629150" cy="483869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0100" y="2057400"/>
            <a:ext cx="277891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3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457200"/>
            <a:ext cx="277891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1066800"/>
            <a:ext cx="4456509" cy="48387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0100" y="2057400"/>
            <a:ext cx="277891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25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723901"/>
            <a:ext cx="760095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1525" y="2161903"/>
            <a:ext cx="760095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6074" y="6245033"/>
            <a:ext cx="393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131" y="6245033"/>
            <a:ext cx="19945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59973" y="6245034"/>
            <a:ext cx="3084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689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685800" rtl="0" eaLnBrk="1" latinLnBrk="0" hangingPunct="1">
        <a:lnSpc>
          <a:spcPct val="110000"/>
        </a:lnSpc>
        <a:spcBef>
          <a:spcPct val="0"/>
        </a:spcBef>
        <a:buNone/>
        <a:defRPr sz="24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750"/>
        </a:spcBef>
        <a:buFontTx/>
        <a:buNone/>
        <a:defRPr sz="1500" kern="1200">
          <a:solidFill>
            <a:schemeClr val="tx2"/>
          </a:solidFill>
          <a:latin typeface="+mn-lt"/>
          <a:ea typeface="+mn-ea"/>
          <a:cs typeface="+mn-cs"/>
        </a:defRPr>
      </a:lvl1pPr>
      <a:lvl2pPr marL="205740" indent="-171450" algn="l" defTabSz="685800" rtl="0" eaLnBrk="1" latinLnBrk="0" hangingPunct="1">
        <a:lnSpc>
          <a:spcPct val="110000"/>
        </a:lnSpc>
        <a:spcBef>
          <a:spcPts val="375"/>
        </a:spcBef>
        <a:buSzPct val="85000"/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2pPr>
      <a:lvl3pPr marL="205740" indent="0" algn="l" defTabSz="685800" rtl="0" eaLnBrk="1" latinLnBrk="0" hangingPunct="1">
        <a:lnSpc>
          <a:spcPct val="110000"/>
        </a:lnSpc>
        <a:spcBef>
          <a:spcPts val="375"/>
        </a:spcBef>
        <a:buFontTx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41148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4pPr>
      <a:lvl5pPr marL="411480" indent="0" algn="l" defTabSz="685800" rtl="0" eaLnBrk="1" latinLnBrk="0" hangingPunct="1">
        <a:lnSpc>
          <a:spcPct val="110000"/>
        </a:lnSpc>
        <a:spcBef>
          <a:spcPts val="375"/>
        </a:spcBef>
        <a:buFontTx/>
        <a:buNone/>
        <a:defRPr sz="10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5">
            <a:extLst>
              <a:ext uri="{FF2B5EF4-FFF2-40B4-BE49-F238E27FC236}">
                <a16:creationId xmlns:a16="http://schemas.microsoft.com/office/drawing/2014/main" id="{1AB7CFDD-E67B-4078-9BD0-D09D4200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молния, небо, гроза, Гром&#10;&#10;Автоматически созданное описание">
            <a:extLst>
              <a:ext uri="{FF2B5EF4-FFF2-40B4-BE49-F238E27FC236}">
                <a16:creationId xmlns:a16="http://schemas.microsoft.com/office/drawing/2014/main" id="{40CCF499-8A02-0B0B-6E6B-A30D27D76B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6"/>
          <a:stretch/>
        </p:blipFill>
        <p:spPr>
          <a:xfrm>
            <a:off x="20" y="10"/>
            <a:ext cx="9143979" cy="6857989"/>
          </a:xfrm>
          <a:prstGeom prst="rect">
            <a:avLst/>
          </a:prstGeom>
        </p:spPr>
      </p:pic>
      <p:sp>
        <p:nvSpPr>
          <p:cNvPr id="36" name="Rectangle 27">
            <a:extLst>
              <a:ext uri="{FF2B5EF4-FFF2-40B4-BE49-F238E27FC236}">
                <a16:creationId xmlns:a16="http://schemas.microsoft.com/office/drawing/2014/main" id="{4DAEF25D-C97E-48E9-B20C-FEFC2EC6E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99981"/>
            <a:ext cx="9143999" cy="4958018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9000">
                <a:srgbClr val="000000">
                  <a:alpha val="50000"/>
                </a:srgbClr>
              </a:gs>
              <a:gs pos="87000">
                <a:srgbClr val="000000">
                  <a:alpha val="56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E3753-4BEC-DE72-8175-2BC5084E1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6497" y="4991275"/>
            <a:ext cx="7525612" cy="1752537"/>
          </a:xfrm>
        </p:spPr>
        <p:txBody>
          <a:bodyPr anchor="b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600" dirty="0">
                <a:solidFill>
                  <a:srgbClr val="FFFFFF"/>
                </a:solidFill>
              </a:rPr>
              <a:t>Электромагнитный УНЧ отклик ионосферы на грозы </a:t>
            </a:r>
            <a:br>
              <a:rPr lang="ru-RU" sz="1200" dirty="0">
                <a:solidFill>
                  <a:srgbClr val="FFFFFF"/>
                </a:solidFill>
              </a:rPr>
            </a:br>
            <a:br>
              <a:rPr lang="ru-RU" sz="1200" dirty="0">
                <a:solidFill>
                  <a:srgbClr val="FFFFFF"/>
                </a:solidFill>
              </a:rPr>
            </a:br>
            <a:br>
              <a:rPr lang="ru-RU" sz="1200" dirty="0">
                <a:solidFill>
                  <a:srgbClr val="FFFFFF"/>
                </a:solidFill>
              </a:rPr>
            </a:br>
            <a:r>
              <a:rPr lang="ru-RU" sz="2200" dirty="0">
                <a:solidFill>
                  <a:srgbClr val="FFFFFF"/>
                </a:solidFill>
              </a:rPr>
              <a:t>Д. Позднякова</a:t>
            </a:r>
            <a:br>
              <a:rPr lang="ru-RU" sz="2200" dirty="0">
                <a:solidFill>
                  <a:srgbClr val="FFFFFF"/>
                </a:solidFill>
              </a:rPr>
            </a:br>
            <a:br>
              <a:rPr lang="ru-RU" sz="2200" dirty="0">
                <a:solidFill>
                  <a:srgbClr val="FFFFFF"/>
                </a:solidFill>
              </a:rPr>
            </a:br>
            <a:r>
              <a:rPr lang="ru-RU" sz="2200" dirty="0">
                <a:solidFill>
                  <a:srgbClr val="FFFFFF"/>
                </a:solidFill>
              </a:rPr>
              <a:t>Институт физики Земли РАН, Москва</a:t>
            </a:r>
            <a:br>
              <a:rPr lang="ru-RU" sz="2200" dirty="0">
                <a:solidFill>
                  <a:srgbClr val="FFFFFF"/>
                </a:solidFill>
              </a:rPr>
            </a:br>
            <a:r>
              <a:rPr lang="ru-RU" sz="2200" dirty="0">
                <a:solidFill>
                  <a:srgbClr val="FFFFFF"/>
                </a:solidFill>
              </a:rPr>
              <a:t>Физфак МГУ, Москва</a:t>
            </a:r>
            <a:br>
              <a:rPr lang="ru-RU" sz="1200" dirty="0">
                <a:solidFill>
                  <a:srgbClr val="FFFFFF"/>
                </a:solidFill>
              </a:rPr>
            </a:br>
            <a:endParaRPr lang="ru-RU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965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2">
                <a:extLst>
                  <a:ext uri="{FF2B5EF4-FFF2-40B4-BE49-F238E27FC236}">
                    <a16:creationId xmlns:a16="http://schemas.microsoft.com/office/drawing/2014/main" id="{845E4396-FB8C-6365-D62F-D7156550EE27}"/>
                  </a:ext>
                </a:extLst>
              </p:cNvPr>
              <p:cNvSpPr txBox="1"/>
              <p:nvPr/>
            </p:nvSpPr>
            <p:spPr bwMode="auto">
              <a:xfrm>
                <a:off x="236235" y="3166855"/>
                <a:ext cx="3229913" cy="6087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=1, 2…)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Объект 12">
                <a:extLst>
                  <a:ext uri="{FF2B5EF4-FFF2-40B4-BE49-F238E27FC236}">
                    <a16:creationId xmlns:a16="http://schemas.microsoft.com/office/drawing/2014/main" id="{845E4396-FB8C-6365-D62F-D7156550E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235" y="3166855"/>
                <a:ext cx="3229913" cy="608728"/>
              </a:xfrm>
              <a:prstGeom prst="rect">
                <a:avLst/>
              </a:prstGeom>
              <a:blipFill>
                <a:blip r:embed="rId2"/>
                <a:stretch>
                  <a:fillRect r="-11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Объект 20">
                <a:extLst>
                  <a:ext uri="{FF2B5EF4-FFF2-40B4-BE49-F238E27FC236}">
                    <a16:creationId xmlns:a16="http://schemas.microsoft.com/office/drawing/2014/main" id="{77EE5281-4D0B-D941-E211-1271961EC1D4}"/>
                  </a:ext>
                </a:extLst>
              </p:cNvPr>
              <p:cNvSpPr txBox="1"/>
              <p:nvPr/>
            </p:nvSpPr>
            <p:spPr bwMode="auto">
              <a:xfrm>
                <a:off x="236235" y="5413277"/>
                <a:ext cx="4567589" cy="473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0.5+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ru-RU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ru-RU" sz="24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ru-RU" sz="2400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0,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1,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...</m:t>
                    </m:r>
                    <m:r>
                      <a:rPr lang="ru-R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17" name="Объект 20">
                <a:extLst>
                  <a:ext uri="{FF2B5EF4-FFF2-40B4-BE49-F238E27FC236}">
                    <a16:creationId xmlns:a16="http://schemas.microsoft.com/office/drawing/2014/main" id="{77EE5281-4D0B-D941-E211-1271961EC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235" y="5413277"/>
                <a:ext cx="4567589" cy="473869"/>
              </a:xfrm>
              <a:prstGeom prst="rect">
                <a:avLst/>
              </a:prstGeom>
              <a:blipFill>
                <a:blip r:embed="rId3"/>
                <a:stretch>
                  <a:fillRect b="-923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52930929-114B-6FC4-E730-E6F82BD294A2}"/>
              </a:ext>
            </a:extLst>
          </p:cNvPr>
          <p:cNvSpPr txBox="1"/>
          <p:nvPr/>
        </p:nvSpPr>
        <p:spPr>
          <a:xfrm>
            <a:off x="220882" y="4399053"/>
            <a:ext cx="36037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разнополярных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импульсов - на полуцелых гармониках: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5F56D3-5888-9034-5C78-EA03F6945C57}"/>
              </a:ext>
            </a:extLst>
          </p:cNvPr>
          <p:cNvSpPr txBox="1"/>
          <p:nvPr/>
        </p:nvSpPr>
        <p:spPr>
          <a:xfrm>
            <a:off x="220881" y="1738880"/>
            <a:ext cx="36037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однополярных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импульсов спектральные максимумы должны наблюдаться на частотах целых гармоник:</a:t>
            </a:r>
          </a:p>
        </p:txBody>
      </p:sp>
      <p:pic>
        <p:nvPicPr>
          <p:cNvPr id="38" name="Рисунок 37" descr="Изображение выглядит как текст, снимок экрана, линия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8C8C9628-BAC3-BE00-2CE6-13B9C1724E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234" y="289496"/>
            <a:ext cx="4695531" cy="3130355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екст, снимок экрана, линия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8CD8E766-32DE-3DBC-72C1-7639F85732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234" y="3533453"/>
            <a:ext cx="4695531" cy="313035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1F29222-7309-0847-905D-8A0F3EA5BEE9}"/>
              </a:ext>
            </a:extLst>
          </p:cNvPr>
          <p:cNvSpPr txBox="1">
            <a:spLocks/>
          </p:cNvSpPr>
          <p:nvPr/>
        </p:nvSpPr>
        <p:spPr>
          <a:xfrm>
            <a:off x="0" y="857251"/>
            <a:ext cx="9144000" cy="13114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A861EA-4D28-D456-F183-C3DC438C5283}"/>
              </a:ext>
            </a:extLst>
          </p:cNvPr>
          <p:cNvSpPr txBox="1"/>
          <p:nvPr/>
        </p:nvSpPr>
        <p:spPr>
          <a:xfrm>
            <a:off x="76860" y="229700"/>
            <a:ext cx="4037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Моделирование спектральной структуры импульсного поля</a:t>
            </a:r>
          </a:p>
        </p:txBody>
      </p:sp>
    </p:spTree>
    <p:extLst>
      <p:ext uri="{BB962C8B-B14F-4D97-AF65-F5344CB8AC3E}">
        <p14:creationId xmlns:p14="http://schemas.microsoft.com/office/powerpoint/2010/main" val="298353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FB0937-E700-E853-F325-6013BF49AFAC}"/>
              </a:ext>
            </a:extLst>
          </p:cNvPr>
          <p:cNvSpPr txBox="1"/>
          <p:nvPr/>
        </p:nvSpPr>
        <p:spPr>
          <a:xfrm>
            <a:off x="125053" y="665018"/>
            <a:ext cx="869991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Чтобы выделить парные импульсы во временном ряду используется метод наложенных эпох (МНЭ). Анализ показывает усредненную форму импульсного фона: за основным импульсом следует вторичный импульс другой полярности</a:t>
            </a:r>
            <a:r>
              <a:rPr lang="en-US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с задержкой </a:t>
            </a:r>
            <a:r>
              <a:rPr lang="ru-RU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Δt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~ 1 с. Серия парных импульсов приводит к многополосной структуре со спектральными пиками при f ~ 1.5, 2.5, … Гц</a:t>
            </a:r>
            <a:r>
              <a:rPr lang="en-US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 [</a:t>
            </a:r>
            <a:r>
              <a:rPr lang="en-US" sz="2000" i="1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Schekotov</a:t>
            </a:r>
            <a:r>
              <a:rPr lang="en-US" sz="2000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EPS-2011]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Рисунок 5" descr="Изображение выглядит как диаграмма, лин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7264BAF8-E979-3DA6-6DDA-7D951095CE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3"/>
          <a:stretch/>
        </p:blipFill>
        <p:spPr>
          <a:xfrm>
            <a:off x="125053" y="2452255"/>
            <a:ext cx="8699917" cy="4008606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B8EC95B-5921-ECF5-24A4-6AFCE3A3AA9A}"/>
              </a:ext>
            </a:extLst>
          </p:cNvPr>
          <p:cNvSpPr txBox="1">
            <a:spLocks/>
          </p:cNvSpPr>
          <p:nvPr/>
        </p:nvSpPr>
        <p:spPr>
          <a:xfrm>
            <a:off x="222038" y="0"/>
            <a:ext cx="8699917" cy="66501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(2) </a:t>
            </a:r>
            <a:r>
              <a:rPr lang="ru-RU" sz="2400" dirty="0">
                <a:solidFill>
                  <a:srgbClr val="FF0000"/>
                </a:solidFill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Выделение эхо-импульса в фоновых э/м шумах при появлении РСС</a:t>
            </a:r>
          </a:p>
        </p:txBody>
      </p:sp>
    </p:spTree>
    <p:extLst>
      <p:ext uri="{BB962C8B-B14F-4D97-AF65-F5344CB8AC3E}">
        <p14:creationId xmlns:p14="http://schemas.microsoft.com/office/powerpoint/2010/main" val="1512799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>
            <a:extLst>
              <a:ext uri="{FF2B5EF4-FFF2-40B4-BE49-F238E27FC236}">
                <a16:creationId xmlns:a16="http://schemas.microsoft.com/office/drawing/2014/main" id="{7FCAFD0B-878F-3286-8DAD-E38D05898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02" y="623973"/>
            <a:ext cx="892539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Объяснение редкости РСС на спутниках</a:t>
            </a:r>
            <a:r>
              <a:rPr lang="en-US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 [</a:t>
            </a:r>
            <a:r>
              <a:rPr lang="en-US" altLang="ru-RU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Pilipenko, </a:t>
            </a:r>
            <a:r>
              <a:rPr lang="en-US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JASTP-2017]</a:t>
            </a:r>
            <a:r>
              <a:rPr lang="ru-RU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: КА внутри ИАР (</a:t>
            </a:r>
            <a:r>
              <a:rPr lang="en-US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&lt;</a:t>
            </a:r>
            <a:r>
              <a:rPr lang="ru-RU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1000 км) сначала обнаружит распространяющийся вверх </a:t>
            </a:r>
            <a:r>
              <a:rPr lang="ru-RU" altLang="ru-RU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альвеновский</a:t>
            </a:r>
            <a:r>
              <a:rPr lang="ru-RU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 импульс на высоте </a:t>
            </a:r>
            <a:r>
              <a:rPr lang="ru-RU" altLang="ru-RU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h</a:t>
            </a:r>
            <a:r>
              <a:rPr lang="ru-RU" altLang="ru-RU" baseline="-25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S</a:t>
            </a:r>
            <a:r>
              <a:rPr lang="ru-RU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. Импульс отражается от верхней границы ИАР как от изолятора. Нисходящий импульс обнаруживается через время </a:t>
            </a:r>
            <a:r>
              <a:rPr lang="ru-RU" altLang="ru-RU" dirty="0">
                <a:latin typeface="Arial Narrow" panose="020B0606020202030204" pitchFamily="34" charset="0"/>
                <a:ea typeface="CMR12"/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ru-RU" altLang="ru-RU" baseline="-25000" dirty="0">
                <a:latin typeface="Arial Narrow" panose="020B0606020202030204" pitchFamily="34" charset="0"/>
                <a:ea typeface="CMR12"/>
                <a:cs typeface="Times New Roman" panose="02020603050405020304" pitchFamily="18" charset="0"/>
              </a:rPr>
              <a:t>S</a:t>
            </a:r>
            <a:r>
              <a:rPr lang="ru-RU" altLang="ru-RU" dirty="0">
                <a:latin typeface="Arial Narrow" panose="020B0606020202030204" pitchFamily="34" charset="0"/>
                <a:ea typeface="CMR12"/>
                <a:cs typeface="Times New Roman" panose="02020603050405020304" pitchFamily="18" charset="0"/>
              </a:rPr>
              <a:t>~2(</a:t>
            </a:r>
            <a:r>
              <a:rPr lang="ru-RU" altLang="ru-RU" i="1" dirty="0" err="1">
                <a:latin typeface="Arial Narrow" panose="020B0606020202030204" pitchFamily="34" charset="0"/>
                <a:ea typeface="CMR12"/>
                <a:cs typeface="Times New Roman" panose="02020603050405020304" pitchFamily="18" charset="0"/>
              </a:rPr>
              <a:t>h</a:t>
            </a:r>
            <a:r>
              <a:rPr lang="ru-RU" altLang="ru-RU" baseline="-25000" dirty="0" err="1">
                <a:latin typeface="Arial Narrow" panose="020B0606020202030204" pitchFamily="34" charset="0"/>
                <a:ea typeface="CMR12"/>
                <a:cs typeface="Times New Roman" panose="02020603050405020304" pitchFamily="18" charset="0"/>
              </a:rPr>
              <a:t>A</a:t>
            </a:r>
            <a:r>
              <a:rPr lang="ru-RU" altLang="ru-RU" dirty="0" err="1">
                <a:latin typeface="Arial Narrow" panose="020B0606020202030204" pitchFamily="34" charset="0"/>
                <a:ea typeface="CMR12"/>
                <a:cs typeface="Times New Roman" panose="02020603050405020304" pitchFamily="18" charset="0"/>
              </a:rPr>
              <a:t>-</a:t>
            </a:r>
            <a:r>
              <a:rPr lang="ru-RU" altLang="ru-RU" i="1" dirty="0" err="1">
                <a:latin typeface="Arial Narrow" panose="020B0606020202030204" pitchFamily="34" charset="0"/>
                <a:ea typeface="CMR12"/>
                <a:cs typeface="Times New Roman" panose="02020603050405020304" pitchFamily="18" charset="0"/>
              </a:rPr>
              <a:t>h</a:t>
            </a:r>
            <a:r>
              <a:rPr lang="ru-RU" altLang="ru-RU" baseline="-25000" dirty="0" err="1">
                <a:latin typeface="Arial Narrow" panose="020B0606020202030204" pitchFamily="34" charset="0"/>
                <a:ea typeface="CMR12"/>
                <a:cs typeface="Times New Roman" panose="02020603050405020304" pitchFamily="18" charset="0"/>
              </a:rPr>
              <a:t>S</a:t>
            </a:r>
            <a:r>
              <a:rPr lang="ru-RU" altLang="ru-RU" dirty="0">
                <a:latin typeface="Arial Narrow" panose="020B0606020202030204" pitchFamily="34" charset="0"/>
                <a:ea typeface="CMR12"/>
                <a:cs typeface="Times New Roman" panose="02020603050405020304" pitchFamily="18" charset="0"/>
              </a:rPr>
              <a:t>)/</a:t>
            </a:r>
            <a:r>
              <a:rPr lang="ru-RU" altLang="ru-RU" i="1" dirty="0">
                <a:latin typeface="Arial Narrow" panose="020B0606020202030204" pitchFamily="34" charset="0"/>
                <a:ea typeface="CMR12"/>
                <a:cs typeface="Times New Roman" panose="02020603050405020304" pitchFamily="18" charset="0"/>
              </a:rPr>
              <a:t>V</a:t>
            </a:r>
            <a:r>
              <a:rPr lang="ru-RU" altLang="ru-RU" baseline="-25000" dirty="0">
                <a:latin typeface="Arial Narrow" panose="020B0606020202030204" pitchFamily="34" charset="0"/>
                <a:ea typeface="CMR12"/>
                <a:cs typeface="Times New Roman" panose="02020603050405020304" pitchFamily="18" charset="0"/>
              </a:rPr>
              <a:t>A</a:t>
            </a:r>
            <a:r>
              <a:rPr lang="ru-RU" altLang="ru-RU" dirty="0">
                <a:latin typeface="Arial Narrow" panose="020B0606020202030204" pitchFamily="34" charset="0"/>
                <a:ea typeface="CMR12"/>
                <a:cs typeface="Times New Roman" panose="02020603050405020304" pitchFamily="18" charset="0"/>
              </a:rPr>
              <a:t>. </a:t>
            </a:r>
            <a:r>
              <a:rPr lang="ru-RU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Интервал </a:t>
            </a:r>
            <a:r>
              <a:rPr lang="ru-RU" altLang="ru-RU" dirty="0">
                <a:latin typeface="Arial Narrow" panose="020B0606020202030204" pitchFamily="34" charset="0"/>
                <a:ea typeface="CMR12"/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ru-RU" altLang="ru-RU" baseline="-25000" dirty="0">
                <a:latin typeface="Arial Narrow" panose="020B0606020202030204" pitchFamily="34" charset="0"/>
                <a:ea typeface="CMR12"/>
                <a:cs typeface="Times New Roman" panose="02020603050405020304" pitchFamily="18" charset="0"/>
              </a:rPr>
              <a:t>S</a:t>
            </a:r>
            <a:r>
              <a:rPr lang="ru-RU" altLang="ru-RU" dirty="0">
                <a:latin typeface="Arial Narrow" panose="020B0606020202030204" pitchFamily="34" charset="0"/>
                <a:ea typeface="CMR12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между последовательно регистрируемыми импульсами внутри ИАР меньше </a:t>
            </a:r>
            <a:r>
              <a:rPr lang="ru-RU" altLang="ru-RU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альвеновского</a:t>
            </a:r>
            <a:r>
              <a:rPr lang="ru-RU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 периода </a:t>
            </a:r>
            <a:r>
              <a:rPr lang="ru-RU" altLang="ru-RU" dirty="0">
                <a:latin typeface="Arial Narrow" panose="020B0606020202030204" pitchFamily="34" charset="0"/>
                <a:ea typeface="CMR12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Arial Narrow" panose="020B0606020202030204" pitchFamily="34" charset="0"/>
                <a:ea typeface="CMR12"/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ru-RU" altLang="ru-RU" baseline="-25000" dirty="0">
                <a:latin typeface="Arial Narrow" panose="020B0606020202030204" pitchFamily="34" charset="0"/>
                <a:ea typeface="CMR12"/>
                <a:cs typeface="Times New Roman" panose="02020603050405020304" pitchFamily="18" charset="0"/>
              </a:rPr>
              <a:t>S </a:t>
            </a:r>
            <a:r>
              <a:rPr lang="ru-RU" altLang="ru-RU" dirty="0">
                <a:latin typeface="Arial Narrow" panose="020B0606020202030204" pitchFamily="34" charset="0"/>
                <a:ea typeface="CMR12"/>
                <a:cs typeface="Times New Roman" panose="02020603050405020304" pitchFamily="18" charset="0"/>
              </a:rPr>
              <a:t>&lt; </a:t>
            </a:r>
            <a:r>
              <a:rPr lang="ru-RU" altLang="ru-RU" i="1" dirty="0" err="1">
                <a:latin typeface="Arial Narrow" panose="020B0606020202030204" pitchFamily="34" charset="0"/>
                <a:ea typeface="CMR12"/>
                <a:cs typeface="Times New Roman" panose="02020603050405020304" pitchFamily="18" charset="0"/>
              </a:rPr>
              <a:t>τ</a:t>
            </a:r>
            <a:r>
              <a:rPr lang="ru-RU" altLang="ru-RU" baseline="-25000" dirty="0" err="1">
                <a:latin typeface="Arial Narrow" panose="020B0606020202030204" pitchFamily="34" charset="0"/>
                <a:ea typeface="CMR12"/>
                <a:cs typeface="Times New Roman" panose="02020603050405020304" pitchFamily="18" charset="0"/>
              </a:rPr>
              <a:t>A</a:t>
            </a:r>
            <a:r>
              <a:rPr lang="ru-RU" altLang="ru-RU" dirty="0">
                <a:latin typeface="Arial Narrow" panose="020B0606020202030204" pitchFamily="34" charset="0"/>
                <a:ea typeface="CMR12"/>
                <a:cs typeface="Times New Roman" panose="02020603050405020304" pitchFamily="18" charset="0"/>
              </a:rPr>
              <a:t>. Выше верхней границы, отклик ИАР выглядит как последовательность импульсов через промежутки времени </a:t>
            </a:r>
            <a:r>
              <a:rPr lang="ru-RU" altLang="ru-RU" dirty="0">
                <a:latin typeface="Arial Narrow" panose="020B0606020202030204" pitchFamily="34" charset="0"/>
                <a:ea typeface="CMR12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ru-RU" altLang="ru-RU" dirty="0">
                <a:latin typeface="Arial Narrow" panose="020B0606020202030204" pitchFamily="34" charset="0"/>
                <a:ea typeface="CMR12"/>
                <a:cs typeface="Times New Roman" panose="02020603050405020304" pitchFamily="18" charset="0"/>
              </a:rPr>
              <a:t>t=2</a:t>
            </a:r>
            <a:r>
              <a:rPr lang="ru-RU" altLang="ru-RU" dirty="0">
                <a:latin typeface="Arial Narrow" panose="020B0606020202030204" pitchFamily="34" charset="0"/>
                <a:ea typeface="CMR12"/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ru-RU" altLang="ru-RU" baseline="-25000" dirty="0">
                <a:latin typeface="Arial Narrow" panose="020B0606020202030204" pitchFamily="34" charset="0"/>
                <a:ea typeface="CMR12"/>
                <a:cs typeface="Times New Roman" panose="02020603050405020304" pitchFamily="18" charset="0"/>
              </a:rPr>
              <a:t>A</a:t>
            </a:r>
            <a:r>
              <a:rPr lang="en-US" altLang="ru-RU" baseline="-25000" dirty="0">
                <a:latin typeface="Arial Narrow" panose="020B0606020202030204" pitchFamily="34" charset="0"/>
                <a:ea typeface="CMR12"/>
                <a:cs typeface="Times New Roman" panose="02020603050405020304" pitchFamily="18" charset="0"/>
              </a:rPr>
              <a:t> </a:t>
            </a:r>
            <a:endParaRPr lang="ru-RU" altLang="ru-RU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35" name="TextBox 4">
            <a:extLst>
              <a:ext uri="{FF2B5EF4-FFF2-40B4-BE49-F238E27FC236}">
                <a16:creationId xmlns:a16="http://schemas.microsoft.com/office/drawing/2014/main" id="{C877D59E-7900-9EAE-31EF-4A37E7CB5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02" y="5304062"/>
            <a:ext cx="8925391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Aft>
                <a:spcPts val="643"/>
              </a:spcAft>
            </a:pPr>
            <a:r>
              <a:rPr lang="ru-RU" altLang="ru-RU" sz="2000" b="1" dirty="0">
                <a:solidFill>
                  <a:srgbClr val="C00000"/>
                </a:solidFill>
                <a:latin typeface="Arial Narrow" panose="020B0606020202030204" pitchFamily="34" charset="0"/>
                <a:ea typeface="CMR12"/>
                <a:cs typeface="Times New Roman" panose="02020603050405020304" pitchFamily="18" charset="0"/>
              </a:rPr>
              <a:t>На Земле и над ИАР </a:t>
            </a:r>
            <a:r>
              <a:rPr lang="ru-RU" altLang="ru-RU" sz="2000" dirty="0">
                <a:latin typeface="Arial Narrow" panose="020B0606020202030204" pitchFamily="34" charset="0"/>
                <a:ea typeface="CMR12"/>
                <a:cs typeface="Times New Roman" panose="02020603050405020304" pitchFamily="18" charset="0"/>
              </a:rPr>
              <a:t>разряд молнии возбуждает РСС, соответствующую серии импульсов через интервал 2</a:t>
            </a:r>
            <a:r>
              <a:rPr lang="ru-RU" altLang="ru-RU" sz="2000" dirty="0">
                <a:latin typeface="Arial Narrow" panose="020B0606020202030204" pitchFamily="34" charset="0"/>
                <a:ea typeface="CMR12"/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ru-RU" altLang="ru-RU" sz="2000" baseline="-25000" dirty="0">
                <a:latin typeface="Arial Narrow" panose="020B0606020202030204" pitchFamily="34" charset="0"/>
                <a:ea typeface="CMR12"/>
                <a:cs typeface="Times New Roman" panose="02020603050405020304" pitchFamily="18" charset="0"/>
              </a:rPr>
              <a:t>A</a:t>
            </a:r>
            <a:r>
              <a:rPr lang="ru-RU" altLang="ru-RU" sz="2000" dirty="0">
                <a:latin typeface="Arial Narrow" panose="020B0606020202030204" pitchFamily="34" charset="0"/>
                <a:ea typeface="CMR12"/>
                <a:cs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643"/>
              </a:spcAft>
            </a:pPr>
            <a:r>
              <a:rPr lang="ru-RU" altLang="ru-RU" sz="2000" b="1" dirty="0">
                <a:solidFill>
                  <a:srgbClr val="C00000"/>
                </a:solidFill>
                <a:latin typeface="Arial Narrow" panose="020B0606020202030204" pitchFamily="34" charset="0"/>
                <a:ea typeface="CMR12"/>
                <a:cs typeface="Times New Roman" panose="02020603050405020304" pitchFamily="18" charset="0"/>
              </a:rPr>
              <a:t>Внутри резонатора </a:t>
            </a:r>
            <a:r>
              <a:rPr lang="ru-RU" altLang="ru-RU" sz="2000" dirty="0">
                <a:latin typeface="Arial Narrow" panose="020B0606020202030204" pitchFamily="34" charset="0"/>
                <a:ea typeface="CMR12"/>
                <a:cs typeface="Times New Roman" panose="02020603050405020304" pitchFamily="18" charset="0"/>
              </a:rPr>
              <a:t>КА</a:t>
            </a:r>
            <a:r>
              <a:rPr lang="ru-RU" altLang="ru-RU" sz="2000" b="1" dirty="0">
                <a:solidFill>
                  <a:srgbClr val="C00000"/>
                </a:solidFill>
                <a:latin typeface="Arial Narrow" panose="020B0606020202030204" pitchFamily="34" charset="0"/>
                <a:ea typeface="CMR12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Arial Narrow" panose="020B0606020202030204" pitchFamily="34" charset="0"/>
                <a:ea typeface="CMR12"/>
                <a:cs typeface="Times New Roman" panose="02020603050405020304" pitchFamily="18" charset="0"/>
              </a:rPr>
              <a:t>зарегистрирует высокочастотные спектры соответствующие </a:t>
            </a:r>
            <a:r>
              <a:rPr lang="ru-RU" altLang="ru-RU" sz="2000" dirty="0">
                <a:latin typeface="Arial Narrow" panose="020B0606020202030204" pitchFamily="34" charset="0"/>
                <a:ea typeface="CMR12"/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ru-RU" altLang="ru-RU" sz="2000" baseline="-25000" dirty="0">
                <a:latin typeface="Arial Narrow" panose="020B0606020202030204" pitchFamily="34" charset="0"/>
                <a:ea typeface="CMR12"/>
                <a:cs typeface="Times New Roman" panose="02020603050405020304" pitchFamily="18" charset="0"/>
              </a:rPr>
              <a:t>S</a:t>
            </a:r>
            <a:r>
              <a:rPr lang="ru-RU" altLang="ru-RU" sz="2000" dirty="0">
                <a:latin typeface="Arial Narrow" panose="020B0606020202030204" pitchFamily="34" charset="0"/>
                <a:ea typeface="CMR12"/>
                <a:cs typeface="Times New Roman" panose="02020603050405020304" pitchFamily="18" charset="0"/>
              </a:rPr>
              <a:t> либо вообще не сможет наблюдать регулярную спектральную структуру.</a:t>
            </a:r>
            <a:endParaRPr lang="ru-RU" altLang="ru-RU" sz="2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38" name="TextBox 1">
            <a:extLst>
              <a:ext uri="{FF2B5EF4-FFF2-40B4-BE49-F238E27FC236}">
                <a16:creationId xmlns:a16="http://schemas.microsoft.com/office/drawing/2014/main" id="{04B8F865-0E39-75A8-69B0-61E0CE1FC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02" y="162308"/>
            <a:ext cx="8925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(2) Импульсное возбуждение ИАР на виртуальном спутнике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CB66622-8153-5B03-A694-9A672047082B}"/>
              </a:ext>
            </a:extLst>
          </p:cNvPr>
          <p:cNvGrpSpPr/>
          <p:nvPr/>
        </p:nvGrpSpPr>
        <p:grpSpPr>
          <a:xfrm>
            <a:off x="414797" y="2308104"/>
            <a:ext cx="8207695" cy="3119402"/>
            <a:chOff x="414797" y="2308104"/>
            <a:chExt cx="8207695" cy="3119402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1C4D78AA-1CDA-53D5-A07F-AA0CEDB1E181}"/>
                </a:ext>
              </a:extLst>
            </p:cNvPr>
            <p:cNvGrpSpPr/>
            <p:nvPr/>
          </p:nvGrpSpPr>
          <p:grpSpPr>
            <a:xfrm>
              <a:off x="414797" y="2308104"/>
              <a:ext cx="4065607" cy="3119402"/>
              <a:chOff x="414797" y="2308104"/>
              <a:chExt cx="4065607" cy="3119402"/>
            </a:xfrm>
          </p:grpSpPr>
          <p:pic>
            <p:nvPicPr>
              <p:cNvPr id="18436" name="Рисунок 6">
                <a:extLst>
                  <a:ext uri="{FF2B5EF4-FFF2-40B4-BE49-F238E27FC236}">
                    <a16:creationId xmlns:a16="http://schemas.microsoft.com/office/drawing/2014/main" id="{84BDF285-A9DF-21D9-65DF-B997C3E756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797" y="2378300"/>
                <a:ext cx="4065607" cy="3049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39" name="TextBox 2">
                <a:extLst>
                  <a:ext uri="{FF2B5EF4-FFF2-40B4-BE49-F238E27FC236}">
                    <a16:creationId xmlns:a16="http://schemas.microsoft.com/office/drawing/2014/main" id="{22493E9E-B796-DB89-2898-6643FC1FE1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0135" y="2308104"/>
                <a:ext cx="1377719" cy="2902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altLang="ru-RU" sz="1286" b="1" dirty="0">
                    <a:solidFill>
                      <a:srgbClr val="C00000"/>
                    </a:solidFill>
                    <a:latin typeface="Arial Narrow" panose="020B0606020202030204" pitchFamily="34" charset="0"/>
                  </a:rPr>
                  <a:t>Вне ИАР</a:t>
                </a:r>
              </a:p>
            </p:txBody>
          </p:sp>
        </p:grpSp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E5EA45F9-BF45-0285-213C-1C6FC00ABEF7}"/>
                </a:ext>
              </a:extLst>
            </p:cNvPr>
            <p:cNvGrpSpPr/>
            <p:nvPr/>
          </p:nvGrpSpPr>
          <p:grpSpPr>
            <a:xfrm>
              <a:off x="4571998" y="2308104"/>
              <a:ext cx="4050494" cy="3108346"/>
              <a:chOff x="4571998" y="2308104"/>
              <a:chExt cx="4050494" cy="3108346"/>
            </a:xfrm>
          </p:grpSpPr>
          <p:pic>
            <p:nvPicPr>
              <p:cNvPr id="18437" name="Рисунок 8">
                <a:extLst>
                  <a:ext uri="{FF2B5EF4-FFF2-40B4-BE49-F238E27FC236}">
                    <a16:creationId xmlns:a16="http://schemas.microsoft.com/office/drawing/2014/main" id="{CA9CCF7D-EAEE-3E1E-74E9-21BBA2DB8E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1998" y="2378300"/>
                <a:ext cx="4050494" cy="3038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40" name="TextBox 3">
                <a:extLst>
                  <a:ext uri="{FF2B5EF4-FFF2-40B4-BE49-F238E27FC236}">
                    <a16:creationId xmlns:a16="http://schemas.microsoft.com/office/drawing/2014/main" id="{C43151EF-33E8-68D0-6D76-7C71D7878B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59543" y="2308104"/>
                <a:ext cx="1584262" cy="2902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altLang="ru-RU" sz="1286" b="1" dirty="0">
                    <a:solidFill>
                      <a:srgbClr val="C00000"/>
                    </a:solidFill>
                    <a:latin typeface="Arial Narrow" panose="020B0606020202030204" pitchFamily="34" charset="0"/>
                  </a:rPr>
                  <a:t>Внутри ИАР</a:t>
                </a: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8484D-AEAB-E6AE-A5FE-15136A8EF051}"/>
              </a:ext>
            </a:extLst>
          </p:cNvPr>
          <p:cNvSpPr txBox="1">
            <a:spLocks/>
          </p:cNvSpPr>
          <p:nvPr/>
        </p:nvSpPr>
        <p:spPr>
          <a:xfrm>
            <a:off x="317315" y="947151"/>
            <a:ext cx="2786103" cy="761999"/>
          </a:xfrm>
          <a:prstGeom prst="rect">
            <a:avLst/>
          </a:prstGeom>
        </p:spPr>
        <p:txBody>
          <a:bodyPr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u="sng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Аргументы </a:t>
            </a:r>
          </a:p>
          <a:p>
            <a:r>
              <a:rPr lang="ru-RU" sz="2800" u="sng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против модели (2)</a:t>
            </a:r>
            <a:r>
              <a:rPr lang="ru-RU" sz="28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59D0754-7001-94F1-8F68-3E37BACE85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33" r="12265"/>
          <a:stretch/>
        </p:blipFill>
        <p:spPr>
          <a:xfrm>
            <a:off x="3432748" y="229402"/>
            <a:ext cx="5518628" cy="28087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6B0D1F-E401-E72E-9E0A-C7A1C418D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4961434"/>
            <a:ext cx="3671455" cy="173455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7FB5071-4E78-A559-B265-DE5782B640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804"/>
          <a:stretch/>
        </p:blipFill>
        <p:spPr>
          <a:xfrm>
            <a:off x="4572000" y="2974779"/>
            <a:ext cx="3671455" cy="17345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0748CB-FBDD-E3FC-A4F4-E615053402EC}"/>
              </a:ext>
            </a:extLst>
          </p:cNvPr>
          <p:cNvSpPr txBox="1"/>
          <p:nvPr/>
        </p:nvSpPr>
        <p:spPr>
          <a:xfrm>
            <a:off x="538988" y="4143551"/>
            <a:ext cx="31324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Наблюдаемое отсутствие </a:t>
            </a:r>
          </a:p>
          <a:p>
            <a:r>
              <a:rPr lang="ru-RU" sz="1800" dirty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регулярного эхо-импульса при наличии РСС?</a:t>
            </a:r>
            <a:endParaRPr lang="ru-RU" sz="1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25F066-583D-331E-DE4E-4B44AFCBAED4}"/>
              </a:ext>
            </a:extLst>
          </p:cNvPr>
          <p:cNvSpPr txBox="1"/>
          <p:nvPr/>
        </p:nvSpPr>
        <p:spPr>
          <a:xfrm>
            <a:off x="5586828" y="2805852"/>
            <a:ext cx="16417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Автокорреляция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3340ED-5926-F6EE-DA9D-DDB436062C2C}"/>
              </a:ext>
            </a:extLst>
          </p:cNvPr>
          <p:cNvSpPr txBox="1"/>
          <p:nvPr/>
        </p:nvSpPr>
        <p:spPr>
          <a:xfrm>
            <a:off x="5007607" y="4790295"/>
            <a:ext cx="280023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Метод наложенных эпох</a:t>
            </a:r>
          </a:p>
        </p:txBody>
      </p:sp>
    </p:spTree>
    <p:extLst>
      <p:ext uri="{BB962C8B-B14F-4D97-AF65-F5344CB8AC3E}">
        <p14:creationId xmlns:p14="http://schemas.microsoft.com/office/powerpoint/2010/main" val="3031233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FB0937-E700-E853-F325-6013BF49AFAC}"/>
              </a:ext>
            </a:extLst>
          </p:cNvPr>
          <p:cNvSpPr txBox="1"/>
          <p:nvPr/>
        </p:nvSpPr>
        <p:spPr>
          <a:xfrm>
            <a:off x="166240" y="962886"/>
            <a:ext cx="88115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Если в магнитной записи присутствуют случайные уединенные импульсы с длительностью </a:t>
            </a:r>
            <a:r>
              <a:rPr lang="el-GR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Δ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t = 1 с, то спектральное оценивание дает структуру с выраженными спектральными пиками. Спектральный интервал между пиками </a:t>
            </a:r>
            <a:r>
              <a:rPr lang="el-GR" sz="20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Δ</a:t>
            </a:r>
            <a:r>
              <a:rPr lang="ru-RU" sz="20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 = 1 Гц.</a:t>
            </a:r>
          </a:p>
        </p:txBody>
      </p:sp>
      <p:pic>
        <p:nvPicPr>
          <p:cNvPr id="8" name="Рисунок 7" descr="Изображение выглядит как текст, диаграмма, линия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7862FDEE-834B-109B-D554-A9AC8FB8D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28" y="2025494"/>
            <a:ext cx="6991049" cy="3495525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1CC5CBC-3990-0CE3-0659-116D11E95D72}"/>
              </a:ext>
            </a:extLst>
          </p:cNvPr>
          <p:cNvSpPr txBox="1">
            <a:spLocks/>
          </p:cNvSpPr>
          <p:nvPr/>
        </p:nvSpPr>
        <p:spPr>
          <a:xfrm>
            <a:off x="0" y="157016"/>
            <a:ext cx="9144000" cy="521858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rgbClr val="00B05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(3) Импульсная составляющая с характерной длительностью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47F8D1-A8B1-0BEE-5DC6-9AE1631EA31C}"/>
              </a:ext>
            </a:extLst>
          </p:cNvPr>
          <p:cNvSpPr txBox="1"/>
          <p:nvPr/>
        </p:nvSpPr>
        <p:spPr>
          <a:xfrm>
            <a:off x="648305" y="5912152"/>
            <a:ext cx="8210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rgbClr val="00B050"/>
                </a:solidFill>
                <a:latin typeface="Arial Narrow" panose="020B0606020202030204" pitchFamily="34" charset="0"/>
              </a:rPr>
              <a:t>Гипотеза:</a:t>
            </a:r>
            <a:r>
              <a:rPr lang="ru-RU" sz="2000" dirty="0">
                <a:solidFill>
                  <a:srgbClr val="00B050"/>
                </a:solidFill>
                <a:latin typeface="Arial Narrow" panose="020B0606020202030204" pitchFamily="34" charset="0"/>
              </a:rPr>
              <a:t> Короткие грозовые импульсы могут расплываться при отражении от реального профиля </a:t>
            </a:r>
            <a:r>
              <a:rPr lang="ru-RU" sz="2000" dirty="0" err="1">
                <a:solidFill>
                  <a:srgbClr val="00B050"/>
                </a:solidFill>
                <a:latin typeface="Arial Narrow" panose="020B0606020202030204" pitchFamily="34" charset="0"/>
              </a:rPr>
              <a:t>альвеновской</a:t>
            </a:r>
            <a:r>
              <a:rPr lang="ru-RU" sz="2000" dirty="0">
                <a:solidFill>
                  <a:srgbClr val="00B050"/>
                </a:solidFill>
                <a:latin typeface="Arial Narrow" panose="020B0606020202030204" pitchFamily="34" charset="0"/>
              </a:rPr>
              <a:t> скорости в верхней ионосфере?</a:t>
            </a:r>
          </a:p>
        </p:txBody>
      </p:sp>
    </p:spTree>
    <p:extLst>
      <p:ext uri="{BB962C8B-B14F-4D97-AF65-F5344CB8AC3E}">
        <p14:creationId xmlns:p14="http://schemas.microsoft.com/office/powerpoint/2010/main" val="2136231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238BDA7-F847-968D-6456-2B771DA9787D}"/>
              </a:ext>
            </a:extLst>
          </p:cNvPr>
          <p:cNvSpPr txBox="1"/>
          <p:nvPr/>
        </p:nvSpPr>
        <p:spPr>
          <a:xfrm>
            <a:off x="252663" y="632284"/>
            <a:ext cx="8638674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u="sng" dirty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Цель проводимых работ</a:t>
            </a:r>
            <a:r>
              <a:rPr lang="ru-RU" sz="3200" dirty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3200" dirty="0">
              <a:latin typeface="Arial Narrow" panose="020B0606020202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выяснение вклада перечисленных механизмов взаимодействия поля грозового разряда с ионосферой в формирование РСС по наземным </a:t>
            </a:r>
            <a:r>
              <a:rPr lang="en-US" sz="2400" dirty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Михнево) и спутниковым (</a:t>
            </a:r>
            <a:r>
              <a:rPr lang="en-US" sz="2400" dirty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CSES</a:t>
            </a:r>
            <a:r>
              <a:rPr lang="ru-RU" sz="2400" dirty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 данным.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04A5A9-68C9-1654-CEFC-38342E714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657" y="3562901"/>
            <a:ext cx="4286553" cy="288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79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78EB96-04D9-000C-D5D2-AE6FC24113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68585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F3A38-DE20-D610-D714-C08278B8A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4" y="304800"/>
            <a:ext cx="7600950" cy="59461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Волноводы и резонаторы над нами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95EEDE-A343-C426-94EA-37B811025A10}"/>
              </a:ext>
            </a:extLst>
          </p:cNvPr>
          <p:cNvSpPr txBox="1"/>
          <p:nvPr/>
        </p:nvSpPr>
        <p:spPr>
          <a:xfrm>
            <a:off x="254834" y="1023694"/>
            <a:ext cx="859032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В полосе частот 0,1–10 Гц в ионосфере существует несколько природных резонаторов и волноводов для естественных э/м волн: </a:t>
            </a:r>
            <a:endParaRPr lang="en-US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57175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Шумановский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резонанс (ШР)</a:t>
            </a:r>
            <a:r>
              <a:rPr lang="en-US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;</a:t>
            </a:r>
          </a:p>
          <a:p>
            <a:pPr marL="257175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ионосферный </a:t>
            </a:r>
            <a:r>
              <a:rPr lang="ru-RU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альвеновский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резонатор (ИАР);</a:t>
            </a:r>
          </a:p>
          <a:p>
            <a:pPr marL="257175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ионосферный волновод для БМЗ волн. </a:t>
            </a:r>
          </a:p>
        </p:txBody>
      </p:sp>
      <p:pic>
        <p:nvPicPr>
          <p:cNvPr id="6" name="Рисунок 5" descr="Изображение выглядит как снимок экрана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443BB815-046D-3CF8-5E2B-292578B56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1"/>
          <a:stretch/>
        </p:blipFill>
        <p:spPr>
          <a:xfrm>
            <a:off x="254834" y="4037577"/>
            <a:ext cx="8590324" cy="265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889C31-5894-102F-8655-BF8C7B7B5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581" y="0"/>
            <a:ext cx="8675557" cy="749977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Ионосферный </a:t>
            </a:r>
            <a:r>
              <a:rPr lang="ru-RU" sz="2800" dirty="0" err="1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альвеновский</a:t>
            </a:r>
            <a:r>
              <a:rPr lang="ru-RU" sz="2800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резонатор (ИАР)</a:t>
            </a:r>
            <a:endParaRPr lang="ru-RU" sz="28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036CA-35CA-0320-AB3F-6AF17835A058}"/>
              </a:ext>
            </a:extLst>
          </p:cNvPr>
          <p:cNvSpPr txBox="1"/>
          <p:nvPr/>
        </p:nvSpPr>
        <p:spPr>
          <a:xfrm>
            <a:off x="162328" y="749977"/>
            <a:ext cx="881934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dirty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Нижняя границей ИАР является E-слой ионосферы, тогда как верхняя образуется на высоте нескольких тысяч километров из-за частичного отражения </a:t>
            </a:r>
            <a:r>
              <a:rPr lang="ru-RU" sz="2300" dirty="0" err="1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альвеновских</a:t>
            </a:r>
            <a:r>
              <a:rPr lang="ru-RU" sz="2300" dirty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волн от резкого градиента вертикального профиля </a:t>
            </a:r>
            <a:r>
              <a:rPr lang="ru-RU" sz="2300" dirty="0" err="1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альвеновской</a:t>
            </a:r>
            <a:r>
              <a:rPr lang="ru-RU" sz="2300" dirty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скорости (за счет нарушения ВКБ).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B82651-69C7-7EF4-6AF1-009DF84F3B4A}"/>
              </a:ext>
            </a:extLst>
          </p:cNvPr>
          <p:cNvSpPr txBox="1"/>
          <p:nvPr/>
        </p:nvSpPr>
        <p:spPr>
          <a:xfrm>
            <a:off x="6347580" y="2822044"/>
            <a:ext cx="268162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Ночное явление;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Редкое в летнее время;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Проявляется на магнитограммах в виде резонансной спектральной структуры (РСС).</a:t>
            </a:r>
          </a:p>
        </p:txBody>
      </p:sp>
      <p:pic>
        <p:nvPicPr>
          <p:cNvPr id="7" name="Рисунок 6" descr="Изображение выглядит как текст, дисплей, снимок экрана, мультимедиа&#10;&#10;Автоматически созданное описание">
            <a:extLst>
              <a:ext uri="{FF2B5EF4-FFF2-40B4-BE49-F238E27FC236}">
                <a16:creationId xmlns:a16="http://schemas.microsoft.com/office/drawing/2014/main" id="{C31AE7F2-DE06-F4F4-0125-9CB0E01C1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73" y="2258082"/>
            <a:ext cx="6024987" cy="433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4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F28A4C-CF81-C913-C00D-B27FAFAA310F}"/>
              </a:ext>
            </a:extLst>
          </p:cNvPr>
          <p:cNvSpPr txBox="1"/>
          <p:nvPr/>
        </p:nvSpPr>
        <p:spPr>
          <a:xfrm>
            <a:off x="232135" y="435873"/>
            <a:ext cx="8679730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2423160" algn="l"/>
              </a:tabLst>
            </a:pPr>
            <a:r>
              <a:rPr lang="ru-RU" sz="2300" dirty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Однако в представлениях о конкретных механизмах возбуждения ИАР молниевыми разрядами остаются существенные расхождения. Принципиально возможными являются следующие механизмы: </a:t>
            </a:r>
          </a:p>
          <a:p>
            <a:pPr algn="just">
              <a:tabLst>
                <a:tab pos="2423160" algn="l"/>
              </a:tabLst>
            </a:pPr>
            <a:endParaRPr lang="ru-RU" sz="2300" dirty="0">
              <a:latin typeface="Arial Narrow" panose="020B0606020202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ru-RU" sz="2300" b="1" i="1" dirty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(1)	</a:t>
            </a:r>
            <a:r>
              <a:rPr lang="ru-RU" sz="2300" b="1" i="1" dirty="0">
                <a:solidFill>
                  <a:srgbClr val="0070C0"/>
                </a:solidFill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Одновременное возбуждение в ИАР набора стоячих 	</a:t>
            </a:r>
            <a:r>
              <a:rPr lang="ru-RU" sz="2300" b="1" i="1" dirty="0" err="1">
                <a:solidFill>
                  <a:srgbClr val="0070C0"/>
                </a:solidFill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альвеновских</a:t>
            </a:r>
            <a:r>
              <a:rPr lang="ru-RU" sz="2300" b="1" i="1" dirty="0">
                <a:solidFill>
                  <a:srgbClr val="0070C0"/>
                </a:solidFill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колебаний между нижней и верхней 	границами резонатора</a:t>
            </a:r>
            <a:r>
              <a:rPr lang="ru-RU" sz="2300" dirty="0">
                <a:solidFill>
                  <a:srgbClr val="0070C0"/>
                </a:solidFill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buFont typeface="+mj-lt"/>
              <a:buAutoNum type="arabicParenR"/>
            </a:pPr>
            <a:endParaRPr lang="ru-RU" sz="2300" dirty="0">
              <a:latin typeface="Arial Narrow" panose="020B0606020202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ru-RU" sz="2300" b="1" i="1" dirty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(2)	</a:t>
            </a:r>
            <a:r>
              <a:rPr lang="ru-RU" sz="2300" b="1" i="1" dirty="0">
                <a:solidFill>
                  <a:srgbClr val="FF0000"/>
                </a:solidFill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Парная импульсная структура э/м возмущений за счет 	отражения от верхней границы ИАР.</a:t>
            </a:r>
          </a:p>
          <a:p>
            <a:pPr algn="just"/>
            <a:endParaRPr lang="ru-RU" sz="2300" dirty="0">
              <a:latin typeface="Arial Narrow" panose="020B0606020202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ru-RU" sz="2300" b="1" i="1" dirty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(3)	</a:t>
            </a:r>
            <a:r>
              <a:rPr lang="ru-RU" sz="2300" b="1" i="1" dirty="0">
                <a:solidFill>
                  <a:srgbClr val="00B050"/>
                </a:solidFill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Импульсная составляющая с характерной 	длительностью.</a:t>
            </a:r>
            <a:endParaRPr lang="ru-RU" sz="2300" dirty="0">
              <a:solidFill>
                <a:srgbClr val="00B050"/>
              </a:solidFill>
              <a:latin typeface="Arial Narrow" panose="020B0606020202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ru-RU" sz="2300" dirty="0">
              <a:latin typeface="Arial Narrow" panose="020B0606020202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ru-RU" sz="2300" dirty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Цель проводимых работ – выяснение вклада перечисленных механизмов взаимодействия поля грозового разряда в формирование РСС по наземным и спутниковым данным.</a:t>
            </a:r>
          </a:p>
          <a:p>
            <a:r>
              <a:rPr lang="ru-RU" sz="1500" dirty="0">
                <a:latin typeface="Arial Narrow" panose="020B0606020202030204" pitchFamily="34" charset="0"/>
                <a:ea typeface="MS Mincho" panose="02020609040205080304" pitchFamily="49" charset="-128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96759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>
            <a:extLst>
              <a:ext uri="{FF2B5EF4-FFF2-40B4-BE49-F238E27FC236}">
                <a16:creationId xmlns:a16="http://schemas.microsoft.com/office/drawing/2014/main" id="{E67A31C0-045A-0C42-2945-6B7F78BF8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4536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16250" indent="-730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73450" indent="-730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30650" indent="-730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87850" indent="-730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(1) Численное моделирование мод ИАР</a:t>
            </a:r>
          </a:p>
        </p:txBody>
      </p:sp>
      <p:sp>
        <p:nvSpPr>
          <p:cNvPr id="6148" name="TextBox 6">
            <a:extLst>
              <a:ext uri="{FF2B5EF4-FFF2-40B4-BE49-F238E27FC236}">
                <a16:creationId xmlns:a16="http://schemas.microsoft.com/office/drawing/2014/main" id="{30AC8DE6-7E9A-0B3D-FD2E-12E048B7C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707" y="709311"/>
            <a:ext cx="861705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900" dirty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Качественно верное описание суточного хода параметров ИАР дается численной моделью, основанной на решении волновых уравнений в реалистичной с</a:t>
            </a:r>
            <a:r>
              <a:rPr lang="ru-RU" altLang="ru-RU" sz="1900" dirty="0">
                <a:latin typeface="Arial Narrow" panose="020B0606020202030204" pitchFamily="34" charset="0"/>
                <a:cs typeface="Times New Roman" panose="02020603050405020304" pitchFamily="18" charset="0"/>
              </a:rPr>
              <a:t>лоистой системе магнитосфера-ионосфера-атмосфера-земля в наклонном магнитном поле</a:t>
            </a:r>
            <a:r>
              <a:rPr lang="en-US" sz="1900" dirty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r>
              <a:rPr lang="ru-RU" sz="1900" dirty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ru-RU" altLang="ru-RU" sz="1900" dirty="0">
                <a:latin typeface="Arial Narrow" panose="020B0606020202030204" pitchFamily="34" charset="0"/>
                <a:cs typeface="Times New Roman" panose="02020603050405020304" pitchFamily="18" charset="0"/>
              </a:rPr>
              <a:t>Вертикальный профиль параметров среды для заданных условий определяется по модели </a:t>
            </a:r>
            <a:r>
              <a:rPr lang="en-US" altLang="ru-RU" sz="1900" dirty="0">
                <a:latin typeface="Arial Narrow" panose="020B0606020202030204" pitchFamily="34" charset="0"/>
                <a:cs typeface="Times New Roman" panose="02020603050405020304" pitchFamily="18" charset="0"/>
              </a:rPr>
              <a:t>IRI. </a:t>
            </a:r>
            <a:r>
              <a:rPr lang="ru-RU" altLang="ru-RU" sz="19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149" name="TextBox 15">
            <a:extLst>
              <a:ext uri="{FF2B5EF4-FFF2-40B4-BE49-F238E27FC236}">
                <a16:creationId xmlns:a16="http://schemas.microsoft.com/office/drawing/2014/main" id="{A46BC71F-5784-C1F2-6E3F-F40957353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705" y="2437940"/>
            <a:ext cx="4114065" cy="287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Aft>
                <a:spcPts val="643"/>
              </a:spcAft>
            </a:pPr>
            <a:r>
              <a:rPr lang="ru-RU" altLang="ru-RU" sz="19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Рассматривается полная система связанных волновых уравнений в неоднородной анизотропной среде, включающая: </a:t>
            </a:r>
          </a:p>
          <a:p>
            <a:pPr marL="342900" indent="-342900" algn="just">
              <a:spcAft>
                <a:spcPts val="643"/>
              </a:spcAft>
              <a:buFont typeface="Arial" panose="020B0604020202020204" pitchFamily="34" charset="0"/>
              <a:buChar char="•"/>
            </a:pPr>
            <a:r>
              <a:rPr lang="ru-RU" altLang="ru-RU" sz="19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альвеновские</a:t>
            </a:r>
            <a:r>
              <a:rPr lang="ru-RU" altLang="ru-RU" sz="19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БМЗ волны в ионосфере (зацеплены при </a:t>
            </a:r>
            <a:r>
              <a:rPr lang="ru-RU" altLang="ru-RU" sz="19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Н0)</a:t>
            </a:r>
            <a:r>
              <a:rPr lang="ru-RU" altLang="ru-RU" sz="19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spcAft>
                <a:spcPts val="643"/>
              </a:spcAft>
              <a:buFont typeface="Arial" panose="020B0604020202020204" pitchFamily="34" charset="0"/>
              <a:buChar char="•"/>
            </a:pPr>
            <a:r>
              <a:rPr lang="ru-RU" altLang="ru-RU" sz="19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э/м возмущение в атмосфере состоящее из электрической (ТН) Е-моды и магнитной (ТЕ) Н-моды. </a:t>
            </a:r>
          </a:p>
        </p:txBody>
      </p:sp>
      <p:pic>
        <p:nvPicPr>
          <p:cNvPr id="6150" name="Рисунок 19">
            <a:extLst>
              <a:ext uri="{FF2B5EF4-FFF2-40B4-BE49-F238E27FC236}">
                <a16:creationId xmlns:a16="http://schemas.microsoft.com/office/drawing/2014/main" id="{0CA1F7FC-4C98-5D45-2180-F8A359AB8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27521"/>
            <a:ext cx="4229941" cy="393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F0138A-12A0-2C6D-7053-061763FA3305}"/>
              </a:ext>
            </a:extLst>
          </p:cNvPr>
          <p:cNvSpPr txBox="1"/>
          <p:nvPr/>
        </p:nvSpPr>
        <p:spPr>
          <a:xfrm>
            <a:off x="225705" y="5663941"/>
            <a:ext cx="8681762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900" dirty="0">
                <a:solidFill>
                  <a:srgbClr val="0070C0"/>
                </a:solidFill>
                <a:latin typeface="Arial Narrow" panose="020B0606020202030204" pitchFamily="34" charset="0"/>
                <a:ea typeface="MS Mincho" panose="02020609040205080304" pitchFamily="49" charset="-128"/>
              </a:rPr>
              <a:t>Расчёты показывают </a:t>
            </a:r>
            <a:r>
              <a:rPr lang="en-US" sz="1900" dirty="0">
                <a:solidFill>
                  <a:srgbClr val="0070C0"/>
                </a:solidFill>
                <a:latin typeface="Arial Narrow" panose="020B0606020202030204" pitchFamily="34" charset="0"/>
                <a:ea typeface="MS Mincho" panose="02020609040205080304" pitchFamily="49" charset="-128"/>
              </a:rPr>
              <a:t>[</a:t>
            </a:r>
            <a:r>
              <a:rPr lang="en-US" sz="1900" i="1" dirty="0">
                <a:solidFill>
                  <a:srgbClr val="0070C0"/>
                </a:solidFill>
                <a:latin typeface="Arial Narrow" panose="020B0606020202030204" pitchFamily="34" charset="0"/>
                <a:ea typeface="MS Mincho" panose="02020609040205080304" pitchFamily="49" charset="-128"/>
              </a:rPr>
              <a:t>Fedorov, </a:t>
            </a:r>
            <a:r>
              <a:rPr lang="en-US" sz="1900" dirty="0">
                <a:solidFill>
                  <a:srgbClr val="0070C0"/>
                </a:solidFill>
                <a:latin typeface="Arial Narrow" panose="020B0606020202030204" pitchFamily="34" charset="0"/>
                <a:ea typeface="MS Mincho" panose="02020609040205080304" pitchFamily="49" charset="-128"/>
              </a:rPr>
              <a:t>AGG-2016]</a:t>
            </a:r>
            <a:r>
              <a:rPr lang="ru-RU" sz="1900" dirty="0">
                <a:solidFill>
                  <a:srgbClr val="0070C0"/>
                </a:solidFill>
                <a:latin typeface="Arial Narrow" panose="020B0606020202030204" pitchFamily="34" charset="0"/>
                <a:ea typeface="MS Mincho" panose="02020609040205080304" pitchFamily="49" charset="-128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0070C0"/>
                </a:solidFill>
                <a:latin typeface="Arial Narrow" panose="020B0606020202030204" pitchFamily="34" charset="0"/>
                <a:ea typeface="MS Mincho" panose="02020609040205080304" pitchFamily="49" charset="-128"/>
              </a:rPr>
              <a:t>высокую добротность (</a:t>
            </a:r>
            <a:r>
              <a:rPr lang="en-US" sz="1900" dirty="0">
                <a:solidFill>
                  <a:srgbClr val="0070C0"/>
                </a:solidFill>
                <a:latin typeface="Arial Narrow" panose="020B0606020202030204" pitchFamily="34" charset="0"/>
                <a:ea typeface="MS Mincho" panose="02020609040205080304" pitchFamily="49" charset="-128"/>
              </a:rPr>
              <a:t>Q~8) </a:t>
            </a:r>
            <a:r>
              <a:rPr lang="ru-RU" sz="1900" dirty="0">
                <a:solidFill>
                  <a:srgbClr val="0070C0"/>
                </a:solidFill>
                <a:latin typeface="Arial Narrow" panose="020B0606020202030204" pitchFamily="34" charset="0"/>
                <a:ea typeface="MS Mincho" panose="02020609040205080304" pitchFamily="49" charset="-128"/>
              </a:rPr>
              <a:t>первых гармоник (1-4) ИАР в ночные часы;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0070C0"/>
                </a:solidFill>
                <a:latin typeface="Arial Narrow" panose="020B0606020202030204" pitchFamily="34" charset="0"/>
                <a:ea typeface="MS Mincho" panose="02020609040205080304" pitchFamily="49" charset="-128"/>
              </a:rPr>
              <a:t>рост частоты РСС в течение ночи.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>
            <a:extLst>
              <a:ext uri="{FF2B5EF4-FFF2-40B4-BE49-F238E27FC236}">
                <a16:creationId xmlns:a16="http://schemas.microsoft.com/office/drawing/2014/main" id="{31E03D62-FEF9-281F-4C96-693DAA3AE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417" y="147127"/>
            <a:ext cx="866431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 Диагностика плотности верхней ионосферы и ТЕС по наземным наблюдениям РСС</a:t>
            </a: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6AE015E3-0AE4-BBC5-EF09-12182B491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415" y="1101234"/>
            <a:ext cx="866431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ru-RU" sz="19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Спектральные</a:t>
            </a:r>
            <a:r>
              <a:rPr lang="en-US" altLang="ru-RU" sz="19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9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</a:t>
            </a:r>
            <a:r>
              <a:rPr lang="en-US" altLang="ru-RU" sz="19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ИАР </a:t>
            </a:r>
            <a:r>
              <a:rPr lang="en-US" altLang="ru-RU" sz="19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</a:t>
            </a:r>
            <a:r>
              <a:rPr lang="en-US" altLang="ru-RU" sz="19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9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</a:t>
            </a:r>
            <a:r>
              <a:rPr lang="ru-RU" altLang="ru-RU" sz="19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овать</a:t>
            </a:r>
            <a:r>
              <a:rPr lang="ru-RU" altLang="ru-RU" sz="19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9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</a:t>
            </a:r>
            <a:r>
              <a:rPr lang="en-US" altLang="ru-RU" sz="19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9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наземного</a:t>
            </a:r>
            <a:r>
              <a:rPr lang="en-US" altLang="ru-RU" sz="19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9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мониторинга</a:t>
            </a:r>
            <a:r>
              <a:rPr lang="en-US" altLang="ru-RU" sz="19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9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плотности</a:t>
            </a:r>
            <a:r>
              <a:rPr lang="en-US" altLang="ru-RU" sz="19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9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плазмы</a:t>
            </a:r>
            <a:r>
              <a:rPr lang="en-US" altLang="ru-RU" sz="19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F-</a:t>
            </a:r>
            <a:r>
              <a:rPr lang="en-US" altLang="ru-RU" sz="19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слоя</a:t>
            </a:r>
            <a:r>
              <a:rPr lang="en-US" altLang="ru-RU" sz="19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TEC</a:t>
            </a:r>
            <a:r>
              <a:rPr lang="ru-RU" altLang="ru-RU" sz="19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9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altLang="ru-RU" sz="1900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Potapov, </a:t>
            </a:r>
            <a:r>
              <a:rPr lang="en-US" altLang="ru-RU" sz="19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IEEE</a:t>
            </a:r>
            <a:r>
              <a:rPr lang="en-US" altLang="ru-RU" sz="1900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altLang="ru-RU" sz="19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2020]</a:t>
            </a:r>
            <a:r>
              <a:rPr lang="ru-RU" altLang="ru-RU" sz="19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3" name="Объект 6">
                <a:extLst>
                  <a:ext uri="{FF2B5EF4-FFF2-40B4-BE49-F238E27FC236}">
                    <a16:creationId xmlns:a16="http://schemas.microsoft.com/office/drawing/2014/main" id="{492A7367-D04F-B46B-8877-0348948A01FC}"/>
                  </a:ext>
                </a:extLst>
              </p:cNvPr>
              <p:cNvSpPr txBox="1"/>
              <p:nvPr/>
            </p:nvSpPr>
            <p:spPr bwMode="auto">
              <a:xfrm>
                <a:off x="179455" y="5857537"/>
                <a:ext cx="4572428" cy="541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ru-RU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ru-RU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ru-RU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ru-RU" sz="19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ru-RU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ru-RU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]=1.2⋅1</m:t>
                      </m:r>
                      <m:sSup>
                        <m:sSupPr>
                          <m:ctrlPr>
                            <a:rPr lang="ru-RU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ru-RU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d>
                        <m:dPr>
                          <m:ctrlPr>
                            <a:rPr lang="ru-RU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9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9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ru-RU" sz="19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ru-RU" sz="19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41200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ru-RU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ru-RU"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ru-RU"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ru-RU"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m:rPr>
                                  <m:nor/>
                                </m:rPr>
                                <a:rPr lang="ru-RU" sz="1900" i="0">
                                  <a:solidFill>
                                    <a:srgbClr val="000000"/>
                                  </a:solidFill>
                                  <a:latin typeface="Arial Narrow" panose="020B0606020202030204" pitchFamily="34" charset="0"/>
                                </a:rPr>
                                <m:t>Hz</m:t>
                              </m:r>
                              <m:r>
                                <a:rPr lang="ru-RU"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</m:e>
                        <m:sup>
                          <m:r>
                            <a:rPr lang="ru-RU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sz="1900" dirty="0"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7173" name="Объект 6">
                <a:extLst>
                  <a:ext uri="{FF2B5EF4-FFF2-40B4-BE49-F238E27FC236}">
                    <a16:creationId xmlns:a16="http://schemas.microsoft.com/office/drawing/2014/main" id="{492A7367-D04F-B46B-8877-0348948A0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455" y="5857537"/>
                <a:ext cx="4572428" cy="541338"/>
              </a:xfrm>
              <a:prstGeom prst="rect">
                <a:avLst/>
              </a:prstGeom>
              <a:blipFill>
                <a:blip r:embed="rId2"/>
                <a:stretch>
                  <a:fillRect b="-112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4" name="Rectangle 4">
            <a:extLst>
              <a:ext uri="{FF2B5EF4-FFF2-40B4-BE49-F238E27FC236}">
                <a16:creationId xmlns:a16="http://schemas.microsoft.com/office/drawing/2014/main" id="{B5517559-F6BB-7FE6-AF75-52AD32CEF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4086" y="5242499"/>
            <a:ext cx="8512118" cy="240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 altLang="ru-RU" sz="965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5" name="Объект 8">
                <a:extLst>
                  <a:ext uri="{FF2B5EF4-FFF2-40B4-BE49-F238E27FC236}">
                    <a16:creationId xmlns:a16="http://schemas.microsoft.com/office/drawing/2014/main" id="{700C0F9C-1BAF-8898-72C0-1DB9FE519337}"/>
                  </a:ext>
                </a:extLst>
              </p:cNvPr>
              <p:cNvSpPr txBox="1"/>
              <p:nvPr/>
            </p:nvSpPr>
            <p:spPr bwMode="auto">
              <a:xfrm>
                <a:off x="4909096" y="5858743"/>
                <a:ext cx="4414786" cy="5413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𝑇𝐸𝐶</m:t>
                      </m:r>
                      <m:r>
                        <a:rPr lang="ru-RU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ru-RU" sz="1900" i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m:t>TECU</m:t>
                      </m:r>
                      <m:r>
                        <a:rPr lang="ru-RU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]=3.1</m:t>
                      </m:r>
                      <m:d>
                        <m:dPr>
                          <m:ctrlPr>
                            <a:rPr lang="ru-RU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9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9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ru-RU" sz="19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ru-RU" sz="19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41200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ru-RU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ru-RU"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ru-RU"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ru-RU"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m:rPr>
                                  <m:nor/>
                                </m:rPr>
                                <a:rPr lang="ru-RU" sz="1900" i="0">
                                  <a:solidFill>
                                    <a:srgbClr val="000000"/>
                                  </a:solidFill>
                                  <a:latin typeface="Arial Narrow" panose="020B0606020202030204" pitchFamily="34" charset="0"/>
                                </a:rPr>
                                <m:t>Hz</m:t>
                              </m:r>
                              <m:r>
                                <a:rPr lang="ru-RU"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</m:e>
                        <m:sup>
                          <m:r>
                            <a:rPr lang="ru-RU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sz="1900" dirty="0"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7175" name="Объект 8">
                <a:extLst>
                  <a:ext uri="{FF2B5EF4-FFF2-40B4-BE49-F238E27FC236}">
                    <a16:creationId xmlns:a16="http://schemas.microsoft.com/office/drawing/2014/main" id="{700C0F9C-1BAF-8898-72C0-1DB9FE519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09096" y="5858743"/>
                <a:ext cx="4414786" cy="541337"/>
              </a:xfrm>
              <a:prstGeom prst="rect">
                <a:avLst/>
              </a:prstGeom>
              <a:blipFill>
                <a:blip r:embed="rId3"/>
                <a:stretch>
                  <a:fillRect b="-112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6" name="Рисунок 10">
            <a:extLst>
              <a:ext uri="{FF2B5EF4-FFF2-40B4-BE49-F238E27FC236}">
                <a16:creationId xmlns:a16="http://schemas.microsoft.com/office/drawing/2014/main" id="{DC294B24-55E9-2F02-236E-076061D28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"/>
          <a:stretch/>
        </p:blipFill>
        <p:spPr bwMode="auto">
          <a:xfrm>
            <a:off x="2304706" y="1940616"/>
            <a:ext cx="4941221" cy="325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Box 2">
            <a:extLst>
              <a:ext uri="{FF2B5EF4-FFF2-40B4-BE49-F238E27FC236}">
                <a16:creationId xmlns:a16="http://schemas.microsoft.com/office/drawing/2014/main" id="{084AC100-0BD0-80FE-A1A0-D64CB1651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415" y="5242499"/>
            <a:ext cx="8664315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ru-RU" sz="19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Соответствие</a:t>
            </a:r>
            <a:r>
              <a:rPr lang="en-US" altLang="ru-RU" sz="19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9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ru-RU" sz="1900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 </a:t>
            </a:r>
            <a:r>
              <a:rPr lang="ru-RU" altLang="ru-RU" sz="19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en-US" altLang="ru-RU" sz="19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Nm </a:t>
            </a:r>
            <a:r>
              <a:rPr lang="ru-RU" altLang="ru-RU" sz="19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altLang="ru-RU" sz="19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 в </a:t>
            </a:r>
            <a:r>
              <a:rPr lang="en-US" altLang="ru-RU" sz="19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ночные</a:t>
            </a:r>
            <a:r>
              <a:rPr lang="en-US" altLang="ru-RU" sz="19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9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часы</a:t>
            </a:r>
            <a:r>
              <a:rPr lang="en-US" altLang="ru-RU" sz="19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ru-RU" sz="19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</a:t>
            </a:r>
            <a:r>
              <a:rPr lang="en-US" altLang="ru-RU" sz="19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9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заметн</a:t>
            </a:r>
            <a:r>
              <a:rPr lang="ru-RU" altLang="ru-RU" sz="19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РСС</a:t>
            </a:r>
            <a:r>
              <a:rPr lang="en-US" altLang="ru-RU" sz="19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en-US" altLang="ru-RU" sz="1900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Fedorov, </a:t>
            </a:r>
            <a:r>
              <a:rPr lang="en-US" altLang="ru-RU" sz="19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AGG-2016]</a:t>
            </a:r>
            <a:endParaRPr lang="ru-RU" altLang="ru-RU" sz="19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>
            <a:extLst>
              <a:ext uri="{FF2B5EF4-FFF2-40B4-BE49-F238E27FC236}">
                <a16:creationId xmlns:a16="http://schemas.microsoft.com/office/drawing/2014/main" id="{15068C32-B458-4375-6718-7E45B977A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779" y="124787"/>
            <a:ext cx="872655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(1) Диагностика граничных условий ИАР по набору зарегистрированных спектральных максимумов </a:t>
            </a:r>
          </a:p>
        </p:txBody>
      </p:sp>
      <p:sp>
        <p:nvSpPr>
          <p:cNvPr id="8195" name="TextBox 4">
            <a:extLst>
              <a:ext uri="{FF2B5EF4-FFF2-40B4-BE49-F238E27FC236}">
                <a16:creationId xmlns:a16="http://schemas.microsoft.com/office/drawing/2014/main" id="{139EF6AB-905E-E3B8-B28D-9D38EC320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68" y="1140059"/>
            <a:ext cx="513210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Моды ИАР можно качественно представить как колебания струны длиной </a:t>
            </a:r>
            <a:r>
              <a:rPr lang="ru-RU" altLang="ru-RU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L</a:t>
            </a:r>
            <a:r>
              <a:rPr lang="ru-RU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 с закрепленным / свободным концами при z=0 и z=+L.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7" name="Объект 8">
                <a:extLst>
                  <a:ext uri="{FF2B5EF4-FFF2-40B4-BE49-F238E27FC236}">
                    <a16:creationId xmlns:a16="http://schemas.microsoft.com/office/drawing/2014/main" id="{5BA5E14F-0EB7-44D1-A650-C7EE3991F326}"/>
                  </a:ext>
                </a:extLst>
              </p:cNvPr>
              <p:cNvSpPr txBox="1"/>
              <p:nvPr/>
            </p:nvSpPr>
            <p:spPr bwMode="auto">
              <a:xfrm>
                <a:off x="883276" y="2241121"/>
                <a:ext cx="2044872" cy="5646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197" name="Объект 8">
                <a:extLst>
                  <a:ext uri="{FF2B5EF4-FFF2-40B4-BE49-F238E27FC236}">
                    <a16:creationId xmlns:a16="http://schemas.microsoft.com/office/drawing/2014/main" id="{5BA5E14F-0EB7-44D1-A650-C7EE3991F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3276" y="2241121"/>
                <a:ext cx="2044872" cy="564697"/>
              </a:xfrm>
              <a:prstGeom prst="rect">
                <a:avLst/>
              </a:prstGeom>
              <a:blipFill>
                <a:blip r:embed="rId2"/>
                <a:stretch>
                  <a:fillRect b="-195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8" name="TextBox 10">
            <a:extLst>
              <a:ext uri="{FF2B5EF4-FFF2-40B4-BE49-F238E27FC236}">
                <a16:creationId xmlns:a16="http://schemas.microsoft.com/office/drawing/2014/main" id="{5D888C4C-4576-E188-7923-C9A7B740D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88" y="3061257"/>
            <a:ext cx="85206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В случае </a:t>
            </a:r>
            <a:r>
              <a:rPr lang="ru-RU" altLang="ru-RU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симметричных граничных условий </a:t>
            </a:r>
            <a:r>
              <a:rPr lang="ru-RU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E(z=0)=E(z=L)=0 для закрепленной струны (идеальное отражение без изменения фазы, </a:t>
            </a:r>
            <a:r>
              <a:rPr lang="en-US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R=1</a:t>
            </a:r>
            <a:r>
              <a:rPr lang="ru-RU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): </a:t>
            </a:r>
          </a:p>
        </p:txBody>
      </p:sp>
      <p:sp>
        <p:nvSpPr>
          <p:cNvPr id="8199" name="Rectangle 4">
            <a:extLst>
              <a:ext uri="{FF2B5EF4-FFF2-40B4-BE49-F238E27FC236}">
                <a16:creationId xmlns:a16="http://schemas.microsoft.com/office/drawing/2014/main" id="{160FD0D1-CECB-1C46-6CD7-F7630DF05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9357" y="3453585"/>
            <a:ext cx="7578329" cy="240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 altLang="ru-RU" sz="965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0" name="Объект 12">
                <a:extLst>
                  <a:ext uri="{FF2B5EF4-FFF2-40B4-BE49-F238E27FC236}">
                    <a16:creationId xmlns:a16="http://schemas.microsoft.com/office/drawing/2014/main" id="{01A5EF90-80A7-D8E2-B6A6-B4DDF3A62CD1}"/>
                  </a:ext>
                </a:extLst>
              </p:cNvPr>
              <p:cNvSpPr txBox="1"/>
              <p:nvPr/>
            </p:nvSpPr>
            <p:spPr bwMode="auto">
              <a:xfrm>
                <a:off x="6162369" y="3447057"/>
                <a:ext cx="3211511" cy="4260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ru-RU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=1, 2,…)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200" name="Объект 12">
                <a:extLst>
                  <a:ext uri="{FF2B5EF4-FFF2-40B4-BE49-F238E27FC236}">
                    <a16:creationId xmlns:a16="http://schemas.microsoft.com/office/drawing/2014/main" id="{01A5EF90-80A7-D8E2-B6A6-B4DDF3A62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62369" y="3447057"/>
                <a:ext cx="3211511" cy="4260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1" name="TextBox 14">
            <a:extLst>
              <a:ext uri="{FF2B5EF4-FFF2-40B4-BE49-F238E27FC236}">
                <a16:creationId xmlns:a16="http://schemas.microsoft.com/office/drawing/2014/main" id="{1D73AC94-2670-FFB6-986D-98CEA4720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39" y="3885903"/>
            <a:ext cx="5595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Отношение частот гармоник к частоте основной моды </a:t>
            </a:r>
          </a:p>
        </p:txBody>
      </p:sp>
      <p:sp>
        <p:nvSpPr>
          <p:cNvPr id="8202" name="Rectangle 6">
            <a:extLst>
              <a:ext uri="{FF2B5EF4-FFF2-40B4-BE49-F238E27FC236}">
                <a16:creationId xmlns:a16="http://schemas.microsoft.com/office/drawing/2014/main" id="{74CA47AA-4852-337E-3506-9B07B6789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6967" y="3879659"/>
            <a:ext cx="9991045" cy="240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 altLang="ru-RU" sz="965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3" name="Объект 16">
                <a:extLst>
                  <a:ext uri="{FF2B5EF4-FFF2-40B4-BE49-F238E27FC236}">
                    <a16:creationId xmlns:a16="http://schemas.microsoft.com/office/drawing/2014/main" id="{79578F21-3FDE-8143-A040-D44937948464}"/>
                  </a:ext>
                </a:extLst>
              </p:cNvPr>
              <p:cNvSpPr txBox="1"/>
              <p:nvPr/>
            </p:nvSpPr>
            <p:spPr bwMode="auto">
              <a:xfrm>
                <a:off x="5806331" y="3787507"/>
                <a:ext cx="2469874" cy="5442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=2,</m:t>
                      </m:r>
                      <m:r>
                        <a:rPr lang="ru-RU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3,</m:t>
                      </m:r>
                      <m:r>
                        <a:rPr lang="ru-RU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4...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203" name="Объект 16">
                <a:extLst>
                  <a:ext uri="{FF2B5EF4-FFF2-40B4-BE49-F238E27FC236}">
                    <a16:creationId xmlns:a16="http://schemas.microsoft.com/office/drawing/2014/main" id="{79578F21-3FDE-8143-A040-D44937948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6331" y="3787507"/>
                <a:ext cx="2469874" cy="544286"/>
              </a:xfrm>
              <a:prstGeom prst="rect">
                <a:avLst/>
              </a:prstGeom>
              <a:blipFill>
                <a:blip r:embed="rId4"/>
                <a:stretch>
                  <a:fillRect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4" name="TextBox 18">
            <a:extLst>
              <a:ext uri="{FF2B5EF4-FFF2-40B4-BE49-F238E27FC236}">
                <a16:creationId xmlns:a16="http://schemas.microsoft.com/office/drawing/2014/main" id="{D53078A7-5194-3755-0064-676C5DBCC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779" y="4437915"/>
            <a:ext cx="86494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При </a:t>
            </a:r>
            <a:r>
              <a:rPr lang="ru-RU" altLang="ru-RU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асимметричных граничных условиях</a:t>
            </a:r>
            <a:r>
              <a:rPr lang="ru-RU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E(z=0)=0, </a:t>
            </a:r>
            <a:r>
              <a:rPr lang="en-US" altLang="ru-RU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dE</a:t>
            </a:r>
            <a:r>
              <a:rPr lang="en-US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/</a:t>
            </a:r>
            <a:r>
              <a:rPr lang="en-US" altLang="ru-RU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dz</a:t>
            </a:r>
            <a:r>
              <a:rPr lang="en-US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(z=L)=0 </a:t>
            </a:r>
            <a:r>
              <a:rPr lang="ru-RU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(колебания </a:t>
            </a:r>
            <a:r>
              <a:rPr lang="en-US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c</a:t>
            </a:r>
            <a:r>
              <a:rPr lang="ru-RU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 закрепленным и свободным концами, R=-1): </a:t>
            </a:r>
          </a:p>
        </p:txBody>
      </p:sp>
      <p:sp>
        <p:nvSpPr>
          <p:cNvPr id="8205" name="Rectangle 8">
            <a:extLst>
              <a:ext uri="{FF2B5EF4-FFF2-40B4-BE49-F238E27FC236}">
                <a16:creationId xmlns:a16="http://schemas.microsoft.com/office/drawing/2014/main" id="{9CB62877-D956-FA2C-B2A3-7F5D4052747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941219" y="5034140"/>
            <a:ext cx="8497661" cy="240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 altLang="ru-RU" sz="965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6" name="Объект 20">
                <a:extLst>
                  <a:ext uri="{FF2B5EF4-FFF2-40B4-BE49-F238E27FC236}">
                    <a16:creationId xmlns:a16="http://schemas.microsoft.com/office/drawing/2014/main" id="{1592E520-A019-6EBB-8C25-D205DF1F9175}"/>
                  </a:ext>
                </a:extLst>
              </p:cNvPr>
              <p:cNvSpPr txBox="1"/>
              <p:nvPr/>
            </p:nvSpPr>
            <p:spPr bwMode="auto">
              <a:xfrm>
                <a:off x="4818710" y="4841595"/>
                <a:ext cx="3790865" cy="28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0.5+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ru-RU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ru-RU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ru-RU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0,</m:t>
                      </m:r>
                      <m:r>
                        <m:rPr>
                          <m:nor/>
                        </m:rPr>
                        <a:rPr lang="ru-RU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1,</m:t>
                      </m:r>
                      <m:r>
                        <m:rPr>
                          <m:nor/>
                        </m:rPr>
                        <a:rPr lang="ru-RU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2,</m:t>
                      </m:r>
                      <m:r>
                        <m:rPr>
                          <m:nor/>
                        </m:rPr>
                        <a:rPr lang="ru-RU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ru-RU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...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206" name="Объект 20">
                <a:extLst>
                  <a:ext uri="{FF2B5EF4-FFF2-40B4-BE49-F238E27FC236}">
                    <a16:creationId xmlns:a16="http://schemas.microsoft.com/office/drawing/2014/main" id="{1592E520-A019-6EBB-8C25-D205DF1F9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18710" y="4841595"/>
                <a:ext cx="3790865" cy="285663"/>
              </a:xfrm>
              <a:prstGeom prst="rect">
                <a:avLst/>
              </a:prstGeom>
              <a:blipFill>
                <a:blip r:embed="rId5"/>
                <a:stretch>
                  <a:fillRect b="-489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7" name="TextBox 22">
            <a:extLst>
              <a:ext uri="{FF2B5EF4-FFF2-40B4-BE49-F238E27FC236}">
                <a16:creationId xmlns:a16="http://schemas.microsoft.com/office/drawing/2014/main" id="{FA93CBF8-35C6-8C50-9397-1907C2DF6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779" y="5436297"/>
            <a:ext cx="63702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Отношение частот гармоник к частоте основной моды:</a:t>
            </a:r>
          </a:p>
        </p:txBody>
      </p:sp>
      <p:sp>
        <p:nvSpPr>
          <p:cNvPr id="8208" name="TextBox 24">
            <a:extLst>
              <a:ext uri="{FF2B5EF4-FFF2-40B4-BE49-F238E27FC236}">
                <a16:creationId xmlns:a16="http://schemas.microsoft.com/office/drawing/2014/main" id="{1A464E9F-929F-769B-0D35-72CA5C319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88" y="5971796"/>
            <a:ext cx="62464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 набору отношений частот гармоник можно установить симметрию/асимметрию граничных условий</a:t>
            </a:r>
            <a:r>
              <a:rPr lang="en-US" altLang="ru-RU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[</a:t>
            </a:r>
            <a:r>
              <a:rPr lang="en-US" altLang="ru-RU" i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Potapov</a:t>
            </a:r>
            <a:r>
              <a:rPr lang="en-US" altLang="ru-RU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IEEE-2022]</a:t>
            </a:r>
            <a:r>
              <a:rPr lang="ru-RU" altLang="ru-RU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8210" name="Рисунок 2">
            <a:extLst>
              <a:ext uri="{FF2B5EF4-FFF2-40B4-BE49-F238E27FC236}">
                <a16:creationId xmlns:a16="http://schemas.microsoft.com/office/drawing/2014/main" id="{D389735F-2EAE-D4EC-70DA-EFB5E4D35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941" y="1035853"/>
            <a:ext cx="3204391" cy="202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Rectangle 19">
            <a:extLst>
              <a:ext uri="{FF2B5EF4-FFF2-40B4-BE49-F238E27FC236}">
                <a16:creationId xmlns:a16="http://schemas.microsoft.com/office/drawing/2014/main" id="{B3BBD581-0699-0B71-9B40-80DA2D76C81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613797" y="4483475"/>
            <a:ext cx="13314590" cy="240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 altLang="ru-RU" sz="965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12" name="Объект 4">
                <a:extLst>
                  <a:ext uri="{FF2B5EF4-FFF2-40B4-BE49-F238E27FC236}">
                    <a16:creationId xmlns:a16="http://schemas.microsoft.com/office/drawing/2014/main" id="{0389ACA2-EA10-FD28-8C15-D796533AE968}"/>
                  </a:ext>
                </a:extLst>
              </p:cNvPr>
              <p:cNvSpPr txBox="1"/>
              <p:nvPr/>
            </p:nvSpPr>
            <p:spPr bwMode="auto">
              <a:xfrm>
                <a:off x="6737685" y="5388276"/>
                <a:ext cx="1786644" cy="508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=3,</m:t>
                      </m:r>
                      <m:r>
                        <a:rPr lang="ru-RU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5,</m:t>
                      </m:r>
                      <m:r>
                        <a:rPr lang="ru-RU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7...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212" name="Объект 4">
                <a:extLst>
                  <a:ext uri="{FF2B5EF4-FFF2-40B4-BE49-F238E27FC236}">
                    <a16:creationId xmlns:a16="http://schemas.microsoft.com/office/drawing/2014/main" id="{0389ACA2-EA10-FD28-8C15-D796533AE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37685" y="5388276"/>
                <a:ext cx="1786644" cy="508567"/>
              </a:xfrm>
              <a:prstGeom prst="rect">
                <a:avLst/>
              </a:prstGeom>
              <a:blipFill>
                <a:blip r:embed="rId7"/>
                <a:stretch>
                  <a:fillRect b="-12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13" name="Объект 1">
                <a:extLst>
                  <a:ext uri="{FF2B5EF4-FFF2-40B4-BE49-F238E27FC236}">
                    <a16:creationId xmlns:a16="http://schemas.microsoft.com/office/drawing/2014/main" id="{B2B618F1-109A-09F2-AB32-37D05525AA9F}"/>
                  </a:ext>
                </a:extLst>
              </p:cNvPr>
              <p:cNvSpPr txBox="1"/>
              <p:nvPr/>
            </p:nvSpPr>
            <p:spPr bwMode="auto">
              <a:xfrm>
                <a:off x="3428060" y="2374540"/>
                <a:ext cx="2044872" cy="361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213" name="Объект 1">
                <a:extLst>
                  <a:ext uri="{FF2B5EF4-FFF2-40B4-BE49-F238E27FC236}">
                    <a16:creationId xmlns:a16="http://schemas.microsoft.com/office/drawing/2014/main" id="{B2B618F1-109A-09F2-AB32-37D05525A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8060" y="2374540"/>
                <a:ext cx="2044872" cy="361642"/>
              </a:xfrm>
              <a:prstGeom prst="rect">
                <a:avLst/>
              </a:prstGeom>
              <a:blipFill>
                <a:blip r:embed="rId9"/>
                <a:stretch>
                  <a:fillRect b="-169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32C2C7-3A5E-D0B1-8431-42113FDB412C}"/>
              </a:ext>
            </a:extLst>
          </p:cNvPr>
          <p:cNvSpPr txBox="1"/>
          <p:nvPr/>
        </p:nvSpPr>
        <p:spPr>
          <a:xfrm>
            <a:off x="322118" y="387620"/>
            <a:ext cx="8499764" cy="3524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</a:pPr>
            <a:endParaRPr lang="ru-RU" sz="1500" dirty="0">
              <a:latin typeface="Arial Narrow" panose="020B0606020202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ru-RU" sz="3200" u="sng" dirty="0">
                <a:solidFill>
                  <a:srgbClr val="0070C0"/>
                </a:solidFill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Аргументы против модели (1)</a:t>
            </a:r>
            <a:r>
              <a:rPr lang="en-US" sz="3200" dirty="0">
                <a:solidFill>
                  <a:srgbClr val="0070C0"/>
                </a:solidFill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ru-RU" sz="3200" dirty="0">
              <a:solidFill>
                <a:srgbClr val="0070C0"/>
              </a:solidFill>
              <a:latin typeface="Arial Narrow" panose="020B0606020202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/>
            <a:endParaRPr lang="ru-RU" sz="3200" dirty="0">
              <a:solidFill>
                <a:schemeClr val="tx2"/>
              </a:solidFill>
              <a:latin typeface="Arial Narrow" panose="020B0606020202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Невозможность нарушения </a:t>
            </a:r>
            <a:r>
              <a:rPr lang="ru-RU" sz="240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ВКБ одновременно для </a:t>
            </a:r>
            <a:r>
              <a:rPr lang="ru-RU" sz="2400" dirty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большого числа гармоник (</a:t>
            </a:r>
            <a:r>
              <a:rPr lang="en-US" sz="2400" dirty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&gt;10) </a:t>
            </a:r>
            <a:r>
              <a:rPr lang="ru-RU" sz="2400" dirty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ИАР</a:t>
            </a:r>
            <a:r>
              <a:rPr lang="en-US" sz="2400" dirty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ru-RU" sz="2400" dirty="0">
              <a:latin typeface="Arial Narrow" panose="020B0606020202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Практическое отсутствие РСС в данных низкоорбитальных спутников на высоте ИАР (500-800 км) </a:t>
            </a:r>
            <a:r>
              <a:rPr lang="en-US" sz="2400" dirty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Chibis, CNOFS </a:t>
            </a:r>
            <a:r>
              <a:rPr lang="ru-RU" sz="2400" dirty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(2-3 события за несколько лет)</a:t>
            </a:r>
            <a:r>
              <a:rPr lang="en-US" sz="2400" dirty="0">
                <a:latin typeface="Arial Narrow" panose="020B0606020202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endParaRPr lang="ru-RU" sz="2400" dirty="0">
              <a:latin typeface="Arial Narrow" panose="020B0606020202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363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2406B123-1C57-EB4F-DA3C-8F6F15BE8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71" y="140865"/>
            <a:ext cx="87542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ru-RU" sz="28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(2) Парная импульсная структура э/м возмущений за счет отражения от верхней границы ИАР</a:t>
            </a:r>
          </a:p>
        </p:txBody>
      </p:sp>
      <p:sp>
        <p:nvSpPr>
          <p:cNvPr id="12291" name="TextBox 3">
            <a:extLst>
              <a:ext uri="{FF2B5EF4-FFF2-40B4-BE49-F238E27FC236}">
                <a16:creationId xmlns:a16="http://schemas.microsoft.com/office/drawing/2014/main" id="{F62956D2-17CF-F4A5-71B6-398D72358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871" y="1917607"/>
            <a:ext cx="2811565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Разряд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молнии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возбуждает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в </a:t>
            </a:r>
            <a:r>
              <a:rPr lang="en-US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атмосфере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начальный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импульс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ru-RU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З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а </a:t>
            </a:r>
            <a:r>
              <a:rPr lang="en-US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счет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зацепления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мод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в </a:t>
            </a:r>
            <a:r>
              <a:rPr lang="en-US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анизотропной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ионосфере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возбуждается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альвеновский</a:t>
            </a:r>
            <a:r>
              <a:rPr lang="ru-RU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импульс. </a:t>
            </a:r>
          </a:p>
          <a:p>
            <a:pPr>
              <a:buFontTx/>
              <a:buNone/>
            </a:pPr>
            <a:r>
              <a:rPr lang="ru-RU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И</a:t>
            </a:r>
            <a:r>
              <a:rPr lang="en-US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сходный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импульс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р</a:t>
            </a:r>
            <a:r>
              <a:rPr lang="en-US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аспространяется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в </a:t>
            </a:r>
            <a:r>
              <a:rPr lang="en-US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волноводе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ионосфера-земля</a:t>
            </a:r>
            <a:r>
              <a:rPr lang="ru-RU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и </a:t>
            </a:r>
            <a:r>
              <a:rPr lang="en-US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мгновенно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достига</a:t>
            </a:r>
            <a:r>
              <a:rPr lang="ru-RU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ет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места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наблюдения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endParaRPr lang="ru-RU" altLang="ru-RU" sz="1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11" descr="FIG6">
            <a:extLst>
              <a:ext uri="{FF2B5EF4-FFF2-40B4-BE49-F238E27FC236}">
                <a16:creationId xmlns:a16="http://schemas.microsoft.com/office/drawing/2014/main" id="{53A11791-D4BA-5DB4-BD29-A63287124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36" y="1796502"/>
            <a:ext cx="5648791" cy="36414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Box 5">
            <a:extLst>
              <a:ext uri="{FF2B5EF4-FFF2-40B4-BE49-F238E27FC236}">
                <a16:creationId xmlns:a16="http://schemas.microsoft.com/office/drawing/2014/main" id="{5DD31E3D-F122-24FE-1D96-EE5747D1A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872" y="5425594"/>
            <a:ext cx="875425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ru-RU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Альвеновский</a:t>
            </a:r>
            <a:r>
              <a:rPr lang="ru-RU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им</a:t>
            </a:r>
            <a:r>
              <a:rPr lang="en-US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пульс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проникает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в </a:t>
            </a:r>
            <a:r>
              <a:rPr lang="en-US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ионосферу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распространяется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вверх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и </a:t>
            </a:r>
            <a:r>
              <a:rPr lang="en-US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отражается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от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верхней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границы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ИАР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ru-RU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Затем он </a:t>
            </a:r>
            <a:r>
              <a:rPr lang="en-US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возвращается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обратно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на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землю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в </a:t>
            </a:r>
            <a:r>
              <a:rPr lang="en-US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виде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эхо-импульса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Задержка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между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эхом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и </a:t>
            </a:r>
            <a:r>
              <a:rPr lang="en-US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первичным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импульсом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равна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времени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распространения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альвеновского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импульса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вверх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и </a:t>
            </a:r>
            <a:r>
              <a:rPr lang="en-US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вниз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в </a:t>
            </a:r>
            <a:r>
              <a:rPr lang="en-US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ионосфере</a:t>
            </a:r>
            <a:r>
              <a:rPr lang="ru-RU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, т.е. </a:t>
            </a:r>
            <a:r>
              <a:rPr lang="en-US" altLang="ru-RU" sz="18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периоду</a:t>
            </a:r>
            <a:r>
              <a:rPr lang="en-US" altLang="ru-RU" sz="1800" dirty="0">
                <a:latin typeface="Arial Narrow" panose="020B0606020202030204" pitchFamily="34" charset="0"/>
                <a:cs typeface="Times New Roman" panose="02020603050405020304" pitchFamily="18" charset="0"/>
              </a:rPr>
              <a:t> ИАР. </a:t>
            </a:r>
            <a:endParaRPr lang="ru-RU" altLang="ru-RU" sz="18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800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2294" name="TextBox 2">
            <a:extLst>
              <a:ext uri="{FF2B5EF4-FFF2-40B4-BE49-F238E27FC236}">
                <a16:creationId xmlns:a16="http://schemas.microsoft.com/office/drawing/2014/main" id="{BAE778B5-2607-781D-C1F8-5F7B2B03E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872" y="1080780"/>
            <a:ext cx="87542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Ф</a:t>
            </a:r>
            <a:r>
              <a:rPr lang="en-US" altLang="ru-RU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ормировани</a:t>
            </a:r>
            <a:r>
              <a:rPr lang="ru-RU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е</a:t>
            </a:r>
            <a:r>
              <a:rPr lang="en-US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РСС</a:t>
            </a:r>
            <a:r>
              <a:rPr lang="en-US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может быть о</a:t>
            </a:r>
            <a:r>
              <a:rPr lang="en-US" altLang="ru-RU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бусловлен</a:t>
            </a:r>
            <a:r>
              <a:rPr lang="ru-RU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о</a:t>
            </a:r>
            <a:r>
              <a:rPr lang="en-US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импульсной</a:t>
            </a:r>
            <a:r>
              <a:rPr lang="en-US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структурой</a:t>
            </a:r>
            <a:r>
              <a:rPr lang="en-US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возмущений</a:t>
            </a:r>
            <a:r>
              <a:rPr lang="en-US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r>
              <a:rPr lang="ru-RU" alt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 Д</a:t>
            </a:r>
            <a:r>
              <a:rPr lang="en-US" altLang="ru-RU" dirty="0" err="1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ля</a:t>
            </a:r>
            <a:r>
              <a:rPr lang="en-US" altLang="ru-RU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получения</a:t>
            </a:r>
            <a:r>
              <a:rPr lang="en-US" altLang="ru-RU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спектральной</a:t>
            </a:r>
            <a:r>
              <a:rPr lang="en-US" altLang="ru-RU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структуры</a:t>
            </a:r>
            <a:r>
              <a:rPr lang="en-US" altLang="ru-RU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не</a:t>
            </a:r>
            <a:r>
              <a:rPr lang="en-US" altLang="ru-RU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нужен</a:t>
            </a:r>
            <a:r>
              <a:rPr lang="en-US" altLang="ru-RU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резонатор</a:t>
            </a:r>
            <a:r>
              <a:rPr lang="en-US" altLang="ru-RU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а </a:t>
            </a:r>
            <a:r>
              <a:rPr lang="en-US" altLang="ru-RU" dirty="0" err="1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достаточно</a:t>
            </a:r>
            <a:r>
              <a:rPr lang="en-US" altLang="ru-RU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отражающей</a:t>
            </a:r>
            <a:r>
              <a:rPr lang="en-US" altLang="ru-RU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поверхности</a:t>
            </a:r>
            <a:r>
              <a:rPr lang="en-US" altLang="ru-RU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endParaRPr lang="ru-RU" altLang="ru-RU" dirty="0">
              <a:solidFill>
                <a:srgbClr val="0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dornVTI">
  <a:themeElements>
    <a:clrScheme name="GC1">
      <a:dk1>
        <a:sysClr val="windowText" lastClr="000000"/>
      </a:dk1>
      <a:lt1>
        <a:sysClr val="window" lastClr="FFFFFF"/>
      </a:lt1>
      <a:dk2>
        <a:srgbClr val="2C2830"/>
      </a:dk2>
      <a:lt2>
        <a:srgbClr val="E0DCE1"/>
      </a:lt2>
      <a:accent1>
        <a:srgbClr val="908193"/>
      </a:accent1>
      <a:accent2>
        <a:srgbClr val="A08889"/>
      </a:accent2>
      <a:accent3>
        <a:srgbClr val="B48C7E"/>
      </a:accent3>
      <a:accent4>
        <a:srgbClr val="809C9B"/>
      </a:accent4>
      <a:accent5>
        <a:srgbClr val="899F91"/>
      </a:accent5>
      <a:accent6>
        <a:srgbClr val="728274"/>
      </a:accent6>
      <a:hlink>
        <a:srgbClr val="837585"/>
      </a:hlink>
      <a:folHlink>
        <a:srgbClr val="677E83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7803</TotalTime>
  <Words>1159</Words>
  <Application>Microsoft Office PowerPoint</Application>
  <PresentationFormat>Экран (4:3)</PresentationFormat>
  <Paragraphs>85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Bembo</vt:lpstr>
      <vt:lpstr>Cambria Math</vt:lpstr>
      <vt:lpstr>Times New Roman</vt:lpstr>
      <vt:lpstr>AdornVTI</vt:lpstr>
      <vt:lpstr>Электромагнитный УНЧ отклик ионосферы на грозы    Д. Позднякова  Институт физики Земли РАН, Москва Физфак МГУ, Москва </vt:lpstr>
      <vt:lpstr>Волноводы и резонаторы над нами</vt:lpstr>
      <vt:lpstr>Ионосферный альвеновский резонатор (ИАР)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Дарья Позднякова</dc:creator>
  <cp:lastModifiedBy>Дарья Позднякова</cp:lastModifiedBy>
  <cp:revision>38</cp:revision>
  <dcterms:created xsi:type="dcterms:W3CDTF">2024-08-23T13:28:48Z</dcterms:created>
  <dcterms:modified xsi:type="dcterms:W3CDTF">2024-09-03T02:18:44Z</dcterms:modified>
</cp:coreProperties>
</file>