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4" r:id="rId4"/>
    <p:sldId id="273" r:id="rId5"/>
    <p:sldId id="261" r:id="rId6"/>
    <p:sldId id="277" r:id="rId7"/>
    <p:sldId id="275" r:id="rId8"/>
    <p:sldId id="278" r:id="rId9"/>
    <p:sldId id="279" r:id="rId10"/>
    <p:sldId id="280" r:id="rId11"/>
    <p:sldId id="262" r:id="rId12"/>
    <p:sldId id="282" r:id="rId13"/>
    <p:sldId id="268" r:id="rId1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9"/>
    <a:srgbClr val="DB1C42"/>
    <a:srgbClr val="0101FF"/>
    <a:srgbClr val="319131"/>
    <a:srgbClr val="D8DFCB"/>
    <a:srgbClr val="990000"/>
    <a:srgbClr val="A50021"/>
    <a:srgbClr val="C9D2B6"/>
    <a:srgbClr val="B6C29D"/>
    <a:srgbClr val="A6B5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1" autoAdjust="0"/>
    <p:restoredTop sz="94660"/>
  </p:normalViewPr>
  <p:slideViewPr>
    <p:cSldViewPr snapToGrid="0">
      <p:cViewPr>
        <p:scale>
          <a:sx n="80" d="100"/>
          <a:sy n="80" d="100"/>
        </p:scale>
        <p:origin x="374" y="8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4B3C53-2140-A43F-A820-B1BC204F06D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B39C489-F83B-B66D-CE37-3421F95E9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E01A0CD-F702-6A85-2994-03CFC849F72B}"/>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5" name="Нижний колонтитул 4">
            <a:extLst>
              <a:ext uri="{FF2B5EF4-FFF2-40B4-BE49-F238E27FC236}">
                <a16:creationId xmlns:a16="http://schemas.microsoft.com/office/drawing/2014/main" id="{2F9E9A71-4A12-C5E0-E407-D5DFE90F56A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E9A65F1-D7C5-C2D9-3D07-1C4ECCA7E64C}"/>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78400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668E00-35AA-7EC5-6769-7E015BB2D9FF}"/>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71D99C6-781F-8214-E226-DC375C7B50F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A732ED88-3E11-FC8B-EDBC-BAD2ED3AB4DB}"/>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5" name="Нижний колонтитул 4">
            <a:extLst>
              <a:ext uri="{FF2B5EF4-FFF2-40B4-BE49-F238E27FC236}">
                <a16:creationId xmlns:a16="http://schemas.microsoft.com/office/drawing/2014/main" id="{0363CC9F-827C-3E5C-C21A-75C95657FCA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3FE8AD2-AFDC-71C9-063D-D668ED95DDFF}"/>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71026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F8CF576A-9685-71E7-6984-3586FD7B1C02}"/>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D3BEFE8-94B0-B56D-F15B-4C878496589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9FE62C8-7E16-2749-7D61-067669984D81}"/>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5" name="Нижний колонтитул 4">
            <a:extLst>
              <a:ext uri="{FF2B5EF4-FFF2-40B4-BE49-F238E27FC236}">
                <a16:creationId xmlns:a16="http://schemas.microsoft.com/office/drawing/2014/main" id="{10040000-BB69-EF8D-CB48-007F89C897A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2460B9C-3C79-1DFD-0065-7F48E1E99EF7}"/>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1486872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FBE4523-8B9B-747A-1FEE-50466E5557AA}"/>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2CEE34A-92F6-B0D9-AF2B-DB1C275BB2E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DD1DE0-546D-EBE1-DC34-B5BB64F826F9}"/>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5" name="Нижний колонтитул 4">
            <a:extLst>
              <a:ext uri="{FF2B5EF4-FFF2-40B4-BE49-F238E27FC236}">
                <a16:creationId xmlns:a16="http://schemas.microsoft.com/office/drawing/2014/main" id="{75573AEE-67C7-3663-8244-935FC4A6A8A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42DE48E-C597-E676-9B98-AEF2E882949C}"/>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297270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B6DA276-5EDD-F737-BDB6-06F7B2B65DD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D92C6159-595C-BC76-3E24-769B8745C56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7689F44-364D-5C86-EB6F-590C5A08C887}"/>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5" name="Нижний колонтитул 4">
            <a:extLst>
              <a:ext uri="{FF2B5EF4-FFF2-40B4-BE49-F238E27FC236}">
                <a16:creationId xmlns:a16="http://schemas.microsoft.com/office/drawing/2014/main" id="{1C98A328-8F43-9C41-E580-C78D631E48E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3189F12-4C14-D938-FE9F-5BBE76622E2B}"/>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1471580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413795-C6CD-987D-303B-86CC2DB5EE0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53F5FC9-D5EE-DB89-E0BE-10E9DA8F0BC6}"/>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2A32978-5834-731B-79BA-DDEF586F24C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494E01A2-93ED-09B6-F607-F573846E29C9}"/>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6" name="Нижний колонтитул 5">
            <a:extLst>
              <a:ext uri="{FF2B5EF4-FFF2-40B4-BE49-F238E27FC236}">
                <a16:creationId xmlns:a16="http://schemas.microsoft.com/office/drawing/2014/main" id="{46684526-7E19-83E9-D4CD-2BE68585B94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8A8A59C-EF10-F633-103B-DE5AC4F26045}"/>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2428834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F908C4-1502-A416-EBC8-B2E91F5F1970}"/>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40592B0-E5D5-5316-A8B7-5829293312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DD9E8CF-9D17-5380-B9D3-CFCC0E4924C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D435A7D-21B2-4E74-83C0-2E9EEBFBE2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484A6EE7-9601-BC19-7CE7-D353011A996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7BC738A-6E6C-0397-C5D5-3CF8B006EA97}"/>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8" name="Нижний колонтитул 7">
            <a:extLst>
              <a:ext uri="{FF2B5EF4-FFF2-40B4-BE49-F238E27FC236}">
                <a16:creationId xmlns:a16="http://schemas.microsoft.com/office/drawing/2014/main" id="{104369B7-C2D2-9EA1-B810-084623DF1629}"/>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A1B0A317-5EAF-102F-0091-779DD1E26312}"/>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524760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41BA90-5F84-5D04-46C4-8789C14925A7}"/>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946802BB-D2F1-DE87-A1D3-82235C5E77DA}"/>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4" name="Нижний колонтитул 3">
            <a:extLst>
              <a:ext uri="{FF2B5EF4-FFF2-40B4-BE49-F238E27FC236}">
                <a16:creationId xmlns:a16="http://schemas.microsoft.com/office/drawing/2014/main" id="{9001DB5D-99FA-5B75-2441-DBC813E5829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BA8FB4A8-FDF8-18EC-6AF2-12AE1E8CADE6}"/>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28425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EA9129B3-A5B3-1195-759C-C166580AA474}"/>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3" name="Нижний колонтитул 2">
            <a:extLst>
              <a:ext uri="{FF2B5EF4-FFF2-40B4-BE49-F238E27FC236}">
                <a16:creationId xmlns:a16="http://schemas.microsoft.com/office/drawing/2014/main" id="{8D78B4EA-9938-5483-21EE-883F7701F491}"/>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2351B67-92E0-A1DE-F8A9-7F27F8AFBB04}"/>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3163803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EA8FDF-211E-15D3-70A8-DF0818043D3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3C8AF0E1-B32B-F720-E7D0-18D481CC69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3AFA0C6-AEB1-4D37-88EE-B28641993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1DD0F2E-531F-B1E9-CA64-044BA37272F1}"/>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6" name="Нижний колонтитул 5">
            <a:extLst>
              <a:ext uri="{FF2B5EF4-FFF2-40B4-BE49-F238E27FC236}">
                <a16:creationId xmlns:a16="http://schemas.microsoft.com/office/drawing/2014/main" id="{1D81623A-8C30-CB69-3CDA-77B1AC5A378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38B0DBC-5D31-BA04-7701-476E7225CE03}"/>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3904167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AED99A-D852-B2C1-9129-F951FE3BD7C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3C3FF7E8-6C4A-A318-6DE2-8DF1C80A86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AAE86CA-EC2E-231A-90BF-181B9ACC82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7010DDC-6A88-5B5C-39F5-78F3C9C95CD7}"/>
              </a:ext>
            </a:extLst>
          </p:cNvPr>
          <p:cNvSpPr>
            <a:spLocks noGrp="1"/>
          </p:cNvSpPr>
          <p:nvPr>
            <p:ph type="dt" sz="half" idx="10"/>
          </p:nvPr>
        </p:nvSpPr>
        <p:spPr/>
        <p:txBody>
          <a:bodyPr/>
          <a:lstStyle/>
          <a:p>
            <a:fld id="{93CF9BE1-67DF-46B9-A15D-CC5939505FE8}" type="datetimeFigureOut">
              <a:rPr lang="ru-RU" smtClean="0"/>
              <a:t>02.09.2024</a:t>
            </a:fld>
            <a:endParaRPr lang="ru-RU"/>
          </a:p>
        </p:txBody>
      </p:sp>
      <p:sp>
        <p:nvSpPr>
          <p:cNvPr id="6" name="Нижний колонтитул 5">
            <a:extLst>
              <a:ext uri="{FF2B5EF4-FFF2-40B4-BE49-F238E27FC236}">
                <a16:creationId xmlns:a16="http://schemas.microsoft.com/office/drawing/2014/main" id="{94AB1CCB-F11F-21EE-BE9F-D1E00ED2BC7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A8E1F8D-1456-ABF7-4D0B-CC987662093A}"/>
              </a:ext>
            </a:extLst>
          </p:cNvPr>
          <p:cNvSpPr>
            <a:spLocks noGrp="1"/>
          </p:cNvSpPr>
          <p:nvPr>
            <p:ph type="sldNum" sz="quarter" idx="12"/>
          </p:nvPr>
        </p:nvSpPr>
        <p:spPr/>
        <p:txBody>
          <a:bodyPr/>
          <a:lstStyle/>
          <a:p>
            <a:fld id="{C5F6FB1E-F522-4421-BF4E-06613FA93BCA}" type="slidenum">
              <a:rPr lang="ru-RU" smtClean="0"/>
              <a:t>‹#›</a:t>
            </a:fld>
            <a:endParaRPr lang="ru-RU"/>
          </a:p>
        </p:txBody>
      </p:sp>
    </p:spTree>
    <p:extLst>
      <p:ext uri="{BB962C8B-B14F-4D97-AF65-F5344CB8AC3E}">
        <p14:creationId xmlns:p14="http://schemas.microsoft.com/office/powerpoint/2010/main" val="1161998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2000">
              <a:srgbClr val="E4E8DB"/>
            </a:gs>
            <a:gs pos="84000">
              <a:schemeClr val="bg1"/>
            </a:gs>
            <a:gs pos="100000">
              <a:srgbClr val="B6C29D"/>
            </a:gs>
          </a:gsLst>
          <a:lin ang="16200000" scaled="0"/>
          <a:tileRect/>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1B4A1F-1FD4-9EBC-6F36-AD63D42F5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CB64905-798E-3A02-FCE3-B252E1CDEF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92F1292-88DC-77B4-49D5-7B39B1983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CF9BE1-67DF-46B9-A15D-CC5939505FE8}" type="datetimeFigureOut">
              <a:rPr lang="ru-RU" smtClean="0"/>
              <a:t>02.09.2024</a:t>
            </a:fld>
            <a:endParaRPr lang="ru-RU"/>
          </a:p>
        </p:txBody>
      </p:sp>
      <p:sp>
        <p:nvSpPr>
          <p:cNvPr id="5" name="Нижний колонтитул 4">
            <a:extLst>
              <a:ext uri="{FF2B5EF4-FFF2-40B4-BE49-F238E27FC236}">
                <a16:creationId xmlns:a16="http://schemas.microsoft.com/office/drawing/2014/main" id="{38596B63-12EE-5E5E-B4B4-7B46016F1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ECFC864F-2ADE-8418-F3AB-4F578BFD7C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F6FB1E-F522-4421-BF4E-06613FA93BCA}" type="slidenum">
              <a:rPr lang="ru-RU" smtClean="0"/>
              <a:t>‹#›</a:t>
            </a:fld>
            <a:endParaRPr lang="ru-RU"/>
          </a:p>
        </p:txBody>
      </p:sp>
    </p:spTree>
    <p:extLst>
      <p:ext uri="{BB962C8B-B14F-4D97-AF65-F5344CB8AC3E}">
        <p14:creationId xmlns:p14="http://schemas.microsoft.com/office/powerpoint/2010/main" val="2941635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a:extLst>
              <a:ext uri="{FF2B5EF4-FFF2-40B4-BE49-F238E27FC236}">
                <a16:creationId xmlns:a16="http://schemas.microsoft.com/office/drawing/2014/main" id="{A319A8CD-8D60-DA9C-4008-CBEA3B20D403}"/>
              </a:ext>
            </a:extLst>
          </p:cNvPr>
          <p:cNvSpPr>
            <a:spLocks noGrp="1"/>
          </p:cNvSpPr>
          <p:nvPr>
            <p:ph type="subTitle" idx="1"/>
          </p:nvPr>
        </p:nvSpPr>
        <p:spPr/>
        <p:txBody>
          <a:bodyPr/>
          <a:lstStyle/>
          <a:p>
            <a:r>
              <a:rPr lang="en-US" dirty="0">
                <a:latin typeface="Californian FB" panose="0207040306080B030204" pitchFamily="18" charset="0"/>
              </a:rPr>
              <a:t>S.A. Polukhina</a:t>
            </a:r>
            <a:r>
              <a:rPr lang="en-US" baseline="30000" dirty="0">
                <a:latin typeface="Californian FB" panose="0207040306080B030204" pitchFamily="18" charset="0"/>
              </a:rPr>
              <a:t>1</a:t>
            </a:r>
            <a:r>
              <a:rPr lang="en-US" dirty="0">
                <a:latin typeface="Californian FB" panose="0207040306080B030204" pitchFamily="18" charset="0"/>
              </a:rPr>
              <a:t>, L.K.Kashapova</a:t>
            </a:r>
            <a:r>
              <a:rPr lang="en-US" baseline="30000" dirty="0">
                <a:latin typeface="Californian FB" panose="0207040306080B030204" pitchFamily="18" charset="0"/>
              </a:rPr>
              <a:t>2</a:t>
            </a:r>
          </a:p>
          <a:p>
            <a:r>
              <a:rPr lang="en-US" baseline="30000" dirty="0">
                <a:latin typeface="Californian FB" panose="0207040306080B030204" pitchFamily="18" charset="0"/>
              </a:rPr>
              <a:t>1</a:t>
            </a:r>
            <a:r>
              <a:rPr lang="en-US" dirty="0">
                <a:latin typeface="Californian FB" panose="0207040306080B030204" pitchFamily="18" charset="0"/>
              </a:rPr>
              <a:t>SPbU, </a:t>
            </a:r>
            <a:r>
              <a:rPr lang="en-US" baseline="30000" dirty="0">
                <a:latin typeface="Californian FB" panose="0207040306080B030204" pitchFamily="18" charset="0"/>
              </a:rPr>
              <a:t>2</a:t>
            </a:r>
            <a:r>
              <a:rPr lang="en-US" dirty="0">
                <a:latin typeface="Californian FB" panose="0207040306080B030204" pitchFamily="18" charset="0"/>
              </a:rPr>
              <a:t>ISTP SB RAS </a:t>
            </a:r>
            <a:endParaRPr lang="ru-RU" baseline="30000" dirty="0"/>
          </a:p>
        </p:txBody>
      </p:sp>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85417" cy="369332"/>
          </a:xfrm>
          <a:prstGeom prst="rect">
            <a:avLst/>
          </a:prstGeom>
          <a:noFill/>
        </p:spPr>
        <p:txBody>
          <a:bodyPr wrap="none" rtlCol="0">
            <a:spAutoFit/>
          </a:bodyPr>
          <a:lstStyle/>
          <a:p>
            <a:r>
              <a:rPr lang="ru-RU" dirty="0">
                <a:latin typeface="Californian FB" panose="0207040306080B030204" pitchFamily="18" charset="0"/>
              </a:rPr>
              <a:t>0</a:t>
            </a:r>
            <a:r>
              <a:rPr lang="en-US" dirty="0">
                <a:latin typeface="Californian FB" panose="0207040306080B030204" pitchFamily="18" charset="0"/>
              </a:rPr>
              <a:t> / </a:t>
            </a:r>
            <a:r>
              <a:rPr lang="ru-RU" dirty="0">
                <a:latin typeface="Californian FB" panose="0207040306080B030204" pitchFamily="18" charset="0"/>
              </a:rPr>
              <a:t>9</a:t>
            </a:r>
            <a:endParaRPr lang="ru-RU" dirty="0"/>
          </a:p>
        </p:txBody>
      </p:sp>
      <p:sp>
        <p:nvSpPr>
          <p:cNvPr id="14" name="Прямоугольник: скругленные углы 13">
            <a:extLst>
              <a:ext uri="{FF2B5EF4-FFF2-40B4-BE49-F238E27FC236}">
                <a16:creationId xmlns:a16="http://schemas.microsoft.com/office/drawing/2014/main" id="{EF76A811-E0FD-4287-AA02-33CA0CDC927E}"/>
              </a:ext>
            </a:extLst>
          </p:cNvPr>
          <p:cNvSpPr/>
          <p:nvPr/>
        </p:nvSpPr>
        <p:spPr>
          <a:xfrm>
            <a:off x="1524000" y="2090831"/>
            <a:ext cx="9144000" cy="1404000"/>
          </a:xfrm>
          <a:prstGeom prst="round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990000"/>
                </a:solidFill>
                <a:latin typeface="Californian FB" panose="0207040306080B030204" pitchFamily="18" charset="0"/>
              </a:rPr>
              <a:t>Limb Flare with Failed Eruption</a:t>
            </a:r>
            <a:endParaRPr lang="ru-RU" sz="4800" dirty="0">
              <a:solidFill>
                <a:srgbClr val="990000"/>
              </a:solidFill>
              <a:latin typeface="Bahnschrift Light SemiCondensed" panose="020B0502040204020203" pitchFamily="34" charset="0"/>
            </a:endParaRPr>
          </a:p>
        </p:txBody>
      </p:sp>
      <p:pic>
        <p:nvPicPr>
          <p:cNvPr id="4" name="Рисунок 3" descr="Изображение выглядит как круг, текст, Графика, логотип&#10;&#10;Автоматически созданное описание">
            <a:extLst>
              <a:ext uri="{FF2B5EF4-FFF2-40B4-BE49-F238E27FC236}">
                <a16:creationId xmlns:a16="http://schemas.microsoft.com/office/drawing/2014/main" id="{A2A34392-65EC-D32A-1F95-F78A1A614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419" y="4711316"/>
            <a:ext cx="1560579" cy="1560579"/>
          </a:xfrm>
          <a:prstGeom prst="rect">
            <a:avLst/>
          </a:prstGeom>
        </p:spPr>
      </p:pic>
      <p:pic>
        <p:nvPicPr>
          <p:cNvPr id="6" name="Рисунок 5" descr="Изображение выглядит как эмблема, герб, символ, нашивка&#10;&#10;Автоматически созданное описание">
            <a:extLst>
              <a:ext uri="{FF2B5EF4-FFF2-40B4-BE49-F238E27FC236}">
                <a16:creationId xmlns:a16="http://schemas.microsoft.com/office/drawing/2014/main" id="{B41246BC-1EAE-365D-0289-56FE013692BF}"/>
              </a:ext>
            </a:extLst>
          </p:cNvPr>
          <p:cNvPicPr>
            <a:picLocks noChangeAspect="1"/>
          </p:cNvPicPr>
          <p:nvPr/>
        </p:nvPicPr>
        <p:blipFill>
          <a:blip r:embed="rId3">
            <a:clrChange>
              <a:clrFrom>
                <a:srgbClr val="F5F6F5"/>
              </a:clrFrom>
              <a:clrTo>
                <a:srgbClr val="F5F6F5">
                  <a:alpha val="0"/>
                </a:srgbClr>
              </a:clrTo>
            </a:clrChange>
            <a:extLst>
              <a:ext uri="{28A0092B-C50C-407E-A947-70E740481C1C}">
                <a14:useLocalDpi xmlns:a14="http://schemas.microsoft.com/office/drawing/2010/main" val="0"/>
              </a:ext>
            </a:extLst>
          </a:blip>
          <a:stretch>
            <a:fillRect/>
          </a:stretch>
        </p:blipFill>
        <p:spPr>
          <a:xfrm>
            <a:off x="185002" y="4530182"/>
            <a:ext cx="1741713" cy="1741713"/>
          </a:xfrm>
          <a:prstGeom prst="rect">
            <a:avLst/>
          </a:prstGeom>
        </p:spPr>
      </p:pic>
    </p:spTree>
    <p:extLst>
      <p:ext uri="{BB962C8B-B14F-4D97-AF65-F5344CB8AC3E}">
        <p14:creationId xmlns:p14="http://schemas.microsoft.com/office/powerpoint/2010/main" val="792236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82211" cy="369332"/>
          </a:xfrm>
          <a:prstGeom prst="rect">
            <a:avLst/>
          </a:prstGeom>
          <a:noFill/>
        </p:spPr>
        <p:txBody>
          <a:bodyPr wrap="none" rtlCol="0">
            <a:spAutoFit/>
          </a:bodyPr>
          <a:lstStyle/>
          <a:p>
            <a:r>
              <a:rPr lang="en-US" dirty="0">
                <a:latin typeface="Californian FB" panose="0207040306080B030204" pitchFamily="18" charset="0"/>
              </a:rPr>
              <a:t>9 / </a:t>
            </a:r>
            <a:r>
              <a:rPr lang="ru-RU" dirty="0">
                <a:latin typeface="Californian FB" panose="0207040306080B030204" pitchFamily="18" charset="0"/>
              </a:rPr>
              <a:t>9</a:t>
            </a:r>
            <a:endParaRPr lang="ru-RU" dirty="0"/>
          </a:p>
        </p:txBody>
      </p:sp>
      <p:sp>
        <p:nvSpPr>
          <p:cNvPr id="2" name="TextBox 1">
            <a:extLst>
              <a:ext uri="{FF2B5EF4-FFF2-40B4-BE49-F238E27FC236}">
                <a16:creationId xmlns:a16="http://schemas.microsoft.com/office/drawing/2014/main" id="{8FDDAF0C-353B-C0F5-D732-6F053E5FAB64}"/>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Results</a:t>
            </a:r>
          </a:p>
        </p:txBody>
      </p:sp>
      <p:sp>
        <p:nvSpPr>
          <p:cNvPr id="4" name="TextBox 3">
            <a:extLst>
              <a:ext uri="{FF2B5EF4-FFF2-40B4-BE49-F238E27FC236}">
                <a16:creationId xmlns:a16="http://schemas.microsoft.com/office/drawing/2014/main" id="{AEDAEBF3-E564-8BB3-C89C-391959B74494}"/>
              </a:ext>
            </a:extLst>
          </p:cNvPr>
          <p:cNvSpPr txBox="1"/>
          <p:nvPr/>
        </p:nvSpPr>
        <p:spPr>
          <a:xfrm>
            <a:off x="359789" y="1050799"/>
            <a:ext cx="11498382" cy="4093428"/>
          </a:xfrm>
          <a:prstGeom prst="rect">
            <a:avLst/>
          </a:prstGeom>
          <a:noFill/>
        </p:spPr>
        <p:txBody>
          <a:bodyPr wrap="square" rtlCol="0">
            <a:spAutoFit/>
          </a:bodyPr>
          <a:lstStyle>
            <a:defPPr>
              <a:defRPr lang="ru-RU"/>
            </a:defPPr>
            <a:lvl1pPr>
              <a:defRPr>
                <a:latin typeface="Californian FB" panose="0207040306080B030204" pitchFamily="18" charset="0"/>
              </a:defRPr>
            </a:lvl1pPr>
          </a:lstStyle>
          <a:p>
            <a:pPr>
              <a:spcAft>
                <a:spcPts val="1200"/>
              </a:spcAft>
            </a:pPr>
            <a:r>
              <a:rPr lang="en-US" sz="2400" dirty="0"/>
              <a:t>1) We analyzed the characteristics of  emission  from different regions of a circular ribbon solar flare.  Three sources were identified in microwaves. </a:t>
            </a:r>
          </a:p>
          <a:p>
            <a:pPr>
              <a:spcAft>
                <a:spcPts val="1200"/>
              </a:spcAft>
            </a:pPr>
            <a:r>
              <a:rPr lang="en-US" sz="2400" dirty="0"/>
              <a:t>2) The only one of them was associated with a hard X-ray source in the range of 12–50 keV. The spectrum of this source suggests bremsstrahlung emission mechanisms, indicating a high plasma density.  </a:t>
            </a:r>
          </a:p>
          <a:p>
            <a:pPr>
              <a:spcAft>
                <a:spcPts val="1200"/>
              </a:spcAft>
            </a:pPr>
            <a:r>
              <a:rPr lang="en-US" sz="2400" dirty="0"/>
              <a:t>3) The source located close to the sunspot area showed a peak frequency of approximately 7–8 GHz.  On the other hand, a source not associated with a strong magnetic field showed a peak around 3 GHz, or even lower. These facts assume that emission sources were formed in magnetic fields with varying strengths. We note that the spectra of these two sources differed as well, with electron spectral indices of approximately 4 and 3, respectively.</a:t>
            </a:r>
            <a:endParaRPr lang="ru-RU" sz="2400" dirty="0"/>
          </a:p>
        </p:txBody>
      </p:sp>
      <p:sp>
        <p:nvSpPr>
          <p:cNvPr id="3" name="TextBox 2">
            <a:extLst>
              <a:ext uri="{FF2B5EF4-FFF2-40B4-BE49-F238E27FC236}">
                <a16:creationId xmlns:a16="http://schemas.microsoft.com/office/drawing/2014/main" id="{C71D87D8-8347-B7EB-CCE0-53504C406755}"/>
              </a:ext>
            </a:extLst>
          </p:cNvPr>
          <p:cNvSpPr txBox="1"/>
          <p:nvPr/>
        </p:nvSpPr>
        <p:spPr>
          <a:xfrm>
            <a:off x="2316125" y="5256492"/>
            <a:ext cx="7585710" cy="830997"/>
          </a:xfrm>
          <a:prstGeom prst="rect">
            <a:avLst/>
          </a:prstGeom>
          <a:noFill/>
        </p:spPr>
        <p:txBody>
          <a:bodyPr wrap="square" rtlCol="0">
            <a:spAutoFit/>
          </a:bodyPr>
          <a:lstStyle/>
          <a:p>
            <a:r>
              <a:rPr lang="en-US" sz="4800" dirty="0">
                <a:solidFill>
                  <a:srgbClr val="990000"/>
                </a:solidFill>
                <a:latin typeface="Californian FB" panose="0207040306080B030204" pitchFamily="18" charset="0"/>
              </a:rPr>
              <a:t>Thank you for your attention!</a:t>
            </a:r>
          </a:p>
        </p:txBody>
      </p:sp>
    </p:spTree>
    <p:extLst>
      <p:ext uri="{BB962C8B-B14F-4D97-AF65-F5344CB8AC3E}">
        <p14:creationId xmlns:p14="http://schemas.microsoft.com/office/powerpoint/2010/main" val="1838634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pic>
        <p:nvPicPr>
          <p:cNvPr id="6" name="Рисунок 5">
            <a:extLst>
              <a:ext uri="{FF2B5EF4-FFF2-40B4-BE49-F238E27FC236}">
                <a16:creationId xmlns:a16="http://schemas.microsoft.com/office/drawing/2014/main" id="{31AFF47E-A793-86D5-02D4-7FEA0753A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70" y="1445756"/>
            <a:ext cx="7507629" cy="3888895"/>
          </a:xfrm>
          <a:prstGeom prst="rect">
            <a:avLst/>
          </a:prstGeom>
        </p:spPr>
      </p:pic>
      <p:grpSp>
        <p:nvGrpSpPr>
          <p:cNvPr id="13" name="Группа 12">
            <a:extLst>
              <a:ext uri="{FF2B5EF4-FFF2-40B4-BE49-F238E27FC236}">
                <a16:creationId xmlns:a16="http://schemas.microsoft.com/office/drawing/2014/main" id="{B5558480-3991-48C4-DF63-D20FFBA228F9}"/>
              </a:ext>
            </a:extLst>
          </p:cNvPr>
          <p:cNvGrpSpPr/>
          <p:nvPr/>
        </p:nvGrpSpPr>
        <p:grpSpPr>
          <a:xfrm>
            <a:off x="8019143" y="1056190"/>
            <a:ext cx="3625590" cy="5432479"/>
            <a:chOff x="8421866" y="1074282"/>
            <a:chExt cx="3143038" cy="4709437"/>
          </a:xfrm>
        </p:grpSpPr>
        <p:pic>
          <p:nvPicPr>
            <p:cNvPr id="5" name="Рисунок 4" descr="Изображение выглядит как текст, снимок экрана, линия, График&#10;&#10;Автоматически созданное описание">
              <a:extLst>
                <a:ext uri="{FF2B5EF4-FFF2-40B4-BE49-F238E27FC236}">
                  <a16:creationId xmlns:a16="http://schemas.microsoft.com/office/drawing/2014/main" id="{6762CCBA-A962-D526-6A88-5A94B532C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867" y="1074282"/>
              <a:ext cx="3143037" cy="2354718"/>
            </a:xfrm>
            <a:prstGeom prst="rect">
              <a:avLst/>
            </a:prstGeom>
            <a:ln>
              <a:noFill/>
            </a:ln>
          </p:spPr>
        </p:pic>
        <p:pic>
          <p:nvPicPr>
            <p:cNvPr id="12" name="Рисунок 11" descr="Изображение выглядит как текст, снимок экрана, График, диаграмма&#10;&#10;Автоматически созданное описание">
              <a:extLst>
                <a:ext uri="{FF2B5EF4-FFF2-40B4-BE49-F238E27FC236}">
                  <a16:creationId xmlns:a16="http://schemas.microsoft.com/office/drawing/2014/main" id="{3C36C218-9000-9982-50E4-D3AD98A35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1866" y="3429000"/>
              <a:ext cx="3143038" cy="2354719"/>
            </a:xfrm>
            <a:prstGeom prst="rect">
              <a:avLst/>
            </a:prstGeom>
            <a:solidFill>
              <a:srgbClr val="D8DFCB"/>
            </a:solidFill>
            <a:ln>
              <a:noFill/>
            </a:ln>
          </p:spPr>
        </p:pic>
      </p:grpSp>
      <p:sp>
        <p:nvSpPr>
          <p:cNvPr id="2" name="TextBox 1">
            <a:extLst>
              <a:ext uri="{FF2B5EF4-FFF2-40B4-BE49-F238E27FC236}">
                <a16:creationId xmlns:a16="http://schemas.microsoft.com/office/drawing/2014/main" id="{0F004FDA-20A7-3D0A-6BA0-B2206AC9766B}"/>
              </a:ext>
            </a:extLst>
          </p:cNvPr>
          <p:cNvSpPr txBox="1"/>
          <p:nvPr/>
        </p:nvSpPr>
        <p:spPr>
          <a:xfrm>
            <a:off x="11564904" y="6545943"/>
            <a:ext cx="663964" cy="369332"/>
          </a:xfrm>
          <a:prstGeom prst="rect">
            <a:avLst/>
          </a:prstGeom>
          <a:noFill/>
        </p:spPr>
        <p:txBody>
          <a:bodyPr wrap="none" rtlCol="0">
            <a:spAutoFit/>
          </a:bodyPr>
          <a:lstStyle/>
          <a:p>
            <a:r>
              <a:rPr lang="en-US" dirty="0">
                <a:latin typeface="Californian FB" panose="0207040306080B030204" pitchFamily="18" charset="0"/>
              </a:rPr>
              <a:t>10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B31759F3-9FAA-45D2-22E3-FA5F2C8E0667}"/>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Solar Flare 2023-07-12 8:50UT M2.7</a:t>
            </a:r>
            <a:endParaRPr lang="ru-RU" sz="4000" dirty="0">
              <a:solidFill>
                <a:srgbClr val="990000"/>
              </a:solidFill>
            </a:endParaRPr>
          </a:p>
        </p:txBody>
      </p:sp>
      <p:sp>
        <p:nvSpPr>
          <p:cNvPr id="4" name="TextBox 3">
            <a:extLst>
              <a:ext uri="{FF2B5EF4-FFF2-40B4-BE49-F238E27FC236}">
                <a16:creationId xmlns:a16="http://schemas.microsoft.com/office/drawing/2014/main" id="{3DB64A6B-A873-91D0-ECC5-B4E818130A99}"/>
              </a:ext>
            </a:extLst>
          </p:cNvPr>
          <p:cNvSpPr txBox="1"/>
          <p:nvPr/>
        </p:nvSpPr>
        <p:spPr>
          <a:xfrm rot="16200000">
            <a:off x="-556554" y="3220926"/>
            <a:ext cx="2133600" cy="338554"/>
          </a:xfrm>
          <a:prstGeom prst="rect">
            <a:avLst/>
          </a:prstGeom>
          <a:solidFill>
            <a:schemeClr val="bg1"/>
          </a:solidFill>
        </p:spPr>
        <p:txBody>
          <a:bodyPr wrap="square" rtlCol="0">
            <a:spAutoFit/>
          </a:bodyPr>
          <a:lstStyle/>
          <a:p>
            <a:pPr algn="ctr"/>
            <a:r>
              <a:rPr lang="en-US" sz="1600" dirty="0"/>
              <a:t>Flux, SFU</a:t>
            </a:r>
            <a:endParaRPr lang="ru-RU" sz="1600" dirty="0"/>
          </a:p>
        </p:txBody>
      </p:sp>
    </p:spTree>
    <p:extLst>
      <p:ext uri="{BB962C8B-B14F-4D97-AF65-F5344CB8AC3E}">
        <p14:creationId xmlns:p14="http://schemas.microsoft.com/office/powerpoint/2010/main" val="257997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623889" cy="369332"/>
          </a:xfrm>
          <a:prstGeom prst="rect">
            <a:avLst/>
          </a:prstGeom>
          <a:noFill/>
        </p:spPr>
        <p:txBody>
          <a:bodyPr wrap="none" rtlCol="0">
            <a:spAutoFit/>
          </a:bodyPr>
          <a:lstStyle/>
          <a:p>
            <a:r>
              <a:rPr lang="ru-RU" dirty="0">
                <a:latin typeface="Californian FB" panose="0207040306080B030204" pitchFamily="18" charset="0"/>
              </a:rPr>
              <a:t>11</a:t>
            </a:r>
            <a:r>
              <a:rPr lang="en-US" dirty="0">
                <a:latin typeface="Californian FB" panose="0207040306080B030204" pitchFamily="18" charset="0"/>
              </a:rPr>
              <a:t>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EA88B42F-44DF-0087-1187-B09394CB8135}"/>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Hard X-Ray </a:t>
            </a:r>
            <a:r>
              <a:rPr lang="en-US" sz="4000" dirty="0" err="1">
                <a:solidFill>
                  <a:srgbClr val="990000"/>
                </a:solidFill>
                <a:latin typeface="Californian FB" panose="0207040306080B030204" pitchFamily="18" charset="0"/>
              </a:rPr>
              <a:t>sourses</a:t>
            </a:r>
            <a:r>
              <a:rPr lang="en-US" sz="4000" dirty="0">
                <a:solidFill>
                  <a:srgbClr val="990000"/>
                </a:solidFill>
                <a:latin typeface="Californian FB" panose="0207040306080B030204" pitchFamily="18" charset="0"/>
              </a:rPr>
              <a:t> vs </a:t>
            </a:r>
            <a:r>
              <a:rPr lang="en-US" sz="4000" dirty="0" err="1">
                <a:solidFill>
                  <a:srgbClr val="990000"/>
                </a:solidFill>
                <a:latin typeface="Californian FB" panose="0207040306080B030204" pitchFamily="18" charset="0"/>
              </a:rPr>
              <a:t>chromospheric</a:t>
            </a:r>
            <a:r>
              <a:rPr lang="en-US" sz="4000" dirty="0">
                <a:solidFill>
                  <a:srgbClr val="990000"/>
                </a:solidFill>
                <a:latin typeface="Californian FB" panose="0207040306080B030204" pitchFamily="18" charset="0"/>
              </a:rPr>
              <a:t> emission</a:t>
            </a:r>
            <a:endParaRPr lang="ru-RU" sz="4000" dirty="0">
              <a:solidFill>
                <a:srgbClr val="990000"/>
              </a:solidFill>
            </a:endParaRPr>
          </a:p>
        </p:txBody>
      </p:sp>
      <p:pic>
        <p:nvPicPr>
          <p:cNvPr id="4" name="Рисунок 3">
            <a:extLst>
              <a:ext uri="{FF2B5EF4-FFF2-40B4-BE49-F238E27FC236}">
                <a16:creationId xmlns:a16="http://schemas.microsoft.com/office/drawing/2014/main" id="{2229CBCD-41EF-CA69-D5FC-D12A61F55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86" y="3964542"/>
            <a:ext cx="1668780" cy="2002536"/>
          </a:xfrm>
          <a:prstGeom prst="rect">
            <a:avLst/>
          </a:prstGeom>
        </p:spPr>
      </p:pic>
      <p:pic>
        <p:nvPicPr>
          <p:cNvPr id="15" name="Рисунок 14">
            <a:extLst>
              <a:ext uri="{FF2B5EF4-FFF2-40B4-BE49-F238E27FC236}">
                <a16:creationId xmlns:a16="http://schemas.microsoft.com/office/drawing/2014/main" id="{EE047461-B286-BE01-1A33-B1CD52563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454" y="1171331"/>
            <a:ext cx="1724169" cy="2069003"/>
          </a:xfrm>
          <a:prstGeom prst="rect">
            <a:avLst/>
          </a:prstGeom>
        </p:spPr>
      </p:pic>
      <p:pic>
        <p:nvPicPr>
          <p:cNvPr id="17" name="Рисунок 16">
            <a:extLst>
              <a:ext uri="{FF2B5EF4-FFF2-40B4-BE49-F238E27FC236}">
                <a16:creationId xmlns:a16="http://schemas.microsoft.com/office/drawing/2014/main" id="{61A73BC1-A22E-0967-FE88-FCEADBE05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5120" y="4017613"/>
            <a:ext cx="1501902" cy="2002536"/>
          </a:xfrm>
          <a:prstGeom prst="rect">
            <a:avLst/>
          </a:prstGeom>
        </p:spPr>
      </p:pic>
      <p:pic>
        <p:nvPicPr>
          <p:cNvPr id="19" name="Рисунок 18">
            <a:extLst>
              <a:ext uri="{FF2B5EF4-FFF2-40B4-BE49-F238E27FC236}">
                <a16:creationId xmlns:a16="http://schemas.microsoft.com/office/drawing/2014/main" id="{3A0BE5D4-8A75-44CB-7A21-1964797860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5567" y="1171331"/>
            <a:ext cx="1674880" cy="2009856"/>
          </a:xfrm>
          <a:prstGeom prst="rect">
            <a:avLst/>
          </a:prstGeom>
        </p:spPr>
      </p:pic>
      <p:pic>
        <p:nvPicPr>
          <p:cNvPr id="22" name="Рисунок 21">
            <a:extLst>
              <a:ext uri="{FF2B5EF4-FFF2-40B4-BE49-F238E27FC236}">
                <a16:creationId xmlns:a16="http://schemas.microsoft.com/office/drawing/2014/main" id="{7BFDDAE6-3B1B-0B46-F077-3BB5F1ED55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9531" y="4070684"/>
            <a:ext cx="1580329" cy="1896394"/>
          </a:xfrm>
          <a:prstGeom prst="rect">
            <a:avLst/>
          </a:prstGeom>
        </p:spPr>
      </p:pic>
      <p:pic>
        <p:nvPicPr>
          <p:cNvPr id="25" name="Рисунок 24">
            <a:extLst>
              <a:ext uri="{FF2B5EF4-FFF2-40B4-BE49-F238E27FC236}">
                <a16:creationId xmlns:a16="http://schemas.microsoft.com/office/drawing/2014/main" id="{F26061E8-19FF-6425-F52B-773B668247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7391" y="1171331"/>
            <a:ext cx="1724169" cy="2069002"/>
          </a:xfrm>
          <a:prstGeom prst="rect">
            <a:avLst/>
          </a:prstGeom>
        </p:spPr>
      </p:pic>
      <p:pic>
        <p:nvPicPr>
          <p:cNvPr id="26" name="Рисунок 25">
            <a:extLst>
              <a:ext uri="{FF2B5EF4-FFF2-40B4-BE49-F238E27FC236}">
                <a16:creationId xmlns:a16="http://schemas.microsoft.com/office/drawing/2014/main" id="{4CEB1C1E-C0A7-A721-A3C9-65720812F3B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9310" y="876303"/>
            <a:ext cx="5523776" cy="2861274"/>
          </a:xfrm>
          <a:prstGeom prst="rect">
            <a:avLst/>
          </a:prstGeom>
        </p:spPr>
      </p:pic>
      <p:pic>
        <p:nvPicPr>
          <p:cNvPr id="28" name="Рисунок 27" descr="Изображение выглядит как текст, снимок экрана, программное обеспечение, Операционная система&#10;&#10;Автоматически созданное описание">
            <a:extLst>
              <a:ext uri="{FF2B5EF4-FFF2-40B4-BE49-F238E27FC236}">
                <a16:creationId xmlns:a16="http://schemas.microsoft.com/office/drawing/2014/main" id="{3ACC8711-71EB-380F-6169-14440DD4F656}"/>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6557" y="2983890"/>
            <a:ext cx="3892639" cy="3892639"/>
          </a:xfrm>
          <a:prstGeom prst="rect">
            <a:avLst/>
          </a:prstGeom>
        </p:spPr>
      </p:pic>
      <p:sp>
        <p:nvSpPr>
          <p:cNvPr id="29" name="TextBox 28">
            <a:extLst>
              <a:ext uri="{FF2B5EF4-FFF2-40B4-BE49-F238E27FC236}">
                <a16:creationId xmlns:a16="http://schemas.microsoft.com/office/drawing/2014/main" id="{E55F850B-8257-D3BF-DAEA-7F60FEF424E9}"/>
              </a:ext>
            </a:extLst>
          </p:cNvPr>
          <p:cNvSpPr txBox="1"/>
          <p:nvPr/>
        </p:nvSpPr>
        <p:spPr>
          <a:xfrm>
            <a:off x="3931133" y="5389834"/>
            <a:ext cx="639919" cy="276999"/>
          </a:xfrm>
          <a:prstGeom prst="rect">
            <a:avLst/>
          </a:prstGeom>
          <a:noFill/>
        </p:spPr>
        <p:txBody>
          <a:bodyPr wrap="none" rtlCol="0">
            <a:spAutoFit/>
          </a:bodyPr>
          <a:lstStyle/>
          <a:p>
            <a:r>
              <a:rPr lang="el-GR" sz="1200" dirty="0"/>
              <a:t>δ</a:t>
            </a:r>
            <a:r>
              <a:rPr lang="ru-RU" sz="1200" dirty="0"/>
              <a:t>=2.59</a:t>
            </a:r>
          </a:p>
        </p:txBody>
      </p:sp>
      <p:sp>
        <p:nvSpPr>
          <p:cNvPr id="30" name="TextBox 29">
            <a:extLst>
              <a:ext uri="{FF2B5EF4-FFF2-40B4-BE49-F238E27FC236}">
                <a16:creationId xmlns:a16="http://schemas.microsoft.com/office/drawing/2014/main" id="{81F94441-67A7-2F64-0529-246CA1A04061}"/>
              </a:ext>
            </a:extLst>
          </p:cNvPr>
          <p:cNvSpPr txBox="1"/>
          <p:nvPr/>
        </p:nvSpPr>
        <p:spPr>
          <a:xfrm>
            <a:off x="980342" y="5389833"/>
            <a:ext cx="639919" cy="276999"/>
          </a:xfrm>
          <a:prstGeom prst="rect">
            <a:avLst/>
          </a:prstGeom>
          <a:noFill/>
        </p:spPr>
        <p:txBody>
          <a:bodyPr wrap="none" rtlCol="0">
            <a:spAutoFit/>
          </a:bodyPr>
          <a:lstStyle/>
          <a:p>
            <a:r>
              <a:rPr lang="el-GR" sz="1200" dirty="0"/>
              <a:t>δ</a:t>
            </a:r>
            <a:r>
              <a:rPr lang="ru-RU" sz="1200" dirty="0"/>
              <a:t>=3.91</a:t>
            </a:r>
          </a:p>
        </p:txBody>
      </p:sp>
      <p:sp>
        <p:nvSpPr>
          <p:cNvPr id="31" name="TextBox 30">
            <a:extLst>
              <a:ext uri="{FF2B5EF4-FFF2-40B4-BE49-F238E27FC236}">
                <a16:creationId xmlns:a16="http://schemas.microsoft.com/office/drawing/2014/main" id="{19758312-746E-D574-21DB-3655CAC45E41}"/>
              </a:ext>
            </a:extLst>
          </p:cNvPr>
          <p:cNvSpPr txBox="1"/>
          <p:nvPr/>
        </p:nvSpPr>
        <p:spPr>
          <a:xfrm>
            <a:off x="6932729" y="2644629"/>
            <a:ext cx="639919" cy="276999"/>
          </a:xfrm>
          <a:prstGeom prst="rect">
            <a:avLst/>
          </a:prstGeom>
          <a:noFill/>
        </p:spPr>
        <p:txBody>
          <a:bodyPr wrap="none" rtlCol="0">
            <a:spAutoFit/>
          </a:bodyPr>
          <a:lstStyle/>
          <a:p>
            <a:r>
              <a:rPr lang="el-GR" sz="1200" dirty="0"/>
              <a:t>δ</a:t>
            </a:r>
            <a:r>
              <a:rPr lang="ru-RU" sz="1200" dirty="0"/>
              <a:t>=3.02</a:t>
            </a:r>
          </a:p>
        </p:txBody>
      </p:sp>
      <p:pic>
        <p:nvPicPr>
          <p:cNvPr id="33" name="Рисунок 32">
            <a:extLst>
              <a:ext uri="{FF2B5EF4-FFF2-40B4-BE49-F238E27FC236}">
                <a16:creationId xmlns:a16="http://schemas.microsoft.com/office/drawing/2014/main" id="{B4E95006-CE88-C7FA-3A87-3CF7AD7CCDF5}"/>
              </a:ext>
            </a:extLst>
          </p:cNvPr>
          <p:cNvPicPr>
            <a:picLocks noChangeAspect="1"/>
          </p:cNvPicPr>
          <p:nvPr/>
        </p:nvPicPr>
        <p:blipFill rotWithShape="1">
          <a:blip r:embed="rId10">
            <a:extLst>
              <a:ext uri="{28A0092B-C50C-407E-A947-70E740481C1C}">
                <a14:useLocalDpi xmlns:a14="http://schemas.microsoft.com/office/drawing/2010/main" val="0"/>
              </a:ext>
            </a:extLst>
          </a:blip>
          <a:srcRect l="48649" t="10661" r="13513" b="25041"/>
          <a:stretch/>
        </p:blipFill>
        <p:spPr>
          <a:xfrm>
            <a:off x="9430766" y="3513975"/>
            <a:ext cx="2631148" cy="2631148"/>
          </a:xfrm>
          <a:prstGeom prst="rect">
            <a:avLst/>
          </a:prstGeom>
        </p:spPr>
      </p:pic>
      <p:sp>
        <p:nvSpPr>
          <p:cNvPr id="35" name="TextBox 34">
            <a:extLst>
              <a:ext uri="{FF2B5EF4-FFF2-40B4-BE49-F238E27FC236}">
                <a16:creationId xmlns:a16="http://schemas.microsoft.com/office/drawing/2014/main" id="{AFF6D06D-6046-B88F-CEA8-4ACEC86FD860}"/>
              </a:ext>
            </a:extLst>
          </p:cNvPr>
          <p:cNvSpPr txBox="1"/>
          <p:nvPr/>
        </p:nvSpPr>
        <p:spPr>
          <a:xfrm>
            <a:off x="9801225" y="6071836"/>
            <a:ext cx="6221730" cy="338554"/>
          </a:xfrm>
          <a:prstGeom prst="rect">
            <a:avLst/>
          </a:prstGeom>
          <a:noFill/>
        </p:spPr>
        <p:txBody>
          <a:bodyPr wrap="square">
            <a:spAutoFit/>
          </a:bodyPr>
          <a:lstStyle/>
          <a:p>
            <a:r>
              <a:rPr lang="en-US" sz="1600" kern="150" dirty="0">
                <a:effectLst/>
                <a:latin typeface="Liberation Serif"/>
                <a:ea typeface="Noto Serif CJK SC"/>
                <a:cs typeface="Lohit Devanagari"/>
              </a:rPr>
              <a:t>George </a:t>
            </a:r>
            <a:r>
              <a:rPr lang="en-US" sz="1600" kern="150" dirty="0" err="1">
                <a:effectLst/>
                <a:latin typeface="Liberation Serif"/>
                <a:ea typeface="Noto Serif CJK SC"/>
                <a:cs typeface="Lohit Devanagari"/>
              </a:rPr>
              <a:t>A.Dulk</a:t>
            </a:r>
            <a:r>
              <a:rPr lang="en-US" sz="1600" kern="150" dirty="0">
                <a:effectLst/>
                <a:latin typeface="Liberation Serif"/>
                <a:ea typeface="Noto Serif CJK SC"/>
                <a:cs typeface="Lohit Devanagari"/>
              </a:rPr>
              <a:t>, 1985</a:t>
            </a:r>
            <a:endParaRPr lang="ru-RU" sz="1600" kern="150" dirty="0">
              <a:effectLst/>
              <a:latin typeface="Liberation Serif"/>
              <a:ea typeface="Noto Serif CJK SC"/>
              <a:cs typeface="Lohit Devanagari"/>
            </a:endParaRPr>
          </a:p>
        </p:txBody>
      </p:sp>
      <p:sp>
        <p:nvSpPr>
          <p:cNvPr id="36" name="Прямоугольник 35">
            <a:extLst>
              <a:ext uri="{FF2B5EF4-FFF2-40B4-BE49-F238E27FC236}">
                <a16:creationId xmlns:a16="http://schemas.microsoft.com/office/drawing/2014/main" id="{AB8FF461-6D0C-5F2F-EF6E-8466E0973693}"/>
              </a:ext>
            </a:extLst>
          </p:cNvPr>
          <p:cNvSpPr/>
          <p:nvPr/>
        </p:nvSpPr>
        <p:spPr>
          <a:xfrm>
            <a:off x="9430766" y="3819570"/>
            <a:ext cx="209681" cy="216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TextBox 37">
            <a:extLst>
              <a:ext uri="{FF2B5EF4-FFF2-40B4-BE49-F238E27FC236}">
                <a16:creationId xmlns:a16="http://schemas.microsoft.com/office/drawing/2014/main" id="{D577ED57-D4D0-5FFE-B826-9DE335761A36}"/>
              </a:ext>
            </a:extLst>
          </p:cNvPr>
          <p:cNvSpPr txBox="1"/>
          <p:nvPr/>
        </p:nvSpPr>
        <p:spPr>
          <a:xfrm>
            <a:off x="3649051" y="6026592"/>
            <a:ext cx="2133671" cy="338554"/>
          </a:xfrm>
          <a:prstGeom prst="rect">
            <a:avLst/>
          </a:prstGeom>
          <a:noFill/>
        </p:spPr>
        <p:txBody>
          <a:bodyPr wrap="square">
            <a:spAutoFit/>
          </a:bodyPr>
          <a:lstStyle/>
          <a:p>
            <a:r>
              <a:rPr lang="en-US" sz="1600" kern="150" dirty="0">
                <a:effectLst/>
                <a:latin typeface="Liberation Serif"/>
                <a:ea typeface="Noto Serif CJK SC"/>
                <a:cs typeface="Lohit Devanagari"/>
              </a:rPr>
              <a:t>Nita, Gary et al., 2004</a:t>
            </a:r>
            <a:endParaRPr lang="ru-RU" sz="1600" kern="150" dirty="0">
              <a:effectLst/>
              <a:latin typeface="Liberation Serif"/>
              <a:ea typeface="Noto Serif CJK SC"/>
              <a:cs typeface="Lohit Devanagari"/>
            </a:endParaRPr>
          </a:p>
        </p:txBody>
      </p:sp>
      <p:pic>
        <p:nvPicPr>
          <p:cNvPr id="40" name="Рисунок 39">
            <a:extLst>
              <a:ext uri="{FF2B5EF4-FFF2-40B4-BE49-F238E27FC236}">
                <a16:creationId xmlns:a16="http://schemas.microsoft.com/office/drawing/2014/main" id="{01B8BB60-AA8E-77D3-D865-DC1939624D05}"/>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2" r="29234" b="12165"/>
          <a:stretch/>
        </p:blipFill>
        <p:spPr>
          <a:xfrm>
            <a:off x="-679739" y="5918272"/>
            <a:ext cx="3780000" cy="504000"/>
          </a:xfrm>
          <a:prstGeom prst="rect">
            <a:avLst/>
          </a:prstGeom>
        </p:spPr>
      </p:pic>
      <p:sp>
        <p:nvSpPr>
          <p:cNvPr id="41" name="Прямоугольник 40">
            <a:extLst>
              <a:ext uri="{FF2B5EF4-FFF2-40B4-BE49-F238E27FC236}">
                <a16:creationId xmlns:a16="http://schemas.microsoft.com/office/drawing/2014/main" id="{B39FF8A5-907F-45A5-0F7D-1F7AE120AD2B}"/>
              </a:ext>
            </a:extLst>
          </p:cNvPr>
          <p:cNvSpPr/>
          <p:nvPr/>
        </p:nvSpPr>
        <p:spPr>
          <a:xfrm flipH="1">
            <a:off x="9098279" y="1353312"/>
            <a:ext cx="68579" cy="2263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36746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4" name="TextBox 3">
            <a:extLst>
              <a:ext uri="{FF2B5EF4-FFF2-40B4-BE49-F238E27FC236}">
                <a16:creationId xmlns:a16="http://schemas.microsoft.com/office/drawing/2014/main" id="{D2142F9C-2C80-220C-29B9-62E34A1A7094}"/>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Solar Flare 2023-07-12 8:50UT M2.7</a:t>
            </a:r>
            <a:endParaRPr lang="ru-RU" sz="4000" dirty="0">
              <a:solidFill>
                <a:srgbClr val="990000"/>
              </a:solidFill>
            </a:endParaRPr>
          </a:p>
        </p:txBody>
      </p:sp>
      <p:pic>
        <p:nvPicPr>
          <p:cNvPr id="2" name="Рисунок 1" descr="Изображение выглядит как текст, снимок экрана, диаграмма&#10;&#10;Автоматически созданное описание">
            <a:extLst>
              <a:ext uri="{FF2B5EF4-FFF2-40B4-BE49-F238E27FC236}">
                <a16:creationId xmlns:a16="http://schemas.microsoft.com/office/drawing/2014/main" id="{4D3810C6-281D-E3FF-8B72-052C35DC0D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0631" y="1302991"/>
            <a:ext cx="5325924" cy="4565078"/>
          </a:xfrm>
          <a:prstGeom prst="rect">
            <a:avLst/>
          </a:prstGeom>
        </p:spPr>
      </p:pic>
      <p:sp>
        <p:nvSpPr>
          <p:cNvPr id="5" name="TextBox 4">
            <a:extLst>
              <a:ext uri="{FF2B5EF4-FFF2-40B4-BE49-F238E27FC236}">
                <a16:creationId xmlns:a16="http://schemas.microsoft.com/office/drawing/2014/main" id="{F60C8F87-D733-1DD1-1352-3C272226EE1F}"/>
              </a:ext>
            </a:extLst>
          </p:cNvPr>
          <p:cNvSpPr txBox="1"/>
          <p:nvPr/>
        </p:nvSpPr>
        <p:spPr>
          <a:xfrm>
            <a:off x="7376127" y="751134"/>
            <a:ext cx="4232249" cy="523220"/>
          </a:xfrm>
          <a:prstGeom prst="rect">
            <a:avLst/>
          </a:prstGeom>
          <a:noFill/>
        </p:spPr>
        <p:txBody>
          <a:bodyPr wrap="none" rtlCol="0">
            <a:spAutoFit/>
          </a:bodyPr>
          <a:lstStyle/>
          <a:p>
            <a:r>
              <a:rPr lang="en-US" sz="2800" dirty="0">
                <a:solidFill>
                  <a:srgbClr val="990000"/>
                </a:solidFill>
                <a:latin typeface="Californian FB" panose="0207040306080B030204" pitchFamily="18" charset="0"/>
              </a:rPr>
              <a:t>The plasma motion stopped</a:t>
            </a:r>
            <a:endParaRPr lang="ru-RU" sz="2800" dirty="0">
              <a:solidFill>
                <a:srgbClr val="990000"/>
              </a:solidFill>
            </a:endParaRPr>
          </a:p>
        </p:txBody>
      </p:sp>
      <p:cxnSp>
        <p:nvCxnSpPr>
          <p:cNvPr id="6" name="Прямая со стрелкой 5">
            <a:extLst>
              <a:ext uri="{FF2B5EF4-FFF2-40B4-BE49-F238E27FC236}">
                <a16:creationId xmlns:a16="http://schemas.microsoft.com/office/drawing/2014/main" id="{E2C2D274-AD84-E02C-45E9-2A2BDFFA271C}"/>
              </a:ext>
            </a:extLst>
          </p:cNvPr>
          <p:cNvCxnSpPr>
            <a:cxnSpLocks/>
          </p:cNvCxnSpPr>
          <p:nvPr/>
        </p:nvCxnSpPr>
        <p:spPr>
          <a:xfrm flipH="1">
            <a:off x="9382397" y="1302991"/>
            <a:ext cx="1357746" cy="1731602"/>
          </a:xfrm>
          <a:prstGeom prst="straightConnector1">
            <a:avLst/>
          </a:prstGeom>
          <a:ln w="19050" cap="flat" cmpd="sng">
            <a:gradFill>
              <a:gsLst>
                <a:gs pos="33000">
                  <a:srgbClr val="CC3232"/>
                </a:gs>
                <a:gs pos="0">
                  <a:schemeClr val="bg1"/>
                </a:gs>
                <a:gs pos="100000">
                  <a:srgbClr val="C00000"/>
                </a:gs>
              </a:gsLst>
              <a:lin ang="5400000" scaled="1"/>
            </a:gra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62325DC9-8E6F-8127-FADD-6145EE78FD72}"/>
              </a:ext>
            </a:extLst>
          </p:cNvPr>
          <p:cNvSpPr txBox="1"/>
          <p:nvPr/>
        </p:nvSpPr>
        <p:spPr>
          <a:xfrm>
            <a:off x="11564904" y="6545943"/>
            <a:ext cx="660758" cy="369332"/>
          </a:xfrm>
          <a:prstGeom prst="rect">
            <a:avLst/>
          </a:prstGeom>
          <a:noFill/>
        </p:spPr>
        <p:txBody>
          <a:bodyPr wrap="none" rtlCol="0">
            <a:spAutoFit/>
          </a:bodyPr>
          <a:lstStyle/>
          <a:p>
            <a:r>
              <a:rPr lang="en-US" dirty="0">
                <a:latin typeface="Californian FB" panose="0207040306080B030204" pitchFamily="18" charset="0"/>
              </a:rPr>
              <a:t>1</a:t>
            </a:r>
            <a:r>
              <a:rPr lang="ru-RU" dirty="0">
                <a:latin typeface="Californian FB" panose="0207040306080B030204" pitchFamily="18" charset="0"/>
              </a:rPr>
              <a:t>2</a:t>
            </a:r>
            <a:r>
              <a:rPr lang="en-US" dirty="0">
                <a:latin typeface="Californian FB" panose="0207040306080B030204" pitchFamily="18" charset="0"/>
              </a:rPr>
              <a:t> / </a:t>
            </a:r>
            <a:r>
              <a:rPr lang="ru-RU" dirty="0">
                <a:latin typeface="Californian FB" panose="0207040306080B030204" pitchFamily="18" charset="0"/>
              </a:rPr>
              <a:t>9</a:t>
            </a:r>
            <a:endParaRPr lang="ru-RU" dirty="0"/>
          </a:p>
        </p:txBody>
      </p:sp>
      <p:pic>
        <p:nvPicPr>
          <p:cNvPr id="13" name="Рисунок 12">
            <a:extLst>
              <a:ext uri="{FF2B5EF4-FFF2-40B4-BE49-F238E27FC236}">
                <a16:creationId xmlns:a16="http://schemas.microsoft.com/office/drawing/2014/main" id="{F56C101D-51D1-39B1-554D-05DEC8614F3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445" y="904875"/>
            <a:ext cx="5735032" cy="5213666"/>
          </a:xfrm>
          <a:prstGeom prst="rect">
            <a:avLst/>
          </a:prstGeom>
        </p:spPr>
      </p:pic>
    </p:spTree>
    <p:extLst>
      <p:ext uri="{BB962C8B-B14F-4D97-AF65-F5344CB8AC3E}">
        <p14:creationId xmlns:p14="http://schemas.microsoft.com/office/powerpoint/2010/main" val="254379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45342" cy="369332"/>
          </a:xfrm>
          <a:prstGeom prst="rect">
            <a:avLst/>
          </a:prstGeom>
          <a:noFill/>
        </p:spPr>
        <p:txBody>
          <a:bodyPr wrap="none" rtlCol="0">
            <a:spAutoFit/>
          </a:bodyPr>
          <a:lstStyle/>
          <a:p>
            <a:r>
              <a:rPr lang="en-US" dirty="0">
                <a:latin typeface="Californian FB" panose="0207040306080B030204" pitchFamily="18" charset="0"/>
              </a:rPr>
              <a:t>1 / </a:t>
            </a:r>
            <a:r>
              <a:rPr lang="ru-RU" dirty="0">
                <a:latin typeface="Californian FB" panose="0207040306080B030204" pitchFamily="18" charset="0"/>
              </a:rPr>
              <a:t>9</a:t>
            </a:r>
            <a:endParaRPr lang="ru-RU" dirty="0"/>
          </a:p>
        </p:txBody>
      </p:sp>
      <p:sp>
        <p:nvSpPr>
          <p:cNvPr id="4" name="TextBox 3">
            <a:extLst>
              <a:ext uri="{FF2B5EF4-FFF2-40B4-BE49-F238E27FC236}">
                <a16:creationId xmlns:a16="http://schemas.microsoft.com/office/drawing/2014/main" id="{D2142F9C-2C80-220C-29B9-62E34A1A7094}"/>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Solar Flare 2023-07-12 8:50UT M2.7</a:t>
            </a:r>
            <a:endParaRPr lang="ru-RU" sz="4000" dirty="0">
              <a:solidFill>
                <a:srgbClr val="990000"/>
              </a:solidFill>
            </a:endParaRPr>
          </a:p>
        </p:txBody>
      </p:sp>
      <p:pic>
        <p:nvPicPr>
          <p:cNvPr id="3" name="Рисунок 2">
            <a:extLst>
              <a:ext uri="{FF2B5EF4-FFF2-40B4-BE49-F238E27FC236}">
                <a16:creationId xmlns:a16="http://schemas.microsoft.com/office/drawing/2014/main" id="{9B549BE0-C9E4-0A92-0356-2A05E0063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113" y="887176"/>
            <a:ext cx="5925772" cy="5440621"/>
          </a:xfrm>
          <a:prstGeom prst="rect">
            <a:avLst/>
          </a:prstGeom>
        </p:spPr>
      </p:pic>
    </p:spTree>
    <p:extLst>
      <p:ext uri="{BB962C8B-B14F-4D97-AF65-F5344CB8AC3E}">
        <p14:creationId xmlns:p14="http://schemas.microsoft.com/office/powerpoint/2010/main" val="2188696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82211" cy="369332"/>
          </a:xfrm>
          <a:prstGeom prst="rect">
            <a:avLst/>
          </a:prstGeom>
          <a:noFill/>
        </p:spPr>
        <p:txBody>
          <a:bodyPr wrap="none" rtlCol="0">
            <a:spAutoFit/>
          </a:bodyPr>
          <a:lstStyle/>
          <a:p>
            <a:r>
              <a:rPr lang="en-US" dirty="0">
                <a:latin typeface="Californian FB" panose="0207040306080B030204" pitchFamily="18" charset="0"/>
              </a:rPr>
              <a:t>2 / </a:t>
            </a:r>
            <a:r>
              <a:rPr lang="ru-RU" dirty="0">
                <a:latin typeface="Californian FB" panose="0207040306080B030204" pitchFamily="18" charset="0"/>
              </a:rPr>
              <a:t>9</a:t>
            </a:r>
            <a:endParaRPr lang="ru-RU" dirty="0"/>
          </a:p>
        </p:txBody>
      </p:sp>
      <p:pic>
        <p:nvPicPr>
          <p:cNvPr id="12" name="Рисунок 11" descr="Изображение выглядит как диаграмма, рисунок, Детское искусство, снимок экрана&#10;&#10;Автоматически созданное описание">
            <a:extLst>
              <a:ext uri="{FF2B5EF4-FFF2-40B4-BE49-F238E27FC236}">
                <a16:creationId xmlns:a16="http://schemas.microsoft.com/office/drawing/2014/main" id="{82CD931F-FDEF-5E42-CCD1-3398A92503A0}"/>
              </a:ext>
            </a:extLst>
          </p:cNvPr>
          <p:cNvPicPr>
            <a:picLocks noChangeAspect="1"/>
          </p:cNvPicPr>
          <p:nvPr/>
        </p:nvPicPr>
        <p:blipFill rotWithShape="1">
          <a:blip r:embed="rId2">
            <a:extLst>
              <a:ext uri="{28A0092B-C50C-407E-A947-70E740481C1C}">
                <a14:useLocalDpi xmlns:a14="http://schemas.microsoft.com/office/drawing/2010/main" val="0"/>
              </a:ext>
            </a:extLst>
          </a:blip>
          <a:srcRect l="2987" r="2637"/>
          <a:stretch/>
        </p:blipFill>
        <p:spPr>
          <a:xfrm>
            <a:off x="332508" y="1047996"/>
            <a:ext cx="5880386" cy="3959688"/>
          </a:xfrm>
          <a:prstGeom prst="rect">
            <a:avLst/>
          </a:prstGeom>
        </p:spPr>
      </p:pic>
      <p:pic>
        <p:nvPicPr>
          <p:cNvPr id="13" name="Рисунок 12" descr="Изображение выглядит как снимок экрана, свет, дым, природа&#10;&#10;Автоматически созданное описание">
            <a:extLst>
              <a:ext uri="{FF2B5EF4-FFF2-40B4-BE49-F238E27FC236}">
                <a16:creationId xmlns:a16="http://schemas.microsoft.com/office/drawing/2014/main" id="{361A0F12-1991-1B44-67E9-0B54E58A5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7522" y="1059943"/>
            <a:ext cx="5426985" cy="3959689"/>
          </a:xfrm>
          <a:prstGeom prst="rect">
            <a:avLst/>
          </a:prstGeom>
        </p:spPr>
      </p:pic>
      <p:sp>
        <p:nvSpPr>
          <p:cNvPr id="14" name="TextBox 13">
            <a:extLst>
              <a:ext uri="{FF2B5EF4-FFF2-40B4-BE49-F238E27FC236}">
                <a16:creationId xmlns:a16="http://schemas.microsoft.com/office/drawing/2014/main" id="{657C5E95-2B1A-91A8-C972-4832BBF84772}"/>
              </a:ext>
            </a:extLst>
          </p:cNvPr>
          <p:cNvSpPr txBox="1"/>
          <p:nvPr/>
        </p:nvSpPr>
        <p:spPr>
          <a:xfrm>
            <a:off x="332508" y="5264726"/>
            <a:ext cx="5024581" cy="646331"/>
          </a:xfrm>
          <a:prstGeom prst="rect">
            <a:avLst/>
          </a:prstGeom>
          <a:noFill/>
        </p:spPr>
        <p:txBody>
          <a:bodyPr wrap="none" rtlCol="0">
            <a:spAutoFit/>
          </a:bodyPr>
          <a:lstStyle/>
          <a:p>
            <a:r>
              <a:rPr lang="en-US" i="1" dirty="0"/>
              <a:t>The classical two-dimensional-like reconnection </a:t>
            </a:r>
          </a:p>
          <a:p>
            <a:r>
              <a:rPr lang="en-US" i="1" dirty="0"/>
              <a:t>model (CSHKP model). </a:t>
            </a:r>
            <a:r>
              <a:rPr lang="en-US" i="1" dirty="0" err="1"/>
              <a:t>Kupriyanova</a:t>
            </a:r>
            <a:r>
              <a:rPr lang="en-US" i="1" dirty="0"/>
              <a:t> et al., 2020</a:t>
            </a:r>
            <a:endParaRPr lang="ru-RU" i="1" dirty="0"/>
          </a:p>
        </p:txBody>
      </p:sp>
      <p:sp>
        <p:nvSpPr>
          <p:cNvPr id="15" name="TextBox 14">
            <a:extLst>
              <a:ext uri="{FF2B5EF4-FFF2-40B4-BE49-F238E27FC236}">
                <a16:creationId xmlns:a16="http://schemas.microsoft.com/office/drawing/2014/main" id="{337E4C3A-64B8-C6D3-CA27-C3F4B01A9A8D}"/>
              </a:ext>
            </a:extLst>
          </p:cNvPr>
          <p:cNvSpPr txBox="1"/>
          <p:nvPr/>
        </p:nvSpPr>
        <p:spPr>
          <a:xfrm>
            <a:off x="6387522" y="5285186"/>
            <a:ext cx="5275611" cy="369332"/>
          </a:xfrm>
          <a:prstGeom prst="rect">
            <a:avLst/>
          </a:prstGeom>
          <a:noFill/>
        </p:spPr>
        <p:txBody>
          <a:bodyPr wrap="none" rtlCol="0">
            <a:spAutoFit/>
          </a:bodyPr>
          <a:lstStyle/>
          <a:p>
            <a:r>
              <a:rPr lang="en-US" i="1" dirty="0"/>
              <a:t>Massive flare on July 14</a:t>
            </a:r>
            <a:r>
              <a:rPr lang="en-US" i="1" baseline="30000" dirty="0"/>
              <a:t>th</a:t>
            </a:r>
            <a:r>
              <a:rPr lang="en-US" i="1" dirty="0"/>
              <a:t>, 2000. TRACE 171Å image</a:t>
            </a:r>
            <a:endParaRPr lang="ru-RU" i="1" dirty="0"/>
          </a:p>
        </p:txBody>
      </p:sp>
      <p:sp>
        <p:nvSpPr>
          <p:cNvPr id="3" name="TextBox 2">
            <a:extLst>
              <a:ext uri="{FF2B5EF4-FFF2-40B4-BE49-F238E27FC236}">
                <a16:creationId xmlns:a16="http://schemas.microsoft.com/office/drawing/2014/main" id="{D2142F9C-2C80-220C-29B9-62E34A1A7094}"/>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The Standard model of a Solar Flare</a:t>
            </a:r>
            <a:endParaRPr lang="ru-RU" sz="4000" dirty="0">
              <a:solidFill>
                <a:srgbClr val="990000"/>
              </a:solidFill>
            </a:endParaRPr>
          </a:p>
        </p:txBody>
      </p:sp>
    </p:spTree>
    <p:extLst>
      <p:ext uri="{BB962C8B-B14F-4D97-AF65-F5344CB8AC3E}">
        <p14:creationId xmlns:p14="http://schemas.microsoft.com/office/powerpoint/2010/main" val="3831885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72593" cy="369332"/>
          </a:xfrm>
          <a:prstGeom prst="rect">
            <a:avLst/>
          </a:prstGeom>
          <a:noFill/>
        </p:spPr>
        <p:txBody>
          <a:bodyPr wrap="none" rtlCol="0">
            <a:spAutoFit/>
          </a:bodyPr>
          <a:lstStyle/>
          <a:p>
            <a:r>
              <a:rPr lang="en-US" dirty="0">
                <a:latin typeface="Californian FB" panose="0207040306080B030204" pitchFamily="18" charset="0"/>
              </a:rPr>
              <a:t>3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857B7910-9FCF-142B-05A1-8F4A1C6FA54A}"/>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The Circular-ribbon Flare</a:t>
            </a:r>
            <a:endParaRPr lang="ru-RU" sz="4000" dirty="0">
              <a:solidFill>
                <a:srgbClr val="990000"/>
              </a:solidFill>
            </a:endParaRPr>
          </a:p>
        </p:txBody>
      </p:sp>
      <p:pic>
        <p:nvPicPr>
          <p:cNvPr id="12" name="Рисунок 11" descr="Изображение выглядит как текст, диаграмма, График, линия">
            <a:extLst>
              <a:ext uri="{FF2B5EF4-FFF2-40B4-BE49-F238E27FC236}">
                <a16:creationId xmlns:a16="http://schemas.microsoft.com/office/drawing/2014/main" id="{F3384EC0-A011-25B7-C37C-38C5FE2B0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8" y="1657596"/>
            <a:ext cx="5926591" cy="3362036"/>
          </a:xfrm>
          <a:prstGeom prst="rect">
            <a:avLst/>
          </a:prstGeom>
        </p:spPr>
      </p:pic>
      <p:grpSp>
        <p:nvGrpSpPr>
          <p:cNvPr id="13" name="Группа 12">
            <a:extLst>
              <a:ext uri="{FF2B5EF4-FFF2-40B4-BE49-F238E27FC236}">
                <a16:creationId xmlns:a16="http://schemas.microsoft.com/office/drawing/2014/main" id="{140F0D08-0D60-0003-8178-A2D24E637657}"/>
              </a:ext>
            </a:extLst>
          </p:cNvPr>
          <p:cNvGrpSpPr/>
          <p:nvPr/>
        </p:nvGrpSpPr>
        <p:grpSpPr>
          <a:xfrm>
            <a:off x="6281016" y="1915512"/>
            <a:ext cx="5578476" cy="2846203"/>
            <a:chOff x="6562167" y="1446827"/>
            <a:chExt cx="5289033" cy="2698526"/>
          </a:xfrm>
        </p:grpSpPr>
        <p:pic>
          <p:nvPicPr>
            <p:cNvPr id="14" name="Рисунок 13" descr="Изображение выглядит как текст, снимок экрана&#10;&#10;Автоматически созданное описание">
              <a:extLst>
                <a:ext uri="{FF2B5EF4-FFF2-40B4-BE49-F238E27FC236}">
                  <a16:creationId xmlns:a16="http://schemas.microsoft.com/office/drawing/2014/main" id="{67F01835-3F81-6510-ACA7-948D4B57D013}"/>
                </a:ext>
              </a:extLst>
            </p:cNvPr>
            <p:cNvPicPr>
              <a:picLocks noChangeAspect="1"/>
            </p:cNvPicPr>
            <p:nvPr/>
          </p:nvPicPr>
          <p:blipFill rotWithShape="1">
            <a:blip r:embed="rId3">
              <a:extLst>
                <a:ext uri="{28A0092B-C50C-407E-A947-70E740481C1C}">
                  <a14:useLocalDpi xmlns:a14="http://schemas.microsoft.com/office/drawing/2010/main" val="0"/>
                </a:ext>
              </a:extLst>
            </a:blip>
            <a:srcRect l="34745" t="65597" r="32221" b="-594"/>
            <a:stretch/>
          </p:blipFill>
          <p:spPr>
            <a:xfrm>
              <a:off x="9267898" y="1547186"/>
              <a:ext cx="2583302" cy="2586405"/>
            </a:xfrm>
            <a:prstGeom prst="rect">
              <a:avLst/>
            </a:prstGeom>
          </p:spPr>
        </p:pic>
        <p:grpSp>
          <p:nvGrpSpPr>
            <p:cNvPr id="15" name="Группа 14">
              <a:extLst>
                <a:ext uri="{FF2B5EF4-FFF2-40B4-BE49-F238E27FC236}">
                  <a16:creationId xmlns:a16="http://schemas.microsoft.com/office/drawing/2014/main" id="{81A5E4E6-BE3F-7F46-52D8-8751C93304B0}"/>
                </a:ext>
              </a:extLst>
            </p:cNvPr>
            <p:cNvGrpSpPr/>
            <p:nvPr/>
          </p:nvGrpSpPr>
          <p:grpSpPr>
            <a:xfrm>
              <a:off x="6562167" y="1446827"/>
              <a:ext cx="2583302" cy="2698526"/>
              <a:chOff x="6845805" y="2253120"/>
              <a:chExt cx="2620486" cy="2737369"/>
            </a:xfrm>
          </p:grpSpPr>
          <p:pic>
            <p:nvPicPr>
              <p:cNvPr id="16" name="Рисунок 15" descr="Изображение выглядит как текст, снимок экрана&#10;&#10;Автоматически созданное описание">
                <a:extLst>
                  <a:ext uri="{FF2B5EF4-FFF2-40B4-BE49-F238E27FC236}">
                    <a16:creationId xmlns:a16="http://schemas.microsoft.com/office/drawing/2014/main" id="{0FF3518A-8526-7737-F821-574703AF0325}"/>
                  </a:ext>
                </a:extLst>
              </p:cNvPr>
              <p:cNvPicPr>
                <a:picLocks noChangeAspect="1"/>
              </p:cNvPicPr>
              <p:nvPr/>
            </p:nvPicPr>
            <p:blipFill rotWithShape="1">
              <a:blip r:embed="rId3">
                <a:extLst>
                  <a:ext uri="{28A0092B-C50C-407E-A947-70E740481C1C}">
                    <a14:useLocalDpi xmlns:a14="http://schemas.microsoft.com/office/drawing/2010/main" val="0"/>
                  </a:ext>
                </a:extLst>
              </a:blip>
              <a:srcRect l="34745" t="65597" r="32221" b="-594"/>
              <a:stretch/>
            </p:blipFill>
            <p:spPr>
              <a:xfrm>
                <a:off x="6865938" y="2387013"/>
                <a:ext cx="2600353" cy="2603476"/>
              </a:xfrm>
              <a:prstGeom prst="rect">
                <a:avLst/>
              </a:prstGeom>
            </p:spPr>
          </p:pic>
          <p:pic>
            <p:nvPicPr>
              <p:cNvPr id="17" name="Рисунок 16" descr="Изображение выглядит как текст, снимок экрана&#10;&#10;Автоматически созданное описание">
                <a:extLst>
                  <a:ext uri="{FF2B5EF4-FFF2-40B4-BE49-F238E27FC236}">
                    <a16:creationId xmlns:a16="http://schemas.microsoft.com/office/drawing/2014/main" id="{83AD276D-D3AC-68E4-B632-16977572FB01}"/>
                  </a:ext>
                </a:extLst>
              </p:cNvPr>
              <p:cNvPicPr>
                <a:picLocks noChangeAspect="1"/>
              </p:cNvPicPr>
              <p:nvPr/>
            </p:nvPicPr>
            <p:blipFill rotWithShape="1">
              <a:blip r:embed="rId3">
                <a:extLst>
                  <a:ext uri="{28A0092B-C50C-407E-A947-70E740481C1C}">
                    <a14:useLocalDpi xmlns:a14="http://schemas.microsoft.com/office/drawing/2010/main" val="0"/>
                  </a:ext>
                </a:extLst>
              </a:blip>
              <a:srcRect l="34745" t="32747" r="32221" b="34996"/>
              <a:stretch/>
            </p:blipFill>
            <p:spPr>
              <a:xfrm>
                <a:off x="6845805" y="2253120"/>
                <a:ext cx="2600353" cy="2400080"/>
              </a:xfrm>
              <a:prstGeom prst="rect">
                <a:avLst/>
              </a:prstGeom>
            </p:spPr>
          </p:pic>
        </p:grpSp>
      </p:grpSp>
      <p:sp>
        <p:nvSpPr>
          <p:cNvPr id="20" name="TextBox 19">
            <a:extLst>
              <a:ext uri="{FF2B5EF4-FFF2-40B4-BE49-F238E27FC236}">
                <a16:creationId xmlns:a16="http://schemas.microsoft.com/office/drawing/2014/main" id="{4CAEB369-C52A-04DE-8C26-833FDAB7FAED}"/>
              </a:ext>
            </a:extLst>
          </p:cNvPr>
          <p:cNvSpPr txBox="1"/>
          <p:nvPr/>
        </p:nvSpPr>
        <p:spPr>
          <a:xfrm>
            <a:off x="332507" y="5264726"/>
            <a:ext cx="5747343" cy="923330"/>
          </a:xfrm>
          <a:prstGeom prst="rect">
            <a:avLst/>
          </a:prstGeom>
          <a:noFill/>
        </p:spPr>
        <p:txBody>
          <a:bodyPr wrap="none" rtlCol="0">
            <a:spAutoFit/>
          </a:bodyPr>
          <a:lstStyle/>
          <a:p>
            <a:r>
              <a:rPr lang="en-US" i="1" dirty="0"/>
              <a:t>The relationship among circular ribbon flare ribbons,</a:t>
            </a:r>
          </a:p>
          <a:p>
            <a:r>
              <a:rPr lang="en-US" i="1" dirty="0"/>
              <a:t>jets and remote </a:t>
            </a:r>
            <a:r>
              <a:rPr lang="en-US" i="1" dirty="0" err="1"/>
              <a:t>brightenings</a:t>
            </a:r>
            <a:r>
              <a:rPr lang="en-US" i="1" dirty="0"/>
              <a:t> in a 3D null-point magnetic </a:t>
            </a:r>
          </a:p>
          <a:p>
            <a:r>
              <a:rPr lang="en-US" i="1" dirty="0"/>
              <a:t>topology. Wang and Liu, 2012</a:t>
            </a:r>
            <a:endParaRPr lang="ru-RU" i="1" dirty="0"/>
          </a:p>
        </p:txBody>
      </p:sp>
      <p:sp>
        <p:nvSpPr>
          <p:cNvPr id="21" name="TextBox 20">
            <a:extLst>
              <a:ext uri="{FF2B5EF4-FFF2-40B4-BE49-F238E27FC236}">
                <a16:creationId xmlns:a16="http://schemas.microsoft.com/office/drawing/2014/main" id="{0F066604-F848-D072-5FE3-E8E423773FAF}"/>
              </a:ext>
            </a:extLst>
          </p:cNvPr>
          <p:cNvSpPr txBox="1"/>
          <p:nvPr/>
        </p:nvSpPr>
        <p:spPr>
          <a:xfrm>
            <a:off x="6259099" y="5306486"/>
            <a:ext cx="4518288" cy="923330"/>
          </a:xfrm>
          <a:prstGeom prst="rect">
            <a:avLst/>
          </a:prstGeom>
          <a:noFill/>
        </p:spPr>
        <p:txBody>
          <a:bodyPr wrap="none" rtlCol="0">
            <a:spAutoFit/>
          </a:bodyPr>
          <a:lstStyle/>
          <a:p>
            <a:r>
              <a:rPr lang="en-US" i="1" dirty="0"/>
              <a:t>Left: circular ribbon flare observed in 304 Å, </a:t>
            </a:r>
          </a:p>
          <a:p>
            <a:r>
              <a:rPr lang="en-US" i="1" dirty="0"/>
              <a:t>right: corresponding magnetogram. </a:t>
            </a:r>
          </a:p>
          <a:p>
            <a:r>
              <a:rPr lang="en-US" i="1" dirty="0"/>
              <a:t>Zhang et al., 2022</a:t>
            </a:r>
            <a:endParaRPr lang="ru-RU" i="1" dirty="0"/>
          </a:p>
        </p:txBody>
      </p:sp>
    </p:spTree>
    <p:extLst>
      <p:ext uri="{BB962C8B-B14F-4D97-AF65-F5344CB8AC3E}">
        <p14:creationId xmlns:p14="http://schemas.microsoft.com/office/powerpoint/2010/main" val="3622928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88623" cy="369332"/>
          </a:xfrm>
          <a:prstGeom prst="rect">
            <a:avLst/>
          </a:prstGeom>
          <a:noFill/>
        </p:spPr>
        <p:txBody>
          <a:bodyPr wrap="none" rtlCol="0">
            <a:spAutoFit/>
          </a:bodyPr>
          <a:lstStyle/>
          <a:p>
            <a:r>
              <a:rPr lang="ru-RU" dirty="0">
                <a:latin typeface="Californian FB" panose="0207040306080B030204" pitchFamily="18" charset="0"/>
              </a:rPr>
              <a:t>4</a:t>
            </a:r>
            <a:r>
              <a:rPr lang="en-US" dirty="0">
                <a:latin typeface="Californian FB" panose="0207040306080B030204" pitchFamily="18" charset="0"/>
              </a:rPr>
              <a:t> / </a:t>
            </a:r>
            <a:r>
              <a:rPr lang="ru-RU" dirty="0">
                <a:latin typeface="Californian FB" panose="0207040306080B030204" pitchFamily="18" charset="0"/>
              </a:rPr>
              <a:t>9</a:t>
            </a:r>
            <a:endParaRPr lang="ru-RU" dirty="0"/>
          </a:p>
        </p:txBody>
      </p:sp>
      <p:sp>
        <p:nvSpPr>
          <p:cNvPr id="4" name="TextBox 3">
            <a:extLst>
              <a:ext uri="{FF2B5EF4-FFF2-40B4-BE49-F238E27FC236}">
                <a16:creationId xmlns:a16="http://schemas.microsoft.com/office/drawing/2014/main" id="{D2142F9C-2C80-220C-29B9-62E34A1A7094}"/>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Flare Topology and Evolution</a:t>
            </a:r>
            <a:endParaRPr lang="ru-RU" sz="4000" dirty="0">
              <a:solidFill>
                <a:srgbClr val="990000"/>
              </a:solidFill>
            </a:endParaRPr>
          </a:p>
        </p:txBody>
      </p:sp>
      <p:pic>
        <p:nvPicPr>
          <p:cNvPr id="5" name="Рисунок 4" descr="Изображение выглядит как текст, снимок экрана&#10;&#10;Автоматически созданное описание">
            <a:extLst>
              <a:ext uri="{FF2B5EF4-FFF2-40B4-BE49-F238E27FC236}">
                <a16:creationId xmlns:a16="http://schemas.microsoft.com/office/drawing/2014/main" id="{B5219AFB-CCE7-96E0-33E0-F8D95F39B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058" y="1034671"/>
            <a:ext cx="5425361" cy="5425361"/>
          </a:xfrm>
          <a:prstGeom prst="rect">
            <a:avLst/>
          </a:prstGeom>
        </p:spPr>
      </p:pic>
      <p:pic>
        <p:nvPicPr>
          <p:cNvPr id="16" name="Рисунок 15" descr="Изображение выглядит как текст, диаграмма, График, линия&#10;&#10;Автоматически созданное описание">
            <a:extLst>
              <a:ext uri="{FF2B5EF4-FFF2-40B4-BE49-F238E27FC236}">
                <a16:creationId xmlns:a16="http://schemas.microsoft.com/office/drawing/2014/main" id="{90DF5E85-17D1-2849-574E-ACA2BA160C28}"/>
              </a:ext>
            </a:extLst>
          </p:cNvPr>
          <p:cNvPicPr>
            <a:picLocks noChangeAspect="1"/>
          </p:cNvPicPr>
          <p:nvPr/>
        </p:nvPicPr>
        <p:blipFill rotWithShape="1">
          <a:blip r:embed="rId3">
            <a:extLst>
              <a:ext uri="{28A0092B-C50C-407E-A947-70E740481C1C}">
                <a14:useLocalDpi xmlns:a14="http://schemas.microsoft.com/office/drawing/2010/main" val="0"/>
              </a:ext>
            </a:extLst>
          </a:blip>
          <a:srcRect t="-5" b="53237"/>
          <a:stretch/>
        </p:blipFill>
        <p:spPr>
          <a:xfrm>
            <a:off x="6394962" y="1101113"/>
            <a:ext cx="5064067" cy="2405612"/>
          </a:xfrm>
          <a:prstGeom prst="rect">
            <a:avLst/>
          </a:prstGeom>
        </p:spPr>
      </p:pic>
      <p:grpSp>
        <p:nvGrpSpPr>
          <p:cNvPr id="37" name="Группа 36">
            <a:extLst>
              <a:ext uri="{FF2B5EF4-FFF2-40B4-BE49-F238E27FC236}">
                <a16:creationId xmlns:a16="http://schemas.microsoft.com/office/drawing/2014/main" id="{F278541F-1ADB-EE28-CD97-33649DE4C064}"/>
              </a:ext>
            </a:extLst>
          </p:cNvPr>
          <p:cNvGrpSpPr/>
          <p:nvPr/>
        </p:nvGrpSpPr>
        <p:grpSpPr>
          <a:xfrm>
            <a:off x="6391145" y="3429000"/>
            <a:ext cx="5456345" cy="2929599"/>
            <a:chOff x="6391145" y="3429000"/>
            <a:chExt cx="5456345" cy="2929599"/>
          </a:xfrm>
        </p:grpSpPr>
        <p:pic>
          <p:nvPicPr>
            <p:cNvPr id="18" name="Рисунок 17" descr="Изображение выглядит как снимок экрана, текст, линия, График&#10;&#10;Автоматически созданное описание">
              <a:extLst>
                <a:ext uri="{FF2B5EF4-FFF2-40B4-BE49-F238E27FC236}">
                  <a16:creationId xmlns:a16="http://schemas.microsoft.com/office/drawing/2014/main" id="{B595AC04-B000-7D6D-9564-6F03315D3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963" y="3429000"/>
              <a:ext cx="5169941" cy="2823176"/>
            </a:xfrm>
            <a:prstGeom prst="rect">
              <a:avLst/>
            </a:prstGeom>
          </p:spPr>
        </p:pic>
        <p:sp>
          <p:nvSpPr>
            <p:cNvPr id="19" name="TextBox 18">
              <a:extLst>
                <a:ext uri="{FF2B5EF4-FFF2-40B4-BE49-F238E27FC236}">
                  <a16:creationId xmlns:a16="http://schemas.microsoft.com/office/drawing/2014/main" id="{EEBA35D6-0035-AEED-8E9B-B329C50884B0}"/>
                </a:ext>
              </a:extLst>
            </p:cNvPr>
            <p:cNvSpPr txBox="1"/>
            <p:nvPr/>
          </p:nvSpPr>
          <p:spPr>
            <a:xfrm>
              <a:off x="7594473" y="3591600"/>
              <a:ext cx="3202223" cy="307777"/>
            </a:xfrm>
            <a:prstGeom prst="rect">
              <a:avLst/>
            </a:prstGeom>
            <a:noFill/>
          </p:spPr>
          <p:txBody>
            <a:bodyPr wrap="none" rtlCol="0">
              <a:spAutoFit/>
            </a:bodyPr>
            <a:lstStyle/>
            <a:p>
              <a:r>
                <a:rPr lang="en-US" sz="1400" dirty="0"/>
                <a:t>ASO-S HXI spectrogram (BKG removed)</a:t>
              </a:r>
              <a:endParaRPr lang="ru-RU" sz="1400" dirty="0"/>
            </a:p>
          </p:txBody>
        </p:sp>
        <p:sp>
          <p:nvSpPr>
            <p:cNvPr id="20" name="Прямоугольник 19">
              <a:extLst>
                <a:ext uri="{FF2B5EF4-FFF2-40B4-BE49-F238E27FC236}">
                  <a16:creationId xmlns:a16="http://schemas.microsoft.com/office/drawing/2014/main" id="{635DC0AB-653A-2BC5-6FF6-1F9F9843F46E}"/>
                </a:ext>
              </a:extLst>
            </p:cNvPr>
            <p:cNvSpPr/>
            <p:nvPr/>
          </p:nvSpPr>
          <p:spPr>
            <a:xfrm>
              <a:off x="6587634" y="6006059"/>
              <a:ext cx="477730" cy="69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08:00</a:t>
              </a:r>
              <a:endParaRPr lang="ru-RU" sz="900" dirty="0">
                <a:solidFill>
                  <a:sysClr val="windowText" lastClr="000000"/>
                </a:solidFill>
              </a:endParaRPr>
            </a:p>
          </p:txBody>
        </p:sp>
        <p:sp>
          <p:nvSpPr>
            <p:cNvPr id="21" name="Прямоугольник 20">
              <a:extLst>
                <a:ext uri="{FF2B5EF4-FFF2-40B4-BE49-F238E27FC236}">
                  <a16:creationId xmlns:a16="http://schemas.microsoft.com/office/drawing/2014/main" id="{D6F056E7-2EDC-AAE3-CF80-4185701EAC21}"/>
                </a:ext>
              </a:extLst>
            </p:cNvPr>
            <p:cNvSpPr/>
            <p:nvPr/>
          </p:nvSpPr>
          <p:spPr>
            <a:xfrm>
              <a:off x="7355608" y="6006059"/>
              <a:ext cx="477730" cy="69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08:10</a:t>
              </a:r>
              <a:endParaRPr lang="ru-RU" sz="900" dirty="0">
                <a:solidFill>
                  <a:sysClr val="windowText" lastClr="000000"/>
                </a:solidFill>
              </a:endParaRPr>
            </a:p>
          </p:txBody>
        </p:sp>
        <p:sp>
          <p:nvSpPr>
            <p:cNvPr id="22" name="Прямоугольник 21">
              <a:extLst>
                <a:ext uri="{FF2B5EF4-FFF2-40B4-BE49-F238E27FC236}">
                  <a16:creationId xmlns:a16="http://schemas.microsoft.com/office/drawing/2014/main" id="{FAA74260-160F-A799-E314-A4A99B5CDFEC}"/>
                </a:ext>
              </a:extLst>
            </p:cNvPr>
            <p:cNvSpPr/>
            <p:nvPr/>
          </p:nvSpPr>
          <p:spPr>
            <a:xfrm>
              <a:off x="8123582" y="6006059"/>
              <a:ext cx="477730" cy="69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08:20</a:t>
              </a:r>
              <a:endParaRPr lang="ru-RU" sz="900" dirty="0">
                <a:solidFill>
                  <a:sysClr val="windowText" lastClr="000000"/>
                </a:solidFill>
              </a:endParaRPr>
            </a:p>
          </p:txBody>
        </p:sp>
        <p:sp>
          <p:nvSpPr>
            <p:cNvPr id="23" name="Прямоугольник 22">
              <a:extLst>
                <a:ext uri="{FF2B5EF4-FFF2-40B4-BE49-F238E27FC236}">
                  <a16:creationId xmlns:a16="http://schemas.microsoft.com/office/drawing/2014/main" id="{044F339B-F9EC-8586-11D4-5F008F9AA18D}"/>
                </a:ext>
              </a:extLst>
            </p:cNvPr>
            <p:cNvSpPr/>
            <p:nvPr/>
          </p:nvSpPr>
          <p:spPr>
            <a:xfrm>
              <a:off x="8891556" y="6006059"/>
              <a:ext cx="477730" cy="69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08:30</a:t>
              </a:r>
              <a:endParaRPr lang="ru-RU" sz="900" dirty="0">
                <a:solidFill>
                  <a:sysClr val="windowText" lastClr="000000"/>
                </a:solidFill>
              </a:endParaRPr>
            </a:p>
          </p:txBody>
        </p:sp>
        <p:sp>
          <p:nvSpPr>
            <p:cNvPr id="24" name="Прямоугольник 23">
              <a:extLst>
                <a:ext uri="{FF2B5EF4-FFF2-40B4-BE49-F238E27FC236}">
                  <a16:creationId xmlns:a16="http://schemas.microsoft.com/office/drawing/2014/main" id="{7100E56E-6445-96C6-7A1E-F147D733FFE8}"/>
                </a:ext>
              </a:extLst>
            </p:cNvPr>
            <p:cNvSpPr/>
            <p:nvPr/>
          </p:nvSpPr>
          <p:spPr>
            <a:xfrm>
              <a:off x="10384055" y="6006059"/>
              <a:ext cx="477730" cy="69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08:50</a:t>
              </a:r>
              <a:endParaRPr lang="ru-RU" sz="900" dirty="0">
                <a:solidFill>
                  <a:sysClr val="windowText" lastClr="000000"/>
                </a:solidFill>
              </a:endParaRPr>
            </a:p>
          </p:txBody>
        </p:sp>
        <p:sp>
          <p:nvSpPr>
            <p:cNvPr id="25" name="Прямоугольник 24">
              <a:extLst>
                <a:ext uri="{FF2B5EF4-FFF2-40B4-BE49-F238E27FC236}">
                  <a16:creationId xmlns:a16="http://schemas.microsoft.com/office/drawing/2014/main" id="{356AE0ED-6D13-4FAA-F1D7-43EF69662171}"/>
                </a:ext>
              </a:extLst>
            </p:cNvPr>
            <p:cNvSpPr/>
            <p:nvPr/>
          </p:nvSpPr>
          <p:spPr>
            <a:xfrm>
              <a:off x="11148212" y="6008709"/>
              <a:ext cx="477730" cy="699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09:00</a:t>
              </a:r>
              <a:endParaRPr lang="ru-RU" sz="900" dirty="0">
                <a:solidFill>
                  <a:sysClr val="windowText" lastClr="000000"/>
                </a:solidFill>
              </a:endParaRPr>
            </a:p>
          </p:txBody>
        </p:sp>
        <p:sp>
          <p:nvSpPr>
            <p:cNvPr id="26" name="Прямоугольник 25">
              <a:extLst>
                <a:ext uri="{FF2B5EF4-FFF2-40B4-BE49-F238E27FC236}">
                  <a16:creationId xmlns:a16="http://schemas.microsoft.com/office/drawing/2014/main" id="{567EE6E0-954D-6D80-0725-24174A8597A7}"/>
                </a:ext>
              </a:extLst>
            </p:cNvPr>
            <p:cNvSpPr/>
            <p:nvPr/>
          </p:nvSpPr>
          <p:spPr>
            <a:xfrm>
              <a:off x="11282317" y="6105520"/>
              <a:ext cx="565173" cy="12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dirty="0">
                <a:solidFill>
                  <a:sysClr val="windowText" lastClr="000000"/>
                </a:solidFill>
              </a:endParaRPr>
            </a:p>
          </p:txBody>
        </p:sp>
        <p:sp>
          <p:nvSpPr>
            <p:cNvPr id="27" name="Прямоугольник 26">
              <a:extLst>
                <a:ext uri="{FF2B5EF4-FFF2-40B4-BE49-F238E27FC236}">
                  <a16:creationId xmlns:a16="http://schemas.microsoft.com/office/drawing/2014/main" id="{E6AD468F-4E18-0CD7-3ABD-4DDADFDC5E71}"/>
                </a:ext>
              </a:extLst>
            </p:cNvPr>
            <p:cNvSpPr/>
            <p:nvPr/>
          </p:nvSpPr>
          <p:spPr>
            <a:xfrm rot="5400000">
              <a:off x="11326529" y="6014836"/>
              <a:ext cx="565173" cy="12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dirty="0">
                <a:solidFill>
                  <a:sysClr val="windowText" lastClr="000000"/>
                </a:solidFill>
              </a:endParaRPr>
            </a:p>
          </p:txBody>
        </p:sp>
        <p:sp>
          <p:nvSpPr>
            <p:cNvPr id="28" name="Прямоугольник 27">
              <a:extLst>
                <a:ext uri="{FF2B5EF4-FFF2-40B4-BE49-F238E27FC236}">
                  <a16:creationId xmlns:a16="http://schemas.microsoft.com/office/drawing/2014/main" id="{3FB32EF3-A465-455F-33DD-8504C229877A}"/>
                </a:ext>
              </a:extLst>
            </p:cNvPr>
            <p:cNvSpPr/>
            <p:nvPr/>
          </p:nvSpPr>
          <p:spPr>
            <a:xfrm>
              <a:off x="8037522" y="6104650"/>
              <a:ext cx="2111560" cy="14829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Start Time (12-Jul-23 08:00:00)</a:t>
              </a:r>
            </a:p>
          </p:txBody>
        </p:sp>
        <p:sp>
          <p:nvSpPr>
            <p:cNvPr id="29" name="Прямоугольник 28">
              <a:extLst>
                <a:ext uri="{FF2B5EF4-FFF2-40B4-BE49-F238E27FC236}">
                  <a16:creationId xmlns:a16="http://schemas.microsoft.com/office/drawing/2014/main" id="{89BE0262-5CD2-9F35-397A-0B10FD72D391}"/>
                </a:ext>
              </a:extLst>
            </p:cNvPr>
            <p:cNvSpPr/>
            <p:nvPr/>
          </p:nvSpPr>
          <p:spPr>
            <a:xfrm>
              <a:off x="6391145" y="6121857"/>
              <a:ext cx="565173" cy="12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dirty="0">
                <a:solidFill>
                  <a:sysClr val="windowText" lastClr="000000"/>
                </a:solidFill>
              </a:endParaRPr>
            </a:p>
          </p:txBody>
        </p:sp>
        <p:sp>
          <p:nvSpPr>
            <p:cNvPr id="30" name="Прямоугольник 29">
              <a:extLst>
                <a:ext uri="{FF2B5EF4-FFF2-40B4-BE49-F238E27FC236}">
                  <a16:creationId xmlns:a16="http://schemas.microsoft.com/office/drawing/2014/main" id="{4318B7B6-9928-1C24-FB41-3E4953440FF3}"/>
                </a:ext>
              </a:extLst>
            </p:cNvPr>
            <p:cNvSpPr/>
            <p:nvPr/>
          </p:nvSpPr>
          <p:spPr>
            <a:xfrm>
              <a:off x="9309589" y="5971537"/>
              <a:ext cx="565173" cy="12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dirty="0">
                <a:solidFill>
                  <a:sysClr val="windowText" lastClr="000000"/>
                </a:solidFill>
              </a:endParaRPr>
            </a:p>
          </p:txBody>
        </p:sp>
        <p:sp>
          <p:nvSpPr>
            <p:cNvPr id="31" name="Прямоугольник 30">
              <a:extLst>
                <a:ext uri="{FF2B5EF4-FFF2-40B4-BE49-F238E27FC236}">
                  <a16:creationId xmlns:a16="http://schemas.microsoft.com/office/drawing/2014/main" id="{724BF757-B66C-1694-A7A2-63A36E6308C4}"/>
                </a:ext>
              </a:extLst>
            </p:cNvPr>
            <p:cNvSpPr/>
            <p:nvPr/>
          </p:nvSpPr>
          <p:spPr>
            <a:xfrm>
              <a:off x="9592175" y="5972410"/>
              <a:ext cx="565173" cy="12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08:40</a:t>
              </a:r>
              <a:endParaRPr lang="ru-RU" sz="900" dirty="0">
                <a:solidFill>
                  <a:sysClr val="windowText" lastClr="000000"/>
                </a:solidFill>
              </a:endParaRPr>
            </a:p>
          </p:txBody>
        </p:sp>
        <p:sp>
          <p:nvSpPr>
            <p:cNvPr id="32" name="Прямоугольник 31">
              <a:extLst>
                <a:ext uri="{FF2B5EF4-FFF2-40B4-BE49-F238E27FC236}">
                  <a16:creationId xmlns:a16="http://schemas.microsoft.com/office/drawing/2014/main" id="{F76E6EF2-26FA-6DD8-D9F2-40A8BD3AD561}"/>
                </a:ext>
              </a:extLst>
            </p:cNvPr>
            <p:cNvSpPr/>
            <p:nvPr/>
          </p:nvSpPr>
          <p:spPr>
            <a:xfrm rot="16200000">
              <a:off x="6243871" y="4695214"/>
              <a:ext cx="565173" cy="1223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keV</a:t>
              </a:r>
              <a:endParaRPr lang="ru-RU" sz="900" dirty="0">
                <a:solidFill>
                  <a:sysClr val="windowText" lastClr="000000"/>
                </a:solidFill>
              </a:endParaRPr>
            </a:p>
          </p:txBody>
        </p:sp>
        <p:sp>
          <p:nvSpPr>
            <p:cNvPr id="33" name="Прямоугольник 32">
              <a:extLst>
                <a:ext uri="{FF2B5EF4-FFF2-40B4-BE49-F238E27FC236}">
                  <a16:creationId xmlns:a16="http://schemas.microsoft.com/office/drawing/2014/main" id="{2AC6F40A-DA87-A7DA-402C-EADD5D88A0A1}"/>
                </a:ext>
              </a:extLst>
            </p:cNvPr>
            <p:cNvSpPr/>
            <p:nvPr/>
          </p:nvSpPr>
          <p:spPr>
            <a:xfrm>
              <a:off x="6465280" y="5702047"/>
              <a:ext cx="312933" cy="26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dirty="0">
                <a:solidFill>
                  <a:sysClr val="windowText" lastClr="000000"/>
                </a:solidFill>
              </a:endParaRPr>
            </a:p>
          </p:txBody>
        </p:sp>
        <p:sp>
          <p:nvSpPr>
            <p:cNvPr id="34" name="Прямоугольник 33">
              <a:extLst>
                <a:ext uri="{FF2B5EF4-FFF2-40B4-BE49-F238E27FC236}">
                  <a16:creationId xmlns:a16="http://schemas.microsoft.com/office/drawing/2014/main" id="{074B2EDA-611F-5DA4-3644-CABABA59FEEF}"/>
                </a:ext>
              </a:extLst>
            </p:cNvPr>
            <p:cNvSpPr/>
            <p:nvPr/>
          </p:nvSpPr>
          <p:spPr>
            <a:xfrm>
              <a:off x="6463659" y="4169794"/>
              <a:ext cx="312933" cy="2651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900" dirty="0">
                <a:solidFill>
                  <a:sysClr val="windowText" lastClr="000000"/>
                </a:solidFill>
              </a:endParaRPr>
            </a:p>
          </p:txBody>
        </p:sp>
        <p:sp>
          <p:nvSpPr>
            <p:cNvPr id="35" name="Прямоугольник 34">
              <a:extLst>
                <a:ext uri="{FF2B5EF4-FFF2-40B4-BE49-F238E27FC236}">
                  <a16:creationId xmlns:a16="http://schemas.microsoft.com/office/drawing/2014/main" id="{C6F63429-DF44-E824-17BF-2A73FF2C9510}"/>
                </a:ext>
              </a:extLst>
            </p:cNvPr>
            <p:cNvSpPr/>
            <p:nvPr/>
          </p:nvSpPr>
          <p:spPr>
            <a:xfrm>
              <a:off x="6553878" y="5755259"/>
              <a:ext cx="312933" cy="26513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10</a:t>
              </a:r>
              <a:endParaRPr lang="ru-RU" sz="900" dirty="0">
                <a:solidFill>
                  <a:sysClr val="windowText" lastClr="000000"/>
                </a:solidFill>
              </a:endParaRPr>
            </a:p>
          </p:txBody>
        </p:sp>
        <p:sp>
          <p:nvSpPr>
            <p:cNvPr id="36" name="Прямоугольник 35">
              <a:extLst>
                <a:ext uri="{FF2B5EF4-FFF2-40B4-BE49-F238E27FC236}">
                  <a16:creationId xmlns:a16="http://schemas.microsoft.com/office/drawing/2014/main" id="{00B295E0-786D-D17B-3E5D-2AA362D52136}"/>
                </a:ext>
              </a:extLst>
            </p:cNvPr>
            <p:cNvSpPr/>
            <p:nvPr/>
          </p:nvSpPr>
          <p:spPr>
            <a:xfrm>
              <a:off x="6430653" y="4174753"/>
              <a:ext cx="497001" cy="265130"/>
            </a:xfrm>
            <a:prstGeom prst="rect">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solidFill>
                    <a:sysClr val="windowText" lastClr="000000"/>
                  </a:solidFill>
                </a:rPr>
                <a:t>100</a:t>
              </a:r>
              <a:endParaRPr lang="ru-RU" sz="900" dirty="0">
                <a:solidFill>
                  <a:sysClr val="windowText" lastClr="000000"/>
                </a:solidFill>
              </a:endParaRPr>
            </a:p>
          </p:txBody>
        </p:sp>
      </p:grpSp>
    </p:spTree>
    <p:extLst>
      <p:ext uri="{BB962C8B-B14F-4D97-AF65-F5344CB8AC3E}">
        <p14:creationId xmlns:p14="http://schemas.microsoft.com/office/powerpoint/2010/main" val="2519649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79005" cy="369332"/>
          </a:xfrm>
          <a:prstGeom prst="rect">
            <a:avLst/>
          </a:prstGeom>
          <a:noFill/>
        </p:spPr>
        <p:txBody>
          <a:bodyPr wrap="none" rtlCol="0">
            <a:spAutoFit/>
          </a:bodyPr>
          <a:lstStyle/>
          <a:p>
            <a:r>
              <a:rPr lang="en-US" dirty="0">
                <a:latin typeface="Californian FB" panose="0207040306080B030204" pitchFamily="18" charset="0"/>
              </a:rPr>
              <a:t>5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EA88B42F-44DF-0087-1187-B09394CB8135}"/>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Hard X-Ray </a:t>
            </a:r>
            <a:r>
              <a:rPr lang="en-US" sz="4000" dirty="0" err="1">
                <a:solidFill>
                  <a:srgbClr val="990000"/>
                </a:solidFill>
                <a:latin typeface="Californian FB" panose="0207040306080B030204" pitchFamily="18" charset="0"/>
              </a:rPr>
              <a:t>sourses</a:t>
            </a:r>
            <a:r>
              <a:rPr lang="en-US" sz="4000" dirty="0">
                <a:solidFill>
                  <a:srgbClr val="990000"/>
                </a:solidFill>
                <a:latin typeface="Californian FB" panose="0207040306080B030204" pitchFamily="18" charset="0"/>
              </a:rPr>
              <a:t> vs </a:t>
            </a:r>
            <a:r>
              <a:rPr lang="en-US" sz="4000" dirty="0" err="1">
                <a:solidFill>
                  <a:srgbClr val="990000"/>
                </a:solidFill>
                <a:latin typeface="Californian FB" panose="0207040306080B030204" pitchFamily="18" charset="0"/>
              </a:rPr>
              <a:t>chromospheric</a:t>
            </a:r>
            <a:r>
              <a:rPr lang="en-US" sz="4000" dirty="0">
                <a:solidFill>
                  <a:srgbClr val="990000"/>
                </a:solidFill>
                <a:latin typeface="Californian FB" panose="0207040306080B030204" pitchFamily="18" charset="0"/>
              </a:rPr>
              <a:t> emission</a:t>
            </a:r>
            <a:endParaRPr lang="ru-RU" sz="4000" dirty="0">
              <a:solidFill>
                <a:srgbClr val="990000"/>
              </a:solidFill>
            </a:endParaRPr>
          </a:p>
        </p:txBody>
      </p:sp>
      <p:pic>
        <p:nvPicPr>
          <p:cNvPr id="12" name="Рисунок 11" descr="Изображение выглядит как текст, снимок экрана, Вселенная, астрономия&#10;&#10;Автоматически созданное описание">
            <a:extLst>
              <a:ext uri="{FF2B5EF4-FFF2-40B4-BE49-F238E27FC236}">
                <a16:creationId xmlns:a16="http://schemas.microsoft.com/office/drawing/2014/main" id="{402DB74E-26C0-B6C0-F544-0CD52CD678A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112" t="6019" r="26700" b="2626"/>
          <a:stretch/>
        </p:blipFill>
        <p:spPr>
          <a:xfrm>
            <a:off x="963588" y="1047996"/>
            <a:ext cx="4839407" cy="4684546"/>
          </a:xfrm>
          <a:prstGeom prst="rect">
            <a:avLst/>
          </a:prstGeom>
        </p:spPr>
      </p:pic>
      <p:pic>
        <p:nvPicPr>
          <p:cNvPr id="13" name="Рисунок 12">
            <a:extLst>
              <a:ext uri="{FF2B5EF4-FFF2-40B4-BE49-F238E27FC236}">
                <a16:creationId xmlns:a16="http://schemas.microsoft.com/office/drawing/2014/main" id="{A02ED59C-EB66-9AE8-0153-C22F630F24D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5674" t="5673" r="27136" b="2953"/>
          <a:stretch/>
        </p:blipFill>
        <p:spPr>
          <a:xfrm>
            <a:off x="6416886" y="1047995"/>
            <a:ext cx="4809824" cy="4655909"/>
          </a:xfrm>
          <a:prstGeom prst="rect">
            <a:avLst/>
          </a:prstGeom>
        </p:spPr>
      </p:pic>
      <p:sp>
        <p:nvSpPr>
          <p:cNvPr id="14" name="TextBox 13">
            <a:extLst>
              <a:ext uri="{FF2B5EF4-FFF2-40B4-BE49-F238E27FC236}">
                <a16:creationId xmlns:a16="http://schemas.microsoft.com/office/drawing/2014/main" id="{0667B039-0A35-70B1-253C-B6CCC57F39C4}"/>
              </a:ext>
            </a:extLst>
          </p:cNvPr>
          <p:cNvSpPr txBox="1"/>
          <p:nvPr/>
        </p:nvSpPr>
        <p:spPr>
          <a:xfrm>
            <a:off x="3214254" y="5761179"/>
            <a:ext cx="5026120" cy="369332"/>
          </a:xfrm>
          <a:prstGeom prst="rect">
            <a:avLst/>
          </a:prstGeom>
          <a:noFill/>
        </p:spPr>
        <p:txBody>
          <a:bodyPr wrap="none" rtlCol="0">
            <a:spAutoFit/>
          </a:bodyPr>
          <a:lstStyle/>
          <a:p>
            <a:r>
              <a:rPr lang="en-US" i="1" dirty="0"/>
              <a:t>HXI resolution: 2’’ per pix (reconstructed images)</a:t>
            </a:r>
          </a:p>
        </p:txBody>
      </p:sp>
      <p:sp>
        <p:nvSpPr>
          <p:cNvPr id="2" name="Овал 1">
            <a:extLst>
              <a:ext uri="{FF2B5EF4-FFF2-40B4-BE49-F238E27FC236}">
                <a16:creationId xmlns:a16="http://schemas.microsoft.com/office/drawing/2014/main" id="{6D75D30A-C533-146E-4614-F502EDC03EAE}"/>
              </a:ext>
            </a:extLst>
          </p:cNvPr>
          <p:cNvSpPr/>
          <p:nvPr/>
        </p:nvSpPr>
        <p:spPr>
          <a:xfrm rot="1186762">
            <a:off x="3488980" y="3121603"/>
            <a:ext cx="459967" cy="1703874"/>
          </a:xfrm>
          <a:prstGeom prst="ellipse">
            <a:avLst/>
          </a:prstGeom>
          <a:noFill/>
          <a:ln w="12700">
            <a:solidFill>
              <a:srgbClr val="FFFF00">
                <a:alpha val="21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DD26B226-468F-6F68-D855-A1B5EB703414}"/>
              </a:ext>
            </a:extLst>
          </p:cNvPr>
          <p:cNvSpPr/>
          <p:nvPr/>
        </p:nvSpPr>
        <p:spPr>
          <a:xfrm rot="1186762">
            <a:off x="9150798" y="3398853"/>
            <a:ext cx="459967" cy="1703874"/>
          </a:xfrm>
          <a:prstGeom prst="ellipse">
            <a:avLst/>
          </a:prstGeom>
          <a:noFill/>
          <a:ln w="12700">
            <a:solidFill>
              <a:srgbClr val="FFFF00">
                <a:alpha val="21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78749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80608" cy="369332"/>
          </a:xfrm>
          <a:prstGeom prst="rect">
            <a:avLst/>
          </a:prstGeom>
          <a:noFill/>
        </p:spPr>
        <p:txBody>
          <a:bodyPr wrap="none" rtlCol="0">
            <a:spAutoFit/>
          </a:bodyPr>
          <a:lstStyle/>
          <a:p>
            <a:r>
              <a:rPr lang="en-US" dirty="0">
                <a:latin typeface="Californian FB" panose="0207040306080B030204" pitchFamily="18" charset="0"/>
              </a:rPr>
              <a:t>6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EA88B42F-44DF-0087-1187-B09394CB8135}"/>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Hard X-Ray </a:t>
            </a:r>
            <a:r>
              <a:rPr lang="en-US" sz="4000" dirty="0" err="1">
                <a:solidFill>
                  <a:srgbClr val="990000"/>
                </a:solidFill>
                <a:latin typeface="Californian FB" panose="0207040306080B030204" pitchFamily="18" charset="0"/>
              </a:rPr>
              <a:t>sourses</a:t>
            </a:r>
            <a:r>
              <a:rPr lang="en-US" sz="4000" dirty="0">
                <a:solidFill>
                  <a:srgbClr val="990000"/>
                </a:solidFill>
                <a:latin typeface="Californian FB" panose="0207040306080B030204" pitchFamily="18" charset="0"/>
              </a:rPr>
              <a:t> vs </a:t>
            </a:r>
            <a:r>
              <a:rPr lang="en-US" sz="4000" dirty="0" err="1">
                <a:solidFill>
                  <a:srgbClr val="990000"/>
                </a:solidFill>
                <a:latin typeface="Californian FB" panose="0207040306080B030204" pitchFamily="18" charset="0"/>
              </a:rPr>
              <a:t>chromospheric</a:t>
            </a:r>
            <a:r>
              <a:rPr lang="en-US" sz="4000" dirty="0">
                <a:solidFill>
                  <a:srgbClr val="990000"/>
                </a:solidFill>
                <a:latin typeface="Californian FB" panose="0207040306080B030204" pitchFamily="18" charset="0"/>
              </a:rPr>
              <a:t> emission</a:t>
            </a:r>
            <a:endParaRPr lang="ru-RU" sz="4000" dirty="0">
              <a:solidFill>
                <a:srgbClr val="990000"/>
              </a:solidFill>
            </a:endParaRPr>
          </a:p>
        </p:txBody>
      </p:sp>
      <p:sp>
        <p:nvSpPr>
          <p:cNvPr id="14" name="TextBox 13">
            <a:extLst>
              <a:ext uri="{FF2B5EF4-FFF2-40B4-BE49-F238E27FC236}">
                <a16:creationId xmlns:a16="http://schemas.microsoft.com/office/drawing/2014/main" id="{0667B039-0A35-70B1-253C-B6CCC57F39C4}"/>
              </a:ext>
            </a:extLst>
          </p:cNvPr>
          <p:cNvSpPr txBox="1"/>
          <p:nvPr/>
        </p:nvSpPr>
        <p:spPr>
          <a:xfrm>
            <a:off x="1641960" y="5637462"/>
            <a:ext cx="3813960" cy="646331"/>
          </a:xfrm>
          <a:prstGeom prst="rect">
            <a:avLst/>
          </a:prstGeom>
          <a:noFill/>
        </p:spPr>
        <p:txBody>
          <a:bodyPr wrap="square" rtlCol="0">
            <a:spAutoFit/>
          </a:bodyPr>
          <a:lstStyle/>
          <a:p>
            <a:r>
              <a:rPr lang="en-US" i="1" dirty="0"/>
              <a:t>HXI resolution: 2’’ per pix (reconstructed images)</a:t>
            </a:r>
          </a:p>
        </p:txBody>
      </p:sp>
      <p:pic>
        <p:nvPicPr>
          <p:cNvPr id="15" name="Рисунок 14" descr="Изображение выглядит как текст, снимок экрана, рентгеновская пленка&#10;&#10;Автоматически созданное описание">
            <a:extLst>
              <a:ext uri="{FF2B5EF4-FFF2-40B4-BE49-F238E27FC236}">
                <a16:creationId xmlns:a16="http://schemas.microsoft.com/office/drawing/2014/main" id="{728399C3-EE16-6CEF-261E-1A7E5A5AB769}"/>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5665" t="2745" r="24648" b="2745"/>
          <a:stretch/>
        </p:blipFill>
        <p:spPr>
          <a:xfrm>
            <a:off x="908942" y="832875"/>
            <a:ext cx="5121744" cy="4871029"/>
          </a:xfrm>
          <a:prstGeom prst="rect">
            <a:avLst/>
          </a:prstGeom>
        </p:spPr>
      </p:pic>
      <p:pic>
        <p:nvPicPr>
          <p:cNvPr id="17" name="Рисунок 16" descr="Изображение выглядит как текст, снимок экрана&#10;&#10;Автоматически созданное описание">
            <a:extLst>
              <a:ext uri="{FF2B5EF4-FFF2-40B4-BE49-F238E27FC236}">
                <a16:creationId xmlns:a16="http://schemas.microsoft.com/office/drawing/2014/main" id="{9A1945AD-B1FC-1076-4A1E-8EBF3C73E5E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7120" y="1076632"/>
            <a:ext cx="4655909" cy="4655909"/>
          </a:xfrm>
          <a:prstGeom prst="rect">
            <a:avLst/>
          </a:prstGeom>
        </p:spPr>
      </p:pic>
      <p:sp>
        <p:nvSpPr>
          <p:cNvPr id="18" name="TextBox 17">
            <a:extLst>
              <a:ext uri="{FF2B5EF4-FFF2-40B4-BE49-F238E27FC236}">
                <a16:creationId xmlns:a16="http://schemas.microsoft.com/office/drawing/2014/main" id="{FA0BFC8B-42FF-8BD0-2C73-06C4E1BD6C09}"/>
              </a:ext>
            </a:extLst>
          </p:cNvPr>
          <p:cNvSpPr txBox="1"/>
          <p:nvPr/>
        </p:nvSpPr>
        <p:spPr>
          <a:xfrm>
            <a:off x="7009569" y="5637462"/>
            <a:ext cx="3178371" cy="369332"/>
          </a:xfrm>
          <a:prstGeom prst="rect">
            <a:avLst/>
          </a:prstGeom>
          <a:noFill/>
        </p:spPr>
        <p:txBody>
          <a:bodyPr wrap="none" rtlCol="0">
            <a:spAutoFit/>
          </a:bodyPr>
          <a:lstStyle/>
          <a:p>
            <a:r>
              <a:rPr lang="en-US" dirty="0"/>
              <a:t>SRH resolution: 7’’-30’’ per pix</a:t>
            </a:r>
          </a:p>
        </p:txBody>
      </p:sp>
      <p:grpSp>
        <p:nvGrpSpPr>
          <p:cNvPr id="34" name="Группа 33">
            <a:extLst>
              <a:ext uri="{FF2B5EF4-FFF2-40B4-BE49-F238E27FC236}">
                <a16:creationId xmlns:a16="http://schemas.microsoft.com/office/drawing/2014/main" id="{8A5FB947-B12F-DB40-356F-97E4AE64D1BF}"/>
              </a:ext>
            </a:extLst>
          </p:cNvPr>
          <p:cNvGrpSpPr/>
          <p:nvPr/>
        </p:nvGrpSpPr>
        <p:grpSpPr>
          <a:xfrm>
            <a:off x="10622798" y="1353892"/>
            <a:ext cx="631792" cy="1941670"/>
            <a:chOff x="10622798" y="1353892"/>
            <a:chExt cx="631792" cy="1941670"/>
          </a:xfrm>
        </p:grpSpPr>
        <p:sp>
          <p:nvSpPr>
            <p:cNvPr id="20" name="Прямоугольник 19">
              <a:extLst>
                <a:ext uri="{FF2B5EF4-FFF2-40B4-BE49-F238E27FC236}">
                  <a16:creationId xmlns:a16="http://schemas.microsoft.com/office/drawing/2014/main" id="{822C686F-E2C5-2975-6C1F-8FE2CE4388BB}"/>
                </a:ext>
              </a:extLst>
            </p:cNvPr>
            <p:cNvSpPr/>
            <p:nvPr/>
          </p:nvSpPr>
          <p:spPr>
            <a:xfrm>
              <a:off x="10713428" y="1411166"/>
              <a:ext cx="200846" cy="1688122"/>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a:extLst>
                <a:ext uri="{FF2B5EF4-FFF2-40B4-BE49-F238E27FC236}">
                  <a16:creationId xmlns:a16="http://schemas.microsoft.com/office/drawing/2014/main" id="{8E688713-39E2-722D-FBC3-701C2516DE90}"/>
                </a:ext>
              </a:extLst>
            </p:cNvPr>
            <p:cNvSpPr/>
            <p:nvPr/>
          </p:nvSpPr>
          <p:spPr>
            <a:xfrm>
              <a:off x="10769381" y="2431919"/>
              <a:ext cx="200846" cy="804496"/>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9" name="TextBox 18">
              <a:extLst>
                <a:ext uri="{FF2B5EF4-FFF2-40B4-BE49-F238E27FC236}">
                  <a16:creationId xmlns:a16="http://schemas.microsoft.com/office/drawing/2014/main" id="{9FCED334-54E1-C5A5-0F3E-DC468D47B9B0}"/>
                </a:ext>
              </a:extLst>
            </p:cNvPr>
            <p:cNvSpPr txBox="1"/>
            <p:nvPr/>
          </p:nvSpPr>
          <p:spPr>
            <a:xfrm>
              <a:off x="10623881" y="1353892"/>
              <a:ext cx="568727" cy="230832"/>
            </a:xfrm>
            <a:prstGeom prst="rect">
              <a:avLst/>
            </a:prstGeom>
            <a:noFill/>
          </p:spPr>
          <p:txBody>
            <a:bodyPr wrap="square" rtlCol="0">
              <a:spAutoFit/>
            </a:bodyPr>
            <a:lstStyle/>
            <a:p>
              <a:r>
                <a:rPr lang="en-US" sz="900" dirty="0"/>
                <a:t>GHz</a:t>
              </a:r>
            </a:p>
          </p:txBody>
        </p:sp>
        <p:sp>
          <p:nvSpPr>
            <p:cNvPr id="22" name="TextBox 21">
              <a:extLst>
                <a:ext uri="{FF2B5EF4-FFF2-40B4-BE49-F238E27FC236}">
                  <a16:creationId xmlns:a16="http://schemas.microsoft.com/office/drawing/2014/main" id="{B3612687-5F79-9B06-AC75-2276F4A9ED2F}"/>
                </a:ext>
              </a:extLst>
            </p:cNvPr>
            <p:cNvSpPr txBox="1"/>
            <p:nvPr/>
          </p:nvSpPr>
          <p:spPr>
            <a:xfrm>
              <a:off x="10623880" y="1500752"/>
              <a:ext cx="568727" cy="230832"/>
            </a:xfrm>
            <a:prstGeom prst="rect">
              <a:avLst/>
            </a:prstGeom>
            <a:noFill/>
          </p:spPr>
          <p:txBody>
            <a:bodyPr wrap="square" rtlCol="0">
              <a:spAutoFit/>
            </a:bodyPr>
            <a:lstStyle/>
            <a:p>
              <a:r>
                <a:rPr lang="en-US" sz="900" dirty="0"/>
                <a:t>GHz</a:t>
              </a:r>
            </a:p>
          </p:txBody>
        </p:sp>
        <p:sp>
          <p:nvSpPr>
            <p:cNvPr id="23" name="TextBox 22">
              <a:extLst>
                <a:ext uri="{FF2B5EF4-FFF2-40B4-BE49-F238E27FC236}">
                  <a16:creationId xmlns:a16="http://schemas.microsoft.com/office/drawing/2014/main" id="{7A4D4E11-45F4-523C-C846-7419193C4F8A}"/>
                </a:ext>
              </a:extLst>
            </p:cNvPr>
            <p:cNvSpPr txBox="1"/>
            <p:nvPr/>
          </p:nvSpPr>
          <p:spPr>
            <a:xfrm>
              <a:off x="10623879" y="1641998"/>
              <a:ext cx="568727" cy="230832"/>
            </a:xfrm>
            <a:prstGeom prst="rect">
              <a:avLst/>
            </a:prstGeom>
            <a:noFill/>
          </p:spPr>
          <p:txBody>
            <a:bodyPr wrap="square" rtlCol="0">
              <a:spAutoFit/>
            </a:bodyPr>
            <a:lstStyle/>
            <a:p>
              <a:r>
                <a:rPr lang="en-US" sz="900" dirty="0"/>
                <a:t>GHz</a:t>
              </a:r>
            </a:p>
          </p:txBody>
        </p:sp>
        <p:sp>
          <p:nvSpPr>
            <p:cNvPr id="24" name="TextBox 23">
              <a:extLst>
                <a:ext uri="{FF2B5EF4-FFF2-40B4-BE49-F238E27FC236}">
                  <a16:creationId xmlns:a16="http://schemas.microsoft.com/office/drawing/2014/main" id="{72D6758E-D775-01DF-AC08-8043AEFB03B7}"/>
                </a:ext>
              </a:extLst>
            </p:cNvPr>
            <p:cNvSpPr txBox="1"/>
            <p:nvPr/>
          </p:nvSpPr>
          <p:spPr>
            <a:xfrm>
              <a:off x="10623876" y="1786051"/>
              <a:ext cx="568727" cy="230832"/>
            </a:xfrm>
            <a:prstGeom prst="rect">
              <a:avLst/>
            </a:prstGeom>
            <a:noFill/>
          </p:spPr>
          <p:txBody>
            <a:bodyPr wrap="square" rtlCol="0">
              <a:spAutoFit/>
            </a:bodyPr>
            <a:lstStyle/>
            <a:p>
              <a:r>
                <a:rPr lang="en-US" sz="900" dirty="0"/>
                <a:t>GHz</a:t>
              </a:r>
            </a:p>
          </p:txBody>
        </p:sp>
        <p:sp>
          <p:nvSpPr>
            <p:cNvPr id="25" name="TextBox 24">
              <a:extLst>
                <a:ext uri="{FF2B5EF4-FFF2-40B4-BE49-F238E27FC236}">
                  <a16:creationId xmlns:a16="http://schemas.microsoft.com/office/drawing/2014/main" id="{E3323908-B070-01A0-0DC8-CE217FCE1383}"/>
                </a:ext>
              </a:extLst>
            </p:cNvPr>
            <p:cNvSpPr txBox="1"/>
            <p:nvPr/>
          </p:nvSpPr>
          <p:spPr>
            <a:xfrm>
              <a:off x="10623876" y="1926538"/>
              <a:ext cx="568727" cy="230832"/>
            </a:xfrm>
            <a:prstGeom prst="rect">
              <a:avLst/>
            </a:prstGeom>
            <a:noFill/>
          </p:spPr>
          <p:txBody>
            <a:bodyPr wrap="square" rtlCol="0">
              <a:spAutoFit/>
            </a:bodyPr>
            <a:lstStyle/>
            <a:p>
              <a:r>
                <a:rPr lang="en-US" sz="900" dirty="0"/>
                <a:t>GHz</a:t>
              </a:r>
            </a:p>
          </p:txBody>
        </p:sp>
        <p:sp>
          <p:nvSpPr>
            <p:cNvPr id="26" name="TextBox 25">
              <a:extLst>
                <a:ext uri="{FF2B5EF4-FFF2-40B4-BE49-F238E27FC236}">
                  <a16:creationId xmlns:a16="http://schemas.microsoft.com/office/drawing/2014/main" id="{ACA271C7-2821-A58D-8F33-3CF125627D0A}"/>
                </a:ext>
              </a:extLst>
            </p:cNvPr>
            <p:cNvSpPr txBox="1"/>
            <p:nvPr/>
          </p:nvSpPr>
          <p:spPr>
            <a:xfrm>
              <a:off x="10628267" y="2063664"/>
              <a:ext cx="568727" cy="230832"/>
            </a:xfrm>
            <a:prstGeom prst="rect">
              <a:avLst/>
            </a:prstGeom>
            <a:noFill/>
          </p:spPr>
          <p:txBody>
            <a:bodyPr wrap="square" rtlCol="0">
              <a:spAutoFit/>
            </a:bodyPr>
            <a:lstStyle/>
            <a:p>
              <a:r>
                <a:rPr lang="en-US" sz="900" dirty="0"/>
                <a:t>GHz</a:t>
              </a:r>
            </a:p>
          </p:txBody>
        </p:sp>
        <p:sp>
          <p:nvSpPr>
            <p:cNvPr id="27" name="TextBox 26">
              <a:extLst>
                <a:ext uri="{FF2B5EF4-FFF2-40B4-BE49-F238E27FC236}">
                  <a16:creationId xmlns:a16="http://schemas.microsoft.com/office/drawing/2014/main" id="{E30F7B71-3DA5-298F-D076-B27F29FB3BD7}"/>
                </a:ext>
              </a:extLst>
            </p:cNvPr>
            <p:cNvSpPr txBox="1"/>
            <p:nvPr/>
          </p:nvSpPr>
          <p:spPr>
            <a:xfrm>
              <a:off x="10622798" y="2210524"/>
              <a:ext cx="568727" cy="230832"/>
            </a:xfrm>
            <a:prstGeom prst="rect">
              <a:avLst/>
            </a:prstGeom>
            <a:noFill/>
          </p:spPr>
          <p:txBody>
            <a:bodyPr wrap="square" rtlCol="0">
              <a:spAutoFit/>
            </a:bodyPr>
            <a:lstStyle/>
            <a:p>
              <a:r>
                <a:rPr lang="en-US" sz="900" dirty="0"/>
                <a:t>GHz</a:t>
              </a:r>
            </a:p>
          </p:txBody>
        </p:sp>
        <p:sp>
          <p:nvSpPr>
            <p:cNvPr id="28" name="TextBox 27">
              <a:extLst>
                <a:ext uri="{FF2B5EF4-FFF2-40B4-BE49-F238E27FC236}">
                  <a16:creationId xmlns:a16="http://schemas.microsoft.com/office/drawing/2014/main" id="{DA0917F0-555A-72E6-5D97-CE538783092E}"/>
                </a:ext>
              </a:extLst>
            </p:cNvPr>
            <p:cNvSpPr txBox="1"/>
            <p:nvPr/>
          </p:nvSpPr>
          <p:spPr>
            <a:xfrm>
              <a:off x="10626126" y="2347650"/>
              <a:ext cx="568727" cy="230832"/>
            </a:xfrm>
            <a:prstGeom prst="rect">
              <a:avLst/>
            </a:prstGeom>
            <a:noFill/>
          </p:spPr>
          <p:txBody>
            <a:bodyPr wrap="square" rtlCol="0">
              <a:spAutoFit/>
            </a:bodyPr>
            <a:lstStyle/>
            <a:p>
              <a:r>
                <a:rPr lang="en-US" sz="900" dirty="0"/>
                <a:t>GHz</a:t>
              </a:r>
            </a:p>
          </p:txBody>
        </p:sp>
        <p:sp>
          <p:nvSpPr>
            <p:cNvPr id="29" name="TextBox 28">
              <a:extLst>
                <a:ext uri="{FF2B5EF4-FFF2-40B4-BE49-F238E27FC236}">
                  <a16:creationId xmlns:a16="http://schemas.microsoft.com/office/drawing/2014/main" id="{A4B47288-0D83-C9B8-D7CA-A8415B5F2228}"/>
                </a:ext>
              </a:extLst>
            </p:cNvPr>
            <p:cNvSpPr txBox="1"/>
            <p:nvPr/>
          </p:nvSpPr>
          <p:spPr>
            <a:xfrm>
              <a:off x="10629910" y="2498630"/>
              <a:ext cx="568727" cy="230832"/>
            </a:xfrm>
            <a:prstGeom prst="rect">
              <a:avLst/>
            </a:prstGeom>
            <a:noFill/>
          </p:spPr>
          <p:txBody>
            <a:bodyPr wrap="square" rtlCol="0">
              <a:spAutoFit/>
            </a:bodyPr>
            <a:lstStyle/>
            <a:p>
              <a:r>
                <a:rPr lang="en-US" sz="900" dirty="0"/>
                <a:t>GHz</a:t>
              </a:r>
            </a:p>
          </p:txBody>
        </p:sp>
        <p:sp>
          <p:nvSpPr>
            <p:cNvPr id="30" name="TextBox 29">
              <a:extLst>
                <a:ext uri="{FF2B5EF4-FFF2-40B4-BE49-F238E27FC236}">
                  <a16:creationId xmlns:a16="http://schemas.microsoft.com/office/drawing/2014/main" id="{935DBEBF-5C34-4BDD-1B25-FE3D768747B5}"/>
                </a:ext>
              </a:extLst>
            </p:cNvPr>
            <p:cNvSpPr txBox="1"/>
            <p:nvPr/>
          </p:nvSpPr>
          <p:spPr>
            <a:xfrm>
              <a:off x="10629909" y="2635756"/>
              <a:ext cx="568727" cy="230832"/>
            </a:xfrm>
            <a:prstGeom prst="rect">
              <a:avLst/>
            </a:prstGeom>
            <a:noFill/>
          </p:spPr>
          <p:txBody>
            <a:bodyPr wrap="square" rtlCol="0">
              <a:spAutoFit/>
            </a:bodyPr>
            <a:lstStyle/>
            <a:p>
              <a:r>
                <a:rPr lang="en-US" sz="900" dirty="0"/>
                <a:t>GHz</a:t>
              </a:r>
            </a:p>
          </p:txBody>
        </p:sp>
        <p:sp>
          <p:nvSpPr>
            <p:cNvPr id="31" name="TextBox 30">
              <a:extLst>
                <a:ext uri="{FF2B5EF4-FFF2-40B4-BE49-F238E27FC236}">
                  <a16:creationId xmlns:a16="http://schemas.microsoft.com/office/drawing/2014/main" id="{D57B321E-2273-34D8-2EFD-1493A59EC840}"/>
                </a:ext>
              </a:extLst>
            </p:cNvPr>
            <p:cNvSpPr txBox="1"/>
            <p:nvPr/>
          </p:nvSpPr>
          <p:spPr>
            <a:xfrm>
              <a:off x="10634739" y="2779272"/>
              <a:ext cx="568727" cy="230832"/>
            </a:xfrm>
            <a:prstGeom prst="rect">
              <a:avLst/>
            </a:prstGeom>
            <a:noFill/>
          </p:spPr>
          <p:txBody>
            <a:bodyPr wrap="square" rtlCol="0">
              <a:spAutoFit/>
            </a:bodyPr>
            <a:lstStyle/>
            <a:p>
              <a:r>
                <a:rPr lang="en-US" sz="900" dirty="0"/>
                <a:t>GHz</a:t>
              </a:r>
            </a:p>
          </p:txBody>
        </p:sp>
        <p:sp>
          <p:nvSpPr>
            <p:cNvPr id="32" name="TextBox 31">
              <a:extLst>
                <a:ext uri="{FF2B5EF4-FFF2-40B4-BE49-F238E27FC236}">
                  <a16:creationId xmlns:a16="http://schemas.microsoft.com/office/drawing/2014/main" id="{1906363B-B585-1FE8-3E89-BF93941DC287}"/>
                </a:ext>
              </a:extLst>
            </p:cNvPr>
            <p:cNvSpPr txBox="1"/>
            <p:nvPr/>
          </p:nvSpPr>
          <p:spPr>
            <a:xfrm>
              <a:off x="10625313" y="2927604"/>
              <a:ext cx="568727" cy="230832"/>
            </a:xfrm>
            <a:prstGeom prst="rect">
              <a:avLst/>
            </a:prstGeom>
            <a:noFill/>
          </p:spPr>
          <p:txBody>
            <a:bodyPr wrap="square" rtlCol="0">
              <a:spAutoFit/>
            </a:bodyPr>
            <a:lstStyle/>
            <a:p>
              <a:r>
                <a:rPr lang="en-US" sz="900" dirty="0"/>
                <a:t>GHz</a:t>
              </a:r>
            </a:p>
          </p:txBody>
        </p:sp>
        <p:sp>
          <p:nvSpPr>
            <p:cNvPr id="33" name="TextBox 32">
              <a:extLst>
                <a:ext uri="{FF2B5EF4-FFF2-40B4-BE49-F238E27FC236}">
                  <a16:creationId xmlns:a16="http://schemas.microsoft.com/office/drawing/2014/main" id="{E17C6A34-8185-388B-A913-32603E562AAF}"/>
                </a:ext>
              </a:extLst>
            </p:cNvPr>
            <p:cNvSpPr txBox="1"/>
            <p:nvPr/>
          </p:nvSpPr>
          <p:spPr>
            <a:xfrm>
              <a:off x="10685863" y="3064730"/>
              <a:ext cx="568727" cy="230832"/>
            </a:xfrm>
            <a:prstGeom prst="rect">
              <a:avLst/>
            </a:prstGeom>
            <a:noFill/>
          </p:spPr>
          <p:txBody>
            <a:bodyPr wrap="square" rtlCol="0">
              <a:spAutoFit/>
            </a:bodyPr>
            <a:lstStyle/>
            <a:p>
              <a:r>
                <a:rPr lang="en-US" sz="900" dirty="0"/>
                <a:t>GHz</a:t>
              </a:r>
            </a:p>
          </p:txBody>
        </p:sp>
      </p:grpSp>
    </p:spTree>
    <p:extLst>
      <p:ext uri="{BB962C8B-B14F-4D97-AF65-F5344CB8AC3E}">
        <p14:creationId xmlns:p14="http://schemas.microsoft.com/office/powerpoint/2010/main" val="2214885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4FB772D8-73E6-777D-80D6-32B4581B9050}"/>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26039" y="3334247"/>
            <a:ext cx="2652549" cy="3183059"/>
          </a:xfrm>
          <a:prstGeom prst="rect">
            <a:avLst/>
          </a:prstGeom>
        </p:spPr>
      </p:pic>
      <p:pic>
        <p:nvPicPr>
          <p:cNvPr id="21" name="Рисунок 20">
            <a:extLst>
              <a:ext uri="{FF2B5EF4-FFF2-40B4-BE49-F238E27FC236}">
                <a16:creationId xmlns:a16="http://schemas.microsoft.com/office/drawing/2014/main" id="{EFB938A6-3D23-E445-0359-66AD96D37FE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70832" y="517948"/>
            <a:ext cx="2425877" cy="2911052"/>
          </a:xfrm>
          <a:prstGeom prst="rect">
            <a:avLst/>
          </a:prstGeom>
        </p:spPr>
      </p:pic>
      <p:pic>
        <p:nvPicPr>
          <p:cNvPr id="13" name="Рисунок 12">
            <a:extLst>
              <a:ext uri="{FF2B5EF4-FFF2-40B4-BE49-F238E27FC236}">
                <a16:creationId xmlns:a16="http://schemas.microsoft.com/office/drawing/2014/main" id="{95C27DE2-375D-6339-D68F-87AC6A3107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983" y="969118"/>
            <a:ext cx="2522330" cy="3363106"/>
          </a:xfrm>
          <a:prstGeom prst="rect">
            <a:avLst/>
          </a:prstGeom>
        </p:spPr>
      </p:pic>
      <p:pic>
        <p:nvPicPr>
          <p:cNvPr id="6" name="Рисунок 5">
            <a:extLst>
              <a:ext uri="{FF2B5EF4-FFF2-40B4-BE49-F238E27FC236}">
                <a16:creationId xmlns:a16="http://schemas.microsoft.com/office/drawing/2014/main" id="{C5673BC8-917B-0245-6287-BAD6FB6D94E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68868" y="-899887"/>
            <a:ext cx="4516201" cy="9032401"/>
          </a:xfrm>
          <a:prstGeom prst="rect">
            <a:avLst/>
          </a:prstGeom>
        </p:spPr>
      </p:pic>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67784" cy="369332"/>
          </a:xfrm>
          <a:prstGeom prst="rect">
            <a:avLst/>
          </a:prstGeom>
          <a:noFill/>
        </p:spPr>
        <p:txBody>
          <a:bodyPr wrap="none" rtlCol="0">
            <a:spAutoFit/>
          </a:bodyPr>
          <a:lstStyle/>
          <a:p>
            <a:r>
              <a:rPr lang="en-US" dirty="0">
                <a:latin typeface="Californian FB" panose="0207040306080B030204" pitchFamily="18" charset="0"/>
              </a:rPr>
              <a:t>7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EA88B42F-44DF-0087-1187-B09394CB8135}"/>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Hard X-Ray </a:t>
            </a:r>
            <a:r>
              <a:rPr lang="en-US" sz="4000" dirty="0" err="1">
                <a:solidFill>
                  <a:srgbClr val="990000"/>
                </a:solidFill>
                <a:latin typeface="Californian FB" panose="0207040306080B030204" pitchFamily="18" charset="0"/>
              </a:rPr>
              <a:t>sourses</a:t>
            </a:r>
            <a:r>
              <a:rPr lang="en-US" sz="4000" dirty="0">
                <a:solidFill>
                  <a:srgbClr val="990000"/>
                </a:solidFill>
                <a:latin typeface="Californian FB" panose="0207040306080B030204" pitchFamily="18" charset="0"/>
              </a:rPr>
              <a:t> vs </a:t>
            </a:r>
            <a:r>
              <a:rPr lang="en-US" sz="4000" dirty="0" err="1">
                <a:solidFill>
                  <a:srgbClr val="990000"/>
                </a:solidFill>
                <a:latin typeface="Californian FB" panose="0207040306080B030204" pitchFamily="18" charset="0"/>
              </a:rPr>
              <a:t>chromospheric</a:t>
            </a:r>
            <a:r>
              <a:rPr lang="en-US" sz="4000" dirty="0">
                <a:solidFill>
                  <a:srgbClr val="990000"/>
                </a:solidFill>
                <a:latin typeface="Californian FB" panose="0207040306080B030204" pitchFamily="18" charset="0"/>
              </a:rPr>
              <a:t> emission</a:t>
            </a:r>
            <a:endParaRPr lang="ru-RU" sz="4000" dirty="0">
              <a:solidFill>
                <a:srgbClr val="990000"/>
              </a:solidFill>
            </a:endParaRPr>
          </a:p>
        </p:txBody>
      </p:sp>
      <p:cxnSp>
        <p:nvCxnSpPr>
          <p:cNvPr id="5" name="Прямая со стрелкой 4">
            <a:extLst>
              <a:ext uri="{FF2B5EF4-FFF2-40B4-BE49-F238E27FC236}">
                <a16:creationId xmlns:a16="http://schemas.microsoft.com/office/drawing/2014/main" id="{F22D8124-D950-ECF3-68F8-6D0D7B39967F}"/>
              </a:ext>
            </a:extLst>
          </p:cNvPr>
          <p:cNvCxnSpPr>
            <a:cxnSpLocks/>
          </p:cNvCxnSpPr>
          <p:nvPr/>
        </p:nvCxnSpPr>
        <p:spPr>
          <a:xfrm flipH="1" flipV="1">
            <a:off x="2762138" y="2255520"/>
            <a:ext cx="2764830" cy="1714137"/>
          </a:xfrm>
          <a:prstGeom prst="straightConnector1">
            <a:avLst/>
          </a:prstGeom>
          <a:ln>
            <a:solidFill>
              <a:srgbClr val="319131"/>
            </a:solidFill>
            <a:round/>
            <a:headEnd type="none" w="sm" len="sm"/>
            <a:tailEnd type="stealth" w="lg" len="lg"/>
          </a:ln>
        </p:spPr>
        <p:style>
          <a:lnRef idx="2">
            <a:schemeClr val="accent1"/>
          </a:lnRef>
          <a:fillRef idx="0">
            <a:schemeClr val="accent1"/>
          </a:fillRef>
          <a:effectRef idx="1">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C367D715-86E2-21EA-AD04-EC2EE05B87BE}"/>
              </a:ext>
            </a:extLst>
          </p:cNvPr>
          <p:cNvCxnSpPr>
            <a:cxnSpLocks/>
          </p:cNvCxnSpPr>
          <p:nvPr/>
        </p:nvCxnSpPr>
        <p:spPr>
          <a:xfrm flipV="1">
            <a:off x="6342743" y="2139385"/>
            <a:ext cx="3087119" cy="2082077"/>
          </a:xfrm>
          <a:prstGeom prst="straightConnector1">
            <a:avLst/>
          </a:prstGeom>
          <a:ln>
            <a:solidFill>
              <a:srgbClr val="0101FF"/>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4" name="Прямая со стрелкой 13">
            <a:extLst>
              <a:ext uri="{FF2B5EF4-FFF2-40B4-BE49-F238E27FC236}">
                <a16:creationId xmlns:a16="http://schemas.microsoft.com/office/drawing/2014/main" id="{D99E56DB-65AA-7A1B-A14A-673647E597B2}"/>
              </a:ext>
            </a:extLst>
          </p:cNvPr>
          <p:cNvCxnSpPr>
            <a:cxnSpLocks/>
          </p:cNvCxnSpPr>
          <p:nvPr/>
        </p:nvCxnSpPr>
        <p:spPr>
          <a:xfrm>
            <a:off x="5863771" y="4925776"/>
            <a:ext cx="2190569" cy="431084"/>
          </a:xfrm>
          <a:prstGeom prst="straightConnector1">
            <a:avLst/>
          </a:prstGeom>
          <a:ln>
            <a:solidFill>
              <a:srgbClr val="DB1C42"/>
            </a:solidFill>
            <a:tailEnd type="stealth" w="lg"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97429FC8-A986-E614-151C-6D57ABCE60F7}"/>
              </a:ext>
            </a:extLst>
          </p:cNvPr>
          <p:cNvSpPr txBox="1"/>
          <p:nvPr/>
        </p:nvSpPr>
        <p:spPr>
          <a:xfrm>
            <a:off x="616040" y="4556444"/>
            <a:ext cx="1741054" cy="369332"/>
          </a:xfrm>
          <a:prstGeom prst="rect">
            <a:avLst/>
          </a:prstGeom>
          <a:noFill/>
        </p:spPr>
        <p:txBody>
          <a:bodyPr wrap="none" rtlCol="0">
            <a:spAutoFit/>
          </a:bodyPr>
          <a:lstStyle/>
          <a:p>
            <a:r>
              <a:rPr lang="en-US" dirty="0" err="1"/>
              <a:t>bremsstralung</a:t>
            </a:r>
            <a:r>
              <a:rPr lang="en-US" dirty="0"/>
              <a:t>?</a:t>
            </a:r>
            <a:endParaRPr lang="ru-RU" dirty="0"/>
          </a:p>
        </p:txBody>
      </p:sp>
      <p:sp>
        <p:nvSpPr>
          <p:cNvPr id="31" name="TextBox 30">
            <a:extLst>
              <a:ext uri="{FF2B5EF4-FFF2-40B4-BE49-F238E27FC236}">
                <a16:creationId xmlns:a16="http://schemas.microsoft.com/office/drawing/2014/main" id="{1687CC2E-EC39-557F-5FB9-0862BF7E5ADC}"/>
              </a:ext>
            </a:extLst>
          </p:cNvPr>
          <p:cNvSpPr txBox="1"/>
          <p:nvPr/>
        </p:nvSpPr>
        <p:spPr>
          <a:xfrm>
            <a:off x="9987263" y="2478820"/>
            <a:ext cx="1743362" cy="338554"/>
          </a:xfrm>
          <a:prstGeom prst="rect">
            <a:avLst/>
          </a:prstGeom>
          <a:noFill/>
        </p:spPr>
        <p:txBody>
          <a:bodyPr wrap="square" rtlCol="0">
            <a:spAutoFit/>
          </a:bodyPr>
          <a:lstStyle/>
          <a:p>
            <a:r>
              <a:rPr lang="en-US" sz="1600" dirty="0" err="1"/>
              <a:t>gyrosynchrotron</a:t>
            </a:r>
            <a:endParaRPr lang="ru-RU" sz="1600" dirty="0"/>
          </a:p>
        </p:txBody>
      </p:sp>
      <p:sp>
        <p:nvSpPr>
          <p:cNvPr id="32" name="TextBox 31">
            <a:extLst>
              <a:ext uri="{FF2B5EF4-FFF2-40B4-BE49-F238E27FC236}">
                <a16:creationId xmlns:a16="http://schemas.microsoft.com/office/drawing/2014/main" id="{1DBC4511-F570-8F20-EC40-8A747B999C66}"/>
              </a:ext>
            </a:extLst>
          </p:cNvPr>
          <p:cNvSpPr txBox="1"/>
          <p:nvPr/>
        </p:nvSpPr>
        <p:spPr>
          <a:xfrm>
            <a:off x="8777580" y="5271430"/>
            <a:ext cx="1623201" cy="338554"/>
          </a:xfrm>
          <a:prstGeom prst="rect">
            <a:avLst/>
          </a:prstGeom>
          <a:noFill/>
        </p:spPr>
        <p:txBody>
          <a:bodyPr wrap="none" rtlCol="0">
            <a:spAutoFit/>
          </a:bodyPr>
          <a:lstStyle/>
          <a:p>
            <a:r>
              <a:rPr lang="en-US" sz="1600" dirty="0" err="1"/>
              <a:t>gyrosynchrotron</a:t>
            </a:r>
            <a:endParaRPr lang="ru-RU" sz="1600" dirty="0"/>
          </a:p>
        </p:txBody>
      </p:sp>
      <p:sp>
        <p:nvSpPr>
          <p:cNvPr id="36" name="TextBox 35">
            <a:extLst>
              <a:ext uri="{FF2B5EF4-FFF2-40B4-BE49-F238E27FC236}">
                <a16:creationId xmlns:a16="http://schemas.microsoft.com/office/drawing/2014/main" id="{19E83D33-FA68-9298-CC92-C508679A3C7D}"/>
              </a:ext>
            </a:extLst>
          </p:cNvPr>
          <p:cNvSpPr txBox="1"/>
          <p:nvPr/>
        </p:nvSpPr>
        <p:spPr>
          <a:xfrm>
            <a:off x="11128727" y="815229"/>
            <a:ext cx="720069" cy="307777"/>
          </a:xfrm>
          <a:prstGeom prst="rect">
            <a:avLst/>
          </a:prstGeom>
          <a:noFill/>
        </p:spPr>
        <p:txBody>
          <a:bodyPr wrap="none" rtlCol="0">
            <a:spAutoFit/>
          </a:bodyPr>
          <a:lstStyle/>
          <a:p>
            <a:r>
              <a:rPr lang="el-GR" sz="1400" dirty="0"/>
              <a:t>δ</a:t>
            </a:r>
            <a:r>
              <a:rPr lang="ru-RU" sz="1400" dirty="0"/>
              <a:t>=2.59</a:t>
            </a:r>
          </a:p>
        </p:txBody>
      </p:sp>
      <p:sp>
        <p:nvSpPr>
          <p:cNvPr id="38" name="TextBox 37">
            <a:extLst>
              <a:ext uri="{FF2B5EF4-FFF2-40B4-BE49-F238E27FC236}">
                <a16:creationId xmlns:a16="http://schemas.microsoft.com/office/drawing/2014/main" id="{69BA602F-91A5-4442-DD6E-548987563CF6}"/>
              </a:ext>
            </a:extLst>
          </p:cNvPr>
          <p:cNvSpPr txBox="1"/>
          <p:nvPr/>
        </p:nvSpPr>
        <p:spPr>
          <a:xfrm>
            <a:off x="8522373" y="3675510"/>
            <a:ext cx="720069" cy="307777"/>
          </a:xfrm>
          <a:prstGeom prst="rect">
            <a:avLst/>
          </a:prstGeom>
          <a:noFill/>
        </p:spPr>
        <p:txBody>
          <a:bodyPr wrap="none" rtlCol="0">
            <a:spAutoFit/>
          </a:bodyPr>
          <a:lstStyle/>
          <a:p>
            <a:r>
              <a:rPr lang="el-GR" sz="1400" dirty="0"/>
              <a:t>δ</a:t>
            </a:r>
            <a:r>
              <a:rPr lang="ru-RU" sz="1400" dirty="0"/>
              <a:t>=3.91</a:t>
            </a:r>
          </a:p>
        </p:txBody>
      </p:sp>
    </p:spTree>
    <p:extLst>
      <p:ext uri="{BB962C8B-B14F-4D97-AF65-F5344CB8AC3E}">
        <p14:creationId xmlns:p14="http://schemas.microsoft.com/office/powerpoint/2010/main" val="1699961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Изображение выглядит как текст, снимок экрана, программное обеспечение, Операционная система&#10;&#10;Автоматически созданное описание">
            <a:extLst>
              <a:ext uri="{FF2B5EF4-FFF2-40B4-BE49-F238E27FC236}">
                <a16:creationId xmlns:a16="http://schemas.microsoft.com/office/drawing/2014/main" id="{BDD4AC70-6F38-D268-80C1-CE68D8F285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1583" y="371965"/>
            <a:ext cx="6145341" cy="6145341"/>
          </a:xfrm>
          <a:prstGeom prst="rect">
            <a:avLst/>
          </a:prstGeom>
        </p:spPr>
      </p:pic>
      <p:sp>
        <p:nvSpPr>
          <p:cNvPr id="7" name="Прямоугольник 6">
            <a:extLst>
              <a:ext uri="{FF2B5EF4-FFF2-40B4-BE49-F238E27FC236}">
                <a16:creationId xmlns:a16="http://schemas.microsoft.com/office/drawing/2014/main" id="{838FCEAC-FEEC-BD7E-1E0D-5B27A73C28C0}"/>
              </a:ext>
            </a:extLst>
          </p:cNvPr>
          <p:cNvSpPr/>
          <p:nvPr/>
        </p:nvSpPr>
        <p:spPr>
          <a:xfrm>
            <a:off x="0" y="6545943"/>
            <a:ext cx="12192000" cy="312058"/>
          </a:xfrm>
          <a:prstGeom prst="rect">
            <a:avLst/>
          </a:prstGeom>
          <a:solidFill>
            <a:srgbClr val="D8DF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latin typeface="Californian FB" panose="0207040306080B030204" pitchFamily="18" charset="0"/>
              </a:rPr>
              <a:t>S.A.Polukhina</a:t>
            </a:r>
            <a:r>
              <a:rPr lang="en-US" dirty="0">
                <a:solidFill>
                  <a:schemeClr val="tx1"/>
                </a:solidFill>
                <a:latin typeface="Californian FB" panose="0207040306080B030204" pitchFamily="18" charset="0"/>
              </a:rPr>
              <a:t> (</a:t>
            </a:r>
            <a:r>
              <a:rPr lang="en-US" dirty="0" err="1">
                <a:solidFill>
                  <a:schemeClr val="tx1"/>
                </a:solidFill>
                <a:latin typeface="Californian FB" panose="0207040306080B030204" pitchFamily="18" charset="0"/>
              </a:rPr>
              <a:t>SPbU</a:t>
            </a:r>
            <a:r>
              <a:rPr lang="en-US" dirty="0">
                <a:solidFill>
                  <a:schemeClr val="tx1"/>
                </a:solidFill>
                <a:latin typeface="Californian FB" panose="0207040306080B030204" pitchFamily="18" charset="0"/>
              </a:rPr>
              <a:t>)</a:t>
            </a:r>
            <a:endParaRPr lang="ru-RU" dirty="0">
              <a:solidFill>
                <a:schemeClr val="tx1"/>
              </a:solidFill>
            </a:endParaRPr>
          </a:p>
        </p:txBody>
      </p:sp>
      <p:sp>
        <p:nvSpPr>
          <p:cNvPr id="8" name="TextBox 7">
            <a:extLst>
              <a:ext uri="{FF2B5EF4-FFF2-40B4-BE49-F238E27FC236}">
                <a16:creationId xmlns:a16="http://schemas.microsoft.com/office/drawing/2014/main" id="{1DBD0C3B-08FE-7BDD-19B2-403D5D1A6C43}"/>
              </a:ext>
            </a:extLst>
          </p:cNvPr>
          <p:cNvSpPr txBox="1"/>
          <p:nvPr/>
        </p:nvSpPr>
        <p:spPr>
          <a:xfrm>
            <a:off x="4473376" y="6517306"/>
            <a:ext cx="3245247" cy="369332"/>
          </a:xfrm>
          <a:prstGeom prst="rect">
            <a:avLst/>
          </a:prstGeom>
          <a:noFill/>
        </p:spPr>
        <p:txBody>
          <a:bodyPr wrap="none" rtlCol="0">
            <a:spAutoFit/>
          </a:bodyPr>
          <a:lstStyle/>
          <a:p>
            <a:r>
              <a:rPr lang="en-US" dirty="0">
                <a:latin typeface="Californian FB" panose="0207040306080B030204" pitchFamily="18" charset="0"/>
              </a:rPr>
              <a:t>Limb Flare with Failed Eruption</a:t>
            </a:r>
            <a:endParaRPr lang="ru-RU" dirty="0"/>
          </a:p>
        </p:txBody>
      </p:sp>
      <p:sp>
        <p:nvSpPr>
          <p:cNvPr id="9" name="TextBox 8">
            <a:extLst>
              <a:ext uri="{FF2B5EF4-FFF2-40B4-BE49-F238E27FC236}">
                <a16:creationId xmlns:a16="http://schemas.microsoft.com/office/drawing/2014/main" id="{197DA3BC-9070-E66A-7F26-95530B0A7F25}"/>
              </a:ext>
            </a:extLst>
          </p:cNvPr>
          <p:cNvSpPr txBox="1"/>
          <p:nvPr/>
        </p:nvSpPr>
        <p:spPr>
          <a:xfrm>
            <a:off x="9466291" y="6545943"/>
            <a:ext cx="1760418" cy="369332"/>
          </a:xfrm>
          <a:prstGeom prst="rect">
            <a:avLst/>
          </a:prstGeom>
          <a:noFill/>
        </p:spPr>
        <p:txBody>
          <a:bodyPr wrap="none" rtlCol="0">
            <a:spAutoFit/>
          </a:bodyPr>
          <a:lstStyle/>
          <a:p>
            <a:r>
              <a:rPr lang="en-US" dirty="0">
                <a:latin typeface="Californian FB" panose="0207040306080B030204" pitchFamily="18" charset="0"/>
              </a:rPr>
              <a:t>August 26, 2024 </a:t>
            </a:r>
            <a:endParaRPr lang="ru-RU" dirty="0"/>
          </a:p>
        </p:txBody>
      </p:sp>
      <p:sp>
        <p:nvSpPr>
          <p:cNvPr id="10" name="TextBox 9">
            <a:extLst>
              <a:ext uri="{FF2B5EF4-FFF2-40B4-BE49-F238E27FC236}">
                <a16:creationId xmlns:a16="http://schemas.microsoft.com/office/drawing/2014/main" id="{CBBB357A-BA3C-770B-9624-0CBBD17AAEED}"/>
              </a:ext>
            </a:extLst>
          </p:cNvPr>
          <p:cNvSpPr txBox="1"/>
          <p:nvPr/>
        </p:nvSpPr>
        <p:spPr>
          <a:xfrm>
            <a:off x="11564904" y="6545943"/>
            <a:ext cx="579005" cy="369332"/>
          </a:xfrm>
          <a:prstGeom prst="rect">
            <a:avLst/>
          </a:prstGeom>
          <a:noFill/>
        </p:spPr>
        <p:txBody>
          <a:bodyPr wrap="none" rtlCol="0">
            <a:spAutoFit/>
          </a:bodyPr>
          <a:lstStyle/>
          <a:p>
            <a:r>
              <a:rPr lang="en-US" dirty="0">
                <a:latin typeface="Californian FB" panose="0207040306080B030204" pitchFamily="18" charset="0"/>
              </a:rPr>
              <a:t>8 / </a:t>
            </a:r>
            <a:r>
              <a:rPr lang="ru-RU" dirty="0">
                <a:latin typeface="Californian FB" panose="0207040306080B030204" pitchFamily="18" charset="0"/>
              </a:rPr>
              <a:t>9</a:t>
            </a:r>
            <a:endParaRPr lang="ru-RU" dirty="0"/>
          </a:p>
        </p:txBody>
      </p:sp>
      <p:sp>
        <p:nvSpPr>
          <p:cNvPr id="3" name="TextBox 2">
            <a:extLst>
              <a:ext uri="{FF2B5EF4-FFF2-40B4-BE49-F238E27FC236}">
                <a16:creationId xmlns:a16="http://schemas.microsoft.com/office/drawing/2014/main" id="{EA88B42F-44DF-0087-1187-B09394CB8135}"/>
              </a:ext>
            </a:extLst>
          </p:cNvPr>
          <p:cNvSpPr txBox="1"/>
          <p:nvPr/>
        </p:nvSpPr>
        <p:spPr>
          <a:xfrm>
            <a:off x="0" y="18417"/>
            <a:ext cx="10193309" cy="707886"/>
          </a:xfrm>
          <a:prstGeom prst="rect">
            <a:avLst/>
          </a:prstGeom>
          <a:noFill/>
        </p:spPr>
        <p:txBody>
          <a:bodyPr wrap="square" rtlCol="0">
            <a:spAutoFit/>
          </a:bodyPr>
          <a:lstStyle/>
          <a:p>
            <a:r>
              <a:rPr lang="en-US" sz="4000" dirty="0">
                <a:solidFill>
                  <a:srgbClr val="990000"/>
                </a:solidFill>
                <a:latin typeface="Californian FB" panose="0207040306080B030204" pitchFamily="18" charset="0"/>
              </a:rPr>
              <a:t>Microwave </a:t>
            </a:r>
            <a:r>
              <a:rPr lang="en-US" sz="4000" dirty="0" err="1">
                <a:solidFill>
                  <a:srgbClr val="990000"/>
                </a:solidFill>
                <a:latin typeface="Californian FB" panose="0207040306080B030204" pitchFamily="18" charset="0"/>
              </a:rPr>
              <a:t>sourses</a:t>
            </a:r>
            <a:endParaRPr lang="ru-RU" sz="4000" dirty="0">
              <a:solidFill>
                <a:srgbClr val="990000"/>
              </a:solidFill>
            </a:endParaRPr>
          </a:p>
        </p:txBody>
      </p:sp>
      <p:pic>
        <p:nvPicPr>
          <p:cNvPr id="33" name="Рисунок 32" descr="Изображение выглядит как текст, снимок экрана&#10;&#10;Автоматически созданное описание">
            <a:extLst>
              <a:ext uri="{FF2B5EF4-FFF2-40B4-BE49-F238E27FC236}">
                <a16:creationId xmlns:a16="http://schemas.microsoft.com/office/drawing/2014/main" id="{CDB3F8FE-7A16-FDA7-A3EB-FBF39B0DB14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07120" y="1076632"/>
            <a:ext cx="4655909" cy="4655909"/>
          </a:xfrm>
          <a:prstGeom prst="rect">
            <a:avLst/>
          </a:prstGeom>
        </p:spPr>
      </p:pic>
      <p:grpSp>
        <p:nvGrpSpPr>
          <p:cNvPr id="34" name="Группа 33">
            <a:extLst>
              <a:ext uri="{FF2B5EF4-FFF2-40B4-BE49-F238E27FC236}">
                <a16:creationId xmlns:a16="http://schemas.microsoft.com/office/drawing/2014/main" id="{DD27CD65-A29E-4970-4E3C-A569E3BC1D1C}"/>
              </a:ext>
            </a:extLst>
          </p:cNvPr>
          <p:cNvGrpSpPr/>
          <p:nvPr/>
        </p:nvGrpSpPr>
        <p:grpSpPr>
          <a:xfrm>
            <a:off x="10622798" y="1353892"/>
            <a:ext cx="631792" cy="1941670"/>
            <a:chOff x="10622798" y="1353892"/>
            <a:chExt cx="631792" cy="1941670"/>
          </a:xfrm>
        </p:grpSpPr>
        <p:sp>
          <p:nvSpPr>
            <p:cNvPr id="35" name="Прямоугольник 34">
              <a:extLst>
                <a:ext uri="{FF2B5EF4-FFF2-40B4-BE49-F238E27FC236}">
                  <a16:creationId xmlns:a16="http://schemas.microsoft.com/office/drawing/2014/main" id="{51E3A4CB-A46B-FC91-CEF9-59FD992F3C1D}"/>
                </a:ext>
              </a:extLst>
            </p:cNvPr>
            <p:cNvSpPr/>
            <p:nvPr/>
          </p:nvSpPr>
          <p:spPr>
            <a:xfrm>
              <a:off x="10713428" y="1411166"/>
              <a:ext cx="200846" cy="1688122"/>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a:extLst>
                <a:ext uri="{FF2B5EF4-FFF2-40B4-BE49-F238E27FC236}">
                  <a16:creationId xmlns:a16="http://schemas.microsoft.com/office/drawing/2014/main" id="{3635DED3-EE9C-007C-365E-0A4319B135DA}"/>
                </a:ext>
              </a:extLst>
            </p:cNvPr>
            <p:cNvSpPr/>
            <p:nvPr/>
          </p:nvSpPr>
          <p:spPr>
            <a:xfrm>
              <a:off x="10769381" y="2431919"/>
              <a:ext cx="200846" cy="804496"/>
            </a:xfrm>
            <a:prstGeom prst="rect">
              <a:avLst/>
            </a:prstGeom>
            <a:solidFill>
              <a:srgbClr val="E9E9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7" name="TextBox 36">
              <a:extLst>
                <a:ext uri="{FF2B5EF4-FFF2-40B4-BE49-F238E27FC236}">
                  <a16:creationId xmlns:a16="http://schemas.microsoft.com/office/drawing/2014/main" id="{2863987F-F143-A915-FD4F-76DD4CC010CC}"/>
                </a:ext>
              </a:extLst>
            </p:cNvPr>
            <p:cNvSpPr txBox="1"/>
            <p:nvPr/>
          </p:nvSpPr>
          <p:spPr>
            <a:xfrm>
              <a:off x="10623881" y="1353892"/>
              <a:ext cx="568727" cy="230832"/>
            </a:xfrm>
            <a:prstGeom prst="rect">
              <a:avLst/>
            </a:prstGeom>
            <a:noFill/>
          </p:spPr>
          <p:txBody>
            <a:bodyPr wrap="square" rtlCol="0">
              <a:spAutoFit/>
            </a:bodyPr>
            <a:lstStyle/>
            <a:p>
              <a:r>
                <a:rPr lang="en-US" sz="900" dirty="0"/>
                <a:t>GHz</a:t>
              </a:r>
            </a:p>
          </p:txBody>
        </p:sp>
        <p:sp>
          <p:nvSpPr>
            <p:cNvPr id="38" name="TextBox 37">
              <a:extLst>
                <a:ext uri="{FF2B5EF4-FFF2-40B4-BE49-F238E27FC236}">
                  <a16:creationId xmlns:a16="http://schemas.microsoft.com/office/drawing/2014/main" id="{0037C5AE-8024-E724-3B49-48EA7211E558}"/>
                </a:ext>
              </a:extLst>
            </p:cNvPr>
            <p:cNvSpPr txBox="1"/>
            <p:nvPr/>
          </p:nvSpPr>
          <p:spPr>
            <a:xfrm>
              <a:off x="10623880" y="1500752"/>
              <a:ext cx="568727" cy="230832"/>
            </a:xfrm>
            <a:prstGeom prst="rect">
              <a:avLst/>
            </a:prstGeom>
            <a:noFill/>
          </p:spPr>
          <p:txBody>
            <a:bodyPr wrap="square" rtlCol="0">
              <a:spAutoFit/>
            </a:bodyPr>
            <a:lstStyle/>
            <a:p>
              <a:r>
                <a:rPr lang="en-US" sz="900" dirty="0"/>
                <a:t>GHz</a:t>
              </a:r>
            </a:p>
          </p:txBody>
        </p:sp>
        <p:sp>
          <p:nvSpPr>
            <p:cNvPr id="39" name="TextBox 38">
              <a:extLst>
                <a:ext uri="{FF2B5EF4-FFF2-40B4-BE49-F238E27FC236}">
                  <a16:creationId xmlns:a16="http://schemas.microsoft.com/office/drawing/2014/main" id="{BB340061-81AF-AD04-0971-0DE2B056AFE1}"/>
                </a:ext>
              </a:extLst>
            </p:cNvPr>
            <p:cNvSpPr txBox="1"/>
            <p:nvPr/>
          </p:nvSpPr>
          <p:spPr>
            <a:xfrm>
              <a:off x="10623879" y="1641998"/>
              <a:ext cx="568727" cy="230832"/>
            </a:xfrm>
            <a:prstGeom prst="rect">
              <a:avLst/>
            </a:prstGeom>
            <a:noFill/>
          </p:spPr>
          <p:txBody>
            <a:bodyPr wrap="square" rtlCol="0">
              <a:spAutoFit/>
            </a:bodyPr>
            <a:lstStyle/>
            <a:p>
              <a:r>
                <a:rPr lang="en-US" sz="900" dirty="0"/>
                <a:t>GHz</a:t>
              </a:r>
            </a:p>
          </p:txBody>
        </p:sp>
        <p:sp>
          <p:nvSpPr>
            <p:cNvPr id="40" name="TextBox 39">
              <a:extLst>
                <a:ext uri="{FF2B5EF4-FFF2-40B4-BE49-F238E27FC236}">
                  <a16:creationId xmlns:a16="http://schemas.microsoft.com/office/drawing/2014/main" id="{213F67A1-41FE-A4F9-77BE-9D15B94DE94B}"/>
                </a:ext>
              </a:extLst>
            </p:cNvPr>
            <p:cNvSpPr txBox="1"/>
            <p:nvPr/>
          </p:nvSpPr>
          <p:spPr>
            <a:xfrm>
              <a:off x="10623876" y="1786051"/>
              <a:ext cx="568727" cy="230832"/>
            </a:xfrm>
            <a:prstGeom prst="rect">
              <a:avLst/>
            </a:prstGeom>
            <a:noFill/>
          </p:spPr>
          <p:txBody>
            <a:bodyPr wrap="square" rtlCol="0">
              <a:spAutoFit/>
            </a:bodyPr>
            <a:lstStyle/>
            <a:p>
              <a:r>
                <a:rPr lang="en-US" sz="900" dirty="0"/>
                <a:t>GHz</a:t>
              </a:r>
            </a:p>
          </p:txBody>
        </p:sp>
        <p:sp>
          <p:nvSpPr>
            <p:cNvPr id="41" name="TextBox 40">
              <a:extLst>
                <a:ext uri="{FF2B5EF4-FFF2-40B4-BE49-F238E27FC236}">
                  <a16:creationId xmlns:a16="http://schemas.microsoft.com/office/drawing/2014/main" id="{259F6864-D94F-2B32-A943-360FA42A8A00}"/>
                </a:ext>
              </a:extLst>
            </p:cNvPr>
            <p:cNvSpPr txBox="1"/>
            <p:nvPr/>
          </p:nvSpPr>
          <p:spPr>
            <a:xfrm>
              <a:off x="10623876" y="1926538"/>
              <a:ext cx="568727" cy="230832"/>
            </a:xfrm>
            <a:prstGeom prst="rect">
              <a:avLst/>
            </a:prstGeom>
            <a:noFill/>
          </p:spPr>
          <p:txBody>
            <a:bodyPr wrap="square" rtlCol="0">
              <a:spAutoFit/>
            </a:bodyPr>
            <a:lstStyle/>
            <a:p>
              <a:r>
                <a:rPr lang="en-US" sz="900" dirty="0"/>
                <a:t>GHz</a:t>
              </a:r>
            </a:p>
          </p:txBody>
        </p:sp>
        <p:sp>
          <p:nvSpPr>
            <p:cNvPr id="42" name="TextBox 41">
              <a:extLst>
                <a:ext uri="{FF2B5EF4-FFF2-40B4-BE49-F238E27FC236}">
                  <a16:creationId xmlns:a16="http://schemas.microsoft.com/office/drawing/2014/main" id="{DC1181D6-D779-A866-E196-135CCE4B21BE}"/>
                </a:ext>
              </a:extLst>
            </p:cNvPr>
            <p:cNvSpPr txBox="1"/>
            <p:nvPr/>
          </p:nvSpPr>
          <p:spPr>
            <a:xfrm>
              <a:off x="10628267" y="2063664"/>
              <a:ext cx="568727" cy="230832"/>
            </a:xfrm>
            <a:prstGeom prst="rect">
              <a:avLst/>
            </a:prstGeom>
            <a:noFill/>
          </p:spPr>
          <p:txBody>
            <a:bodyPr wrap="square" rtlCol="0">
              <a:spAutoFit/>
            </a:bodyPr>
            <a:lstStyle/>
            <a:p>
              <a:r>
                <a:rPr lang="en-US" sz="900" dirty="0"/>
                <a:t>GHz</a:t>
              </a:r>
            </a:p>
          </p:txBody>
        </p:sp>
        <p:sp>
          <p:nvSpPr>
            <p:cNvPr id="43" name="TextBox 42">
              <a:extLst>
                <a:ext uri="{FF2B5EF4-FFF2-40B4-BE49-F238E27FC236}">
                  <a16:creationId xmlns:a16="http://schemas.microsoft.com/office/drawing/2014/main" id="{CE1482D0-39FE-E051-360D-17D3B47D1F80}"/>
                </a:ext>
              </a:extLst>
            </p:cNvPr>
            <p:cNvSpPr txBox="1"/>
            <p:nvPr/>
          </p:nvSpPr>
          <p:spPr>
            <a:xfrm>
              <a:off x="10622798" y="2210524"/>
              <a:ext cx="568727" cy="230832"/>
            </a:xfrm>
            <a:prstGeom prst="rect">
              <a:avLst/>
            </a:prstGeom>
            <a:noFill/>
          </p:spPr>
          <p:txBody>
            <a:bodyPr wrap="square" rtlCol="0">
              <a:spAutoFit/>
            </a:bodyPr>
            <a:lstStyle/>
            <a:p>
              <a:r>
                <a:rPr lang="en-US" sz="900" dirty="0"/>
                <a:t>GHz</a:t>
              </a:r>
            </a:p>
          </p:txBody>
        </p:sp>
        <p:sp>
          <p:nvSpPr>
            <p:cNvPr id="44" name="TextBox 43">
              <a:extLst>
                <a:ext uri="{FF2B5EF4-FFF2-40B4-BE49-F238E27FC236}">
                  <a16:creationId xmlns:a16="http://schemas.microsoft.com/office/drawing/2014/main" id="{07CD67B9-B14D-A1BB-8069-CC3574C6F164}"/>
                </a:ext>
              </a:extLst>
            </p:cNvPr>
            <p:cNvSpPr txBox="1"/>
            <p:nvPr/>
          </p:nvSpPr>
          <p:spPr>
            <a:xfrm>
              <a:off x="10626126" y="2347650"/>
              <a:ext cx="568727" cy="230832"/>
            </a:xfrm>
            <a:prstGeom prst="rect">
              <a:avLst/>
            </a:prstGeom>
            <a:noFill/>
          </p:spPr>
          <p:txBody>
            <a:bodyPr wrap="square" rtlCol="0">
              <a:spAutoFit/>
            </a:bodyPr>
            <a:lstStyle/>
            <a:p>
              <a:r>
                <a:rPr lang="en-US" sz="900" dirty="0"/>
                <a:t>GHz</a:t>
              </a:r>
            </a:p>
          </p:txBody>
        </p:sp>
        <p:sp>
          <p:nvSpPr>
            <p:cNvPr id="45" name="TextBox 44">
              <a:extLst>
                <a:ext uri="{FF2B5EF4-FFF2-40B4-BE49-F238E27FC236}">
                  <a16:creationId xmlns:a16="http://schemas.microsoft.com/office/drawing/2014/main" id="{0B61D5FA-6EE5-B360-CF57-4AFFBE75C6F4}"/>
                </a:ext>
              </a:extLst>
            </p:cNvPr>
            <p:cNvSpPr txBox="1"/>
            <p:nvPr/>
          </p:nvSpPr>
          <p:spPr>
            <a:xfrm>
              <a:off x="10629910" y="2498630"/>
              <a:ext cx="568727" cy="230832"/>
            </a:xfrm>
            <a:prstGeom prst="rect">
              <a:avLst/>
            </a:prstGeom>
            <a:noFill/>
          </p:spPr>
          <p:txBody>
            <a:bodyPr wrap="square" rtlCol="0">
              <a:spAutoFit/>
            </a:bodyPr>
            <a:lstStyle/>
            <a:p>
              <a:r>
                <a:rPr lang="en-US" sz="900" dirty="0"/>
                <a:t>GHz</a:t>
              </a:r>
            </a:p>
          </p:txBody>
        </p:sp>
        <p:sp>
          <p:nvSpPr>
            <p:cNvPr id="46" name="TextBox 45">
              <a:extLst>
                <a:ext uri="{FF2B5EF4-FFF2-40B4-BE49-F238E27FC236}">
                  <a16:creationId xmlns:a16="http://schemas.microsoft.com/office/drawing/2014/main" id="{E4B28B85-F724-599A-9408-01648E66DABD}"/>
                </a:ext>
              </a:extLst>
            </p:cNvPr>
            <p:cNvSpPr txBox="1"/>
            <p:nvPr/>
          </p:nvSpPr>
          <p:spPr>
            <a:xfrm>
              <a:off x="10629909" y="2635756"/>
              <a:ext cx="568727" cy="230832"/>
            </a:xfrm>
            <a:prstGeom prst="rect">
              <a:avLst/>
            </a:prstGeom>
            <a:noFill/>
          </p:spPr>
          <p:txBody>
            <a:bodyPr wrap="square" rtlCol="0">
              <a:spAutoFit/>
            </a:bodyPr>
            <a:lstStyle/>
            <a:p>
              <a:r>
                <a:rPr lang="en-US" sz="900" dirty="0"/>
                <a:t>GHz</a:t>
              </a:r>
            </a:p>
          </p:txBody>
        </p:sp>
        <p:sp>
          <p:nvSpPr>
            <p:cNvPr id="47" name="TextBox 46">
              <a:extLst>
                <a:ext uri="{FF2B5EF4-FFF2-40B4-BE49-F238E27FC236}">
                  <a16:creationId xmlns:a16="http://schemas.microsoft.com/office/drawing/2014/main" id="{D4283182-4C57-C672-F7A3-E29C14E0176B}"/>
                </a:ext>
              </a:extLst>
            </p:cNvPr>
            <p:cNvSpPr txBox="1"/>
            <p:nvPr/>
          </p:nvSpPr>
          <p:spPr>
            <a:xfrm>
              <a:off x="10634739" y="2779272"/>
              <a:ext cx="568727" cy="230832"/>
            </a:xfrm>
            <a:prstGeom prst="rect">
              <a:avLst/>
            </a:prstGeom>
            <a:noFill/>
          </p:spPr>
          <p:txBody>
            <a:bodyPr wrap="square" rtlCol="0">
              <a:spAutoFit/>
            </a:bodyPr>
            <a:lstStyle/>
            <a:p>
              <a:r>
                <a:rPr lang="en-US" sz="900" dirty="0"/>
                <a:t>GHz</a:t>
              </a:r>
            </a:p>
          </p:txBody>
        </p:sp>
        <p:sp>
          <p:nvSpPr>
            <p:cNvPr id="48" name="TextBox 47">
              <a:extLst>
                <a:ext uri="{FF2B5EF4-FFF2-40B4-BE49-F238E27FC236}">
                  <a16:creationId xmlns:a16="http://schemas.microsoft.com/office/drawing/2014/main" id="{2FC6C2EB-B29F-B3B3-20DB-7624DDBF0668}"/>
                </a:ext>
              </a:extLst>
            </p:cNvPr>
            <p:cNvSpPr txBox="1"/>
            <p:nvPr/>
          </p:nvSpPr>
          <p:spPr>
            <a:xfrm>
              <a:off x="10625313" y="2927604"/>
              <a:ext cx="568727" cy="230832"/>
            </a:xfrm>
            <a:prstGeom prst="rect">
              <a:avLst/>
            </a:prstGeom>
            <a:noFill/>
          </p:spPr>
          <p:txBody>
            <a:bodyPr wrap="square" rtlCol="0">
              <a:spAutoFit/>
            </a:bodyPr>
            <a:lstStyle/>
            <a:p>
              <a:r>
                <a:rPr lang="en-US" sz="900" dirty="0"/>
                <a:t>GHz</a:t>
              </a:r>
            </a:p>
          </p:txBody>
        </p:sp>
        <p:sp>
          <p:nvSpPr>
            <p:cNvPr id="49" name="TextBox 48">
              <a:extLst>
                <a:ext uri="{FF2B5EF4-FFF2-40B4-BE49-F238E27FC236}">
                  <a16:creationId xmlns:a16="http://schemas.microsoft.com/office/drawing/2014/main" id="{995D49DC-EC44-E2DE-ABCF-DC1240D9DA6A}"/>
                </a:ext>
              </a:extLst>
            </p:cNvPr>
            <p:cNvSpPr txBox="1"/>
            <p:nvPr/>
          </p:nvSpPr>
          <p:spPr>
            <a:xfrm>
              <a:off x="10685863" y="3064730"/>
              <a:ext cx="568727" cy="230832"/>
            </a:xfrm>
            <a:prstGeom prst="rect">
              <a:avLst/>
            </a:prstGeom>
            <a:noFill/>
          </p:spPr>
          <p:txBody>
            <a:bodyPr wrap="square" rtlCol="0">
              <a:spAutoFit/>
            </a:bodyPr>
            <a:lstStyle/>
            <a:p>
              <a:r>
                <a:rPr lang="en-US" sz="900" dirty="0"/>
                <a:t>GHz</a:t>
              </a:r>
            </a:p>
          </p:txBody>
        </p:sp>
      </p:grpSp>
    </p:spTree>
    <p:extLst>
      <p:ext uri="{BB962C8B-B14F-4D97-AF65-F5344CB8AC3E}">
        <p14:creationId xmlns:p14="http://schemas.microsoft.com/office/powerpoint/2010/main" val="161306107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543</TotalTime>
  <Words>678</Words>
  <Application>Microsoft Office PowerPoint</Application>
  <PresentationFormat>Широкоэкранный</PresentationFormat>
  <Paragraphs>133</Paragraphs>
  <Slides>13</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13</vt:i4>
      </vt:variant>
    </vt:vector>
  </HeadingPairs>
  <TitlesOfParts>
    <vt:vector size="20" baseType="lpstr">
      <vt:lpstr>Aptos</vt:lpstr>
      <vt:lpstr>Aptos Display</vt:lpstr>
      <vt:lpstr>Arial</vt:lpstr>
      <vt:lpstr>Bahnschrift Light SemiCondensed</vt:lpstr>
      <vt:lpstr>Californian FB</vt:lpstr>
      <vt:lpstr>Liberation Serif</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G8009</dc:creator>
  <cp:lastModifiedBy>G8009</cp:lastModifiedBy>
  <cp:revision>9</cp:revision>
  <dcterms:created xsi:type="dcterms:W3CDTF">2024-08-22T08:16:48Z</dcterms:created>
  <dcterms:modified xsi:type="dcterms:W3CDTF">2024-09-02T04:11:31Z</dcterms:modified>
</cp:coreProperties>
</file>