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60" r:id="rId5"/>
    <p:sldId id="261" r:id="rId6"/>
    <p:sldId id="262" r:id="rId7"/>
    <p:sldId id="317" r:id="rId8"/>
    <p:sldId id="318" r:id="rId9"/>
    <p:sldId id="322" r:id="rId10"/>
    <p:sldId id="319" r:id="rId11"/>
    <p:sldId id="320" r:id="rId12"/>
    <p:sldId id="263" r:id="rId13"/>
    <p:sldId id="321" r:id="rId1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80" d="100"/>
          <a:sy n="80" d="100"/>
        </p:scale>
        <p:origin x="727"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image" Target="../media/image4.wmf"/><Relationship Id="rId6" Type="http://schemas.openxmlformats.org/officeDocument/2006/relationships/image" Target="../media/image9.wmf"/><Relationship Id="rId5" Type="http://schemas.openxmlformats.org/officeDocument/2006/relationships/image" Target="../media/image8.wmf"/><Relationship Id="rId4"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4BFA10-0456-4AED-BB5D-7411F9E79872}" type="datetimeFigureOut">
              <a:rPr lang="ru-RU" smtClean="0"/>
              <a:t>03.09.2024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49658B-8483-4617-A0C4-D80408A2FD5A}" type="slidenum">
              <a:rPr lang="ru-RU" smtClean="0"/>
              <a:t>‹#›</a:t>
            </a:fld>
            <a:endParaRPr lang="ru-RU"/>
          </a:p>
        </p:txBody>
      </p:sp>
    </p:spTree>
    <p:extLst>
      <p:ext uri="{BB962C8B-B14F-4D97-AF65-F5344CB8AC3E}">
        <p14:creationId xmlns:p14="http://schemas.microsoft.com/office/powerpoint/2010/main" val="1127502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BFF939A-3C38-4B65-B32D-7F3A2FE077B6}" type="slidenum">
              <a:rPr lang="ru-RU" smtClean="0"/>
              <a:t>7</a:t>
            </a:fld>
            <a:endParaRPr lang="ru-RU"/>
          </a:p>
        </p:txBody>
      </p:sp>
    </p:spTree>
    <p:extLst>
      <p:ext uri="{BB962C8B-B14F-4D97-AF65-F5344CB8AC3E}">
        <p14:creationId xmlns:p14="http://schemas.microsoft.com/office/powerpoint/2010/main" val="3998802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57AB8AE5-290B-4DCB-BE78-3C24D450C9CF}" type="datetimeFigureOut">
              <a:rPr lang="ru-RU" smtClean="0"/>
              <a:t>03.09.2024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46028F1-BE5F-43D5-9870-ED9D69DAC1D3}" type="slidenum">
              <a:rPr lang="ru-RU" smtClean="0"/>
              <a:t>‹#›</a:t>
            </a:fld>
            <a:endParaRPr lang="ru-RU"/>
          </a:p>
        </p:txBody>
      </p:sp>
    </p:spTree>
    <p:extLst>
      <p:ext uri="{BB962C8B-B14F-4D97-AF65-F5344CB8AC3E}">
        <p14:creationId xmlns:p14="http://schemas.microsoft.com/office/powerpoint/2010/main" val="608233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7AB8AE5-290B-4DCB-BE78-3C24D450C9CF}" type="datetimeFigureOut">
              <a:rPr lang="ru-RU" smtClean="0"/>
              <a:t>03.09.2024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46028F1-BE5F-43D5-9870-ED9D69DAC1D3}" type="slidenum">
              <a:rPr lang="ru-RU" smtClean="0"/>
              <a:t>‹#›</a:t>
            </a:fld>
            <a:endParaRPr lang="ru-RU"/>
          </a:p>
        </p:txBody>
      </p:sp>
    </p:spTree>
    <p:extLst>
      <p:ext uri="{BB962C8B-B14F-4D97-AF65-F5344CB8AC3E}">
        <p14:creationId xmlns:p14="http://schemas.microsoft.com/office/powerpoint/2010/main" val="2194372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7AB8AE5-290B-4DCB-BE78-3C24D450C9CF}" type="datetimeFigureOut">
              <a:rPr lang="ru-RU" smtClean="0"/>
              <a:t>03.09.2024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46028F1-BE5F-43D5-9870-ED9D69DAC1D3}" type="slidenum">
              <a:rPr lang="ru-RU" smtClean="0"/>
              <a:t>‹#›</a:t>
            </a:fld>
            <a:endParaRPr lang="ru-RU"/>
          </a:p>
        </p:txBody>
      </p:sp>
    </p:spTree>
    <p:extLst>
      <p:ext uri="{BB962C8B-B14F-4D97-AF65-F5344CB8AC3E}">
        <p14:creationId xmlns:p14="http://schemas.microsoft.com/office/powerpoint/2010/main" val="685186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7AB8AE5-290B-4DCB-BE78-3C24D450C9CF}" type="datetimeFigureOut">
              <a:rPr lang="ru-RU" smtClean="0"/>
              <a:t>03.09.2024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46028F1-BE5F-43D5-9870-ED9D69DAC1D3}" type="slidenum">
              <a:rPr lang="ru-RU" smtClean="0"/>
              <a:t>‹#›</a:t>
            </a:fld>
            <a:endParaRPr lang="ru-RU"/>
          </a:p>
        </p:txBody>
      </p:sp>
    </p:spTree>
    <p:extLst>
      <p:ext uri="{BB962C8B-B14F-4D97-AF65-F5344CB8AC3E}">
        <p14:creationId xmlns:p14="http://schemas.microsoft.com/office/powerpoint/2010/main" val="1845650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7AB8AE5-290B-4DCB-BE78-3C24D450C9CF}" type="datetimeFigureOut">
              <a:rPr lang="ru-RU" smtClean="0"/>
              <a:t>03.09.2024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46028F1-BE5F-43D5-9870-ED9D69DAC1D3}" type="slidenum">
              <a:rPr lang="ru-RU" smtClean="0"/>
              <a:t>‹#›</a:t>
            </a:fld>
            <a:endParaRPr lang="ru-RU"/>
          </a:p>
        </p:txBody>
      </p:sp>
    </p:spTree>
    <p:extLst>
      <p:ext uri="{BB962C8B-B14F-4D97-AF65-F5344CB8AC3E}">
        <p14:creationId xmlns:p14="http://schemas.microsoft.com/office/powerpoint/2010/main" val="3160140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7AB8AE5-290B-4DCB-BE78-3C24D450C9CF}" type="datetimeFigureOut">
              <a:rPr lang="ru-RU" smtClean="0"/>
              <a:t>03.09.2024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46028F1-BE5F-43D5-9870-ED9D69DAC1D3}" type="slidenum">
              <a:rPr lang="ru-RU" smtClean="0"/>
              <a:t>‹#›</a:t>
            </a:fld>
            <a:endParaRPr lang="ru-RU"/>
          </a:p>
        </p:txBody>
      </p:sp>
    </p:spTree>
    <p:extLst>
      <p:ext uri="{BB962C8B-B14F-4D97-AF65-F5344CB8AC3E}">
        <p14:creationId xmlns:p14="http://schemas.microsoft.com/office/powerpoint/2010/main" val="706581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7AB8AE5-290B-4DCB-BE78-3C24D450C9CF}" type="datetimeFigureOut">
              <a:rPr lang="ru-RU" smtClean="0"/>
              <a:t>03.09.2024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46028F1-BE5F-43D5-9870-ED9D69DAC1D3}" type="slidenum">
              <a:rPr lang="ru-RU" smtClean="0"/>
              <a:t>‹#›</a:t>
            </a:fld>
            <a:endParaRPr lang="ru-RU"/>
          </a:p>
        </p:txBody>
      </p:sp>
    </p:spTree>
    <p:extLst>
      <p:ext uri="{BB962C8B-B14F-4D97-AF65-F5344CB8AC3E}">
        <p14:creationId xmlns:p14="http://schemas.microsoft.com/office/powerpoint/2010/main" val="2630116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7AB8AE5-290B-4DCB-BE78-3C24D450C9CF}" type="datetimeFigureOut">
              <a:rPr lang="ru-RU" smtClean="0"/>
              <a:t>03.09.2024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46028F1-BE5F-43D5-9870-ED9D69DAC1D3}" type="slidenum">
              <a:rPr lang="ru-RU" smtClean="0"/>
              <a:t>‹#›</a:t>
            </a:fld>
            <a:endParaRPr lang="ru-RU"/>
          </a:p>
        </p:txBody>
      </p:sp>
    </p:spTree>
    <p:extLst>
      <p:ext uri="{BB962C8B-B14F-4D97-AF65-F5344CB8AC3E}">
        <p14:creationId xmlns:p14="http://schemas.microsoft.com/office/powerpoint/2010/main" val="3757090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7AB8AE5-290B-4DCB-BE78-3C24D450C9CF}" type="datetimeFigureOut">
              <a:rPr lang="ru-RU" smtClean="0"/>
              <a:t>03.09.2024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46028F1-BE5F-43D5-9870-ED9D69DAC1D3}" type="slidenum">
              <a:rPr lang="ru-RU" smtClean="0"/>
              <a:t>‹#›</a:t>
            </a:fld>
            <a:endParaRPr lang="ru-RU"/>
          </a:p>
        </p:txBody>
      </p:sp>
    </p:spTree>
    <p:extLst>
      <p:ext uri="{BB962C8B-B14F-4D97-AF65-F5344CB8AC3E}">
        <p14:creationId xmlns:p14="http://schemas.microsoft.com/office/powerpoint/2010/main" val="1312097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57AB8AE5-290B-4DCB-BE78-3C24D450C9CF}" type="datetimeFigureOut">
              <a:rPr lang="ru-RU" smtClean="0"/>
              <a:t>03.09.2024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46028F1-BE5F-43D5-9870-ED9D69DAC1D3}" type="slidenum">
              <a:rPr lang="ru-RU" smtClean="0"/>
              <a:t>‹#›</a:t>
            </a:fld>
            <a:endParaRPr lang="ru-RU"/>
          </a:p>
        </p:txBody>
      </p:sp>
    </p:spTree>
    <p:extLst>
      <p:ext uri="{BB962C8B-B14F-4D97-AF65-F5344CB8AC3E}">
        <p14:creationId xmlns:p14="http://schemas.microsoft.com/office/powerpoint/2010/main" val="1612151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57AB8AE5-290B-4DCB-BE78-3C24D450C9CF}" type="datetimeFigureOut">
              <a:rPr lang="ru-RU" smtClean="0"/>
              <a:t>03.09.2024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46028F1-BE5F-43D5-9870-ED9D69DAC1D3}" type="slidenum">
              <a:rPr lang="ru-RU" smtClean="0"/>
              <a:t>‹#›</a:t>
            </a:fld>
            <a:endParaRPr lang="ru-RU"/>
          </a:p>
        </p:txBody>
      </p:sp>
    </p:spTree>
    <p:extLst>
      <p:ext uri="{BB962C8B-B14F-4D97-AF65-F5344CB8AC3E}">
        <p14:creationId xmlns:p14="http://schemas.microsoft.com/office/powerpoint/2010/main" val="2552771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AB8AE5-290B-4DCB-BE78-3C24D450C9CF}" type="datetimeFigureOut">
              <a:rPr lang="ru-RU" smtClean="0"/>
              <a:t>03.09.2024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6028F1-BE5F-43D5-9870-ED9D69DAC1D3}" type="slidenum">
              <a:rPr lang="ru-RU" smtClean="0"/>
              <a:t>‹#›</a:t>
            </a:fld>
            <a:endParaRPr lang="ru-RU"/>
          </a:p>
        </p:txBody>
      </p:sp>
    </p:spTree>
    <p:extLst>
      <p:ext uri="{BB962C8B-B14F-4D97-AF65-F5344CB8AC3E}">
        <p14:creationId xmlns:p14="http://schemas.microsoft.com/office/powerpoint/2010/main" val="3041346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wmf"/><Relationship Id="rId13" Type="http://schemas.openxmlformats.org/officeDocument/2006/relationships/oleObject" Target="../embeddings/oleObject5.bin"/><Relationship Id="rId1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oleObject" Target="../embeddings/oleObject2.bin"/><Relationship Id="rId12" Type="http://schemas.openxmlformats.org/officeDocument/2006/relationships/image" Target="../media/image7.wmf"/><Relationship Id="rId17" Type="http://schemas.openxmlformats.org/officeDocument/2006/relationships/image" Target="../media/image9.wmf"/><Relationship Id="rId2" Type="http://schemas.openxmlformats.org/officeDocument/2006/relationships/slideLayout" Target="../slideLayouts/slideLayout2.xml"/><Relationship Id="rId16" Type="http://schemas.openxmlformats.org/officeDocument/2006/relationships/oleObject" Target="../embeddings/oleObject7.bin"/><Relationship Id="rId1" Type="http://schemas.openxmlformats.org/officeDocument/2006/relationships/vmlDrawing" Target="../drawings/vmlDrawing1.vml"/><Relationship Id="rId6" Type="http://schemas.openxmlformats.org/officeDocument/2006/relationships/image" Target="../media/image4.w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image" Target="../media/image8.wmf"/><Relationship Id="rId10" Type="http://schemas.openxmlformats.org/officeDocument/2006/relationships/image" Target="../media/image6.wmf"/><Relationship Id="rId19"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oleObject" Target="../embeddings/oleObject3.bin"/><Relationship Id="rId14" Type="http://schemas.openxmlformats.org/officeDocument/2006/relationships/oleObject" Target="../embeddings/oleObject6.bin"/></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oleObject" Target="../embeddings/oleObject8.bin"/><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3.wmf"/><Relationship Id="rId5" Type="http://schemas.openxmlformats.org/officeDocument/2006/relationships/oleObject" Target="../embeddings/oleObject9.bin"/><Relationship Id="rId10" Type="http://schemas.openxmlformats.org/officeDocument/2006/relationships/image" Target="../media/image26.png"/><Relationship Id="rId4" Type="http://schemas.openxmlformats.org/officeDocument/2006/relationships/image" Target="../media/image22.wmf"/><Relationship Id="rId9" Type="http://schemas.openxmlformats.org/officeDocument/2006/relationships/image" Target="../media/image24.wmf"/></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9.png"/><Relationship Id="rId5" Type="http://schemas.openxmlformats.org/officeDocument/2006/relationships/image" Target="../media/image27.wmf"/><Relationship Id="rId10" Type="http://schemas.openxmlformats.org/officeDocument/2006/relationships/image" Target="../media/image28.emf"/><Relationship Id="rId4" Type="http://schemas.openxmlformats.org/officeDocument/2006/relationships/oleObject" Target="../embeddings/oleObject11.bin"/><Relationship Id="rId9" Type="http://schemas.openxmlformats.org/officeDocument/2006/relationships/oleObject" Target="../embeddings/oleObject12.bin"/></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9613" y="2656918"/>
            <a:ext cx="10995212" cy="2092881"/>
          </a:xfrm>
          <a:prstGeom prst="rect">
            <a:avLst/>
          </a:prstGeom>
          <a:noFill/>
        </p:spPr>
        <p:txBody>
          <a:bodyPr wrap="square" rtlCol="0">
            <a:spAutoFit/>
          </a:bodyPr>
          <a:lstStyle/>
          <a:p>
            <a:pPr algn="ctr"/>
            <a:r>
              <a:rPr lang="en-US" sz="2600" b="1" dirty="0">
                <a:effectLst/>
                <a:latin typeface="Arial Black" panose="020B0A04020102020204" pitchFamily="34" charset="0"/>
                <a:ea typeface="Times New Roman" panose="02020603050405020304" pitchFamily="18" charset="0"/>
              </a:rPr>
              <a:t>SENSOR DIAGNOSTICS OF WIDEBAND IONOSPHERIC CHANNELS OF 1 MHZ WIDTH TO INCREASE THE COVERTNESS OF FREQUENCY HOPPING DATA TRANSMISSION SYSTEMS BY MEANS OF ADAPTIVE EQUALIZATION OF INTRAMODE DISPERSION</a:t>
            </a:r>
            <a:endParaRPr lang="ru-RU" sz="2600" dirty="0">
              <a:effectLst>
                <a:outerShdw blurRad="38100" dist="38100" dir="2700000" algn="tl">
                  <a:srgbClr val="000000">
                    <a:alpha val="43137"/>
                  </a:srgbClr>
                </a:outerShdw>
              </a:effectLst>
              <a:latin typeface="Arial Black" panose="020B0A04020102020204" pitchFamily="34" charset="0"/>
              <a:cs typeface="Times New Roman" pitchFamily="18" charset="0"/>
            </a:endParaRPr>
          </a:p>
        </p:txBody>
      </p:sp>
      <p:sp>
        <p:nvSpPr>
          <p:cNvPr id="7" name="TextBox 6"/>
          <p:cNvSpPr txBox="1"/>
          <p:nvPr/>
        </p:nvSpPr>
        <p:spPr>
          <a:xfrm>
            <a:off x="5857875" y="5615681"/>
            <a:ext cx="6019801" cy="830997"/>
          </a:xfrm>
          <a:prstGeom prst="rect">
            <a:avLst/>
          </a:prstGeom>
          <a:noFill/>
        </p:spPr>
        <p:txBody>
          <a:bodyPr wrap="square" rtlCol="0">
            <a:spAutoFit/>
          </a:bodyPr>
          <a:lstStyle/>
          <a:p>
            <a:pPr algn="r"/>
            <a:r>
              <a:rPr lang="en-US" sz="1600" b="1" dirty="0">
                <a:latin typeface="Arial" panose="020B0604020202020204" pitchFamily="34" charset="0"/>
                <a:cs typeface="Arial" panose="020B0604020202020204" pitchFamily="34" charset="0"/>
              </a:rPr>
              <a:t>speaker</a:t>
            </a:r>
            <a:r>
              <a:rPr lang="ru-RU" sz="1600" b="1" dirty="0">
                <a:latin typeface="Arial" panose="020B0604020202020204" pitchFamily="34" charset="0"/>
                <a:cs typeface="Arial" panose="020B0604020202020204" pitchFamily="34" charset="0"/>
              </a:rPr>
              <a:t>:</a:t>
            </a:r>
            <a:r>
              <a:rPr lang="ru-RU"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candidate of technical sciences</a:t>
            </a:r>
            <a:r>
              <a:rPr lang="ru-RU"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associate professor at Radio Engineering and Communications dept. </a:t>
            </a:r>
          </a:p>
          <a:p>
            <a:pPr algn="r"/>
            <a:r>
              <a:rPr lang="en-US" sz="1600" dirty="0" err="1">
                <a:latin typeface="Arial" panose="020B0604020202020204" pitchFamily="34" charset="0"/>
                <a:cs typeface="Arial" panose="020B0604020202020204" pitchFamily="34" charset="0"/>
              </a:rPr>
              <a:t>Ovchinnikov</a:t>
            </a:r>
            <a:r>
              <a:rPr lang="en-US" sz="1600" dirty="0">
                <a:latin typeface="Arial" panose="020B0604020202020204" pitchFamily="34" charset="0"/>
                <a:cs typeface="Arial" panose="020B0604020202020204" pitchFamily="34" charset="0"/>
              </a:rPr>
              <a:t> Vladimir</a:t>
            </a:r>
          </a:p>
        </p:txBody>
      </p:sp>
      <p:pic>
        <p:nvPicPr>
          <p:cNvPr id="8" name="Picture 1">
            <a:extLst>
              <a:ext uri="{FF2B5EF4-FFF2-40B4-BE49-F238E27FC236}">
                <a16:creationId xmlns:a16="http://schemas.microsoft.com/office/drawing/2014/main" id="{A630E619-D850-4B6D-9EEC-DB7BF4C8C7A9}"/>
              </a:ext>
            </a:extLst>
          </p:cNvPr>
          <p:cNvPicPr>
            <a:picLocks noChangeAspect="1" noChangeArrowheads="1"/>
          </p:cNvPicPr>
          <p:nvPr/>
        </p:nvPicPr>
        <p:blipFill>
          <a:blip r:embed="rId2" cstate="print"/>
          <a:srcRect/>
          <a:stretch>
            <a:fillRect/>
          </a:stretch>
        </p:blipFill>
        <p:spPr bwMode="auto">
          <a:xfrm>
            <a:off x="113798" y="86362"/>
            <a:ext cx="1501588" cy="1363828"/>
          </a:xfrm>
          <a:prstGeom prst="rect">
            <a:avLst/>
          </a:prstGeom>
          <a:noFill/>
          <a:ln w="9525">
            <a:noFill/>
            <a:miter lim="800000"/>
            <a:headEnd/>
            <a:tailEnd/>
          </a:ln>
        </p:spPr>
      </p:pic>
      <p:sp>
        <p:nvSpPr>
          <p:cNvPr id="11" name="TextBox 10">
            <a:extLst>
              <a:ext uri="{FF2B5EF4-FFF2-40B4-BE49-F238E27FC236}">
                <a16:creationId xmlns:a16="http://schemas.microsoft.com/office/drawing/2014/main" id="{4DE99B1F-3B44-4E0B-A2AD-8C5C4457EBCB}"/>
              </a:ext>
            </a:extLst>
          </p:cNvPr>
          <p:cNvSpPr txBox="1"/>
          <p:nvPr/>
        </p:nvSpPr>
        <p:spPr>
          <a:xfrm>
            <a:off x="3138489" y="86362"/>
            <a:ext cx="8739188" cy="1938992"/>
          </a:xfrm>
          <a:prstGeom prst="rect">
            <a:avLst/>
          </a:prstGeom>
          <a:noFill/>
        </p:spPr>
        <p:txBody>
          <a:bodyPr wrap="square" rtlCol="0">
            <a:spAutoFit/>
          </a:bodyPr>
          <a:lstStyle/>
          <a:p>
            <a:pPr algn="ctr"/>
            <a:r>
              <a:rPr lang="en-US" sz="2000" dirty="0">
                <a:solidFill>
                  <a:srgbClr val="800000"/>
                </a:solidFill>
                <a:latin typeface="Verdana" panose="020B0604030504040204" pitchFamily="34" charset="0"/>
              </a:rPr>
              <a:t>BAIKAL YOUNG SCIENTISTS’ INTERNATIONAL SCHOOL ON FUNDAMENTAL PHYSICS</a:t>
            </a:r>
          </a:p>
          <a:p>
            <a:pPr algn="ctr"/>
            <a:r>
              <a:rPr lang="en-US" sz="2000" dirty="0">
                <a:solidFill>
                  <a:srgbClr val="800000"/>
                </a:solidFill>
                <a:latin typeface="Verdana" panose="020B0604030504040204" pitchFamily="34" charset="0"/>
              </a:rPr>
              <a:t>“PHYSICAL PROCESSES IN OUTER AND NEAR-EARTH SPACE” </a:t>
            </a:r>
          </a:p>
          <a:p>
            <a:pPr algn="ctr"/>
            <a:r>
              <a:rPr lang="en-US" sz="2000" dirty="0">
                <a:solidFill>
                  <a:srgbClr val="800000"/>
                </a:solidFill>
                <a:latin typeface="Verdana" panose="020B0604030504040204" pitchFamily="34" charset="0"/>
              </a:rPr>
              <a:t>XVIII Young Scientists’ Conference</a:t>
            </a:r>
          </a:p>
          <a:p>
            <a:pPr algn="ctr"/>
            <a:r>
              <a:rPr lang="en-US" sz="2000" dirty="0">
                <a:solidFill>
                  <a:srgbClr val="800000"/>
                </a:solidFill>
                <a:latin typeface="Verdana" panose="020B0604030504040204" pitchFamily="34" charset="0"/>
              </a:rPr>
              <a:t>“Interaction of fields and radiation with matter”</a:t>
            </a:r>
          </a:p>
          <a:p>
            <a:pPr algn="ctr"/>
            <a:r>
              <a:rPr lang="en-US" sz="2000" dirty="0">
                <a:solidFill>
                  <a:srgbClr val="800000"/>
                </a:solidFill>
                <a:latin typeface="Verdana" panose="020B0604030504040204" pitchFamily="34" charset="0"/>
              </a:rPr>
              <a:t>Irkutsk, September 1-7, 2024</a:t>
            </a:r>
          </a:p>
        </p:txBody>
      </p:sp>
    </p:spTree>
    <p:extLst>
      <p:ext uri="{BB962C8B-B14F-4D97-AF65-F5344CB8AC3E}">
        <p14:creationId xmlns:p14="http://schemas.microsoft.com/office/powerpoint/2010/main" val="2151804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BAC148A-2DB8-425B-9C4F-7319F264433D}"/>
              </a:ext>
            </a:extLst>
          </p:cNvPr>
          <p:cNvPicPr>
            <a:picLocks noChangeAspect="1"/>
          </p:cNvPicPr>
          <p:nvPr/>
        </p:nvPicPr>
        <p:blipFill>
          <a:blip r:embed="rId2"/>
          <a:stretch>
            <a:fillRect/>
          </a:stretch>
        </p:blipFill>
        <p:spPr>
          <a:xfrm>
            <a:off x="1706507" y="3219456"/>
            <a:ext cx="3845647" cy="2880000"/>
          </a:xfrm>
          <a:prstGeom prst="rect">
            <a:avLst/>
          </a:prstGeom>
        </p:spPr>
      </p:pic>
      <p:pic>
        <p:nvPicPr>
          <p:cNvPr id="5" name="Рисунок 4">
            <a:extLst>
              <a:ext uri="{FF2B5EF4-FFF2-40B4-BE49-F238E27FC236}">
                <a16:creationId xmlns:a16="http://schemas.microsoft.com/office/drawing/2014/main" id="{14888D74-0E9D-49F2-95F6-3F5EADBC7214}"/>
              </a:ext>
            </a:extLst>
          </p:cNvPr>
          <p:cNvPicPr>
            <a:picLocks noChangeAspect="1"/>
          </p:cNvPicPr>
          <p:nvPr/>
        </p:nvPicPr>
        <p:blipFill>
          <a:blip r:embed="rId3"/>
          <a:stretch>
            <a:fillRect/>
          </a:stretch>
        </p:blipFill>
        <p:spPr>
          <a:xfrm>
            <a:off x="7061683" y="3219456"/>
            <a:ext cx="3755791" cy="2880000"/>
          </a:xfrm>
          <a:prstGeom prst="rect">
            <a:avLst/>
          </a:prstGeom>
        </p:spPr>
      </p:pic>
      <p:sp>
        <p:nvSpPr>
          <p:cNvPr id="6" name="TextBox 5">
            <a:extLst>
              <a:ext uri="{FF2B5EF4-FFF2-40B4-BE49-F238E27FC236}">
                <a16:creationId xmlns:a16="http://schemas.microsoft.com/office/drawing/2014/main" id="{92E22F16-F130-4906-86C1-D46E2A5D4CA5}"/>
              </a:ext>
            </a:extLst>
          </p:cNvPr>
          <p:cNvSpPr txBox="1"/>
          <p:nvPr/>
        </p:nvSpPr>
        <p:spPr>
          <a:xfrm>
            <a:off x="3696177" y="17101"/>
            <a:ext cx="4799647" cy="369332"/>
          </a:xfrm>
          <a:prstGeom prst="rect">
            <a:avLst/>
          </a:prstGeom>
          <a:noFill/>
        </p:spPr>
        <p:txBody>
          <a:bodyPr wrap="none" rtlCol="0">
            <a:spAutoFit/>
          </a:bodyPr>
          <a:lstStyle/>
          <a:p>
            <a:r>
              <a:rPr lang="en-US" dirty="0">
                <a:latin typeface="Arial Black" panose="020B0A04020102020204" pitchFamily="34" charset="0"/>
                <a:cs typeface="Times New Roman" pitchFamily="18" charset="0"/>
              </a:rPr>
              <a:t>Conditions of experimental research</a:t>
            </a:r>
            <a:endParaRPr lang="ru-RU" dirty="0">
              <a:latin typeface="Arial Black" panose="020B0A04020102020204" pitchFamily="34" charset="0"/>
              <a:cs typeface="Times New Roman" pitchFamily="18" charset="0"/>
            </a:endParaRPr>
          </a:p>
        </p:txBody>
      </p:sp>
      <p:sp>
        <p:nvSpPr>
          <p:cNvPr id="2" name="TextBox 1">
            <a:extLst>
              <a:ext uri="{FF2B5EF4-FFF2-40B4-BE49-F238E27FC236}">
                <a16:creationId xmlns:a16="http://schemas.microsoft.com/office/drawing/2014/main" id="{4BE73907-70FF-4637-96C9-3561C7B5E690}"/>
              </a:ext>
            </a:extLst>
          </p:cNvPr>
          <p:cNvSpPr txBox="1"/>
          <p:nvPr/>
        </p:nvSpPr>
        <p:spPr>
          <a:xfrm>
            <a:off x="404811" y="423863"/>
            <a:ext cx="6153152" cy="2763064"/>
          </a:xfrm>
          <a:prstGeom prst="rect">
            <a:avLst/>
          </a:prstGeom>
          <a:noFill/>
        </p:spPr>
        <p:txBody>
          <a:bodyPr wrap="square" rtlCol="0">
            <a:spAutoFit/>
          </a:bodyPr>
          <a:lstStyle/>
          <a:p>
            <a:pPr marL="285750" indent="-285750">
              <a:lnSpc>
                <a:spcPct val="107000"/>
              </a:lnSpc>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Link</a:t>
            </a:r>
            <a:r>
              <a:rPr lang="ru-RU" sz="1800" b="1" dirty="0">
                <a:effectLst/>
                <a:latin typeface="Calibri" panose="020F0502020204030204" pitchFamily="34" charset="0"/>
                <a:ea typeface="Calibri" panose="020F0502020204030204" pitchFamily="34" charset="0"/>
                <a:cs typeface="Times New Roman" panose="02020603050405020304" pitchFamily="18" charset="0"/>
              </a:rPr>
              <a:t>:</a:t>
            </a: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Yoshkar-Ola</a:t>
            </a:r>
            <a:r>
              <a:rPr lang="en-US" dirty="0">
                <a:latin typeface="Calibri" panose="020F0502020204030204" pitchFamily="34" charset="0"/>
                <a:ea typeface="Calibri" panose="020F0502020204030204" pitchFamily="34" charset="0"/>
                <a:cs typeface="Times New Roman" panose="02020603050405020304" pitchFamily="18" charset="0"/>
              </a:rPr>
              <a:t>-to-</a:t>
            </a:r>
            <a:r>
              <a:rPr lang="en-US" dirty="0" err="1">
                <a:latin typeface="Calibri" panose="020F0502020204030204" pitchFamily="34" charset="0"/>
                <a:ea typeface="Calibri" panose="020F0502020204030204" pitchFamily="34" charset="0"/>
                <a:cs typeface="Times New Roman" panose="02020603050405020304" pitchFamily="18" charset="0"/>
              </a:rPr>
              <a:t>Yalchik</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SSB Signal type</a:t>
            </a:r>
            <a:r>
              <a:rPr lang="ru-RU"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LFMCW</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Sweep rate</a:t>
            </a:r>
            <a:r>
              <a:rPr lang="ru-RU" sz="1800" b="1" dirty="0">
                <a:effectLst/>
                <a:latin typeface="Calibri" panose="020F0502020204030204" pitchFamily="34" charset="0"/>
                <a:ea typeface="Calibri" panose="020F0502020204030204" pitchFamily="34" charset="0"/>
                <a:cs typeface="Times New Roman" panose="02020603050405020304" pitchFamily="18" charset="0"/>
              </a:rPr>
              <a:t>: </a:t>
            </a:r>
            <a:r>
              <a:rPr lang="ru-RU" sz="1800" dirty="0">
                <a:effectLst/>
                <a:latin typeface="Calibri" panose="020F0502020204030204" pitchFamily="34" charset="0"/>
                <a:ea typeface="Calibri" panose="020F0502020204030204" pitchFamily="34" charset="0"/>
                <a:cs typeface="Times New Roman" panose="02020603050405020304" pitchFamily="18" charset="0"/>
              </a:rPr>
              <a:t>1 </a:t>
            </a:r>
            <a:r>
              <a:rPr lang="en-US" dirty="0">
                <a:latin typeface="Calibri" panose="020F0502020204030204" pitchFamily="34" charset="0"/>
                <a:ea typeface="Calibri" panose="020F0502020204030204" pitchFamily="34" charset="0"/>
                <a:cs typeface="Times New Roman" panose="02020603050405020304" pitchFamily="18" charset="0"/>
              </a:rPr>
              <a:t>MHz</a:t>
            </a:r>
            <a:r>
              <a:rPr lang="ru-RU" sz="1800" dirty="0">
                <a:effectLst/>
                <a:latin typeface="Calibri" panose="020F0502020204030204" pitchFamily="34"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s</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Sounding range</a:t>
            </a:r>
            <a:r>
              <a:rPr lang="ru-RU" sz="1800" b="1" dirty="0">
                <a:effectLst/>
                <a:latin typeface="Calibri" panose="020F0502020204030204" pitchFamily="34" charset="0"/>
                <a:ea typeface="Calibri" panose="020F0502020204030204" pitchFamily="34" charset="0"/>
                <a:cs typeface="Times New Roman" panose="02020603050405020304" pitchFamily="18" charset="0"/>
              </a:rPr>
              <a:t>: </a:t>
            </a:r>
            <a:r>
              <a:rPr lang="ru-RU" sz="1800" dirty="0">
                <a:effectLst/>
                <a:latin typeface="Calibri" panose="020F0502020204030204" pitchFamily="34" charset="0"/>
                <a:ea typeface="Calibri" panose="020F0502020204030204" pitchFamily="34" charset="0"/>
                <a:cs typeface="Times New Roman" panose="02020603050405020304" pitchFamily="18" charset="0"/>
              </a:rPr>
              <a:t>2 – 12 </a:t>
            </a:r>
            <a:r>
              <a:rPr lang="en-US" dirty="0">
                <a:latin typeface="Calibri" panose="020F0502020204030204" pitchFamily="34" charset="0"/>
                <a:ea typeface="Calibri" panose="020F0502020204030204" pitchFamily="34" charset="0"/>
                <a:cs typeface="Times New Roman" panose="02020603050405020304" pitchFamily="18" charset="0"/>
              </a:rPr>
              <a:t>MHz</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b="1" dirty="0">
                <a:latin typeface="Calibri" panose="020F0502020204030204" pitchFamily="34" charset="0"/>
                <a:ea typeface="Calibri" panose="020F0502020204030204" pitchFamily="34" charset="0"/>
                <a:cs typeface="Times New Roman" panose="02020603050405020304" pitchFamily="18" charset="0"/>
              </a:rPr>
              <a:t>Transmitter output power</a:t>
            </a:r>
            <a:r>
              <a:rPr lang="ru-RU" b="1"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10</a:t>
            </a:r>
            <a:r>
              <a:rPr lang="ru-RU"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W</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Sounding sessions dates</a:t>
            </a:r>
            <a:r>
              <a:rPr lang="ru-RU" sz="1800" b="1" dirty="0">
                <a:effectLst/>
                <a:latin typeface="Calibri" panose="020F0502020204030204" pitchFamily="34" charset="0"/>
                <a:ea typeface="Calibri" panose="020F0502020204030204" pitchFamily="34" charset="0"/>
                <a:cs typeface="Times New Roman" panose="02020603050405020304" pitchFamily="18" charset="0"/>
              </a:rPr>
              <a:t>:</a:t>
            </a:r>
            <a:r>
              <a:rPr lang="ru-RU" sz="1800" dirty="0">
                <a:effectLst/>
                <a:latin typeface="Calibri" panose="020F0502020204030204" pitchFamily="34" charset="0"/>
                <a:ea typeface="Calibri" panose="020F0502020204030204" pitchFamily="34" charset="0"/>
                <a:cs typeface="Times New Roman" panose="02020603050405020304" pitchFamily="18" charset="0"/>
              </a:rPr>
              <a:t> 21/09/2023 – 22/09/2023</a:t>
            </a:r>
          </a:p>
          <a:p>
            <a:pPr marL="285750" indent="-285750">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Sounding session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duraion</a:t>
            </a:r>
            <a:r>
              <a:rPr lang="ru-RU" sz="1800" b="1" dirty="0">
                <a:effectLst/>
                <a:latin typeface="Calibri" panose="020F0502020204030204" pitchFamily="34" charset="0"/>
                <a:ea typeface="Calibri" panose="020F0502020204030204" pitchFamily="34" charset="0"/>
                <a:cs typeface="Times New Roman" panose="02020603050405020304" pitchFamily="18" charset="0"/>
              </a:rPr>
              <a:t>:</a:t>
            </a:r>
            <a:r>
              <a:rPr lang="ru-RU" sz="1800" dirty="0">
                <a:effectLst/>
                <a:latin typeface="Calibri" panose="020F0502020204030204" pitchFamily="34" charset="0"/>
                <a:ea typeface="Calibri" panose="020F0502020204030204" pitchFamily="34" charset="0"/>
                <a:cs typeface="Times New Roman" panose="02020603050405020304" pitchFamily="18" charset="0"/>
              </a:rPr>
              <a:t> 60 </a:t>
            </a:r>
            <a:r>
              <a:rPr lang="en-US" dirty="0">
                <a:latin typeface="Calibri" panose="020F0502020204030204" pitchFamily="34" charset="0"/>
                <a:ea typeface="Calibri" panose="020F0502020204030204" pitchFamily="34" charset="0"/>
                <a:cs typeface="Times New Roman" panose="02020603050405020304" pitchFamily="18" charset="0"/>
              </a:rPr>
              <a:t>s</a:t>
            </a:r>
            <a:endParaRPr lang="ru-RU" dirty="0"/>
          </a:p>
        </p:txBody>
      </p:sp>
      <p:sp>
        <p:nvSpPr>
          <p:cNvPr id="7" name="TextBox 6">
            <a:extLst>
              <a:ext uri="{FF2B5EF4-FFF2-40B4-BE49-F238E27FC236}">
                <a16:creationId xmlns:a16="http://schemas.microsoft.com/office/drawing/2014/main" id="{F588C03D-4059-4AE1-A9E4-2DA3034C7F88}"/>
              </a:ext>
            </a:extLst>
          </p:cNvPr>
          <p:cNvSpPr txBox="1"/>
          <p:nvPr/>
        </p:nvSpPr>
        <p:spPr>
          <a:xfrm>
            <a:off x="1317886" y="6001772"/>
            <a:ext cx="4942001" cy="584775"/>
          </a:xfrm>
          <a:prstGeom prst="rect">
            <a:avLst/>
          </a:prstGeom>
          <a:noFill/>
        </p:spPr>
        <p:txBody>
          <a:bodyPr wrap="square" rtlCol="0">
            <a:spAutoFit/>
          </a:bodyPr>
          <a:lstStyle/>
          <a:p>
            <a:pPr algn="ctr"/>
            <a:r>
              <a:rPr lang="en-US" sz="1600" dirty="0"/>
              <a:t>Fig</a:t>
            </a:r>
            <a:r>
              <a:rPr lang="ru-RU" sz="1600" dirty="0"/>
              <a:t>. 14. </a:t>
            </a:r>
            <a:r>
              <a:rPr lang="en-US" sz="1600" dirty="0"/>
              <a:t>Example</a:t>
            </a:r>
            <a:r>
              <a:rPr lang="ru-RU" sz="1600" dirty="0"/>
              <a:t> </a:t>
            </a:r>
            <a:r>
              <a:rPr lang="en-US" sz="1600" dirty="0"/>
              <a:t>of </a:t>
            </a:r>
            <a:r>
              <a:rPr lang="en-US" sz="1600" dirty="0" err="1"/>
              <a:t>ionogram</a:t>
            </a:r>
            <a:r>
              <a:rPr lang="en-US" sz="1600" dirty="0"/>
              <a:t> within </a:t>
            </a:r>
            <a:r>
              <a:rPr lang="ru-RU" sz="1600" dirty="0"/>
              <a:t>1 </a:t>
            </a:r>
            <a:r>
              <a:rPr lang="en-US" sz="1600" dirty="0"/>
              <a:t>MHz band at central frequency</a:t>
            </a:r>
            <a:r>
              <a:rPr lang="ru-RU" sz="1600" dirty="0"/>
              <a:t> 5 </a:t>
            </a:r>
            <a:r>
              <a:rPr lang="en-US" sz="1600" dirty="0"/>
              <a:t>MHz</a:t>
            </a:r>
            <a:r>
              <a:rPr lang="ru-RU" sz="1600" dirty="0"/>
              <a:t> 21/09/2023 14:49:00</a:t>
            </a:r>
            <a:r>
              <a:rPr lang="en-US" sz="1600" dirty="0"/>
              <a:t> (LT)</a:t>
            </a:r>
            <a:endParaRPr lang="ru-RU" sz="1600" dirty="0"/>
          </a:p>
        </p:txBody>
      </p:sp>
      <p:sp>
        <p:nvSpPr>
          <p:cNvPr id="9" name="TextBox 8">
            <a:extLst>
              <a:ext uri="{FF2B5EF4-FFF2-40B4-BE49-F238E27FC236}">
                <a16:creationId xmlns:a16="http://schemas.microsoft.com/office/drawing/2014/main" id="{452E9E75-DB57-4D17-B53E-144AE1B16003}"/>
              </a:ext>
            </a:extLst>
          </p:cNvPr>
          <p:cNvSpPr txBox="1"/>
          <p:nvPr/>
        </p:nvSpPr>
        <p:spPr>
          <a:xfrm>
            <a:off x="6617860" y="6017160"/>
            <a:ext cx="4643438" cy="584775"/>
          </a:xfrm>
          <a:prstGeom prst="rect">
            <a:avLst/>
          </a:prstGeom>
          <a:noFill/>
        </p:spPr>
        <p:txBody>
          <a:bodyPr wrap="square" rtlCol="0">
            <a:spAutoFit/>
          </a:bodyPr>
          <a:lstStyle/>
          <a:p>
            <a:pPr algn="ctr"/>
            <a:r>
              <a:rPr lang="en-US" sz="1600" dirty="0"/>
              <a:t>Fig</a:t>
            </a:r>
            <a:r>
              <a:rPr lang="ru-RU" sz="1600" dirty="0"/>
              <a:t>. 15. </a:t>
            </a:r>
            <a:r>
              <a:rPr lang="en-US" sz="1600" dirty="0"/>
              <a:t>Random</a:t>
            </a:r>
            <a:r>
              <a:rPr lang="ru-RU" sz="1600" dirty="0"/>
              <a:t> </a:t>
            </a:r>
            <a:r>
              <a:rPr lang="en-US" sz="1600" dirty="0"/>
              <a:t>power delay profile</a:t>
            </a:r>
            <a:r>
              <a:rPr lang="ru-RU" sz="1600" dirty="0"/>
              <a:t> </a:t>
            </a:r>
            <a:r>
              <a:rPr lang="en-US" sz="1600" dirty="0"/>
              <a:t>from</a:t>
            </a:r>
            <a:r>
              <a:rPr lang="ru-RU" sz="1600" dirty="0"/>
              <a:t> </a:t>
            </a:r>
            <a:r>
              <a:rPr lang="en-US" sz="1600" dirty="0"/>
              <a:t>sounding range</a:t>
            </a:r>
            <a:r>
              <a:rPr lang="ru-RU" sz="1600" dirty="0"/>
              <a:t> 4</a:t>
            </a:r>
            <a:r>
              <a:rPr lang="en-US" sz="1600" dirty="0"/>
              <a:t>.</a:t>
            </a:r>
            <a:r>
              <a:rPr lang="ru-RU" sz="1600" dirty="0"/>
              <a:t>5-5</a:t>
            </a:r>
            <a:r>
              <a:rPr lang="en-US" sz="1600" dirty="0"/>
              <a:t>.</a:t>
            </a:r>
            <a:r>
              <a:rPr lang="ru-RU" sz="1600" dirty="0"/>
              <a:t>5 </a:t>
            </a:r>
            <a:r>
              <a:rPr lang="en-US" sz="1600" dirty="0"/>
              <a:t>MHz </a:t>
            </a:r>
            <a:r>
              <a:rPr lang="ru-RU" sz="1600" dirty="0"/>
              <a:t>21/09/2023 14:49:00</a:t>
            </a:r>
            <a:r>
              <a:rPr lang="en-US" sz="1600" dirty="0"/>
              <a:t> (LT)</a:t>
            </a:r>
            <a:endParaRPr lang="ru-RU" sz="1600" dirty="0"/>
          </a:p>
        </p:txBody>
      </p:sp>
      <p:pic>
        <p:nvPicPr>
          <p:cNvPr id="12" name="Рисунок 11">
            <a:extLst>
              <a:ext uri="{FF2B5EF4-FFF2-40B4-BE49-F238E27FC236}">
                <a16:creationId xmlns:a16="http://schemas.microsoft.com/office/drawing/2014/main" id="{D8481431-7055-49CB-AFCB-CEC675E952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1437" y="339456"/>
            <a:ext cx="3840000" cy="2880000"/>
          </a:xfrm>
          <a:prstGeom prst="rect">
            <a:avLst/>
          </a:prstGeom>
        </p:spPr>
      </p:pic>
      <p:sp>
        <p:nvSpPr>
          <p:cNvPr id="10" name="TextBox 9">
            <a:extLst>
              <a:ext uri="{FF2B5EF4-FFF2-40B4-BE49-F238E27FC236}">
                <a16:creationId xmlns:a16="http://schemas.microsoft.com/office/drawing/2014/main" id="{499D9249-6349-4DEB-BFA0-9E255F62B4D7}"/>
              </a:ext>
            </a:extLst>
          </p:cNvPr>
          <p:cNvSpPr txBox="1"/>
          <p:nvPr/>
        </p:nvSpPr>
        <p:spPr>
          <a:xfrm>
            <a:off x="38101" y="33338"/>
            <a:ext cx="418704" cy="369332"/>
          </a:xfrm>
          <a:prstGeom prst="rect">
            <a:avLst/>
          </a:prstGeom>
          <a:noFill/>
        </p:spPr>
        <p:txBody>
          <a:bodyPr wrap="none" rtlCol="0">
            <a:spAutoFit/>
          </a:bodyPr>
          <a:lstStyle/>
          <a:p>
            <a:r>
              <a:rPr lang="en-US" b="1" dirty="0"/>
              <a:t>10</a:t>
            </a:r>
            <a:endParaRPr lang="ru-RU" b="1" dirty="0"/>
          </a:p>
        </p:txBody>
      </p:sp>
    </p:spTree>
    <p:extLst>
      <p:ext uri="{BB962C8B-B14F-4D97-AF65-F5344CB8AC3E}">
        <p14:creationId xmlns:p14="http://schemas.microsoft.com/office/powerpoint/2010/main" val="2483005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7A2614-2759-49ED-8740-4A4AD11840F2}"/>
              </a:ext>
            </a:extLst>
          </p:cNvPr>
          <p:cNvSpPr txBox="1"/>
          <p:nvPr/>
        </p:nvSpPr>
        <p:spPr>
          <a:xfrm>
            <a:off x="4871627" y="17101"/>
            <a:ext cx="2448747" cy="369332"/>
          </a:xfrm>
          <a:prstGeom prst="rect">
            <a:avLst/>
          </a:prstGeom>
          <a:noFill/>
        </p:spPr>
        <p:txBody>
          <a:bodyPr wrap="none" rtlCol="0">
            <a:spAutoFit/>
          </a:bodyPr>
          <a:lstStyle/>
          <a:p>
            <a:r>
              <a:rPr lang="en-US" dirty="0">
                <a:latin typeface="Arial Black" panose="020B0A04020102020204" pitchFamily="34" charset="0"/>
                <a:cs typeface="Times New Roman" pitchFamily="18" charset="0"/>
              </a:rPr>
              <a:t>Research findings</a:t>
            </a:r>
            <a:endParaRPr lang="ru-RU" dirty="0">
              <a:latin typeface="Arial Black" panose="020B0A04020102020204" pitchFamily="34" charset="0"/>
              <a:cs typeface="Times New Roman" pitchFamily="18" charset="0"/>
            </a:endParaRPr>
          </a:p>
        </p:txBody>
      </p:sp>
      <p:pic>
        <p:nvPicPr>
          <p:cNvPr id="11271" name="Picture 7">
            <a:extLst>
              <a:ext uri="{FF2B5EF4-FFF2-40B4-BE49-F238E27FC236}">
                <a16:creationId xmlns:a16="http://schemas.microsoft.com/office/drawing/2014/main" id="{91B45983-0CE2-42E6-AA0C-F23AC9ECA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501" y="1335543"/>
            <a:ext cx="4043667" cy="5040000"/>
          </a:xfrm>
          <a:prstGeom prst="rect">
            <a:avLst/>
          </a:prstGeom>
          <a:noFill/>
          <a:extLst>
            <a:ext uri="{909E8E84-426E-40DD-AFC4-6F175D3DCCD1}">
              <a14:hiddenFill xmlns:a14="http://schemas.microsoft.com/office/drawing/2010/main">
                <a:solidFill>
                  <a:srgbClr val="FFFFFF"/>
                </a:solidFill>
              </a14:hiddenFill>
            </a:ext>
          </a:extLst>
        </p:spPr>
      </p:pic>
      <p:pic>
        <p:nvPicPr>
          <p:cNvPr id="11273" name="Picture 9">
            <a:extLst>
              <a:ext uri="{FF2B5EF4-FFF2-40B4-BE49-F238E27FC236}">
                <a16:creationId xmlns:a16="http://schemas.microsoft.com/office/drawing/2014/main" id="{5FFC0803-26AE-42F4-B0DD-50CF0289B9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914" y="1335543"/>
            <a:ext cx="4043667" cy="5040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42F6D2F-19F9-44E0-B0AF-B0BE0C7F3B48}"/>
              </a:ext>
            </a:extLst>
          </p:cNvPr>
          <p:cNvSpPr txBox="1"/>
          <p:nvPr/>
        </p:nvSpPr>
        <p:spPr>
          <a:xfrm>
            <a:off x="271462" y="372149"/>
            <a:ext cx="11577638" cy="923330"/>
          </a:xfrm>
          <a:prstGeom prst="rect">
            <a:avLst/>
          </a:prstGeom>
          <a:noFill/>
        </p:spPr>
        <p:txBody>
          <a:bodyPr wrap="square">
            <a:spAutoFit/>
          </a:bodyPr>
          <a:lstStyle/>
          <a:p>
            <a:pPr indent="357188" algn="just"/>
            <a:r>
              <a:rPr lang="en-US" sz="1800" i="1" dirty="0">
                <a:effectLst/>
                <a:latin typeface="Calibri" panose="020F0502020204030204" pitchFamily="34" charset="0"/>
                <a:ea typeface="Calibri" panose="020F0502020204030204" pitchFamily="34" charset="0"/>
                <a:cs typeface="Times New Roman" panose="02020603050405020304" pitchFamily="18" charset="0"/>
              </a:rPr>
              <a:t>In the experiments, IR of channels with a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bandwidth of 1 MHz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were obtained, before and after correction. Correction coefficients were calculated from the frequency response obtained at the 1st second of sounding and were employed for the following 59 seconds.</a:t>
            </a:r>
            <a:endParaRPr lang="ru-RU" i="1" dirty="0"/>
          </a:p>
        </p:txBody>
      </p:sp>
      <p:sp>
        <p:nvSpPr>
          <p:cNvPr id="17" name="TextBox 16">
            <a:extLst>
              <a:ext uri="{FF2B5EF4-FFF2-40B4-BE49-F238E27FC236}">
                <a16:creationId xmlns:a16="http://schemas.microsoft.com/office/drawing/2014/main" id="{5236F27B-D04E-40F0-9154-E91613CD1654}"/>
              </a:ext>
            </a:extLst>
          </p:cNvPr>
          <p:cNvSpPr txBox="1"/>
          <p:nvPr/>
        </p:nvSpPr>
        <p:spPr>
          <a:xfrm>
            <a:off x="1209225" y="6375543"/>
            <a:ext cx="9773550" cy="369332"/>
          </a:xfrm>
          <a:prstGeom prst="rect">
            <a:avLst/>
          </a:prstGeom>
          <a:noFill/>
        </p:spPr>
        <p:txBody>
          <a:bodyPr wrap="square">
            <a:spAutoFit/>
          </a:bodyPr>
          <a:lstStyle/>
          <a:p>
            <a:pPr algn="ctr"/>
            <a:r>
              <a:rPr lang="en-US" dirty="0" err="1">
                <a:latin typeface="Calibri" panose="020F0502020204030204" pitchFamily="34" charset="0"/>
                <a:ea typeface="Calibri" panose="020F0502020204030204" pitchFamily="34" charset="0"/>
                <a:cs typeface="Times New Roman" panose="02020603050405020304" pitchFamily="18" charset="0"/>
              </a:rPr>
              <a:t>FIg</a:t>
            </a:r>
            <a:r>
              <a:rPr lang="ru-RU" sz="1800" dirty="0">
                <a:effectLst/>
                <a:latin typeface="Calibri" panose="020F0502020204030204" pitchFamily="34" charset="0"/>
                <a:ea typeface="Calibri" panose="020F0502020204030204" pitchFamily="34" charset="0"/>
                <a:cs typeface="Times New Roman" panose="02020603050405020304" pitchFamily="18" charset="0"/>
              </a:rPr>
              <a:t>. 16. </a:t>
            </a:r>
            <a:r>
              <a:rPr lang="en-US" sz="1800" dirty="0">
                <a:effectLst/>
                <a:latin typeface="Calibri" panose="020F0502020204030204" pitchFamily="34" charset="0"/>
                <a:ea typeface="Calibri" panose="020F0502020204030204" pitchFamily="34" charset="0"/>
                <a:cs typeface="Times New Roman" panose="02020603050405020304" pitchFamily="18" charset="0"/>
              </a:rPr>
              <a:t>IR</a:t>
            </a: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before correction</a:t>
            </a: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left</a:t>
            </a: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a:t>
            </a: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after correction</a:t>
            </a: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right</a:t>
            </a: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for the first</a:t>
            </a:r>
            <a:r>
              <a:rPr lang="ru-RU" sz="1800" dirty="0">
                <a:effectLst/>
                <a:latin typeface="Calibri" panose="020F0502020204030204" pitchFamily="34" charset="0"/>
                <a:ea typeface="Calibri" panose="020F0502020204030204" pitchFamily="34" charset="0"/>
                <a:cs typeface="Times New Roman" panose="02020603050405020304" pitchFamily="18" charset="0"/>
              </a:rPr>
              <a:t> 10 </a:t>
            </a:r>
            <a:r>
              <a:rPr lang="en-US" sz="1800" dirty="0">
                <a:effectLst/>
                <a:latin typeface="Calibri" panose="020F0502020204030204" pitchFamily="34" charset="0"/>
                <a:ea typeface="Calibri" panose="020F0502020204030204" pitchFamily="34" charset="0"/>
                <a:cs typeface="Times New Roman" panose="02020603050405020304" pitchFamily="18" charset="0"/>
              </a:rPr>
              <a:t>seconds</a:t>
            </a:r>
            <a:r>
              <a:rPr lang="ru-RU" sz="1800" dirty="0">
                <a:effectLst/>
                <a:latin typeface="Calibri" panose="020F0502020204030204" pitchFamily="34" charset="0"/>
                <a:ea typeface="Calibri" panose="020F0502020204030204" pitchFamily="34" charset="0"/>
                <a:cs typeface="Times New Roman" panose="02020603050405020304" pitchFamily="18" charset="0"/>
              </a:rPr>
              <a:t>.</a:t>
            </a:r>
            <a:endParaRPr lang="ru-RU" dirty="0"/>
          </a:p>
        </p:txBody>
      </p:sp>
      <p:sp>
        <p:nvSpPr>
          <p:cNvPr id="7" name="TextBox 6">
            <a:extLst>
              <a:ext uri="{FF2B5EF4-FFF2-40B4-BE49-F238E27FC236}">
                <a16:creationId xmlns:a16="http://schemas.microsoft.com/office/drawing/2014/main" id="{C42ED44A-55D2-44CC-9672-39746AACBED0}"/>
              </a:ext>
            </a:extLst>
          </p:cNvPr>
          <p:cNvSpPr txBox="1"/>
          <p:nvPr/>
        </p:nvSpPr>
        <p:spPr>
          <a:xfrm>
            <a:off x="38101" y="33338"/>
            <a:ext cx="418704" cy="369332"/>
          </a:xfrm>
          <a:prstGeom prst="rect">
            <a:avLst/>
          </a:prstGeom>
          <a:noFill/>
        </p:spPr>
        <p:txBody>
          <a:bodyPr wrap="none" rtlCol="0">
            <a:spAutoFit/>
          </a:bodyPr>
          <a:lstStyle/>
          <a:p>
            <a:r>
              <a:rPr lang="en-US" b="1" dirty="0"/>
              <a:t>11</a:t>
            </a:r>
            <a:endParaRPr lang="ru-RU" b="1" dirty="0"/>
          </a:p>
        </p:txBody>
      </p:sp>
    </p:spTree>
    <p:extLst>
      <p:ext uri="{BB962C8B-B14F-4D97-AF65-F5344CB8AC3E}">
        <p14:creationId xmlns:p14="http://schemas.microsoft.com/office/powerpoint/2010/main" val="4070843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411FB46-E3FA-42B1-BCA6-58C36EEC48E4}"/>
              </a:ext>
            </a:extLst>
          </p:cNvPr>
          <p:cNvSpPr txBox="1"/>
          <p:nvPr/>
        </p:nvSpPr>
        <p:spPr>
          <a:xfrm>
            <a:off x="3574572" y="17101"/>
            <a:ext cx="5042857" cy="369332"/>
          </a:xfrm>
          <a:prstGeom prst="rect">
            <a:avLst/>
          </a:prstGeom>
          <a:noFill/>
        </p:spPr>
        <p:txBody>
          <a:bodyPr wrap="square" rtlCol="0">
            <a:spAutoFit/>
          </a:bodyPr>
          <a:lstStyle/>
          <a:p>
            <a:pPr algn="ctr"/>
            <a:r>
              <a:rPr lang="en-US" dirty="0">
                <a:latin typeface="Arial Black" panose="020B0A04020102020204" pitchFamily="34" charset="0"/>
                <a:cs typeface="Times New Roman" pitchFamily="18" charset="0"/>
              </a:rPr>
              <a:t>Gain</a:t>
            </a:r>
            <a:r>
              <a:rPr lang="ru-RU" dirty="0">
                <a:latin typeface="Arial Black" panose="020B0A04020102020204" pitchFamily="34" charset="0"/>
                <a:cs typeface="Times New Roman" pitchFamily="18" charset="0"/>
              </a:rPr>
              <a:t> </a:t>
            </a:r>
            <a:r>
              <a:rPr lang="en-US" dirty="0">
                <a:latin typeface="Arial Black" panose="020B0A04020102020204" pitchFamily="34" charset="0"/>
                <a:cs typeface="Times New Roman" pitchFamily="18" charset="0"/>
              </a:rPr>
              <a:t>in covertness and noise immunity</a:t>
            </a:r>
            <a:endParaRPr lang="ru-RU" dirty="0">
              <a:latin typeface="Arial Black" panose="020B0A04020102020204" pitchFamily="34" charset="0"/>
              <a:cs typeface="Times New Roman" pitchFamily="18" charset="0"/>
            </a:endParaRPr>
          </a:p>
        </p:txBody>
      </p:sp>
      <p:pic>
        <p:nvPicPr>
          <p:cNvPr id="12" name="Рисунок 11">
            <a:extLst>
              <a:ext uri="{FF2B5EF4-FFF2-40B4-BE49-F238E27FC236}">
                <a16:creationId xmlns:a16="http://schemas.microsoft.com/office/drawing/2014/main" id="{FB84D8CB-CA65-4A81-B6EB-1E1666DAB8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280" y="2047624"/>
            <a:ext cx="2415742" cy="1800000"/>
          </a:xfrm>
          <a:prstGeom prst="rect">
            <a:avLst/>
          </a:prstGeom>
          <a:noFill/>
          <a:ln>
            <a:noFill/>
          </a:ln>
        </p:spPr>
      </p:pic>
      <p:pic>
        <p:nvPicPr>
          <p:cNvPr id="13" name="Рисунок 12">
            <a:extLst>
              <a:ext uri="{FF2B5EF4-FFF2-40B4-BE49-F238E27FC236}">
                <a16:creationId xmlns:a16="http://schemas.microsoft.com/office/drawing/2014/main" id="{C417998C-2136-48E6-8D55-039E9B74B7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0257" y="2047624"/>
            <a:ext cx="2415742" cy="1800000"/>
          </a:xfrm>
          <a:prstGeom prst="rect">
            <a:avLst/>
          </a:prstGeom>
          <a:noFill/>
          <a:ln>
            <a:noFill/>
          </a:ln>
        </p:spPr>
      </p:pic>
      <p:sp>
        <p:nvSpPr>
          <p:cNvPr id="2" name="TextBox 1">
            <a:extLst>
              <a:ext uri="{FF2B5EF4-FFF2-40B4-BE49-F238E27FC236}">
                <a16:creationId xmlns:a16="http://schemas.microsoft.com/office/drawing/2014/main" id="{930024DA-AE6D-4FB6-891E-582541951DF3}"/>
              </a:ext>
            </a:extLst>
          </p:cNvPr>
          <p:cNvSpPr txBox="1"/>
          <p:nvPr/>
        </p:nvSpPr>
        <p:spPr>
          <a:xfrm>
            <a:off x="1087806" y="1515417"/>
            <a:ext cx="1026691" cy="369332"/>
          </a:xfrm>
          <a:prstGeom prst="rect">
            <a:avLst/>
          </a:prstGeom>
          <a:noFill/>
        </p:spPr>
        <p:txBody>
          <a:bodyPr wrap="none" rtlCol="0">
            <a:spAutoFit/>
          </a:bodyPr>
          <a:lstStyle/>
          <a:p>
            <a:r>
              <a:rPr lang="ru-RU" b="1" dirty="0"/>
              <a:t>2 </a:t>
            </a:r>
            <a:r>
              <a:rPr lang="en-US" b="1" dirty="0"/>
              <a:t>second</a:t>
            </a:r>
            <a:endParaRPr lang="ru-RU" b="1" dirty="0"/>
          </a:p>
        </p:txBody>
      </p:sp>
      <p:sp>
        <p:nvSpPr>
          <p:cNvPr id="14" name="TextBox 13">
            <a:extLst>
              <a:ext uri="{FF2B5EF4-FFF2-40B4-BE49-F238E27FC236}">
                <a16:creationId xmlns:a16="http://schemas.microsoft.com/office/drawing/2014/main" id="{9ACD205B-C9A9-4709-A458-8C02A9928A60}"/>
              </a:ext>
            </a:extLst>
          </p:cNvPr>
          <p:cNvSpPr txBox="1"/>
          <p:nvPr/>
        </p:nvSpPr>
        <p:spPr>
          <a:xfrm>
            <a:off x="4234783" y="1550692"/>
            <a:ext cx="1026691" cy="369332"/>
          </a:xfrm>
          <a:prstGeom prst="rect">
            <a:avLst/>
          </a:prstGeom>
          <a:noFill/>
        </p:spPr>
        <p:txBody>
          <a:bodyPr wrap="none" rtlCol="0">
            <a:spAutoFit/>
          </a:bodyPr>
          <a:lstStyle/>
          <a:p>
            <a:r>
              <a:rPr lang="ru-RU" b="1" dirty="0"/>
              <a:t>5 </a:t>
            </a:r>
            <a:r>
              <a:rPr lang="en-US" b="1" dirty="0"/>
              <a:t>second</a:t>
            </a:r>
            <a:endParaRPr lang="ru-RU" b="1" dirty="0"/>
          </a:p>
        </p:txBody>
      </p:sp>
      <p:sp>
        <p:nvSpPr>
          <p:cNvPr id="15" name="TextBox 14">
            <a:extLst>
              <a:ext uri="{FF2B5EF4-FFF2-40B4-BE49-F238E27FC236}">
                <a16:creationId xmlns:a16="http://schemas.microsoft.com/office/drawing/2014/main" id="{3A31C3E0-408B-4072-9037-39CF0629B18F}"/>
              </a:ext>
            </a:extLst>
          </p:cNvPr>
          <p:cNvSpPr txBox="1"/>
          <p:nvPr/>
        </p:nvSpPr>
        <p:spPr>
          <a:xfrm>
            <a:off x="7337426" y="1515417"/>
            <a:ext cx="1143711" cy="369332"/>
          </a:xfrm>
          <a:prstGeom prst="rect">
            <a:avLst/>
          </a:prstGeom>
          <a:noFill/>
        </p:spPr>
        <p:txBody>
          <a:bodyPr wrap="none" rtlCol="0">
            <a:spAutoFit/>
          </a:bodyPr>
          <a:lstStyle/>
          <a:p>
            <a:r>
              <a:rPr lang="ru-RU" b="1" dirty="0"/>
              <a:t>10 </a:t>
            </a:r>
            <a:r>
              <a:rPr lang="en-US" b="1" dirty="0"/>
              <a:t>second</a:t>
            </a:r>
            <a:endParaRPr lang="ru-RU" b="1" dirty="0"/>
          </a:p>
        </p:txBody>
      </p:sp>
      <p:sp>
        <p:nvSpPr>
          <p:cNvPr id="16" name="TextBox 15">
            <a:extLst>
              <a:ext uri="{FF2B5EF4-FFF2-40B4-BE49-F238E27FC236}">
                <a16:creationId xmlns:a16="http://schemas.microsoft.com/office/drawing/2014/main" id="{5B6B8A21-0B6D-4D80-AE61-D8EEADCE27F9}"/>
              </a:ext>
            </a:extLst>
          </p:cNvPr>
          <p:cNvSpPr txBox="1"/>
          <p:nvPr/>
        </p:nvSpPr>
        <p:spPr>
          <a:xfrm>
            <a:off x="10412274" y="1515417"/>
            <a:ext cx="1143711" cy="369332"/>
          </a:xfrm>
          <a:prstGeom prst="rect">
            <a:avLst/>
          </a:prstGeom>
          <a:noFill/>
        </p:spPr>
        <p:txBody>
          <a:bodyPr wrap="none" rtlCol="0">
            <a:spAutoFit/>
          </a:bodyPr>
          <a:lstStyle/>
          <a:p>
            <a:r>
              <a:rPr lang="ru-RU" b="1" dirty="0"/>
              <a:t>20 </a:t>
            </a:r>
            <a:r>
              <a:rPr lang="en-US" b="1" dirty="0"/>
              <a:t>second</a:t>
            </a:r>
            <a:endParaRPr lang="ru-RU" b="1" dirty="0"/>
          </a:p>
        </p:txBody>
      </p:sp>
      <p:sp>
        <p:nvSpPr>
          <p:cNvPr id="19" name="TextBox 18">
            <a:extLst>
              <a:ext uri="{FF2B5EF4-FFF2-40B4-BE49-F238E27FC236}">
                <a16:creationId xmlns:a16="http://schemas.microsoft.com/office/drawing/2014/main" id="{B6BD280D-CE99-45D6-BA1D-C5C309F91B11}"/>
              </a:ext>
            </a:extLst>
          </p:cNvPr>
          <p:cNvSpPr txBox="1"/>
          <p:nvPr/>
        </p:nvSpPr>
        <p:spPr>
          <a:xfrm>
            <a:off x="1029296" y="4005065"/>
            <a:ext cx="1143711" cy="369332"/>
          </a:xfrm>
          <a:prstGeom prst="rect">
            <a:avLst/>
          </a:prstGeom>
          <a:noFill/>
        </p:spPr>
        <p:txBody>
          <a:bodyPr wrap="none" rtlCol="0">
            <a:spAutoFit/>
          </a:bodyPr>
          <a:lstStyle/>
          <a:p>
            <a:r>
              <a:rPr lang="ru-RU" b="1" dirty="0"/>
              <a:t>30 </a:t>
            </a:r>
            <a:r>
              <a:rPr lang="en-US" b="1" dirty="0"/>
              <a:t>second</a:t>
            </a:r>
            <a:endParaRPr lang="ru-RU" b="1" dirty="0"/>
          </a:p>
        </p:txBody>
      </p:sp>
      <p:sp>
        <p:nvSpPr>
          <p:cNvPr id="20" name="TextBox 19">
            <a:extLst>
              <a:ext uri="{FF2B5EF4-FFF2-40B4-BE49-F238E27FC236}">
                <a16:creationId xmlns:a16="http://schemas.microsoft.com/office/drawing/2014/main" id="{4882078A-FEDD-45D8-8E86-323353BB46AE}"/>
              </a:ext>
            </a:extLst>
          </p:cNvPr>
          <p:cNvSpPr txBox="1"/>
          <p:nvPr/>
        </p:nvSpPr>
        <p:spPr>
          <a:xfrm>
            <a:off x="4176273" y="4005065"/>
            <a:ext cx="1143711" cy="369332"/>
          </a:xfrm>
          <a:prstGeom prst="rect">
            <a:avLst/>
          </a:prstGeom>
          <a:noFill/>
        </p:spPr>
        <p:txBody>
          <a:bodyPr wrap="none" rtlCol="0">
            <a:spAutoFit/>
          </a:bodyPr>
          <a:lstStyle/>
          <a:p>
            <a:r>
              <a:rPr lang="ru-RU" b="1" dirty="0"/>
              <a:t>40 </a:t>
            </a:r>
            <a:r>
              <a:rPr lang="en-US" b="1" dirty="0"/>
              <a:t>second</a:t>
            </a:r>
            <a:endParaRPr lang="ru-RU" b="1" dirty="0"/>
          </a:p>
        </p:txBody>
      </p:sp>
      <p:sp>
        <p:nvSpPr>
          <p:cNvPr id="21" name="TextBox 20">
            <a:extLst>
              <a:ext uri="{FF2B5EF4-FFF2-40B4-BE49-F238E27FC236}">
                <a16:creationId xmlns:a16="http://schemas.microsoft.com/office/drawing/2014/main" id="{EE0DB7C8-78D6-4A00-934B-E4DA1A9EECE4}"/>
              </a:ext>
            </a:extLst>
          </p:cNvPr>
          <p:cNvSpPr txBox="1"/>
          <p:nvPr/>
        </p:nvSpPr>
        <p:spPr>
          <a:xfrm>
            <a:off x="7337426" y="4005065"/>
            <a:ext cx="1143711" cy="369332"/>
          </a:xfrm>
          <a:prstGeom prst="rect">
            <a:avLst/>
          </a:prstGeom>
          <a:noFill/>
        </p:spPr>
        <p:txBody>
          <a:bodyPr wrap="none" rtlCol="0">
            <a:spAutoFit/>
          </a:bodyPr>
          <a:lstStyle/>
          <a:p>
            <a:r>
              <a:rPr lang="ru-RU" b="1" dirty="0"/>
              <a:t>50 </a:t>
            </a:r>
            <a:r>
              <a:rPr lang="en-US" b="1" dirty="0"/>
              <a:t>second</a:t>
            </a:r>
            <a:endParaRPr lang="ru-RU" b="1" dirty="0"/>
          </a:p>
        </p:txBody>
      </p:sp>
      <p:sp>
        <p:nvSpPr>
          <p:cNvPr id="22" name="TextBox 21">
            <a:extLst>
              <a:ext uri="{FF2B5EF4-FFF2-40B4-BE49-F238E27FC236}">
                <a16:creationId xmlns:a16="http://schemas.microsoft.com/office/drawing/2014/main" id="{E3B0B6A6-1492-45DB-A111-E64F32D8C21A}"/>
              </a:ext>
            </a:extLst>
          </p:cNvPr>
          <p:cNvSpPr txBox="1"/>
          <p:nvPr/>
        </p:nvSpPr>
        <p:spPr>
          <a:xfrm>
            <a:off x="10412274" y="4005065"/>
            <a:ext cx="1143711" cy="369332"/>
          </a:xfrm>
          <a:prstGeom prst="rect">
            <a:avLst/>
          </a:prstGeom>
          <a:noFill/>
        </p:spPr>
        <p:txBody>
          <a:bodyPr wrap="none" rtlCol="0">
            <a:spAutoFit/>
          </a:bodyPr>
          <a:lstStyle/>
          <a:p>
            <a:r>
              <a:rPr lang="ru-RU" b="1" dirty="0"/>
              <a:t>60 </a:t>
            </a:r>
            <a:r>
              <a:rPr lang="en-US" b="1" dirty="0"/>
              <a:t>second</a:t>
            </a:r>
            <a:endParaRPr lang="ru-RU" b="1" dirty="0"/>
          </a:p>
        </p:txBody>
      </p:sp>
      <p:pic>
        <p:nvPicPr>
          <p:cNvPr id="23" name="Рисунок 22">
            <a:extLst>
              <a:ext uri="{FF2B5EF4-FFF2-40B4-BE49-F238E27FC236}">
                <a16:creationId xmlns:a16="http://schemas.microsoft.com/office/drawing/2014/main" id="{8E0B12B8-C10C-41A8-861B-B72715E68B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1410" y="2047624"/>
            <a:ext cx="2415742" cy="1800000"/>
          </a:xfrm>
          <a:prstGeom prst="rect">
            <a:avLst/>
          </a:prstGeom>
          <a:noFill/>
          <a:ln>
            <a:noFill/>
          </a:ln>
        </p:spPr>
      </p:pic>
      <p:pic>
        <p:nvPicPr>
          <p:cNvPr id="24" name="Рисунок 23">
            <a:extLst>
              <a:ext uri="{FF2B5EF4-FFF2-40B4-BE49-F238E27FC236}">
                <a16:creationId xmlns:a16="http://schemas.microsoft.com/office/drawing/2014/main" id="{1A9FE76F-0596-41B8-B49A-2CB3F1FD3A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76258" y="2047624"/>
            <a:ext cx="2415742" cy="1800000"/>
          </a:xfrm>
          <a:prstGeom prst="rect">
            <a:avLst/>
          </a:prstGeom>
          <a:noFill/>
          <a:ln>
            <a:noFill/>
          </a:ln>
        </p:spPr>
      </p:pic>
      <p:pic>
        <p:nvPicPr>
          <p:cNvPr id="25" name="Рисунок 24">
            <a:extLst>
              <a:ext uri="{FF2B5EF4-FFF2-40B4-BE49-F238E27FC236}">
                <a16:creationId xmlns:a16="http://schemas.microsoft.com/office/drawing/2014/main" id="{27F04D3D-614F-4C63-A877-0E00DFB9DDB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3280" y="4436704"/>
            <a:ext cx="2415742" cy="1800000"/>
          </a:xfrm>
          <a:prstGeom prst="rect">
            <a:avLst/>
          </a:prstGeom>
          <a:noFill/>
          <a:ln>
            <a:noFill/>
          </a:ln>
        </p:spPr>
      </p:pic>
      <p:pic>
        <p:nvPicPr>
          <p:cNvPr id="26" name="Рисунок 25">
            <a:extLst>
              <a:ext uri="{FF2B5EF4-FFF2-40B4-BE49-F238E27FC236}">
                <a16:creationId xmlns:a16="http://schemas.microsoft.com/office/drawing/2014/main" id="{83AC4FDE-66F9-407E-897B-8FC08F1C181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40257" y="4436704"/>
            <a:ext cx="2415742" cy="1800000"/>
          </a:xfrm>
          <a:prstGeom prst="rect">
            <a:avLst/>
          </a:prstGeom>
          <a:noFill/>
          <a:ln>
            <a:noFill/>
          </a:ln>
        </p:spPr>
      </p:pic>
      <p:pic>
        <p:nvPicPr>
          <p:cNvPr id="27" name="Рисунок 26">
            <a:extLst>
              <a:ext uri="{FF2B5EF4-FFF2-40B4-BE49-F238E27FC236}">
                <a16:creationId xmlns:a16="http://schemas.microsoft.com/office/drawing/2014/main" id="{FA4E3219-159D-4844-9BFB-B5A94210909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01410" y="4436704"/>
            <a:ext cx="2415742" cy="1800000"/>
          </a:xfrm>
          <a:prstGeom prst="rect">
            <a:avLst/>
          </a:prstGeom>
          <a:noFill/>
          <a:ln>
            <a:noFill/>
          </a:ln>
        </p:spPr>
      </p:pic>
      <p:pic>
        <p:nvPicPr>
          <p:cNvPr id="28" name="Рисунок 27">
            <a:extLst>
              <a:ext uri="{FF2B5EF4-FFF2-40B4-BE49-F238E27FC236}">
                <a16:creationId xmlns:a16="http://schemas.microsoft.com/office/drawing/2014/main" id="{29125C0E-C9E1-4606-BD2F-D5AF4E720A1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776258" y="4436704"/>
            <a:ext cx="2415742" cy="1800000"/>
          </a:xfrm>
          <a:prstGeom prst="rect">
            <a:avLst/>
          </a:prstGeom>
          <a:noFill/>
          <a:ln>
            <a:noFill/>
          </a:ln>
        </p:spPr>
      </p:pic>
      <p:sp>
        <p:nvSpPr>
          <p:cNvPr id="29" name="TextBox 28">
            <a:extLst>
              <a:ext uri="{FF2B5EF4-FFF2-40B4-BE49-F238E27FC236}">
                <a16:creationId xmlns:a16="http://schemas.microsoft.com/office/drawing/2014/main" id="{E408B483-710E-4589-8378-FEBA1AD0D5FA}"/>
              </a:ext>
            </a:extLst>
          </p:cNvPr>
          <p:cNvSpPr txBox="1"/>
          <p:nvPr/>
        </p:nvSpPr>
        <p:spPr>
          <a:xfrm>
            <a:off x="123701" y="386433"/>
            <a:ext cx="11944597" cy="923330"/>
          </a:xfrm>
          <a:prstGeom prst="rect">
            <a:avLst/>
          </a:prstGeom>
          <a:noFill/>
        </p:spPr>
        <p:txBody>
          <a:bodyPr wrap="square">
            <a:spAutoFit/>
          </a:bodyPr>
          <a:lstStyle/>
          <a:p>
            <a:pPr indent="357188" algn="just"/>
            <a:r>
              <a:rPr lang="en-US" sz="1800" dirty="0"/>
              <a:t>IR in a logarithmic scale [dB], normalized to its maximum, before correction (blue plot) and after correction (orange plot) for the ionospheric sounding session over the NVIS path Yoshkar-Ola-to-</a:t>
            </a:r>
            <a:r>
              <a:rPr lang="en-US" sz="1800" dirty="0" err="1"/>
              <a:t>Yalchik</a:t>
            </a:r>
            <a:r>
              <a:rPr lang="en-US" sz="1800" dirty="0"/>
              <a:t> in the 1 MHz bandwidth, at an average frequency of 5 MHz 21/09/2023 14:49:00.</a:t>
            </a:r>
            <a:endParaRPr lang="ru-RU" dirty="0"/>
          </a:p>
        </p:txBody>
      </p:sp>
      <p:sp>
        <p:nvSpPr>
          <p:cNvPr id="3" name="TextBox 2">
            <a:extLst>
              <a:ext uri="{FF2B5EF4-FFF2-40B4-BE49-F238E27FC236}">
                <a16:creationId xmlns:a16="http://schemas.microsoft.com/office/drawing/2014/main" id="{FF8B4E72-EB65-4C06-BB1A-1357FF8E2094}"/>
              </a:ext>
            </a:extLst>
          </p:cNvPr>
          <p:cNvSpPr txBox="1"/>
          <p:nvPr/>
        </p:nvSpPr>
        <p:spPr>
          <a:xfrm>
            <a:off x="1118390" y="6200775"/>
            <a:ext cx="965521" cy="338554"/>
          </a:xfrm>
          <a:prstGeom prst="rect">
            <a:avLst/>
          </a:prstGeom>
          <a:noFill/>
        </p:spPr>
        <p:txBody>
          <a:bodyPr wrap="none" rtlCol="0">
            <a:spAutoFit/>
          </a:bodyPr>
          <a:lstStyle/>
          <a:p>
            <a:r>
              <a:rPr lang="en-US" sz="1600" dirty="0"/>
              <a:t>DISP, </a:t>
            </a:r>
            <a:r>
              <a:rPr lang="en-US" sz="1600" dirty="0" err="1"/>
              <a:t>mcs</a:t>
            </a:r>
            <a:endParaRPr lang="ru-RU" sz="1600" dirty="0"/>
          </a:p>
        </p:txBody>
      </p:sp>
      <p:sp>
        <p:nvSpPr>
          <p:cNvPr id="30" name="TextBox 29">
            <a:extLst>
              <a:ext uri="{FF2B5EF4-FFF2-40B4-BE49-F238E27FC236}">
                <a16:creationId xmlns:a16="http://schemas.microsoft.com/office/drawing/2014/main" id="{625E3733-3673-4480-B267-7A7D8B7F193B}"/>
              </a:ext>
            </a:extLst>
          </p:cNvPr>
          <p:cNvSpPr txBox="1"/>
          <p:nvPr/>
        </p:nvSpPr>
        <p:spPr>
          <a:xfrm>
            <a:off x="4265367" y="6200775"/>
            <a:ext cx="965521" cy="338554"/>
          </a:xfrm>
          <a:prstGeom prst="rect">
            <a:avLst/>
          </a:prstGeom>
          <a:noFill/>
        </p:spPr>
        <p:txBody>
          <a:bodyPr wrap="none" rtlCol="0">
            <a:spAutoFit/>
          </a:bodyPr>
          <a:lstStyle/>
          <a:p>
            <a:r>
              <a:rPr lang="en-US" sz="1600" dirty="0"/>
              <a:t>DISP, </a:t>
            </a:r>
            <a:r>
              <a:rPr lang="en-US" sz="1600" dirty="0" err="1"/>
              <a:t>mcs</a:t>
            </a:r>
            <a:endParaRPr lang="ru-RU" sz="1600" dirty="0"/>
          </a:p>
        </p:txBody>
      </p:sp>
      <p:sp>
        <p:nvSpPr>
          <p:cNvPr id="31" name="TextBox 30">
            <a:extLst>
              <a:ext uri="{FF2B5EF4-FFF2-40B4-BE49-F238E27FC236}">
                <a16:creationId xmlns:a16="http://schemas.microsoft.com/office/drawing/2014/main" id="{428317E9-6AAE-4295-9793-D5254D6ACF69}"/>
              </a:ext>
            </a:extLst>
          </p:cNvPr>
          <p:cNvSpPr txBox="1"/>
          <p:nvPr/>
        </p:nvSpPr>
        <p:spPr>
          <a:xfrm>
            <a:off x="7426520" y="6200775"/>
            <a:ext cx="965521" cy="338554"/>
          </a:xfrm>
          <a:prstGeom prst="rect">
            <a:avLst/>
          </a:prstGeom>
          <a:noFill/>
        </p:spPr>
        <p:txBody>
          <a:bodyPr wrap="none" rtlCol="0">
            <a:spAutoFit/>
          </a:bodyPr>
          <a:lstStyle/>
          <a:p>
            <a:r>
              <a:rPr lang="en-US" sz="1600" dirty="0"/>
              <a:t>DISP, </a:t>
            </a:r>
            <a:r>
              <a:rPr lang="en-US" sz="1600" dirty="0" err="1"/>
              <a:t>mcs</a:t>
            </a:r>
            <a:endParaRPr lang="ru-RU" sz="1600" dirty="0"/>
          </a:p>
        </p:txBody>
      </p:sp>
      <p:sp>
        <p:nvSpPr>
          <p:cNvPr id="32" name="TextBox 31">
            <a:extLst>
              <a:ext uri="{FF2B5EF4-FFF2-40B4-BE49-F238E27FC236}">
                <a16:creationId xmlns:a16="http://schemas.microsoft.com/office/drawing/2014/main" id="{6569442F-E85C-4ADA-85AD-B9D0912260F0}"/>
              </a:ext>
            </a:extLst>
          </p:cNvPr>
          <p:cNvSpPr txBox="1"/>
          <p:nvPr/>
        </p:nvSpPr>
        <p:spPr>
          <a:xfrm>
            <a:off x="10590849" y="6200775"/>
            <a:ext cx="965521" cy="338554"/>
          </a:xfrm>
          <a:prstGeom prst="rect">
            <a:avLst/>
          </a:prstGeom>
          <a:noFill/>
        </p:spPr>
        <p:txBody>
          <a:bodyPr wrap="none" rtlCol="0">
            <a:spAutoFit/>
          </a:bodyPr>
          <a:lstStyle/>
          <a:p>
            <a:r>
              <a:rPr lang="en-US" sz="1600" dirty="0"/>
              <a:t>DISP, </a:t>
            </a:r>
            <a:r>
              <a:rPr lang="en-US" sz="1600" dirty="0" err="1"/>
              <a:t>mcs</a:t>
            </a:r>
            <a:endParaRPr lang="ru-RU" sz="1600" dirty="0"/>
          </a:p>
        </p:txBody>
      </p:sp>
      <p:sp>
        <p:nvSpPr>
          <p:cNvPr id="33" name="TextBox 32">
            <a:extLst>
              <a:ext uri="{FF2B5EF4-FFF2-40B4-BE49-F238E27FC236}">
                <a16:creationId xmlns:a16="http://schemas.microsoft.com/office/drawing/2014/main" id="{E799EB41-D84E-4585-A0D5-C843325F43BF}"/>
              </a:ext>
            </a:extLst>
          </p:cNvPr>
          <p:cNvSpPr txBox="1"/>
          <p:nvPr/>
        </p:nvSpPr>
        <p:spPr>
          <a:xfrm rot="16200000">
            <a:off x="-214372" y="2625834"/>
            <a:ext cx="1014701" cy="338554"/>
          </a:xfrm>
          <a:prstGeom prst="rect">
            <a:avLst/>
          </a:prstGeom>
          <a:noFill/>
        </p:spPr>
        <p:txBody>
          <a:bodyPr wrap="none" rtlCol="0">
            <a:spAutoFit/>
          </a:bodyPr>
          <a:lstStyle/>
          <a:p>
            <a:r>
              <a:rPr lang="en-US" sz="1600" dirty="0"/>
              <a:t>Power, dB</a:t>
            </a:r>
            <a:endParaRPr lang="ru-RU" sz="1600" dirty="0"/>
          </a:p>
        </p:txBody>
      </p:sp>
      <p:sp>
        <p:nvSpPr>
          <p:cNvPr id="34" name="TextBox 33">
            <a:extLst>
              <a:ext uri="{FF2B5EF4-FFF2-40B4-BE49-F238E27FC236}">
                <a16:creationId xmlns:a16="http://schemas.microsoft.com/office/drawing/2014/main" id="{9BC3B1D2-CFEE-4042-9E94-743BC7397397}"/>
              </a:ext>
            </a:extLst>
          </p:cNvPr>
          <p:cNvSpPr txBox="1"/>
          <p:nvPr/>
        </p:nvSpPr>
        <p:spPr>
          <a:xfrm rot="16200000">
            <a:off x="-214373" y="5054711"/>
            <a:ext cx="1014701" cy="338554"/>
          </a:xfrm>
          <a:prstGeom prst="rect">
            <a:avLst/>
          </a:prstGeom>
          <a:noFill/>
        </p:spPr>
        <p:txBody>
          <a:bodyPr wrap="none" rtlCol="0">
            <a:spAutoFit/>
          </a:bodyPr>
          <a:lstStyle/>
          <a:p>
            <a:r>
              <a:rPr lang="en-US" sz="1600" dirty="0"/>
              <a:t>Power, dB</a:t>
            </a:r>
            <a:endParaRPr lang="ru-RU" sz="1600" dirty="0"/>
          </a:p>
        </p:txBody>
      </p:sp>
      <p:sp>
        <p:nvSpPr>
          <p:cNvPr id="35" name="TextBox 34">
            <a:extLst>
              <a:ext uri="{FF2B5EF4-FFF2-40B4-BE49-F238E27FC236}">
                <a16:creationId xmlns:a16="http://schemas.microsoft.com/office/drawing/2014/main" id="{EBC9742E-7A5F-4BB4-AE01-F3A58CA4FD07}"/>
              </a:ext>
            </a:extLst>
          </p:cNvPr>
          <p:cNvSpPr txBox="1"/>
          <p:nvPr/>
        </p:nvSpPr>
        <p:spPr>
          <a:xfrm>
            <a:off x="38101" y="33338"/>
            <a:ext cx="418704" cy="369332"/>
          </a:xfrm>
          <a:prstGeom prst="rect">
            <a:avLst/>
          </a:prstGeom>
          <a:noFill/>
        </p:spPr>
        <p:txBody>
          <a:bodyPr wrap="none" rtlCol="0">
            <a:spAutoFit/>
          </a:bodyPr>
          <a:lstStyle/>
          <a:p>
            <a:r>
              <a:rPr lang="en-US" b="1" dirty="0"/>
              <a:t>12</a:t>
            </a:r>
            <a:endParaRPr lang="ru-RU" b="1" dirty="0"/>
          </a:p>
        </p:txBody>
      </p:sp>
    </p:spTree>
    <p:extLst>
      <p:ext uri="{BB962C8B-B14F-4D97-AF65-F5344CB8AC3E}">
        <p14:creationId xmlns:p14="http://schemas.microsoft.com/office/powerpoint/2010/main" val="3914341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A1DD3A-9F7C-488E-B39D-28428D4038AB}"/>
              </a:ext>
            </a:extLst>
          </p:cNvPr>
          <p:cNvSpPr txBox="1"/>
          <p:nvPr/>
        </p:nvSpPr>
        <p:spPr>
          <a:xfrm>
            <a:off x="5237207" y="17101"/>
            <a:ext cx="1717586" cy="369332"/>
          </a:xfrm>
          <a:prstGeom prst="rect">
            <a:avLst/>
          </a:prstGeom>
          <a:noFill/>
        </p:spPr>
        <p:txBody>
          <a:bodyPr wrap="none" rtlCol="0">
            <a:spAutoFit/>
          </a:bodyPr>
          <a:lstStyle/>
          <a:p>
            <a:r>
              <a:rPr lang="en-US" dirty="0">
                <a:latin typeface="Arial Black" panose="020B0A04020102020204" pitchFamily="34" charset="0"/>
                <a:cs typeface="Times New Roman" pitchFamily="18" charset="0"/>
              </a:rPr>
              <a:t>Conclusions</a:t>
            </a:r>
            <a:endParaRPr lang="ru-RU" dirty="0">
              <a:latin typeface="Arial Black" panose="020B0A04020102020204" pitchFamily="34" charset="0"/>
              <a:cs typeface="Times New Roman" pitchFamily="18" charset="0"/>
            </a:endParaRPr>
          </a:p>
        </p:txBody>
      </p:sp>
      <p:sp>
        <p:nvSpPr>
          <p:cNvPr id="7" name="TextBox 6">
            <a:extLst>
              <a:ext uri="{FF2B5EF4-FFF2-40B4-BE49-F238E27FC236}">
                <a16:creationId xmlns:a16="http://schemas.microsoft.com/office/drawing/2014/main" id="{DE55F524-7398-49AD-8E6C-041747529716}"/>
              </a:ext>
            </a:extLst>
          </p:cNvPr>
          <p:cNvSpPr txBox="1"/>
          <p:nvPr/>
        </p:nvSpPr>
        <p:spPr>
          <a:xfrm>
            <a:off x="757236" y="719941"/>
            <a:ext cx="10672763" cy="3679662"/>
          </a:xfrm>
          <a:prstGeom prst="rect">
            <a:avLst/>
          </a:prstGeom>
          <a:noFill/>
        </p:spPr>
        <p:txBody>
          <a:bodyPr wrap="square">
            <a:spAutoFit/>
          </a:bodyPr>
          <a:lstStyle/>
          <a:p>
            <a:pPr marL="285750" indent="-285750">
              <a:lnSpc>
                <a:spcPct val="150000"/>
              </a:lnSpc>
              <a:spcAft>
                <a:spcPts val="120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Research proposed a method for increasing the covertness and noise immunity of NVIS HF communication systems. Experimental studies have revealed the feasibility of increasing the covertness of wideband communication systems by leveraging the natural effect of intramode dispersion. Implementation of this method necessitates the utilization of channel testing and frequency response equalization technologies. </a:t>
            </a:r>
          </a:p>
          <a:p>
            <a:pPr marL="285750" indent="-285750">
              <a:lnSpc>
                <a:spcPct val="150000"/>
              </a:lnSpc>
              <a:spcAft>
                <a:spcPts val="120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Application of the proposed method in a wideband communication system results in an increased energy gain, leading to an additional energy covertness of up to 10 </a:t>
            </a:r>
            <a:r>
              <a:rPr lang="en-US" sz="1800" dirty="0" err="1">
                <a:effectLst/>
                <a:latin typeface="Times New Roman" panose="02020603050405020304" pitchFamily="18" charset="0"/>
                <a:ea typeface="Times New Roman" panose="02020603050405020304" pitchFamily="18" charset="0"/>
              </a:rPr>
              <a:t>dB.</a:t>
            </a:r>
            <a:r>
              <a:rPr lang="en-US" sz="1800" dirty="0">
                <a:effectLst/>
                <a:latin typeface="Times New Roman" panose="02020603050405020304" pitchFamily="18" charset="0"/>
                <a:ea typeface="Times New Roman" panose="02020603050405020304" pitchFamily="18" charset="0"/>
              </a:rPr>
              <a:t> Furthermore, significant phase jitter, which influences structural covertness, is mitigated through equalization. </a:t>
            </a:r>
          </a:p>
          <a:p>
            <a:pPr marL="285750" indent="-285750">
              <a:lnSpc>
                <a:spcPct val="150000"/>
              </a:lnSpc>
              <a:spcAft>
                <a:spcPts val="120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Experimental findings demonstrated that the channel lifetime can be at least of 60 seconds</a:t>
            </a:r>
            <a:r>
              <a:rPr lang="ru-RU" sz="1800" dirty="0">
                <a:effectLst/>
                <a:latin typeface="Times New Roman" panose="02020603050405020304" pitchFamily="18" charset="0"/>
                <a:ea typeface="Times New Roman" panose="02020603050405020304" pitchFamily="18" charset="0"/>
              </a:rPr>
              <a:t>.</a:t>
            </a:r>
            <a:endParaRPr lang="ru-RU" dirty="0"/>
          </a:p>
        </p:txBody>
      </p:sp>
    </p:spTree>
    <p:extLst>
      <p:ext uri="{BB962C8B-B14F-4D97-AF65-F5344CB8AC3E}">
        <p14:creationId xmlns:p14="http://schemas.microsoft.com/office/powerpoint/2010/main" val="3579140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79408" y="288141"/>
            <a:ext cx="11329677" cy="2462213"/>
          </a:xfrm>
          <a:prstGeom prst="rect">
            <a:avLst/>
          </a:prstGeom>
        </p:spPr>
        <p:txBody>
          <a:bodyPr wrap="square">
            <a:spAutoFit/>
          </a:bodyPr>
          <a:lstStyle/>
          <a:p>
            <a:pPr algn="just">
              <a:spcAft>
                <a:spcPts val="600"/>
              </a:spcAft>
            </a:pPr>
            <a:r>
              <a:rPr lang="en-US" b="1" dirty="0"/>
              <a:t>Relevance: </a:t>
            </a:r>
            <a:r>
              <a:rPr lang="en-US" dirty="0"/>
              <a:t>there is an urgent need to significantly expand the bandwidth of the HF communication channel beyond its coherence bandwidth, which, along with the use of the fast frequency hopping, will improve the covertness and noise immunity of communication systems. However, spreading the bandwidth is limited by the effect of frequency dispersion of the ionosphere, which leads to significant distortions of wideband communication signals. Another challenge is the presence of narrowband interferences which reduce the percentage of partial channels available for transmission.</a:t>
            </a:r>
          </a:p>
          <a:p>
            <a:pPr algn="just">
              <a:spcAft>
                <a:spcPts val="600"/>
              </a:spcAft>
            </a:pPr>
            <a:endParaRPr lang="en-US" dirty="0"/>
          </a:p>
          <a:p>
            <a:pPr algn="just">
              <a:spcAft>
                <a:spcPts val="600"/>
              </a:spcAft>
            </a:pPr>
            <a:r>
              <a:rPr lang="en-US" dirty="0"/>
              <a:t>The </a:t>
            </a:r>
            <a:r>
              <a:rPr lang="en-US" b="1" dirty="0"/>
              <a:t>aim</a:t>
            </a:r>
            <a:r>
              <a:rPr lang="en-US" dirty="0"/>
              <a:t> of the research is increasing the covertness and noise immunity of NVIS HF communication systems by overcoming ionospheric dispersion using channel sensor data.</a:t>
            </a:r>
            <a:endParaRPr lang="ru-RU" dirty="0"/>
          </a:p>
        </p:txBody>
      </p:sp>
      <p:sp>
        <p:nvSpPr>
          <p:cNvPr id="6" name="TextBox 5"/>
          <p:cNvSpPr txBox="1"/>
          <p:nvPr/>
        </p:nvSpPr>
        <p:spPr>
          <a:xfrm>
            <a:off x="583225" y="5985084"/>
            <a:ext cx="4456552" cy="584775"/>
          </a:xfrm>
          <a:prstGeom prst="rect">
            <a:avLst/>
          </a:prstGeom>
          <a:noFill/>
        </p:spPr>
        <p:txBody>
          <a:bodyPr wrap="square" rtlCol="0">
            <a:spAutoFit/>
          </a:bodyPr>
          <a:lstStyle/>
          <a:p>
            <a:pPr algn="ctr">
              <a:spcAft>
                <a:spcPts val="600"/>
              </a:spcAft>
            </a:pPr>
            <a:r>
              <a:rPr lang="en-US" sz="1600" dirty="0">
                <a:cs typeface="Arial" panose="020B0604020202020204" pitchFamily="34" charset="0"/>
              </a:rPr>
              <a:t>Fig</a:t>
            </a:r>
            <a:r>
              <a:rPr lang="ru-RU" sz="1600" dirty="0">
                <a:cs typeface="Arial" panose="020B0604020202020204" pitchFamily="34" charset="0"/>
              </a:rPr>
              <a:t>. 1. </a:t>
            </a:r>
            <a:r>
              <a:rPr lang="en-US" sz="1600" dirty="0">
                <a:cs typeface="Arial" panose="020B0604020202020204" pitchFamily="34" charset="0"/>
              </a:rPr>
              <a:t>Factors affecting ionospheric HF radio channel</a:t>
            </a:r>
            <a:endParaRPr lang="ru-RU" sz="1600" dirty="0">
              <a:cs typeface="Arial" panose="020B0604020202020204" pitchFamily="34" charset="0"/>
            </a:endParaRPr>
          </a:p>
        </p:txBody>
      </p:sp>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1363" y="3038535"/>
            <a:ext cx="3787419" cy="2840564"/>
          </a:xfrm>
          <a:prstGeom prst="rect">
            <a:avLst/>
          </a:prstGeom>
        </p:spPr>
      </p:pic>
      <p:sp>
        <p:nvSpPr>
          <p:cNvPr id="13" name="TextBox 12"/>
          <p:cNvSpPr txBox="1"/>
          <p:nvPr/>
        </p:nvSpPr>
        <p:spPr>
          <a:xfrm>
            <a:off x="6586796" y="5985084"/>
            <a:ext cx="4456552" cy="584775"/>
          </a:xfrm>
          <a:prstGeom prst="rect">
            <a:avLst/>
          </a:prstGeom>
          <a:noFill/>
        </p:spPr>
        <p:txBody>
          <a:bodyPr wrap="square" rtlCol="0">
            <a:spAutoFit/>
          </a:bodyPr>
          <a:lstStyle/>
          <a:p>
            <a:pPr algn="ctr">
              <a:spcAft>
                <a:spcPts val="600"/>
              </a:spcAft>
            </a:pPr>
            <a:r>
              <a:rPr lang="en-US" sz="1600" dirty="0">
                <a:cs typeface="Arial" panose="020B0604020202020204" pitchFamily="34" charset="0"/>
              </a:rPr>
              <a:t>Fig</a:t>
            </a:r>
            <a:r>
              <a:rPr lang="ru-RU" sz="1600" dirty="0">
                <a:cs typeface="Arial" panose="020B0604020202020204" pitchFamily="34" charset="0"/>
              </a:rPr>
              <a:t>. 2. </a:t>
            </a:r>
            <a:r>
              <a:rPr lang="en-US" sz="1600" dirty="0">
                <a:cs typeface="Arial" panose="020B0604020202020204" pitchFamily="34" charset="0"/>
              </a:rPr>
              <a:t>Variability of the propagation medium over slow time</a:t>
            </a:r>
            <a:endParaRPr lang="ru-RU" sz="1600" dirty="0">
              <a:cs typeface="Arial" panose="020B0604020202020204" pitchFamily="34" charset="0"/>
            </a:endParaRPr>
          </a:p>
        </p:txBody>
      </p:sp>
      <p:pic>
        <p:nvPicPr>
          <p:cNvPr id="2" name="Рисунок 1">
            <a:extLst>
              <a:ext uri="{FF2B5EF4-FFF2-40B4-BE49-F238E27FC236}">
                <a16:creationId xmlns:a16="http://schemas.microsoft.com/office/drawing/2014/main" id="{97B35773-709D-4B24-8BF9-6F37EB68D13B}"/>
              </a:ext>
            </a:extLst>
          </p:cNvPr>
          <p:cNvPicPr>
            <a:picLocks noChangeAspect="1"/>
          </p:cNvPicPr>
          <p:nvPr/>
        </p:nvPicPr>
        <p:blipFill>
          <a:blip r:embed="rId3"/>
          <a:stretch>
            <a:fillRect/>
          </a:stretch>
        </p:blipFill>
        <p:spPr>
          <a:xfrm>
            <a:off x="651501" y="3100387"/>
            <a:ext cx="4320000" cy="2716860"/>
          </a:xfrm>
          <a:prstGeom prst="rect">
            <a:avLst/>
          </a:prstGeom>
        </p:spPr>
      </p:pic>
      <p:sp>
        <p:nvSpPr>
          <p:cNvPr id="3" name="Блок-схема: знак завершения 2">
            <a:extLst>
              <a:ext uri="{FF2B5EF4-FFF2-40B4-BE49-F238E27FC236}">
                <a16:creationId xmlns:a16="http://schemas.microsoft.com/office/drawing/2014/main" id="{7B2DD19D-F08F-49DB-A172-0ADEDD24F345}"/>
              </a:ext>
            </a:extLst>
          </p:cNvPr>
          <p:cNvSpPr/>
          <p:nvPr/>
        </p:nvSpPr>
        <p:spPr>
          <a:xfrm>
            <a:off x="3062290" y="3100387"/>
            <a:ext cx="1114424" cy="542926"/>
          </a:xfrm>
          <a:prstGeom prst="flowChartTerminator">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a16="http://schemas.microsoft.com/office/drawing/2014/main" id="{35417DBD-3D6B-4B26-B6B0-C71343F0B9DB}"/>
              </a:ext>
            </a:extLst>
          </p:cNvPr>
          <p:cNvSpPr txBox="1"/>
          <p:nvPr/>
        </p:nvSpPr>
        <p:spPr>
          <a:xfrm>
            <a:off x="38101" y="33338"/>
            <a:ext cx="301686" cy="369332"/>
          </a:xfrm>
          <a:prstGeom prst="rect">
            <a:avLst/>
          </a:prstGeom>
          <a:noFill/>
        </p:spPr>
        <p:txBody>
          <a:bodyPr wrap="none" rtlCol="0">
            <a:spAutoFit/>
          </a:bodyPr>
          <a:lstStyle/>
          <a:p>
            <a:r>
              <a:rPr lang="en-US" b="1" dirty="0"/>
              <a:t>2</a:t>
            </a:r>
            <a:endParaRPr lang="ru-RU" b="1" dirty="0"/>
          </a:p>
        </p:txBody>
      </p:sp>
    </p:spTree>
    <p:extLst>
      <p:ext uri="{BB962C8B-B14F-4D97-AF65-F5344CB8AC3E}">
        <p14:creationId xmlns:p14="http://schemas.microsoft.com/office/powerpoint/2010/main" val="1159597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7151" y="6138933"/>
            <a:ext cx="5001904" cy="584775"/>
          </a:xfrm>
          <a:prstGeom prst="rect">
            <a:avLst/>
          </a:prstGeom>
          <a:noFill/>
        </p:spPr>
        <p:txBody>
          <a:bodyPr wrap="square" rtlCol="0">
            <a:spAutoFit/>
          </a:bodyPr>
          <a:lstStyle/>
          <a:p>
            <a:pPr algn="ctr">
              <a:spcAft>
                <a:spcPts val="600"/>
              </a:spcAft>
            </a:pPr>
            <a:r>
              <a:rPr lang="en-US" sz="1600" dirty="0">
                <a:cs typeface="Arial" panose="020B0604020202020204" pitchFamily="34" charset="0"/>
              </a:rPr>
              <a:t>Fig</a:t>
            </a:r>
            <a:r>
              <a:rPr lang="ru-RU" sz="1600" dirty="0">
                <a:cs typeface="Arial" panose="020B0604020202020204" pitchFamily="34" charset="0"/>
              </a:rPr>
              <a:t>. 4. </a:t>
            </a:r>
            <a:r>
              <a:rPr lang="en-US" sz="1600" dirty="0">
                <a:cs typeface="Arial" panose="020B0604020202020204" pitchFamily="34" charset="0"/>
              </a:rPr>
              <a:t>Examples of vertical incidence </a:t>
            </a:r>
            <a:r>
              <a:rPr lang="en-US" sz="1600" dirty="0" err="1">
                <a:cs typeface="Arial" panose="020B0604020202020204" pitchFamily="34" charset="0"/>
              </a:rPr>
              <a:t>ionograms</a:t>
            </a:r>
            <a:r>
              <a:rPr lang="en-US" sz="1600" dirty="0">
                <a:cs typeface="Arial" panose="020B0604020202020204" pitchFamily="34" charset="0"/>
              </a:rPr>
              <a:t> recorded on the Yoshkar-Ola-to-</a:t>
            </a:r>
            <a:r>
              <a:rPr lang="en-US" sz="1600" dirty="0" err="1">
                <a:cs typeface="Arial" panose="020B0604020202020204" pitchFamily="34" charset="0"/>
              </a:rPr>
              <a:t>Yalchik</a:t>
            </a:r>
            <a:r>
              <a:rPr lang="en-US" sz="1600" dirty="0">
                <a:cs typeface="Arial" panose="020B0604020202020204" pitchFamily="34" charset="0"/>
              </a:rPr>
              <a:t> path</a:t>
            </a:r>
            <a:endParaRPr lang="ru-RU" sz="1600" dirty="0">
              <a:cs typeface="Arial" panose="020B0604020202020204" pitchFamily="34" charset="0"/>
            </a:endParaRPr>
          </a:p>
        </p:txBody>
      </p:sp>
      <p:sp>
        <p:nvSpPr>
          <p:cNvPr id="7" name="TextBox 6"/>
          <p:cNvSpPr txBox="1"/>
          <p:nvPr/>
        </p:nvSpPr>
        <p:spPr>
          <a:xfrm>
            <a:off x="2593311" y="17101"/>
            <a:ext cx="7005379" cy="369332"/>
          </a:xfrm>
          <a:prstGeom prst="rect">
            <a:avLst/>
          </a:prstGeom>
          <a:noFill/>
        </p:spPr>
        <p:txBody>
          <a:bodyPr wrap="none" rtlCol="0">
            <a:spAutoFit/>
          </a:bodyPr>
          <a:lstStyle/>
          <a:p>
            <a:r>
              <a:rPr lang="en-US" dirty="0">
                <a:latin typeface="Arial Black" panose="020B0A04020102020204" pitchFamily="34" charset="0"/>
                <a:cs typeface="Times New Roman" pitchFamily="18" charset="0"/>
              </a:rPr>
              <a:t>FEATURES OF</a:t>
            </a:r>
            <a:r>
              <a:rPr lang="ru-RU" dirty="0">
                <a:latin typeface="Arial Black" panose="020B0A04020102020204" pitchFamily="34" charset="0"/>
                <a:cs typeface="Times New Roman" pitchFamily="18" charset="0"/>
              </a:rPr>
              <a:t> </a:t>
            </a:r>
            <a:r>
              <a:rPr lang="en-US" dirty="0">
                <a:latin typeface="Arial Black" panose="020B0A04020102020204" pitchFamily="34" charset="0"/>
                <a:cs typeface="Times New Roman" pitchFamily="18" charset="0"/>
              </a:rPr>
              <a:t>PROPAGATION OF</a:t>
            </a:r>
            <a:r>
              <a:rPr lang="ru-RU" dirty="0">
                <a:latin typeface="Arial Black" panose="020B0A04020102020204" pitchFamily="34" charset="0"/>
                <a:cs typeface="Times New Roman" pitchFamily="18" charset="0"/>
              </a:rPr>
              <a:t> </a:t>
            </a:r>
            <a:r>
              <a:rPr lang="en-US" dirty="0">
                <a:latin typeface="Arial Black" panose="020B0A04020102020204" pitchFamily="34" charset="0"/>
                <a:cs typeface="Times New Roman" pitchFamily="18" charset="0"/>
              </a:rPr>
              <a:t>WIDEBAND</a:t>
            </a:r>
            <a:r>
              <a:rPr lang="ru-RU" dirty="0">
                <a:latin typeface="Arial Black" panose="020B0A04020102020204" pitchFamily="34" charset="0"/>
                <a:cs typeface="Times New Roman" pitchFamily="18" charset="0"/>
              </a:rPr>
              <a:t> </a:t>
            </a:r>
            <a:r>
              <a:rPr lang="en-US" dirty="0">
                <a:latin typeface="Arial Black" panose="020B0A04020102020204" pitchFamily="34" charset="0"/>
                <a:cs typeface="Times New Roman" pitchFamily="18" charset="0"/>
              </a:rPr>
              <a:t>SIGNALS</a:t>
            </a:r>
            <a:endParaRPr lang="ru-RU" dirty="0">
              <a:latin typeface="Arial Black" panose="020B0A04020102020204" pitchFamily="34" charset="0"/>
              <a:cs typeface="Times New Roman" pitchFamily="18" charset="0"/>
            </a:endParaRPr>
          </a:p>
        </p:txBody>
      </p:sp>
      <p:pic>
        <p:nvPicPr>
          <p:cNvPr id="8" name="Рисунок 7"/>
          <p:cNvPicPr>
            <a:picLocks noChangeAspect="1"/>
          </p:cNvPicPr>
          <p:nvPr/>
        </p:nvPicPr>
        <p:blipFill>
          <a:blip r:embed="rId3"/>
          <a:stretch>
            <a:fillRect/>
          </a:stretch>
        </p:blipFill>
        <p:spPr>
          <a:xfrm>
            <a:off x="1812695" y="1520349"/>
            <a:ext cx="2786400" cy="788031"/>
          </a:xfrm>
          <a:prstGeom prst="rect">
            <a:avLst/>
          </a:prstGeom>
        </p:spPr>
      </p:pic>
      <p:cxnSp>
        <p:nvCxnSpPr>
          <p:cNvPr id="9" name="Прямая со стрелкой 8"/>
          <p:cNvCxnSpPr/>
          <p:nvPr/>
        </p:nvCxnSpPr>
        <p:spPr>
          <a:xfrm flipH="1" flipV="1">
            <a:off x="1188136" y="1007442"/>
            <a:ext cx="0" cy="1872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flipH="1" flipV="1">
            <a:off x="1188136" y="3690391"/>
            <a:ext cx="0" cy="1872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flipV="1">
            <a:off x="1188136" y="5552859"/>
            <a:ext cx="414669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4"/>
          <a:stretch>
            <a:fillRect/>
          </a:stretch>
        </p:blipFill>
        <p:spPr>
          <a:xfrm>
            <a:off x="1810140" y="3860023"/>
            <a:ext cx="2785732" cy="1680000"/>
          </a:xfrm>
          <a:prstGeom prst="rect">
            <a:avLst/>
          </a:prstGeom>
        </p:spPr>
      </p:pic>
      <p:cxnSp>
        <p:nvCxnSpPr>
          <p:cNvPr id="13" name="Прямая со стрелкой 12"/>
          <p:cNvCxnSpPr/>
          <p:nvPr/>
        </p:nvCxnSpPr>
        <p:spPr>
          <a:xfrm>
            <a:off x="2192516" y="4169930"/>
            <a:ext cx="0" cy="4306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92516" y="4067627"/>
            <a:ext cx="1143002"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O-mode</a:t>
            </a:r>
            <a:endParaRPr lang="ru-RU" b="1" dirty="0">
              <a:latin typeface="Arial" panose="020B0604020202020204" pitchFamily="34" charset="0"/>
              <a:cs typeface="Arial" panose="020B0604020202020204" pitchFamily="34" charset="0"/>
            </a:endParaRPr>
          </a:p>
        </p:txBody>
      </p:sp>
      <p:cxnSp>
        <p:nvCxnSpPr>
          <p:cNvPr id="15" name="Прямая со стрелкой 14"/>
          <p:cNvCxnSpPr/>
          <p:nvPr/>
        </p:nvCxnSpPr>
        <p:spPr>
          <a:xfrm>
            <a:off x="2938079" y="4852997"/>
            <a:ext cx="0" cy="430618"/>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84567" y="4968701"/>
            <a:ext cx="1143002"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X-mode</a:t>
            </a:r>
            <a:endParaRPr lang="ru-RU" b="1" dirty="0">
              <a:latin typeface="Arial" panose="020B0604020202020204" pitchFamily="34" charset="0"/>
              <a:cs typeface="Arial" panose="020B0604020202020204" pitchFamily="34" charset="0"/>
            </a:endParaRPr>
          </a:p>
        </p:txBody>
      </p:sp>
      <p:cxnSp>
        <p:nvCxnSpPr>
          <p:cNvPr id="17" name="Прямая со стрелкой 16"/>
          <p:cNvCxnSpPr/>
          <p:nvPr/>
        </p:nvCxnSpPr>
        <p:spPr>
          <a:xfrm flipV="1">
            <a:off x="1188135" y="2861053"/>
            <a:ext cx="414669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flipV="1">
            <a:off x="1810140" y="970228"/>
            <a:ext cx="0" cy="497603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flipV="1">
            <a:off x="4595872" y="970227"/>
            <a:ext cx="0" cy="497603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0" name="Объект 19"/>
          <p:cNvGraphicFramePr>
            <a:graphicFrameLocks noChangeAspect="1"/>
          </p:cNvGraphicFramePr>
          <p:nvPr>
            <p:extLst>
              <p:ext uri="{D42A27DB-BD31-4B8C-83A1-F6EECF244321}">
                <p14:modId xmlns:p14="http://schemas.microsoft.com/office/powerpoint/2010/main" val="2305979009"/>
              </p:ext>
            </p:extLst>
          </p:nvPr>
        </p:nvGraphicFramePr>
        <p:xfrm>
          <a:off x="3659273" y="1828798"/>
          <a:ext cx="864000" cy="360000"/>
        </p:xfrm>
        <a:graphic>
          <a:graphicData uri="http://schemas.openxmlformats.org/presentationml/2006/ole">
            <mc:AlternateContent xmlns:mc="http://schemas.openxmlformats.org/markup-compatibility/2006">
              <mc:Choice xmlns:v="urn:schemas-microsoft-com:vml" Requires="v">
                <p:oleObj spid="_x0000_s1481" name="Уравнение" r:id="rId5" imgW="457200" imgH="190440" progId="Equation.3">
                  <p:embed/>
                </p:oleObj>
              </mc:Choice>
              <mc:Fallback>
                <p:oleObj name="Уравнение" r:id="rId5" imgW="457200" imgH="190440" progId="Equation.3">
                  <p:embed/>
                  <p:pic>
                    <p:nvPicPr>
                      <p:cNvPr id="26" name="Объект 25"/>
                      <p:cNvPicPr/>
                      <p:nvPr/>
                    </p:nvPicPr>
                    <p:blipFill>
                      <a:blip r:embed="rId6"/>
                      <a:stretch>
                        <a:fillRect/>
                      </a:stretch>
                    </p:blipFill>
                    <p:spPr>
                      <a:xfrm>
                        <a:off x="3659273" y="1828798"/>
                        <a:ext cx="864000" cy="360000"/>
                      </a:xfrm>
                      <a:prstGeom prst="rect">
                        <a:avLst/>
                      </a:prstGeom>
                    </p:spPr>
                  </p:pic>
                </p:oleObj>
              </mc:Fallback>
            </mc:AlternateContent>
          </a:graphicData>
        </a:graphic>
      </p:graphicFrame>
      <p:cxnSp>
        <p:nvCxnSpPr>
          <p:cNvPr id="21" name="Прямая соединительная линия 20"/>
          <p:cNvCxnSpPr/>
          <p:nvPr/>
        </p:nvCxnSpPr>
        <p:spPr>
          <a:xfrm>
            <a:off x="2720995" y="2295199"/>
            <a:ext cx="1080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3101995" y="1520349"/>
            <a:ext cx="1080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a:off x="3641995" y="1530981"/>
            <a:ext cx="0" cy="75600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24" name="Объект 23"/>
          <p:cNvGraphicFramePr>
            <a:graphicFrameLocks noChangeAspect="1"/>
          </p:cNvGraphicFramePr>
          <p:nvPr>
            <p:extLst>
              <p:ext uri="{D42A27DB-BD31-4B8C-83A1-F6EECF244321}">
                <p14:modId xmlns:p14="http://schemas.microsoft.com/office/powerpoint/2010/main" val="423777988"/>
              </p:ext>
            </p:extLst>
          </p:nvPr>
        </p:nvGraphicFramePr>
        <p:xfrm>
          <a:off x="3608567" y="3856151"/>
          <a:ext cx="540000" cy="360000"/>
        </p:xfrm>
        <a:graphic>
          <a:graphicData uri="http://schemas.openxmlformats.org/presentationml/2006/ole">
            <mc:AlternateContent xmlns:mc="http://schemas.openxmlformats.org/markup-compatibility/2006">
              <mc:Choice xmlns:v="urn:schemas-microsoft-com:vml" Requires="v">
                <p:oleObj spid="_x0000_s1482" name="Уравнение" r:id="rId7" imgW="304560" imgH="203040" progId="Equation.3">
                  <p:embed/>
                </p:oleObj>
              </mc:Choice>
              <mc:Fallback>
                <p:oleObj name="Уравнение" r:id="rId7" imgW="304560" imgH="203040" progId="Equation.3">
                  <p:embed/>
                  <p:pic>
                    <p:nvPicPr>
                      <p:cNvPr id="39" name="Объект 38"/>
                      <p:cNvPicPr/>
                      <p:nvPr/>
                    </p:nvPicPr>
                    <p:blipFill>
                      <a:blip r:embed="rId8"/>
                      <a:stretch>
                        <a:fillRect/>
                      </a:stretch>
                    </p:blipFill>
                    <p:spPr>
                      <a:xfrm>
                        <a:off x="3608567" y="3856151"/>
                        <a:ext cx="540000" cy="360000"/>
                      </a:xfrm>
                      <a:prstGeom prst="rect">
                        <a:avLst/>
                      </a:prstGeom>
                    </p:spPr>
                  </p:pic>
                </p:oleObj>
              </mc:Fallback>
            </mc:AlternateContent>
          </a:graphicData>
        </a:graphic>
      </p:graphicFrame>
      <p:cxnSp>
        <p:nvCxnSpPr>
          <p:cNvPr id="25" name="Прямая со стрелкой 24"/>
          <p:cNvCxnSpPr/>
          <p:nvPr/>
        </p:nvCxnSpPr>
        <p:spPr>
          <a:xfrm>
            <a:off x="3607042" y="3973925"/>
            <a:ext cx="0" cy="3296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a:off x="3607042" y="4681506"/>
            <a:ext cx="0" cy="32961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27" name="Объект 26"/>
          <p:cNvGraphicFramePr>
            <a:graphicFrameLocks noChangeAspect="1"/>
          </p:cNvGraphicFramePr>
          <p:nvPr>
            <p:extLst>
              <p:ext uri="{D42A27DB-BD31-4B8C-83A1-F6EECF244321}">
                <p14:modId xmlns:p14="http://schemas.microsoft.com/office/powerpoint/2010/main" val="903354393"/>
              </p:ext>
            </p:extLst>
          </p:nvPr>
        </p:nvGraphicFramePr>
        <p:xfrm>
          <a:off x="2817576" y="942740"/>
          <a:ext cx="384000" cy="360000"/>
        </p:xfrm>
        <a:graphic>
          <a:graphicData uri="http://schemas.openxmlformats.org/presentationml/2006/ole">
            <mc:AlternateContent xmlns:mc="http://schemas.openxmlformats.org/markup-compatibility/2006">
              <mc:Choice xmlns:v="urn:schemas-microsoft-com:vml" Requires="v">
                <p:oleObj spid="_x0000_s1483" name="Уравнение" r:id="rId9" imgW="203040" imgH="190440" progId="Equation.3">
                  <p:embed/>
                </p:oleObj>
              </mc:Choice>
              <mc:Fallback>
                <p:oleObj name="Уравнение" r:id="rId9" imgW="203040" imgH="190440" progId="Equation.3">
                  <p:embed/>
                  <p:pic>
                    <p:nvPicPr>
                      <p:cNvPr id="44" name="Объект 43"/>
                      <p:cNvPicPr/>
                      <p:nvPr/>
                    </p:nvPicPr>
                    <p:blipFill>
                      <a:blip r:embed="rId10"/>
                      <a:stretch>
                        <a:fillRect/>
                      </a:stretch>
                    </p:blipFill>
                    <p:spPr>
                      <a:xfrm>
                        <a:off x="2817576" y="942740"/>
                        <a:ext cx="384000" cy="360000"/>
                      </a:xfrm>
                      <a:prstGeom prst="rect">
                        <a:avLst/>
                      </a:prstGeom>
                    </p:spPr>
                  </p:pic>
                </p:oleObj>
              </mc:Fallback>
            </mc:AlternateContent>
          </a:graphicData>
        </a:graphic>
      </p:graphicFrame>
      <p:cxnSp>
        <p:nvCxnSpPr>
          <p:cNvPr id="28" name="Прямая со стрелкой 27"/>
          <p:cNvCxnSpPr/>
          <p:nvPr/>
        </p:nvCxnSpPr>
        <p:spPr>
          <a:xfrm>
            <a:off x="2357717" y="1294521"/>
            <a:ext cx="1249325"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29" name="Объект 28"/>
          <p:cNvGraphicFramePr>
            <a:graphicFrameLocks noChangeAspect="1"/>
          </p:cNvGraphicFramePr>
          <p:nvPr>
            <p:extLst>
              <p:ext uri="{D42A27DB-BD31-4B8C-83A1-F6EECF244321}">
                <p14:modId xmlns:p14="http://schemas.microsoft.com/office/powerpoint/2010/main" val="578073261"/>
              </p:ext>
            </p:extLst>
          </p:nvPr>
        </p:nvGraphicFramePr>
        <p:xfrm>
          <a:off x="5130304" y="2895756"/>
          <a:ext cx="324000" cy="324000"/>
        </p:xfrm>
        <a:graphic>
          <a:graphicData uri="http://schemas.openxmlformats.org/presentationml/2006/ole">
            <mc:AlternateContent xmlns:mc="http://schemas.openxmlformats.org/markup-compatibility/2006">
              <mc:Choice xmlns:v="urn:schemas-microsoft-com:vml" Requires="v">
                <p:oleObj spid="_x0000_s1484" name="Уравнение" r:id="rId11" imgW="139680" imgH="139680" progId="Equation.3">
                  <p:embed/>
                </p:oleObj>
              </mc:Choice>
              <mc:Fallback>
                <p:oleObj name="Уравнение" r:id="rId11" imgW="139680" imgH="139680" progId="Equation.3">
                  <p:embed/>
                  <p:pic>
                    <p:nvPicPr>
                      <p:cNvPr id="52" name="Объект 51"/>
                      <p:cNvPicPr/>
                      <p:nvPr/>
                    </p:nvPicPr>
                    <p:blipFill>
                      <a:blip r:embed="rId12"/>
                      <a:stretch>
                        <a:fillRect/>
                      </a:stretch>
                    </p:blipFill>
                    <p:spPr>
                      <a:xfrm>
                        <a:off x="5130304" y="2895756"/>
                        <a:ext cx="324000" cy="324000"/>
                      </a:xfrm>
                      <a:prstGeom prst="rect">
                        <a:avLst/>
                      </a:prstGeom>
                    </p:spPr>
                  </p:pic>
                </p:oleObj>
              </mc:Fallback>
            </mc:AlternateContent>
          </a:graphicData>
        </a:graphic>
      </p:graphicFrame>
      <p:graphicFrame>
        <p:nvGraphicFramePr>
          <p:cNvPr id="30" name="Объект 29"/>
          <p:cNvGraphicFramePr>
            <a:graphicFrameLocks noChangeAspect="1"/>
          </p:cNvGraphicFramePr>
          <p:nvPr>
            <p:extLst>
              <p:ext uri="{D42A27DB-BD31-4B8C-83A1-F6EECF244321}">
                <p14:modId xmlns:p14="http://schemas.microsoft.com/office/powerpoint/2010/main" val="2010453790"/>
              </p:ext>
            </p:extLst>
          </p:nvPr>
        </p:nvGraphicFramePr>
        <p:xfrm>
          <a:off x="5130304" y="5626434"/>
          <a:ext cx="324000" cy="324000"/>
        </p:xfrm>
        <a:graphic>
          <a:graphicData uri="http://schemas.openxmlformats.org/presentationml/2006/ole">
            <mc:AlternateContent xmlns:mc="http://schemas.openxmlformats.org/markup-compatibility/2006">
              <mc:Choice xmlns:v="urn:schemas-microsoft-com:vml" Requires="v">
                <p:oleObj spid="_x0000_s1485" name="Уравнение" r:id="rId13" imgW="139680" imgH="139680" progId="Equation.3">
                  <p:embed/>
                </p:oleObj>
              </mc:Choice>
              <mc:Fallback>
                <p:oleObj name="Уравнение" r:id="rId13" imgW="139680" imgH="139680" progId="Equation.3">
                  <p:embed/>
                  <p:pic>
                    <p:nvPicPr>
                      <p:cNvPr id="68" name="Объект 67"/>
                      <p:cNvPicPr/>
                      <p:nvPr/>
                    </p:nvPicPr>
                    <p:blipFill>
                      <a:blip r:embed="rId12"/>
                      <a:stretch>
                        <a:fillRect/>
                      </a:stretch>
                    </p:blipFill>
                    <p:spPr>
                      <a:xfrm>
                        <a:off x="5130304" y="5626434"/>
                        <a:ext cx="324000" cy="324000"/>
                      </a:xfrm>
                      <a:prstGeom prst="rect">
                        <a:avLst/>
                      </a:prstGeom>
                    </p:spPr>
                  </p:pic>
                </p:oleObj>
              </mc:Fallback>
            </mc:AlternateContent>
          </a:graphicData>
        </a:graphic>
      </p:graphicFrame>
      <p:graphicFrame>
        <p:nvGraphicFramePr>
          <p:cNvPr id="31" name="Объект 30"/>
          <p:cNvGraphicFramePr>
            <a:graphicFrameLocks noChangeAspect="1"/>
          </p:cNvGraphicFramePr>
          <p:nvPr>
            <p:extLst>
              <p:ext uri="{D42A27DB-BD31-4B8C-83A1-F6EECF244321}">
                <p14:modId xmlns:p14="http://schemas.microsoft.com/office/powerpoint/2010/main" val="1902432685"/>
              </p:ext>
            </p:extLst>
          </p:nvPr>
        </p:nvGraphicFramePr>
        <p:xfrm>
          <a:off x="2950768" y="5552859"/>
          <a:ext cx="384750" cy="324000"/>
        </p:xfrm>
        <a:graphic>
          <a:graphicData uri="http://schemas.openxmlformats.org/presentationml/2006/ole">
            <mc:AlternateContent xmlns:mc="http://schemas.openxmlformats.org/markup-compatibility/2006">
              <mc:Choice xmlns:v="urn:schemas-microsoft-com:vml" Requires="v">
                <p:oleObj spid="_x0000_s1486" name="Уравнение" r:id="rId14" imgW="241200" imgH="203040" progId="Equation.3">
                  <p:embed/>
                </p:oleObj>
              </mc:Choice>
              <mc:Fallback>
                <p:oleObj name="Уравнение" r:id="rId14" imgW="241200" imgH="203040" progId="Equation.3">
                  <p:embed/>
                  <p:pic>
                    <p:nvPicPr>
                      <p:cNvPr id="56" name="Объект 55"/>
                      <p:cNvPicPr/>
                      <p:nvPr/>
                    </p:nvPicPr>
                    <p:blipFill>
                      <a:blip r:embed="rId15"/>
                      <a:stretch>
                        <a:fillRect/>
                      </a:stretch>
                    </p:blipFill>
                    <p:spPr>
                      <a:xfrm>
                        <a:off x="2950768" y="5552859"/>
                        <a:ext cx="384750" cy="324000"/>
                      </a:xfrm>
                      <a:prstGeom prst="rect">
                        <a:avLst/>
                      </a:prstGeom>
                    </p:spPr>
                  </p:pic>
                </p:oleObj>
              </mc:Fallback>
            </mc:AlternateContent>
          </a:graphicData>
        </a:graphic>
      </p:graphicFrame>
      <p:cxnSp>
        <p:nvCxnSpPr>
          <p:cNvPr id="32" name="Прямая со стрелкой 31"/>
          <p:cNvCxnSpPr/>
          <p:nvPr/>
        </p:nvCxnSpPr>
        <p:spPr>
          <a:xfrm flipV="1">
            <a:off x="1804824" y="5860911"/>
            <a:ext cx="2785732"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rot="16200000">
            <a:off x="559109" y="4441725"/>
            <a:ext cx="77457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Delay</a:t>
            </a:r>
            <a:endParaRPr lang="ru-RU" dirty="0">
              <a:latin typeface="Arial" panose="020B0604020202020204" pitchFamily="34" charset="0"/>
              <a:cs typeface="Arial" panose="020B0604020202020204" pitchFamily="34" charset="0"/>
            </a:endParaRPr>
          </a:p>
        </p:txBody>
      </p:sp>
      <p:sp>
        <p:nvSpPr>
          <p:cNvPr id="34" name="TextBox 33"/>
          <p:cNvSpPr txBox="1"/>
          <p:nvPr/>
        </p:nvSpPr>
        <p:spPr>
          <a:xfrm rot="16200000">
            <a:off x="341101" y="1644132"/>
            <a:ext cx="121058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Amplitude</a:t>
            </a:r>
            <a:endParaRPr lang="ru-RU" dirty="0">
              <a:latin typeface="Arial" panose="020B0604020202020204" pitchFamily="34" charset="0"/>
              <a:cs typeface="Arial" panose="020B0604020202020204" pitchFamily="34" charset="0"/>
            </a:endParaRPr>
          </a:p>
        </p:txBody>
      </p:sp>
      <p:cxnSp>
        <p:nvCxnSpPr>
          <p:cNvPr id="35" name="Прямая соединительная линия 34"/>
          <p:cNvCxnSpPr/>
          <p:nvPr/>
        </p:nvCxnSpPr>
        <p:spPr>
          <a:xfrm>
            <a:off x="4590556" y="3856151"/>
            <a:ext cx="6480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Прямая соединительная линия 35"/>
          <p:cNvCxnSpPr/>
          <p:nvPr/>
        </p:nvCxnSpPr>
        <p:spPr>
          <a:xfrm>
            <a:off x="1812695" y="4995168"/>
            <a:ext cx="34560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Прямая со стрелкой 36"/>
          <p:cNvCxnSpPr/>
          <p:nvPr/>
        </p:nvCxnSpPr>
        <p:spPr>
          <a:xfrm>
            <a:off x="4793855" y="3849127"/>
            <a:ext cx="0" cy="115200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41718" y="6138934"/>
            <a:ext cx="5438554" cy="584775"/>
          </a:xfrm>
          <a:prstGeom prst="rect">
            <a:avLst/>
          </a:prstGeom>
          <a:noFill/>
        </p:spPr>
        <p:txBody>
          <a:bodyPr wrap="square" rtlCol="0">
            <a:spAutoFit/>
          </a:bodyPr>
          <a:lstStyle/>
          <a:p>
            <a:pPr algn="ctr"/>
            <a:r>
              <a:rPr lang="en-US" sz="1600" dirty="0">
                <a:cs typeface="Arial" panose="020B0604020202020204" pitchFamily="34" charset="0"/>
              </a:rPr>
              <a:t>Fig. </a:t>
            </a:r>
            <a:r>
              <a:rPr lang="ru-RU" sz="1600" dirty="0">
                <a:cs typeface="Arial" panose="020B0604020202020204" pitchFamily="34" charset="0"/>
              </a:rPr>
              <a:t>3</a:t>
            </a:r>
            <a:r>
              <a:rPr lang="en-US" sz="1600" dirty="0">
                <a:cs typeface="Arial" panose="020B0604020202020204" pitchFamily="34" charset="0"/>
              </a:rPr>
              <a:t>. Typical band-limited transfer function for single-mode oblique propagation</a:t>
            </a:r>
            <a:endParaRPr lang="ru-RU" sz="1600" dirty="0">
              <a:cs typeface="Arial" panose="020B0604020202020204" pitchFamily="34" charset="0"/>
            </a:endParaRPr>
          </a:p>
        </p:txBody>
      </p:sp>
      <p:graphicFrame>
        <p:nvGraphicFramePr>
          <p:cNvPr id="39" name="Объект 38"/>
          <p:cNvGraphicFramePr>
            <a:graphicFrameLocks noChangeAspect="1"/>
          </p:cNvGraphicFramePr>
          <p:nvPr>
            <p:extLst>
              <p:ext uri="{D42A27DB-BD31-4B8C-83A1-F6EECF244321}">
                <p14:modId xmlns:p14="http://schemas.microsoft.com/office/powerpoint/2010/main" val="3369211444"/>
              </p:ext>
            </p:extLst>
          </p:nvPr>
        </p:nvGraphicFramePr>
        <p:xfrm>
          <a:off x="4855063" y="4284064"/>
          <a:ext cx="620306" cy="288000"/>
        </p:xfrm>
        <a:graphic>
          <a:graphicData uri="http://schemas.openxmlformats.org/presentationml/2006/ole">
            <mc:AlternateContent xmlns:mc="http://schemas.openxmlformats.org/markup-compatibility/2006">
              <mc:Choice xmlns:v="urn:schemas-microsoft-com:vml" Requires="v">
                <p:oleObj spid="_x0000_s1487" name="Уравнение" r:id="rId16" imgW="355320" imgH="164880" progId="Equation.3">
                  <p:embed/>
                </p:oleObj>
              </mc:Choice>
              <mc:Fallback>
                <p:oleObj name="Уравнение" r:id="rId16" imgW="355320" imgH="164880" progId="Equation.3">
                  <p:embed/>
                  <p:pic>
                    <p:nvPicPr>
                      <p:cNvPr id="16" name="Объект 15"/>
                      <p:cNvPicPr/>
                      <p:nvPr/>
                    </p:nvPicPr>
                    <p:blipFill>
                      <a:blip r:embed="rId17"/>
                      <a:stretch>
                        <a:fillRect/>
                      </a:stretch>
                    </p:blipFill>
                    <p:spPr>
                      <a:xfrm>
                        <a:off x="4855063" y="4284064"/>
                        <a:ext cx="620306" cy="288000"/>
                      </a:xfrm>
                      <a:prstGeom prst="rect">
                        <a:avLst/>
                      </a:prstGeom>
                    </p:spPr>
                  </p:pic>
                </p:oleObj>
              </mc:Fallback>
            </mc:AlternateContent>
          </a:graphicData>
        </a:graphic>
      </p:graphicFrame>
      <p:pic>
        <p:nvPicPr>
          <p:cNvPr id="42" name="Рисунок 41">
            <a:extLst>
              <a:ext uri="{FF2B5EF4-FFF2-40B4-BE49-F238E27FC236}">
                <a16:creationId xmlns:a16="http://schemas.microsoft.com/office/drawing/2014/main" id="{89FD55B8-6FE2-49ED-A4A4-DD3725F9D12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99228" y="477098"/>
            <a:ext cx="3910249" cy="2932687"/>
          </a:xfrm>
          <a:prstGeom prst="rect">
            <a:avLst/>
          </a:prstGeom>
        </p:spPr>
      </p:pic>
      <p:pic>
        <p:nvPicPr>
          <p:cNvPr id="45" name="Рисунок 44">
            <a:extLst>
              <a:ext uri="{FF2B5EF4-FFF2-40B4-BE49-F238E27FC236}">
                <a16:creationId xmlns:a16="http://schemas.microsoft.com/office/drawing/2014/main" id="{297D2131-34CF-4635-B8CB-E649C11D622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20292" y="3368022"/>
            <a:ext cx="3852495" cy="2889371"/>
          </a:xfrm>
          <a:prstGeom prst="rect">
            <a:avLst/>
          </a:prstGeom>
        </p:spPr>
      </p:pic>
      <p:sp>
        <p:nvSpPr>
          <p:cNvPr id="40" name="TextBox 39">
            <a:extLst>
              <a:ext uri="{FF2B5EF4-FFF2-40B4-BE49-F238E27FC236}">
                <a16:creationId xmlns:a16="http://schemas.microsoft.com/office/drawing/2014/main" id="{344924BC-297F-41EC-B127-52AE54F5278C}"/>
              </a:ext>
            </a:extLst>
          </p:cNvPr>
          <p:cNvSpPr txBox="1"/>
          <p:nvPr/>
        </p:nvSpPr>
        <p:spPr>
          <a:xfrm>
            <a:off x="38101" y="33338"/>
            <a:ext cx="301686" cy="369332"/>
          </a:xfrm>
          <a:prstGeom prst="rect">
            <a:avLst/>
          </a:prstGeom>
          <a:noFill/>
        </p:spPr>
        <p:txBody>
          <a:bodyPr wrap="none" rtlCol="0">
            <a:spAutoFit/>
          </a:bodyPr>
          <a:lstStyle/>
          <a:p>
            <a:r>
              <a:rPr lang="en-US" b="1" dirty="0"/>
              <a:t>3</a:t>
            </a:r>
            <a:endParaRPr lang="ru-RU" b="1" dirty="0"/>
          </a:p>
        </p:txBody>
      </p:sp>
    </p:spTree>
    <p:extLst>
      <p:ext uri="{BB962C8B-B14F-4D97-AF65-F5344CB8AC3E}">
        <p14:creationId xmlns:p14="http://schemas.microsoft.com/office/powerpoint/2010/main" val="952253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02155" y="17101"/>
            <a:ext cx="8187691" cy="369332"/>
          </a:xfrm>
          <a:prstGeom prst="rect">
            <a:avLst/>
          </a:prstGeom>
          <a:noFill/>
        </p:spPr>
        <p:txBody>
          <a:bodyPr wrap="none" rtlCol="0">
            <a:spAutoFit/>
          </a:bodyPr>
          <a:lstStyle/>
          <a:p>
            <a:r>
              <a:rPr lang="en-US" dirty="0">
                <a:latin typeface="Arial Black" panose="020B0A04020102020204" pitchFamily="34" charset="0"/>
                <a:cs typeface="Times New Roman" pitchFamily="18" charset="0"/>
              </a:rPr>
              <a:t>METHOD</a:t>
            </a:r>
            <a:r>
              <a:rPr lang="ru-RU" dirty="0">
                <a:latin typeface="Arial Black" panose="020B0A04020102020204" pitchFamily="34" charset="0"/>
                <a:cs typeface="Times New Roman" pitchFamily="18" charset="0"/>
              </a:rPr>
              <a:t> </a:t>
            </a:r>
            <a:r>
              <a:rPr lang="en-US" dirty="0">
                <a:latin typeface="Arial Black" panose="020B0A04020102020204" pitchFamily="34" charset="0"/>
                <a:cs typeface="Times New Roman" pitchFamily="18" charset="0"/>
              </a:rPr>
              <a:t>OF INCREASING</a:t>
            </a:r>
            <a:r>
              <a:rPr lang="ru-RU" dirty="0">
                <a:latin typeface="Arial Black" panose="020B0A04020102020204" pitchFamily="34" charset="0"/>
                <a:cs typeface="Times New Roman" pitchFamily="18" charset="0"/>
              </a:rPr>
              <a:t> </a:t>
            </a:r>
            <a:r>
              <a:rPr lang="en-US" dirty="0">
                <a:latin typeface="Arial Black" panose="020B0A04020102020204" pitchFamily="34" charset="0"/>
                <a:cs typeface="Times New Roman" pitchFamily="18" charset="0"/>
              </a:rPr>
              <a:t>COVERTNESS</a:t>
            </a:r>
            <a:r>
              <a:rPr lang="ru-RU" dirty="0">
                <a:latin typeface="Arial Black" panose="020B0A04020102020204" pitchFamily="34" charset="0"/>
                <a:cs typeface="Times New Roman" pitchFamily="18" charset="0"/>
              </a:rPr>
              <a:t> </a:t>
            </a:r>
            <a:r>
              <a:rPr lang="en-US" dirty="0">
                <a:latin typeface="Arial Black" panose="020B0A04020102020204" pitchFamily="34" charset="0"/>
                <a:cs typeface="Times New Roman" pitchFamily="18" charset="0"/>
              </a:rPr>
              <a:t>AND</a:t>
            </a:r>
            <a:r>
              <a:rPr lang="ru-RU" dirty="0">
                <a:latin typeface="Arial Black" panose="020B0A04020102020204" pitchFamily="34" charset="0"/>
                <a:cs typeface="Times New Roman" pitchFamily="18" charset="0"/>
              </a:rPr>
              <a:t> </a:t>
            </a:r>
            <a:r>
              <a:rPr lang="en-US" dirty="0">
                <a:latin typeface="Arial Black" panose="020B0A04020102020204" pitchFamily="34" charset="0"/>
                <a:cs typeface="Times New Roman" pitchFamily="18" charset="0"/>
              </a:rPr>
              <a:t>NOISE IMMUNITY</a:t>
            </a:r>
            <a:endParaRPr lang="ru-RU" dirty="0">
              <a:latin typeface="Arial Black" panose="020B0A04020102020204" pitchFamily="34" charset="0"/>
              <a:cs typeface="Times New Roman" pitchFamily="18" charset="0"/>
            </a:endParaRPr>
          </a:p>
        </p:txBody>
      </p:sp>
      <p:sp>
        <p:nvSpPr>
          <p:cNvPr id="10" name="Прямоугольник 9"/>
          <p:cNvSpPr/>
          <p:nvPr/>
        </p:nvSpPr>
        <p:spPr>
          <a:xfrm>
            <a:off x="461028" y="788633"/>
            <a:ext cx="6229254" cy="5016758"/>
          </a:xfrm>
          <a:prstGeom prst="rect">
            <a:avLst/>
          </a:prstGeom>
        </p:spPr>
        <p:txBody>
          <a:bodyPr wrap="square">
            <a:spAutoFit/>
          </a:bodyPr>
          <a:lstStyle/>
          <a:p>
            <a:pPr indent="358775" algn="just"/>
            <a:r>
              <a:rPr lang="en-US" sz="2000" dirty="0"/>
              <a:t>Typically, tactical (military) communication systems with frequency hopping employ a hopping band of roughly 1% of the channel central frequency or a smaller value. So, with a central frequency of 3 MHz, the hopping band would be equal to 30 kHz, and with a central frequency of 7 MHz, the hopping band would be 70 kHz. It is well known that interference generation in the ~50 kHz frequency band does not pose a technical challenge. Therefore, frequency hopping systems with a bandwidth of roughly 50 kHz exhibit weak resistance to electronic warfare systems. On the other hand, organizing the generation of interference in the frequency band of 256 kHz and wider is a complex technical challenge. Thus, the use of frequency hopping with a bandwidth exceeding 256 kHz provides sufficient noise immunity and increased energy covertness</a:t>
            </a:r>
            <a:r>
              <a:rPr lang="ru-RU" sz="2000" dirty="0"/>
              <a:t>.</a:t>
            </a:r>
          </a:p>
        </p:txBody>
      </p:sp>
      <p:sp>
        <p:nvSpPr>
          <p:cNvPr id="11" name="TextBox 10"/>
          <p:cNvSpPr txBox="1"/>
          <p:nvPr/>
        </p:nvSpPr>
        <p:spPr>
          <a:xfrm>
            <a:off x="7034178" y="4374491"/>
            <a:ext cx="4814562" cy="584775"/>
          </a:xfrm>
          <a:prstGeom prst="rect">
            <a:avLst/>
          </a:prstGeom>
          <a:noFill/>
        </p:spPr>
        <p:txBody>
          <a:bodyPr wrap="square" rtlCol="0">
            <a:spAutoFit/>
          </a:bodyPr>
          <a:lstStyle/>
          <a:p>
            <a:pPr algn="ctr">
              <a:spcAft>
                <a:spcPts val="600"/>
              </a:spcAft>
            </a:pPr>
            <a:r>
              <a:rPr lang="en-US" sz="1600" dirty="0">
                <a:cs typeface="Arial" panose="020B0604020202020204" pitchFamily="34" charset="0"/>
              </a:rPr>
              <a:t>Fig</a:t>
            </a:r>
            <a:r>
              <a:rPr lang="ru-RU" sz="1600" dirty="0">
                <a:cs typeface="Arial" panose="020B0604020202020204" pitchFamily="34" charset="0"/>
              </a:rPr>
              <a:t>. 5. </a:t>
            </a:r>
            <a:r>
              <a:rPr lang="en-US" sz="1600" dirty="0">
                <a:cs typeface="Arial" panose="020B0604020202020204" pitchFamily="34" charset="0"/>
              </a:rPr>
              <a:t>Example of a time-frequency matrix of a frequency hopping signal</a:t>
            </a:r>
            <a:endParaRPr lang="ru-RU" sz="1600" dirty="0">
              <a:cs typeface="Arial" panose="020B0604020202020204" pitchFamily="34" charset="0"/>
            </a:endParaRPr>
          </a:p>
        </p:txBody>
      </p:sp>
      <p:grpSp>
        <p:nvGrpSpPr>
          <p:cNvPr id="13" name="Группа 12">
            <a:extLst>
              <a:ext uri="{FF2B5EF4-FFF2-40B4-BE49-F238E27FC236}">
                <a16:creationId xmlns:a16="http://schemas.microsoft.com/office/drawing/2014/main" id="{509D8FC7-0065-4A9B-A5E1-CE5A049FF2AC}"/>
              </a:ext>
            </a:extLst>
          </p:cNvPr>
          <p:cNvGrpSpPr/>
          <p:nvPr/>
        </p:nvGrpSpPr>
        <p:grpSpPr>
          <a:xfrm>
            <a:off x="7096127" y="1500334"/>
            <a:ext cx="4634845" cy="2874157"/>
            <a:chOff x="7096127" y="1500334"/>
            <a:chExt cx="4634845" cy="2874157"/>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0329" y="1528909"/>
              <a:ext cx="4542261" cy="2845582"/>
            </a:xfrm>
            <a:prstGeom prst="rect">
              <a:avLst/>
            </a:prstGeom>
          </p:spPr>
        </p:pic>
        <p:pic>
          <p:nvPicPr>
            <p:cNvPr id="5" name="Рисунок 4">
              <a:extLst>
                <a:ext uri="{FF2B5EF4-FFF2-40B4-BE49-F238E27FC236}">
                  <a16:creationId xmlns:a16="http://schemas.microsoft.com/office/drawing/2014/main" id="{8A18A5CE-66A2-4ACA-BBEC-0657782A17B9}"/>
                </a:ext>
              </a:extLst>
            </p:cNvPr>
            <p:cNvPicPr>
              <a:picLocks noChangeAspect="1"/>
            </p:cNvPicPr>
            <p:nvPr/>
          </p:nvPicPr>
          <p:blipFill>
            <a:blip r:embed="rId3"/>
            <a:stretch>
              <a:fillRect/>
            </a:stretch>
          </p:blipFill>
          <p:spPr>
            <a:xfrm>
              <a:off x="7096127" y="1500334"/>
              <a:ext cx="969231" cy="180000"/>
            </a:xfrm>
            <a:prstGeom prst="rect">
              <a:avLst/>
            </a:prstGeom>
          </p:spPr>
        </p:pic>
        <p:sp>
          <p:nvSpPr>
            <p:cNvPr id="12" name="Прямоугольник 11">
              <a:extLst>
                <a:ext uri="{FF2B5EF4-FFF2-40B4-BE49-F238E27FC236}">
                  <a16:creationId xmlns:a16="http://schemas.microsoft.com/office/drawing/2014/main" id="{2A3B4F0B-F16B-4512-85BB-F3A273D9A212}"/>
                </a:ext>
              </a:extLst>
            </p:cNvPr>
            <p:cNvSpPr/>
            <p:nvPr/>
          </p:nvSpPr>
          <p:spPr>
            <a:xfrm>
              <a:off x="11047239" y="4109286"/>
              <a:ext cx="683733" cy="176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a:extLst>
                <a:ext uri="{FF2B5EF4-FFF2-40B4-BE49-F238E27FC236}">
                  <a16:creationId xmlns:a16="http://schemas.microsoft.com/office/drawing/2014/main" id="{54D1FE9A-5268-46D1-9248-24A2C1111358}"/>
                </a:ext>
              </a:extLst>
            </p:cNvPr>
            <p:cNvPicPr>
              <a:picLocks noChangeAspect="1"/>
            </p:cNvPicPr>
            <p:nvPr/>
          </p:nvPicPr>
          <p:blipFill>
            <a:blip r:embed="rId4"/>
            <a:stretch>
              <a:fillRect/>
            </a:stretch>
          </p:blipFill>
          <p:spPr>
            <a:xfrm>
              <a:off x="11047239" y="4109286"/>
              <a:ext cx="562500" cy="180000"/>
            </a:xfrm>
            <a:prstGeom prst="rect">
              <a:avLst/>
            </a:prstGeom>
          </p:spPr>
        </p:pic>
      </p:grpSp>
      <p:sp>
        <p:nvSpPr>
          <p:cNvPr id="14" name="TextBox 13">
            <a:extLst>
              <a:ext uri="{FF2B5EF4-FFF2-40B4-BE49-F238E27FC236}">
                <a16:creationId xmlns:a16="http://schemas.microsoft.com/office/drawing/2014/main" id="{734D7A6D-5BFC-4DDD-A4BE-CCEC2320B423}"/>
              </a:ext>
            </a:extLst>
          </p:cNvPr>
          <p:cNvSpPr txBox="1"/>
          <p:nvPr/>
        </p:nvSpPr>
        <p:spPr>
          <a:xfrm>
            <a:off x="38101" y="33338"/>
            <a:ext cx="301686" cy="369332"/>
          </a:xfrm>
          <a:prstGeom prst="rect">
            <a:avLst/>
          </a:prstGeom>
          <a:noFill/>
        </p:spPr>
        <p:txBody>
          <a:bodyPr wrap="none" rtlCol="0">
            <a:spAutoFit/>
          </a:bodyPr>
          <a:lstStyle/>
          <a:p>
            <a:r>
              <a:rPr lang="en-US" b="1" dirty="0"/>
              <a:t>4</a:t>
            </a:r>
            <a:endParaRPr lang="ru-RU" b="1" dirty="0"/>
          </a:p>
        </p:txBody>
      </p:sp>
    </p:spTree>
    <p:extLst>
      <p:ext uri="{BB962C8B-B14F-4D97-AF65-F5344CB8AC3E}">
        <p14:creationId xmlns:p14="http://schemas.microsoft.com/office/powerpoint/2010/main" val="1795038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Прямоугольник 4"/>
              <p:cNvSpPr/>
              <p:nvPr/>
            </p:nvSpPr>
            <p:spPr>
              <a:xfrm>
                <a:off x="415079" y="558872"/>
                <a:ext cx="11230887" cy="1569660"/>
              </a:xfrm>
              <a:prstGeom prst="rect">
                <a:avLst/>
              </a:prstGeom>
            </p:spPr>
            <p:txBody>
              <a:bodyPr wrap="square">
                <a:spAutoFit/>
              </a:bodyPr>
              <a:lstStyle/>
              <a:p>
                <a:pPr indent="446088" algn="just">
                  <a:spcAft>
                    <a:spcPts val="0"/>
                  </a:spcAft>
                </a:pPr>
                <a:r>
                  <a:rPr lang="en-US" sz="1600" dirty="0">
                    <a:ea typeface="Times New Roman" panose="02020603050405020304" pitchFamily="18" charset="0"/>
                  </a:rPr>
                  <a:t>It is proposed to use fast frequency hopping with a hop band of the order of 10% of the channel carrier frequency (for example, a hop band of 1 MHz, with a carrier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𝑓</m:t>
                        </m:r>
                      </m:e>
                      <m:sub>
                        <m:r>
                          <a:rPr lang="en-US" sz="1600" b="0" i="1" smtClean="0">
                            <a:latin typeface="Cambria Math" panose="02040503050406030204" pitchFamily="18" charset="0"/>
                          </a:rPr>
                          <m:t>𝑐</m:t>
                        </m:r>
                      </m:sub>
                    </m:sSub>
                    <m:r>
                      <a:rPr lang="en-US" sz="1600" b="0" i="1" smtClean="0">
                        <a:latin typeface="Cambria Math" panose="02040503050406030204" pitchFamily="18" charset="0"/>
                      </a:rPr>
                      <m:t>=10</m:t>
                    </m:r>
                  </m:oMath>
                </a14:m>
                <a:r>
                  <a:rPr lang="en-US" sz="1600" dirty="0">
                    <a:ea typeface="Times New Roman" panose="02020603050405020304" pitchFamily="18" charset="0"/>
                  </a:rPr>
                  <a:t> MHz). At the same time, the communication system will simultaneously exhibit high energy covertness and noise immunity in the occupied frequency range.</a:t>
                </a:r>
              </a:p>
              <a:p>
                <a:pPr indent="446088" algn="just">
                  <a:spcAft>
                    <a:spcPts val="0"/>
                  </a:spcAft>
                </a:pPr>
                <a:r>
                  <a:rPr lang="en-US" sz="1600" dirty="0">
                    <a:ea typeface="Times New Roman" panose="02020603050405020304" pitchFamily="18" charset="0"/>
                  </a:rPr>
                  <a:t>Within the framework of the proposed method, the transmitter generates a fast frequency hopping signal of duration </a:t>
                </a:r>
                <a14:m>
                  <m:oMath xmlns:m="http://schemas.openxmlformats.org/officeDocument/2006/math">
                    <m:r>
                      <a:rPr lang="en-US" sz="1600" b="0" i="1" smtClean="0">
                        <a:latin typeface="Cambria Math" panose="02040503050406030204" pitchFamily="18" charset="0"/>
                        <a:ea typeface="Times New Roman" panose="02020603050405020304" pitchFamily="18" charset="0"/>
                      </a:rPr>
                      <m:t>𝑇</m:t>
                    </m:r>
                  </m:oMath>
                </a14:m>
                <a:r>
                  <a:rPr lang="en-US" sz="1600" dirty="0">
                    <a:ea typeface="Times New Roman" panose="02020603050405020304" pitchFamily="18" charset="0"/>
                  </a:rPr>
                  <a:t>. The signal must consist of </a:t>
                </a:r>
                <a14:m>
                  <m:oMath xmlns:m="http://schemas.openxmlformats.org/officeDocument/2006/math">
                    <m:r>
                      <a:rPr lang="en-US" sz="1600" b="0" i="1" smtClean="0">
                        <a:latin typeface="Cambria Math" panose="02040503050406030204" pitchFamily="18" charset="0"/>
                        <a:ea typeface="Times New Roman" panose="02020603050405020304" pitchFamily="18" charset="0"/>
                      </a:rPr>
                      <m:t>𝑁</m:t>
                    </m:r>
                  </m:oMath>
                </a14:m>
                <a:r>
                  <a:rPr lang="en-US" sz="1600" dirty="0">
                    <a:ea typeface="Times New Roman" panose="02020603050405020304" pitchFamily="18" charset="0"/>
                  </a:rPr>
                  <a:t> adjacent radio pulses of duration </a:t>
                </a:r>
                <a14:m>
                  <m:oMath xmlns:m="http://schemas.openxmlformats.org/officeDocument/2006/math">
                    <m:r>
                      <a:rPr lang="en-US" sz="1600" b="0" i="1" smtClean="0">
                        <a:latin typeface="Cambria Math" panose="02040503050406030204" pitchFamily="18" charset="0"/>
                        <a:ea typeface="Times New Roman" panose="02020603050405020304" pitchFamily="18" charset="0"/>
                      </a:rPr>
                      <m:t>𝑡</m:t>
                    </m:r>
                    <m:r>
                      <a:rPr lang="en-US" sz="1600" b="0" i="1" smtClean="0">
                        <a:latin typeface="Cambria Math" panose="02040503050406030204" pitchFamily="18" charset="0"/>
                        <a:ea typeface="Times New Roman" panose="02020603050405020304" pitchFamily="18" charset="0"/>
                      </a:rPr>
                      <m:t>=</m:t>
                    </m:r>
                    <m:f>
                      <m:fPr>
                        <m:type m:val="lin"/>
                        <m:ctrlPr>
                          <a:rPr lang="en-US" sz="1600" b="0" i="1" smtClean="0">
                            <a:latin typeface="Cambria Math" panose="02040503050406030204" pitchFamily="18" charset="0"/>
                          </a:rPr>
                        </m:ctrlPr>
                      </m:fPr>
                      <m:num>
                        <m:r>
                          <a:rPr lang="en-US" sz="1600" b="0" i="1" smtClean="0">
                            <a:latin typeface="Cambria Math" panose="02040503050406030204" pitchFamily="18" charset="0"/>
                          </a:rPr>
                          <m:t>𝑇</m:t>
                        </m:r>
                      </m:num>
                      <m:den>
                        <m:r>
                          <a:rPr lang="en-US" sz="1600" b="0" i="1" smtClean="0">
                            <a:latin typeface="Cambria Math" panose="02040503050406030204" pitchFamily="18" charset="0"/>
                          </a:rPr>
                          <m:t>𝑁</m:t>
                        </m:r>
                      </m:den>
                    </m:f>
                  </m:oMath>
                </a14:m>
                <a:r>
                  <a:rPr lang="en-US" sz="1600" dirty="0">
                    <a:ea typeface="Times New Roman" panose="02020603050405020304" pitchFamily="18" charset="0"/>
                  </a:rPr>
                  <a:t>. Each pulse has its own carrier frequency and is an element of the total signal. Thus, when transmitting over duration </a:t>
                </a:r>
                <a14:m>
                  <m:oMath xmlns:m="http://schemas.openxmlformats.org/officeDocument/2006/math">
                    <m:r>
                      <a:rPr lang="en-US" sz="1600" b="0" i="1" smtClean="0">
                        <a:latin typeface="Cambria Math" panose="02040503050406030204" pitchFamily="18" charset="0"/>
                        <a:ea typeface="Times New Roman" panose="02020603050405020304" pitchFamily="18" charset="0"/>
                      </a:rPr>
                      <m:t>𝑇</m:t>
                    </m:r>
                  </m:oMath>
                </a14:m>
                <a:r>
                  <a:rPr lang="en-US" sz="1600" dirty="0">
                    <a:ea typeface="Times New Roman" panose="02020603050405020304" pitchFamily="18" charset="0"/>
                  </a:rPr>
                  <a:t>, each signal element occupies a partial channel for time </a:t>
                </a:r>
                <a14:m>
                  <m:oMath xmlns:m="http://schemas.openxmlformats.org/officeDocument/2006/math">
                    <m:r>
                      <a:rPr lang="en-US" sz="1600" b="0" i="1" smtClean="0">
                        <a:latin typeface="Cambria Math" panose="02040503050406030204" pitchFamily="18" charset="0"/>
                        <a:ea typeface="Times New Roman" panose="02020603050405020304" pitchFamily="18" charset="0"/>
                      </a:rPr>
                      <m:t>𝑡</m:t>
                    </m:r>
                  </m:oMath>
                </a14:m>
                <a:r>
                  <a:rPr lang="en-US" sz="1600" dirty="0">
                    <a:ea typeface="Times New Roman" panose="02020603050405020304" pitchFamily="18" charset="0"/>
                  </a:rPr>
                  <a:t>.</a:t>
                </a:r>
                <a:endParaRPr lang="ru-RU" sz="1600" dirty="0"/>
              </a:p>
            </p:txBody>
          </p:sp>
        </mc:Choice>
        <mc:Fallback xmlns="">
          <p:sp>
            <p:nvSpPr>
              <p:cNvPr id="5" name="Прямоугольник 4"/>
              <p:cNvSpPr>
                <a:spLocks noRot="1" noChangeAspect="1" noMove="1" noResize="1" noEditPoints="1" noAdjustHandles="1" noChangeArrowheads="1" noChangeShapeType="1" noTextEdit="1"/>
              </p:cNvSpPr>
              <p:nvPr/>
            </p:nvSpPr>
            <p:spPr>
              <a:xfrm>
                <a:off x="415079" y="558872"/>
                <a:ext cx="11230887" cy="1569660"/>
              </a:xfrm>
              <a:prstGeom prst="rect">
                <a:avLst/>
              </a:prstGeom>
              <a:blipFill>
                <a:blip r:embed="rId2"/>
                <a:stretch>
                  <a:fillRect l="-271" t="-1167" r="-326" b="-19455"/>
                </a:stretch>
              </a:blipFill>
            </p:spPr>
            <p:txBody>
              <a:bodyPr/>
              <a:lstStyle/>
              <a:p>
                <a:r>
                  <a:rPr lang="ru-RU">
                    <a:noFill/>
                  </a:rPr>
                  <a:t> </a:t>
                </a:r>
              </a:p>
            </p:txBody>
          </p:sp>
        </mc:Fallback>
      </mc:AlternateContent>
      <p:sp>
        <p:nvSpPr>
          <p:cNvPr id="6" name="TextBox 5"/>
          <p:cNvSpPr txBox="1"/>
          <p:nvPr/>
        </p:nvSpPr>
        <p:spPr>
          <a:xfrm>
            <a:off x="209806" y="5996528"/>
            <a:ext cx="5319657" cy="584775"/>
          </a:xfrm>
          <a:prstGeom prst="rect">
            <a:avLst/>
          </a:prstGeom>
          <a:noFill/>
        </p:spPr>
        <p:txBody>
          <a:bodyPr wrap="square" rtlCol="0">
            <a:spAutoFit/>
          </a:bodyPr>
          <a:lstStyle/>
          <a:p>
            <a:pPr algn="ctr"/>
            <a:r>
              <a:rPr lang="en-US" sz="1600" dirty="0"/>
              <a:t>Fig</a:t>
            </a:r>
            <a:r>
              <a:rPr lang="ru-RU" sz="1600" dirty="0"/>
              <a:t>. 6. </a:t>
            </a:r>
            <a:r>
              <a:rPr lang="en-US" sz="1600" dirty="0"/>
              <a:t>Physical model of signal with wideband fast frequency hopping based on LFMCW signal</a:t>
            </a:r>
            <a:endParaRPr lang="ru-RU" sz="1600" dirty="0"/>
          </a:p>
        </p:txBody>
      </p:sp>
      <p:sp>
        <p:nvSpPr>
          <p:cNvPr id="8" name="Прямоугольник 7"/>
          <p:cNvSpPr/>
          <p:nvPr/>
        </p:nvSpPr>
        <p:spPr>
          <a:xfrm>
            <a:off x="5360934" y="4427166"/>
            <a:ext cx="6402441" cy="584775"/>
          </a:xfrm>
          <a:prstGeom prst="rect">
            <a:avLst/>
          </a:prstGeom>
        </p:spPr>
        <p:txBody>
          <a:bodyPr wrap="square">
            <a:spAutoFit/>
          </a:bodyPr>
          <a:lstStyle/>
          <a:p>
            <a:pPr algn="ctr"/>
            <a:r>
              <a:rPr lang="en-US" sz="1600" dirty="0">
                <a:ea typeface="Calibri" panose="020F0502020204030204" pitchFamily="34" charset="0"/>
              </a:rPr>
              <a:t>Fig</a:t>
            </a:r>
            <a:r>
              <a:rPr lang="ru-RU" sz="1600" dirty="0">
                <a:ea typeface="Calibri" panose="020F0502020204030204" pitchFamily="34" charset="0"/>
              </a:rPr>
              <a:t>. 7. </a:t>
            </a:r>
            <a:r>
              <a:rPr lang="en-US" sz="1600" dirty="0">
                <a:ea typeface="Calibri" panose="020F0502020204030204" pitchFamily="34" charset="0"/>
              </a:rPr>
              <a:t>Examples</a:t>
            </a:r>
            <a:r>
              <a:rPr lang="ru-RU" sz="1600" dirty="0">
                <a:ea typeface="Calibri" panose="020F0502020204030204" pitchFamily="34" charset="0"/>
              </a:rPr>
              <a:t> </a:t>
            </a:r>
            <a:r>
              <a:rPr lang="en-US" sz="1600" dirty="0">
                <a:ea typeface="Calibri" panose="020F0502020204030204" pitchFamily="34" charset="0"/>
              </a:rPr>
              <a:t>of reference</a:t>
            </a:r>
            <a:r>
              <a:rPr lang="ru-RU" sz="1600" dirty="0">
                <a:ea typeface="Calibri" panose="020F0502020204030204" pitchFamily="34" charset="0"/>
              </a:rPr>
              <a:t> </a:t>
            </a:r>
            <a:r>
              <a:rPr lang="en-US" sz="1600" dirty="0">
                <a:ea typeface="Calibri" panose="020F0502020204030204" pitchFamily="34" charset="0"/>
              </a:rPr>
              <a:t>LFMCW signal</a:t>
            </a:r>
            <a:r>
              <a:rPr lang="ru-RU" sz="1600" dirty="0">
                <a:ea typeface="Calibri" panose="020F0502020204030204" pitchFamily="34" charset="0"/>
              </a:rPr>
              <a:t> (</a:t>
            </a:r>
            <a:r>
              <a:rPr lang="en-US" sz="1600" dirty="0">
                <a:ea typeface="Calibri" panose="020F0502020204030204" pitchFamily="34" charset="0"/>
              </a:rPr>
              <a:t>left</a:t>
            </a:r>
            <a:r>
              <a:rPr lang="ru-RU" sz="1600" dirty="0">
                <a:ea typeface="Calibri" panose="020F0502020204030204" pitchFamily="34" charset="0"/>
              </a:rPr>
              <a:t>) </a:t>
            </a:r>
            <a:r>
              <a:rPr lang="en-US" sz="1600" dirty="0">
                <a:ea typeface="Calibri" panose="020F0502020204030204" pitchFamily="34" charset="0"/>
              </a:rPr>
              <a:t>in</a:t>
            </a:r>
            <a:r>
              <a:rPr lang="ru-RU" sz="1600" dirty="0">
                <a:ea typeface="Calibri" panose="020F0502020204030204" pitchFamily="34" charset="0"/>
              </a:rPr>
              <a:t> </a:t>
            </a:r>
            <a:r>
              <a:rPr lang="en-US" sz="1600" dirty="0">
                <a:ea typeface="Calibri" panose="020F0502020204030204" pitchFamily="34" charset="0"/>
              </a:rPr>
              <a:t>baseband</a:t>
            </a:r>
            <a:r>
              <a:rPr lang="ru-RU" sz="1600" dirty="0">
                <a:ea typeface="Calibri" panose="020F0502020204030204" pitchFamily="34" charset="0"/>
              </a:rPr>
              <a:t> </a:t>
            </a:r>
            <a:r>
              <a:rPr lang="en-US" sz="1600" dirty="0">
                <a:ea typeface="Calibri" panose="020F0502020204030204" pitchFamily="34" charset="0"/>
              </a:rPr>
              <a:t>and compressed</a:t>
            </a:r>
            <a:r>
              <a:rPr lang="ru-RU" sz="1600" dirty="0">
                <a:ea typeface="Calibri" panose="020F0502020204030204" pitchFamily="34" charset="0"/>
              </a:rPr>
              <a:t> </a:t>
            </a:r>
            <a:r>
              <a:rPr lang="en-US" sz="1600" dirty="0">
                <a:ea typeface="Calibri" panose="020F0502020204030204" pitchFamily="34" charset="0"/>
              </a:rPr>
              <a:t>in</a:t>
            </a:r>
            <a:r>
              <a:rPr lang="ru-RU" sz="1600" dirty="0">
                <a:ea typeface="Calibri" panose="020F0502020204030204" pitchFamily="34" charset="0"/>
              </a:rPr>
              <a:t> </a:t>
            </a:r>
            <a:r>
              <a:rPr lang="en-US" sz="1600" dirty="0">
                <a:ea typeface="Calibri" panose="020F0502020204030204" pitchFamily="34" charset="0"/>
              </a:rPr>
              <a:t>receiver</a:t>
            </a:r>
            <a:r>
              <a:rPr lang="ru-RU" sz="1600" dirty="0">
                <a:ea typeface="Calibri" panose="020F0502020204030204" pitchFamily="34" charset="0"/>
              </a:rPr>
              <a:t> </a:t>
            </a:r>
            <a:r>
              <a:rPr lang="en-US" sz="1600" dirty="0">
                <a:ea typeface="Calibri" panose="020F0502020204030204" pitchFamily="34" charset="0"/>
              </a:rPr>
              <a:t>beat-note signal</a:t>
            </a:r>
            <a:r>
              <a:rPr lang="ru-RU" sz="1600" dirty="0">
                <a:ea typeface="Calibri" panose="020F0502020204030204" pitchFamily="34" charset="0"/>
              </a:rPr>
              <a:t> (</a:t>
            </a:r>
            <a:r>
              <a:rPr lang="en-US" sz="1600" dirty="0">
                <a:ea typeface="Calibri" panose="020F0502020204030204" pitchFamily="34" charset="0"/>
              </a:rPr>
              <a:t>right</a:t>
            </a:r>
            <a:r>
              <a:rPr lang="ru-RU" sz="1600" dirty="0">
                <a:ea typeface="Calibri" panose="020F0502020204030204" pitchFamily="34" charset="0"/>
              </a:rPr>
              <a:t>)</a:t>
            </a:r>
            <a:endParaRPr lang="ru-RU" sz="1600" dirty="0"/>
          </a:p>
        </p:txBody>
      </p:sp>
      <p:pic>
        <p:nvPicPr>
          <p:cNvPr id="3" name="Рисунок 2">
            <a:extLst>
              <a:ext uri="{FF2B5EF4-FFF2-40B4-BE49-F238E27FC236}">
                <a16:creationId xmlns:a16="http://schemas.microsoft.com/office/drawing/2014/main" id="{AAA5341F-41F2-4E11-B99E-BD64C4A7EB97}"/>
              </a:ext>
            </a:extLst>
          </p:cNvPr>
          <p:cNvPicPr>
            <a:picLocks noChangeAspect="1"/>
          </p:cNvPicPr>
          <p:nvPr/>
        </p:nvPicPr>
        <p:blipFill>
          <a:blip r:embed="rId3"/>
          <a:stretch>
            <a:fillRect/>
          </a:stretch>
        </p:blipFill>
        <p:spPr>
          <a:xfrm>
            <a:off x="5342060" y="2207500"/>
            <a:ext cx="2997931" cy="2160000"/>
          </a:xfrm>
          <a:prstGeom prst="rect">
            <a:avLst/>
          </a:prstGeom>
        </p:spPr>
      </p:pic>
      <p:sp>
        <p:nvSpPr>
          <p:cNvPr id="9" name="TextBox 8">
            <a:extLst>
              <a:ext uri="{FF2B5EF4-FFF2-40B4-BE49-F238E27FC236}">
                <a16:creationId xmlns:a16="http://schemas.microsoft.com/office/drawing/2014/main" id="{02097A11-CB13-40BB-8DA5-869BF5AFA51A}"/>
              </a:ext>
            </a:extLst>
          </p:cNvPr>
          <p:cNvSpPr txBox="1"/>
          <p:nvPr/>
        </p:nvSpPr>
        <p:spPr>
          <a:xfrm>
            <a:off x="2002155" y="17101"/>
            <a:ext cx="8187691" cy="369332"/>
          </a:xfrm>
          <a:prstGeom prst="rect">
            <a:avLst/>
          </a:prstGeom>
          <a:noFill/>
        </p:spPr>
        <p:txBody>
          <a:bodyPr wrap="none" rtlCol="0">
            <a:spAutoFit/>
          </a:bodyPr>
          <a:lstStyle/>
          <a:p>
            <a:r>
              <a:rPr lang="en-US" dirty="0">
                <a:latin typeface="Arial Black" panose="020B0A04020102020204" pitchFamily="34" charset="0"/>
                <a:cs typeface="Times New Roman" pitchFamily="18" charset="0"/>
              </a:rPr>
              <a:t>METHOD</a:t>
            </a:r>
            <a:r>
              <a:rPr lang="ru-RU" dirty="0">
                <a:latin typeface="Arial Black" panose="020B0A04020102020204" pitchFamily="34" charset="0"/>
                <a:cs typeface="Times New Roman" pitchFamily="18" charset="0"/>
              </a:rPr>
              <a:t> </a:t>
            </a:r>
            <a:r>
              <a:rPr lang="en-US" dirty="0">
                <a:latin typeface="Arial Black" panose="020B0A04020102020204" pitchFamily="34" charset="0"/>
                <a:cs typeface="Times New Roman" pitchFamily="18" charset="0"/>
              </a:rPr>
              <a:t>OF INCREASING</a:t>
            </a:r>
            <a:r>
              <a:rPr lang="ru-RU" dirty="0">
                <a:latin typeface="Arial Black" panose="020B0A04020102020204" pitchFamily="34" charset="0"/>
                <a:cs typeface="Times New Roman" pitchFamily="18" charset="0"/>
              </a:rPr>
              <a:t> </a:t>
            </a:r>
            <a:r>
              <a:rPr lang="en-US" dirty="0">
                <a:latin typeface="Arial Black" panose="020B0A04020102020204" pitchFamily="34" charset="0"/>
                <a:cs typeface="Times New Roman" pitchFamily="18" charset="0"/>
              </a:rPr>
              <a:t>COVERTNESS</a:t>
            </a:r>
            <a:r>
              <a:rPr lang="ru-RU" dirty="0">
                <a:latin typeface="Arial Black" panose="020B0A04020102020204" pitchFamily="34" charset="0"/>
                <a:cs typeface="Times New Roman" pitchFamily="18" charset="0"/>
              </a:rPr>
              <a:t> </a:t>
            </a:r>
            <a:r>
              <a:rPr lang="en-US" dirty="0">
                <a:latin typeface="Arial Black" panose="020B0A04020102020204" pitchFamily="34" charset="0"/>
                <a:cs typeface="Times New Roman" pitchFamily="18" charset="0"/>
              </a:rPr>
              <a:t>AND</a:t>
            </a:r>
            <a:r>
              <a:rPr lang="ru-RU" dirty="0">
                <a:latin typeface="Arial Black" panose="020B0A04020102020204" pitchFamily="34" charset="0"/>
                <a:cs typeface="Times New Roman" pitchFamily="18" charset="0"/>
              </a:rPr>
              <a:t> </a:t>
            </a:r>
            <a:r>
              <a:rPr lang="en-US" dirty="0">
                <a:latin typeface="Arial Black" panose="020B0A04020102020204" pitchFamily="34" charset="0"/>
                <a:cs typeface="Times New Roman" pitchFamily="18" charset="0"/>
              </a:rPr>
              <a:t>NOISE IMMUNITY</a:t>
            </a:r>
            <a:endParaRPr lang="ru-RU" dirty="0">
              <a:latin typeface="Arial Black" panose="020B0A04020102020204" pitchFamily="34" charset="0"/>
              <a:cs typeface="Times New Roman" pitchFamily="18" charset="0"/>
            </a:endParaRPr>
          </a:p>
        </p:txBody>
      </p:sp>
      <p:sp>
        <p:nvSpPr>
          <p:cNvPr id="10" name="TextBox 9">
            <a:extLst>
              <a:ext uri="{FF2B5EF4-FFF2-40B4-BE49-F238E27FC236}">
                <a16:creationId xmlns:a16="http://schemas.microsoft.com/office/drawing/2014/main" id="{BB0A4BB0-993D-439C-88EC-81C17E3B920A}"/>
              </a:ext>
            </a:extLst>
          </p:cNvPr>
          <p:cNvSpPr txBox="1"/>
          <p:nvPr/>
        </p:nvSpPr>
        <p:spPr>
          <a:xfrm>
            <a:off x="7123530" y="5310582"/>
            <a:ext cx="2122967" cy="338554"/>
          </a:xfrm>
          <a:prstGeom prst="rect">
            <a:avLst/>
          </a:prstGeom>
          <a:noFill/>
        </p:spPr>
        <p:txBody>
          <a:bodyPr wrap="square" rtlCol="0">
            <a:spAutoFit/>
          </a:bodyPr>
          <a:lstStyle/>
          <a:p>
            <a:r>
              <a:rPr lang="ru-RU" sz="1600" dirty="0">
                <a:cs typeface="Arial" panose="020B0604020202020204" pitchFamily="34" charset="0"/>
              </a:rPr>
              <a:t>- </a:t>
            </a:r>
            <a:r>
              <a:rPr lang="en-US" sz="1600" dirty="0">
                <a:cs typeface="Arial" panose="020B0604020202020204" pitchFamily="34" charset="0"/>
              </a:rPr>
              <a:t>element bandwidth</a:t>
            </a:r>
            <a:endParaRPr lang="ru-RU" sz="1600" dirty="0">
              <a:cs typeface="Arial" panose="020B0604020202020204" pitchFamily="34" charset="0"/>
            </a:endParaRPr>
          </a:p>
        </p:txBody>
      </p:sp>
      <p:sp>
        <p:nvSpPr>
          <p:cNvPr id="11" name="TextBox 10">
            <a:extLst>
              <a:ext uri="{FF2B5EF4-FFF2-40B4-BE49-F238E27FC236}">
                <a16:creationId xmlns:a16="http://schemas.microsoft.com/office/drawing/2014/main" id="{81C2398E-F088-4514-9EAD-AE3CC678A994}"/>
              </a:ext>
            </a:extLst>
          </p:cNvPr>
          <p:cNvSpPr txBox="1"/>
          <p:nvPr/>
        </p:nvSpPr>
        <p:spPr>
          <a:xfrm>
            <a:off x="7124062" y="5738308"/>
            <a:ext cx="3001877" cy="338554"/>
          </a:xfrm>
          <a:prstGeom prst="rect">
            <a:avLst/>
          </a:prstGeom>
          <a:noFill/>
        </p:spPr>
        <p:txBody>
          <a:bodyPr wrap="square" rtlCol="0">
            <a:spAutoFit/>
          </a:bodyPr>
          <a:lstStyle/>
          <a:p>
            <a:r>
              <a:rPr lang="ru-RU" sz="1600" dirty="0">
                <a:cs typeface="Arial" panose="020B0604020202020204" pitchFamily="34" charset="0"/>
              </a:rPr>
              <a:t>- </a:t>
            </a:r>
            <a:r>
              <a:rPr lang="en-US" sz="1600" dirty="0">
                <a:cs typeface="Arial" panose="020B0604020202020204" pitchFamily="34" charset="0"/>
              </a:rPr>
              <a:t>element duration</a:t>
            </a:r>
            <a:endParaRPr lang="ru-RU" sz="1600" dirty="0">
              <a:cs typeface="Arial" panose="020B0604020202020204" pitchFamily="34" charset="0"/>
            </a:endParaRPr>
          </a:p>
        </p:txBody>
      </p:sp>
      <p:sp>
        <p:nvSpPr>
          <p:cNvPr id="12" name="TextBox 11">
            <a:extLst>
              <a:ext uri="{FF2B5EF4-FFF2-40B4-BE49-F238E27FC236}">
                <a16:creationId xmlns:a16="http://schemas.microsoft.com/office/drawing/2014/main" id="{00C96D6A-534B-4F29-BEA3-C8DCD0538A49}"/>
              </a:ext>
            </a:extLst>
          </p:cNvPr>
          <p:cNvSpPr txBox="1"/>
          <p:nvPr/>
        </p:nvSpPr>
        <p:spPr>
          <a:xfrm>
            <a:off x="7628637" y="6115721"/>
            <a:ext cx="2561209" cy="338554"/>
          </a:xfrm>
          <a:prstGeom prst="rect">
            <a:avLst/>
          </a:prstGeom>
          <a:noFill/>
        </p:spPr>
        <p:txBody>
          <a:bodyPr wrap="square" rtlCol="0">
            <a:spAutoFit/>
          </a:bodyPr>
          <a:lstStyle/>
          <a:p>
            <a:r>
              <a:rPr lang="ru-RU" sz="1600" dirty="0">
                <a:cs typeface="Arial" panose="020B0604020202020204" pitchFamily="34" charset="0"/>
              </a:rPr>
              <a:t>- </a:t>
            </a:r>
            <a:r>
              <a:rPr lang="en-US" sz="1600" dirty="0">
                <a:cs typeface="Arial" panose="020B0604020202020204" pitchFamily="34" charset="0"/>
              </a:rPr>
              <a:t>time-bandwidth product</a:t>
            </a:r>
            <a:endParaRPr lang="ru-RU" sz="1600" dirty="0">
              <a:cs typeface="Arial" panose="020B0604020202020204" pitchFamily="34" charset="0"/>
            </a:endParaRPr>
          </a:p>
        </p:txBody>
      </p:sp>
      <p:pic>
        <p:nvPicPr>
          <p:cNvPr id="17" name="Picture 150" descr="FH signal model">
            <a:extLst>
              <a:ext uri="{FF2B5EF4-FFF2-40B4-BE49-F238E27FC236}">
                <a16:creationId xmlns:a16="http://schemas.microsoft.com/office/drawing/2014/main" id="{A5B2045A-E2E9-49A7-B9F7-A845D03CA0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19" y="2433521"/>
            <a:ext cx="4839430" cy="343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C203C18-07F9-4619-B1A3-9BCEC1EEFD54}"/>
                  </a:ext>
                </a:extLst>
              </p:cNvPr>
              <p:cNvSpPr txBox="1"/>
              <p:nvPr/>
            </p:nvSpPr>
            <p:spPr>
              <a:xfrm>
                <a:off x="5800223" y="5202107"/>
                <a:ext cx="1978619" cy="1338828"/>
              </a:xfrm>
              <a:prstGeom prst="rect">
                <a:avLst/>
              </a:prstGeom>
              <a:noFill/>
            </p:spPr>
            <p:txBody>
              <a:bodyPr wrap="none" rtlCol="0">
                <a:spAutoFit/>
              </a:bodyPr>
              <a:lstStyle/>
              <a:p>
                <a:pPr>
                  <a:lnSpc>
                    <a:spcPct val="150000"/>
                  </a:lnSpc>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𝑐h</m:t>
                        </m:r>
                      </m:sub>
                    </m:sSub>
                    <m:r>
                      <a:rPr lang="en-US" b="0" i="0" smtClean="0">
                        <a:latin typeface="Cambria Math" panose="02040503050406030204" pitchFamily="18" charset="0"/>
                      </a:rPr>
                      <m:t>=8</m:t>
                    </m:r>
                  </m:oMath>
                </a14:m>
                <a:r>
                  <a:rPr lang="en-US" b="0" i="1" dirty="0">
                    <a:latin typeface="Cambria Math" panose="02040503050406030204" pitchFamily="18" charset="0"/>
                  </a:rPr>
                  <a:t> kHz</a:t>
                </a:r>
              </a:p>
              <a:p>
                <a:pPr>
                  <a:lnSpc>
                    <a:spcPct val="150000"/>
                  </a:lnSpc>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𝑎</m:t>
                          </m:r>
                        </m:sub>
                      </m:sSub>
                      <m:r>
                        <a:rPr lang="en-US" b="0" i="1" smtClean="0">
                          <a:latin typeface="Cambria Math" panose="02040503050406030204" pitchFamily="18" charset="0"/>
                        </a:rPr>
                        <m:t>=8 </m:t>
                      </m:r>
                      <m:r>
                        <a:rPr lang="en-US" b="0" i="1" smtClean="0">
                          <a:latin typeface="Cambria Math" panose="02040503050406030204" pitchFamily="18" charset="0"/>
                        </a:rPr>
                        <m:t>𝑚𝑠</m:t>
                      </m:r>
                    </m:oMath>
                  </m:oMathPara>
                </a14:m>
                <a:endParaRPr lang="en-US" b="0" i="1" dirty="0">
                  <a:latin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𝑐h</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𝑇</m:t>
                          </m:r>
                        </m:e>
                        <m:sub>
                          <m:r>
                            <a:rPr lang="en-US" b="0" i="1" smtClean="0">
                              <a:latin typeface="Cambria Math" panose="02040503050406030204" pitchFamily="18" charset="0"/>
                              <a:ea typeface="Cambria Math" panose="02040503050406030204" pitchFamily="18" charset="0"/>
                            </a:rPr>
                            <m:t>𝑎</m:t>
                          </m:r>
                        </m:sub>
                      </m:sSub>
                      <m:r>
                        <a:rPr lang="en-US" b="0" i="1" smtClean="0">
                          <a:latin typeface="Cambria Math" panose="02040503050406030204" pitchFamily="18" charset="0"/>
                          <a:ea typeface="Cambria Math" panose="02040503050406030204" pitchFamily="18" charset="0"/>
                        </a:rPr>
                        <m:t>=</m:t>
                      </m:r>
                      <m:r>
                        <a:rPr lang="ru-RU" b="0" i="1" smtClean="0">
                          <a:latin typeface="Cambria Math" panose="02040503050406030204" pitchFamily="18" charset="0"/>
                          <a:ea typeface="Cambria Math" panose="02040503050406030204" pitchFamily="18" charset="0"/>
                        </a:rPr>
                        <m:t>64</m:t>
                      </m:r>
                    </m:oMath>
                  </m:oMathPara>
                </a14:m>
                <a:endParaRPr lang="ru-RU" dirty="0"/>
              </a:p>
            </p:txBody>
          </p:sp>
        </mc:Choice>
        <mc:Fallback xmlns="">
          <p:sp>
            <p:nvSpPr>
              <p:cNvPr id="2" name="TextBox 1">
                <a:extLst>
                  <a:ext uri="{FF2B5EF4-FFF2-40B4-BE49-F238E27FC236}">
                    <a16:creationId xmlns:a16="http://schemas.microsoft.com/office/drawing/2014/main" id="{6C203C18-07F9-4619-B1A3-9BCEC1EEFD54}"/>
                  </a:ext>
                </a:extLst>
              </p:cNvPr>
              <p:cNvSpPr txBox="1">
                <a:spLocks noRot="1" noChangeAspect="1" noMove="1" noResize="1" noEditPoints="1" noAdjustHandles="1" noChangeArrowheads="1" noChangeShapeType="1" noTextEdit="1"/>
              </p:cNvSpPr>
              <p:nvPr/>
            </p:nvSpPr>
            <p:spPr>
              <a:xfrm>
                <a:off x="5800223" y="5202107"/>
                <a:ext cx="1978619" cy="1338828"/>
              </a:xfrm>
              <a:prstGeom prst="rect">
                <a:avLst/>
              </a:prstGeom>
              <a:blipFill>
                <a:blip r:embed="rId5"/>
                <a:stretch>
                  <a:fillRect/>
                </a:stretch>
              </a:blipFill>
            </p:spPr>
            <p:txBody>
              <a:bodyPr/>
              <a:lstStyle/>
              <a:p>
                <a:r>
                  <a:rPr lang="ru-RU">
                    <a:noFill/>
                  </a:rPr>
                  <a:t> </a:t>
                </a:r>
              </a:p>
            </p:txBody>
          </p:sp>
        </mc:Fallback>
      </mc:AlternateContent>
      <p:pic>
        <p:nvPicPr>
          <p:cNvPr id="19" name="Рисунок 18">
            <a:extLst>
              <a:ext uri="{FF2B5EF4-FFF2-40B4-BE49-F238E27FC236}">
                <a16:creationId xmlns:a16="http://schemas.microsoft.com/office/drawing/2014/main" id="{D9FED683-D78A-4091-ABFA-F5AC3714DCAB}"/>
              </a:ext>
            </a:extLst>
          </p:cNvPr>
          <p:cNvPicPr>
            <a:picLocks noChangeAspect="1"/>
          </p:cNvPicPr>
          <p:nvPr/>
        </p:nvPicPr>
        <p:blipFill>
          <a:blip r:embed="rId6"/>
          <a:stretch>
            <a:fillRect/>
          </a:stretch>
        </p:blipFill>
        <p:spPr>
          <a:xfrm>
            <a:off x="8501062" y="2225500"/>
            <a:ext cx="2807200" cy="2088000"/>
          </a:xfrm>
          <a:prstGeom prst="rect">
            <a:avLst/>
          </a:prstGeom>
        </p:spPr>
      </p:pic>
      <p:sp>
        <p:nvSpPr>
          <p:cNvPr id="13" name="TextBox 12">
            <a:extLst>
              <a:ext uri="{FF2B5EF4-FFF2-40B4-BE49-F238E27FC236}">
                <a16:creationId xmlns:a16="http://schemas.microsoft.com/office/drawing/2014/main" id="{826E7FE6-498F-4E42-B769-B638AD7CA14E}"/>
              </a:ext>
            </a:extLst>
          </p:cNvPr>
          <p:cNvSpPr txBox="1"/>
          <p:nvPr/>
        </p:nvSpPr>
        <p:spPr>
          <a:xfrm>
            <a:off x="38101" y="33338"/>
            <a:ext cx="301686" cy="369332"/>
          </a:xfrm>
          <a:prstGeom prst="rect">
            <a:avLst/>
          </a:prstGeom>
          <a:noFill/>
        </p:spPr>
        <p:txBody>
          <a:bodyPr wrap="none" rtlCol="0">
            <a:spAutoFit/>
          </a:bodyPr>
          <a:lstStyle/>
          <a:p>
            <a:r>
              <a:rPr lang="en-US" b="1" dirty="0"/>
              <a:t>5</a:t>
            </a:r>
            <a:endParaRPr lang="ru-RU" b="1" dirty="0"/>
          </a:p>
        </p:txBody>
      </p:sp>
    </p:spTree>
    <p:extLst>
      <p:ext uri="{BB962C8B-B14F-4D97-AF65-F5344CB8AC3E}">
        <p14:creationId xmlns:p14="http://schemas.microsoft.com/office/powerpoint/2010/main" val="758570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3679" y="5667034"/>
            <a:ext cx="11925494" cy="1077218"/>
          </a:xfrm>
          <a:prstGeom prst="rect">
            <a:avLst/>
          </a:prstGeom>
        </p:spPr>
        <p:txBody>
          <a:bodyPr wrap="square">
            <a:spAutoFit/>
          </a:bodyPr>
          <a:lstStyle/>
          <a:p>
            <a:pPr indent="357188" algn="just"/>
            <a:r>
              <a:rPr lang="en-US" sz="1600" i="1" dirty="0">
                <a:ea typeface="Times New Roman" panose="02020603050405020304" pitchFamily="18" charset="0"/>
              </a:rPr>
              <a:t>The method takes into account that the spectrum of the received signal is the product of the spectrum of the emitted signal and the frequency response of a linear system, which is equivalent in its action to the signal propagation path in the medium. In this work, the function that specifies the spectrum of the emitted signal is useful, and the frequency response is interference. To mitigate it, an inverse filtering algorithm is used</a:t>
            </a:r>
            <a:r>
              <a:rPr lang="ru-RU" sz="1600" i="1" dirty="0">
                <a:ea typeface="Times New Roman" panose="02020603050405020304" pitchFamily="18" charset="0"/>
              </a:rPr>
              <a:t>.</a:t>
            </a:r>
            <a:endParaRPr lang="ru-RU" sz="1600" i="1" dirty="0"/>
          </a:p>
        </p:txBody>
      </p:sp>
      <p:sp>
        <p:nvSpPr>
          <p:cNvPr id="6" name="TextBox 5"/>
          <p:cNvSpPr txBox="1"/>
          <p:nvPr/>
        </p:nvSpPr>
        <p:spPr>
          <a:xfrm>
            <a:off x="345759" y="2958749"/>
            <a:ext cx="7189023" cy="923330"/>
          </a:xfrm>
          <a:prstGeom prst="rect">
            <a:avLst/>
          </a:prstGeom>
          <a:noFill/>
        </p:spPr>
        <p:txBody>
          <a:bodyPr wrap="square" rtlCol="0">
            <a:spAutoFit/>
          </a:bodyPr>
          <a:lstStyle/>
          <a:p>
            <a:r>
              <a:rPr lang="en-US" b="1" dirty="0">
                <a:solidFill>
                  <a:srgbClr val="FF0000"/>
                </a:solidFill>
              </a:rPr>
              <a:t>Problem</a:t>
            </a:r>
            <a:r>
              <a:rPr lang="ru-RU" b="1" dirty="0">
                <a:solidFill>
                  <a:srgbClr val="FF0000"/>
                </a:solidFill>
              </a:rPr>
              <a:t>: </a:t>
            </a:r>
            <a:r>
              <a:rPr lang="en-US" dirty="0"/>
              <a:t>for communication systems it is crucial to filter multipliers</a:t>
            </a:r>
            <a:r>
              <a:rPr lang="ru-RU" dirty="0"/>
              <a:t>,</a:t>
            </a:r>
            <a:r>
              <a:rPr lang="en-US" dirty="0"/>
              <a:t> associated with a channel,</a:t>
            </a:r>
            <a:r>
              <a:rPr lang="ru-RU" dirty="0"/>
              <a:t> </a:t>
            </a:r>
            <a:r>
              <a:rPr lang="en-US" dirty="0"/>
              <a:t>that lead to phase jitter of a communication FFH wideband signal</a:t>
            </a:r>
            <a:r>
              <a:rPr lang="ru-RU" dirty="0"/>
              <a:t>. </a:t>
            </a:r>
          </a:p>
        </p:txBody>
      </p:sp>
      <p:sp>
        <p:nvSpPr>
          <p:cNvPr id="7" name="TextBox 6"/>
          <p:cNvSpPr txBox="1"/>
          <p:nvPr/>
        </p:nvSpPr>
        <p:spPr>
          <a:xfrm>
            <a:off x="340624" y="789840"/>
            <a:ext cx="2765565" cy="369332"/>
          </a:xfrm>
          <a:prstGeom prst="rect">
            <a:avLst/>
          </a:prstGeom>
          <a:noFill/>
        </p:spPr>
        <p:txBody>
          <a:bodyPr wrap="none" rtlCol="0">
            <a:spAutoFit/>
          </a:bodyPr>
          <a:lstStyle/>
          <a:p>
            <a:r>
              <a:rPr lang="en-US" dirty="0"/>
              <a:t>FR of partial</a:t>
            </a:r>
            <a:r>
              <a:rPr lang="ru-RU" dirty="0"/>
              <a:t> </a:t>
            </a:r>
            <a:r>
              <a:rPr lang="en-US" dirty="0"/>
              <a:t>radio channel</a:t>
            </a:r>
            <a:r>
              <a:rPr lang="ru-RU" dirty="0"/>
              <a:t>: </a:t>
            </a:r>
          </a:p>
        </p:txBody>
      </p:sp>
      <p:sp>
        <p:nvSpPr>
          <p:cNvPr id="8" name="TextBox 7"/>
          <p:cNvSpPr txBox="1"/>
          <p:nvPr/>
        </p:nvSpPr>
        <p:spPr>
          <a:xfrm>
            <a:off x="340624" y="1290458"/>
            <a:ext cx="442750" cy="369332"/>
          </a:xfrm>
          <a:prstGeom prst="rect">
            <a:avLst/>
          </a:prstGeom>
          <a:noFill/>
        </p:spPr>
        <p:txBody>
          <a:bodyPr wrap="none" rtlCol="0">
            <a:spAutoFit/>
          </a:bodyPr>
          <a:lstStyle/>
          <a:p>
            <a:r>
              <a:rPr lang="ru-RU" dirty="0">
                <a:solidFill>
                  <a:srgbClr val="FF0000"/>
                </a:solidFill>
              </a:rPr>
              <a:t>(1)</a:t>
            </a:r>
          </a:p>
        </p:txBody>
      </p:sp>
      <p:graphicFrame>
        <p:nvGraphicFramePr>
          <p:cNvPr id="9" name="Объект 8"/>
          <p:cNvGraphicFramePr>
            <a:graphicFrameLocks noChangeAspect="1"/>
          </p:cNvGraphicFramePr>
          <p:nvPr>
            <p:extLst>
              <p:ext uri="{D42A27DB-BD31-4B8C-83A1-F6EECF244321}">
                <p14:modId xmlns:p14="http://schemas.microsoft.com/office/powerpoint/2010/main" val="453854410"/>
              </p:ext>
            </p:extLst>
          </p:nvPr>
        </p:nvGraphicFramePr>
        <p:xfrm>
          <a:off x="1190601" y="4619092"/>
          <a:ext cx="3401581" cy="612000"/>
        </p:xfrm>
        <a:graphic>
          <a:graphicData uri="http://schemas.openxmlformats.org/presentationml/2006/ole">
            <mc:AlternateContent xmlns:mc="http://schemas.openxmlformats.org/markup-compatibility/2006">
              <mc:Choice xmlns:v="urn:schemas-microsoft-com:vml" Requires="v">
                <p:oleObj spid="_x0000_s6343" name="Уравнение" r:id="rId3" imgW="3035160" imgH="545760" progId="Equation.3">
                  <p:embed/>
                </p:oleObj>
              </mc:Choice>
              <mc:Fallback>
                <p:oleObj name="Уравнение" r:id="rId3" imgW="3035160" imgH="545760" progId="Equation.3">
                  <p:embed/>
                  <p:pic>
                    <p:nvPicPr>
                      <p:cNvPr id="22" name="Объект 21"/>
                      <p:cNvPicPr/>
                      <p:nvPr/>
                    </p:nvPicPr>
                    <p:blipFill>
                      <a:blip r:embed="rId4"/>
                      <a:stretch>
                        <a:fillRect/>
                      </a:stretch>
                    </p:blipFill>
                    <p:spPr>
                      <a:xfrm>
                        <a:off x="1190601" y="4619092"/>
                        <a:ext cx="3401581" cy="612000"/>
                      </a:xfrm>
                      <a:prstGeom prst="rect">
                        <a:avLst/>
                      </a:prstGeom>
                    </p:spPr>
                  </p:pic>
                </p:oleObj>
              </mc:Fallback>
            </mc:AlternateContent>
          </a:graphicData>
        </a:graphic>
      </p:graphicFrame>
      <p:graphicFrame>
        <p:nvGraphicFramePr>
          <p:cNvPr id="10" name="Объект 9"/>
          <p:cNvGraphicFramePr>
            <a:graphicFrameLocks noChangeAspect="1"/>
          </p:cNvGraphicFramePr>
          <p:nvPr>
            <p:extLst>
              <p:ext uri="{D42A27DB-BD31-4B8C-83A1-F6EECF244321}">
                <p14:modId xmlns:p14="http://schemas.microsoft.com/office/powerpoint/2010/main" val="3663269923"/>
              </p:ext>
            </p:extLst>
          </p:nvPr>
        </p:nvGraphicFramePr>
        <p:xfrm>
          <a:off x="1190601" y="2463040"/>
          <a:ext cx="5184000" cy="324000"/>
        </p:xfrm>
        <a:graphic>
          <a:graphicData uri="http://schemas.openxmlformats.org/presentationml/2006/ole">
            <mc:AlternateContent xmlns:mc="http://schemas.openxmlformats.org/markup-compatibility/2006">
              <mc:Choice xmlns:v="urn:schemas-microsoft-com:vml" Requires="v">
                <p:oleObj spid="_x0000_s6344" name="Уравнение" r:id="rId5" imgW="4470120" imgH="279360" progId="Equation.3">
                  <p:embed/>
                </p:oleObj>
              </mc:Choice>
              <mc:Fallback>
                <p:oleObj name="Уравнение" r:id="rId5" imgW="4470120" imgH="279360" progId="Equation.3">
                  <p:embed/>
                  <p:pic>
                    <p:nvPicPr>
                      <p:cNvPr id="23" name="Объект 22"/>
                      <p:cNvPicPr/>
                      <p:nvPr/>
                    </p:nvPicPr>
                    <p:blipFill>
                      <a:blip r:embed="rId6"/>
                      <a:stretch>
                        <a:fillRect/>
                      </a:stretch>
                    </p:blipFill>
                    <p:spPr>
                      <a:xfrm>
                        <a:off x="1190601" y="2463040"/>
                        <a:ext cx="5184000" cy="3240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1" name="TextBox 10"/>
              <p:cNvSpPr txBox="1"/>
              <p:nvPr/>
            </p:nvSpPr>
            <p:spPr>
              <a:xfrm>
                <a:off x="340624" y="1769650"/>
                <a:ext cx="7272397" cy="646331"/>
              </a:xfrm>
              <a:prstGeom prst="rect">
                <a:avLst/>
              </a:prstGeom>
              <a:noFill/>
            </p:spPr>
            <p:txBody>
              <a:bodyPr wrap="square" rtlCol="0">
                <a:spAutoFit/>
              </a:bodyPr>
              <a:lstStyle/>
              <a:p>
                <a:r>
                  <a:rPr lang="en-US" dirty="0"/>
                  <a:t>Spectrum of a random</a:t>
                </a:r>
                <a:r>
                  <a:rPr lang="ru-RU" dirty="0"/>
                  <a:t> </a:t>
                </a:r>
                <a:r>
                  <a:rPr lang="en-US" dirty="0"/>
                  <a:t>FH signal element</a:t>
                </a:r>
                <a:r>
                  <a:rPr lang="ru-RU" dirty="0"/>
                  <a:t>, </a:t>
                </a:r>
                <a:r>
                  <a:rPr lang="en-US" dirty="0"/>
                  <a:t>at the ionospheric channel output with FR </a:t>
                </a:r>
                <a14:m>
                  <m:oMath xmlns:m="http://schemas.openxmlformats.org/officeDocument/2006/math">
                    <m:r>
                      <a:rPr lang="en-US" b="0" i="1" smtClean="0">
                        <a:latin typeface="Cambria Math" panose="02040503050406030204" pitchFamily="18" charset="0"/>
                      </a:rPr>
                      <m:t>𝐻</m:t>
                    </m:r>
                    <m:r>
                      <a:rPr lang="en-US" b="0" i="1" smtClean="0">
                        <a:latin typeface="Cambria Math" panose="02040503050406030204" pitchFamily="18" charset="0"/>
                      </a:rPr>
                      <m:t>(</m:t>
                    </m:r>
                    <m:r>
                      <a:rPr lang="en-US" b="0" i="1" smtClean="0">
                        <a:latin typeface="Cambria Math" panose="02040503050406030204" pitchFamily="18" charset="0"/>
                      </a:rPr>
                      <m:t>𝑗</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𝑘</m:t>
                        </m:r>
                      </m:sub>
                    </m:sSub>
                    <m:r>
                      <a:rPr lang="en-US" b="0" i="1" smtClean="0">
                        <a:latin typeface="Cambria Math" panose="02040503050406030204" pitchFamily="18" charset="0"/>
                      </a:rPr>
                      <m:t>)</m:t>
                    </m:r>
                  </m:oMath>
                </a14:m>
                <a:r>
                  <a:rPr lang="ru-RU" dirty="0"/>
                  <a:t>:</a:t>
                </a:r>
              </a:p>
            </p:txBody>
          </p:sp>
        </mc:Choice>
        <mc:Fallback xmlns="">
          <p:sp>
            <p:nvSpPr>
              <p:cNvPr id="11" name="TextBox 10"/>
              <p:cNvSpPr txBox="1">
                <a:spLocks noRot="1" noChangeAspect="1" noMove="1" noResize="1" noEditPoints="1" noAdjustHandles="1" noChangeArrowheads="1" noChangeShapeType="1" noTextEdit="1"/>
              </p:cNvSpPr>
              <p:nvPr/>
            </p:nvSpPr>
            <p:spPr>
              <a:xfrm>
                <a:off x="340624" y="1769650"/>
                <a:ext cx="7272397" cy="646331"/>
              </a:xfrm>
              <a:prstGeom prst="rect">
                <a:avLst/>
              </a:prstGeom>
              <a:blipFill>
                <a:blip r:embed="rId7"/>
                <a:stretch>
                  <a:fillRect l="-754" t="-4717" r="-1006" b="-14151"/>
                </a:stretch>
              </a:blipFill>
            </p:spPr>
            <p:txBody>
              <a:bodyPr/>
              <a:lstStyle/>
              <a:p>
                <a:r>
                  <a:rPr lang="ru-RU">
                    <a:noFill/>
                  </a:rPr>
                  <a:t> </a:t>
                </a:r>
              </a:p>
            </p:txBody>
          </p:sp>
        </mc:Fallback>
      </mc:AlternateContent>
      <p:sp>
        <p:nvSpPr>
          <p:cNvPr id="12" name="TextBox 11"/>
          <p:cNvSpPr txBox="1"/>
          <p:nvPr/>
        </p:nvSpPr>
        <p:spPr>
          <a:xfrm>
            <a:off x="340624" y="3927420"/>
            <a:ext cx="7272397" cy="646331"/>
          </a:xfrm>
          <a:prstGeom prst="rect">
            <a:avLst/>
          </a:prstGeom>
          <a:noFill/>
        </p:spPr>
        <p:txBody>
          <a:bodyPr wrap="square" rtlCol="0">
            <a:spAutoFit/>
          </a:bodyPr>
          <a:lstStyle/>
          <a:p>
            <a:r>
              <a:rPr lang="en-US" dirty="0"/>
              <a:t>Transfer function of the equalizer taking into account the features of FFH</a:t>
            </a:r>
            <a:r>
              <a:rPr lang="ru-RU" dirty="0"/>
              <a:t>, </a:t>
            </a:r>
            <a:r>
              <a:rPr lang="en-US" dirty="0"/>
              <a:t>that filters channel multipliers</a:t>
            </a:r>
            <a:r>
              <a:rPr lang="ru-RU" dirty="0"/>
              <a:t>:</a:t>
            </a:r>
          </a:p>
        </p:txBody>
      </p:sp>
      <p:sp>
        <p:nvSpPr>
          <p:cNvPr id="13" name="TextBox 12"/>
          <p:cNvSpPr txBox="1"/>
          <p:nvPr/>
        </p:nvSpPr>
        <p:spPr>
          <a:xfrm>
            <a:off x="340624" y="2440374"/>
            <a:ext cx="442750" cy="369332"/>
          </a:xfrm>
          <a:prstGeom prst="rect">
            <a:avLst/>
          </a:prstGeom>
          <a:noFill/>
        </p:spPr>
        <p:txBody>
          <a:bodyPr wrap="none" rtlCol="0">
            <a:spAutoFit/>
          </a:bodyPr>
          <a:lstStyle/>
          <a:p>
            <a:r>
              <a:rPr lang="ru-RU" dirty="0">
                <a:solidFill>
                  <a:srgbClr val="FF0000"/>
                </a:solidFill>
              </a:rPr>
              <a:t>(2)</a:t>
            </a:r>
          </a:p>
        </p:txBody>
      </p:sp>
      <p:sp>
        <p:nvSpPr>
          <p:cNvPr id="14" name="TextBox 13"/>
          <p:cNvSpPr txBox="1"/>
          <p:nvPr/>
        </p:nvSpPr>
        <p:spPr>
          <a:xfrm>
            <a:off x="340624" y="4737016"/>
            <a:ext cx="442750" cy="369332"/>
          </a:xfrm>
          <a:prstGeom prst="rect">
            <a:avLst/>
          </a:prstGeom>
          <a:noFill/>
        </p:spPr>
        <p:txBody>
          <a:bodyPr wrap="none" rtlCol="0">
            <a:spAutoFit/>
          </a:bodyPr>
          <a:lstStyle/>
          <a:p>
            <a:r>
              <a:rPr lang="ru-RU" dirty="0">
                <a:solidFill>
                  <a:srgbClr val="FF0000"/>
                </a:solidFill>
              </a:rPr>
              <a:t>(3)</a:t>
            </a:r>
          </a:p>
        </p:txBody>
      </p:sp>
      <p:graphicFrame>
        <p:nvGraphicFramePr>
          <p:cNvPr id="15" name="Объект 14"/>
          <p:cNvGraphicFramePr>
            <a:graphicFrameLocks noChangeAspect="1"/>
          </p:cNvGraphicFramePr>
          <p:nvPr>
            <p:extLst>
              <p:ext uri="{D42A27DB-BD31-4B8C-83A1-F6EECF244321}">
                <p14:modId xmlns:p14="http://schemas.microsoft.com/office/powerpoint/2010/main" val="2925360834"/>
              </p:ext>
            </p:extLst>
          </p:nvPr>
        </p:nvGraphicFramePr>
        <p:xfrm>
          <a:off x="1190601" y="1181560"/>
          <a:ext cx="5351463" cy="633412"/>
        </p:xfrm>
        <a:graphic>
          <a:graphicData uri="http://schemas.openxmlformats.org/presentationml/2006/ole">
            <mc:AlternateContent xmlns:mc="http://schemas.openxmlformats.org/markup-compatibility/2006">
              <mc:Choice xmlns:v="urn:schemas-microsoft-com:vml" Requires="v">
                <p:oleObj spid="_x0000_s6345" name="Equation" r:id="rId8" imgW="4609800" imgH="533160" progId="Equation.DSMT4">
                  <p:embed/>
                </p:oleObj>
              </mc:Choice>
              <mc:Fallback>
                <p:oleObj name="Equation" r:id="rId8" imgW="4609800" imgH="533160" progId="Equation.DSMT4">
                  <p:embed/>
                  <p:pic>
                    <p:nvPicPr>
                      <p:cNvPr id="4" name="Объект 3"/>
                      <p:cNvPicPr>
                        <a:picLocks noChangeAspect="1" noChangeArrowheads="1"/>
                      </p:cNvPicPr>
                      <p:nvPr/>
                    </p:nvPicPr>
                    <p:blipFill>
                      <a:blip r:embed="rId9"/>
                      <a:srcRect/>
                      <a:stretch>
                        <a:fillRect/>
                      </a:stretch>
                    </p:blipFill>
                    <p:spPr bwMode="auto">
                      <a:xfrm>
                        <a:off x="1190601" y="1181560"/>
                        <a:ext cx="5351463" cy="633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Box 18"/>
          <p:cNvSpPr txBox="1"/>
          <p:nvPr/>
        </p:nvSpPr>
        <p:spPr>
          <a:xfrm>
            <a:off x="8102891" y="5051999"/>
            <a:ext cx="4173910" cy="584775"/>
          </a:xfrm>
          <a:prstGeom prst="rect">
            <a:avLst/>
          </a:prstGeom>
          <a:noFill/>
        </p:spPr>
        <p:txBody>
          <a:bodyPr wrap="square" rtlCol="0">
            <a:spAutoFit/>
          </a:bodyPr>
          <a:lstStyle/>
          <a:p>
            <a:pPr algn="ctr"/>
            <a:r>
              <a:rPr lang="en-US" sz="1600" dirty="0" err="1"/>
              <a:t>FIg</a:t>
            </a:r>
            <a:r>
              <a:rPr lang="ru-RU" sz="1600" dirty="0"/>
              <a:t>. </a:t>
            </a:r>
            <a:r>
              <a:rPr lang="en-US" sz="1600" dirty="0"/>
              <a:t>8</a:t>
            </a:r>
            <a:r>
              <a:rPr lang="ru-RU" sz="1600" dirty="0"/>
              <a:t>. </a:t>
            </a:r>
            <a:r>
              <a:rPr lang="en-US" sz="1600" dirty="0"/>
              <a:t>Effect of frequency phase dispersion on wideband signal with fast frequency hopping</a:t>
            </a:r>
            <a:endParaRPr lang="ru-RU" sz="1600" dirty="0"/>
          </a:p>
        </p:txBody>
      </p:sp>
      <p:sp>
        <p:nvSpPr>
          <p:cNvPr id="20" name="TextBox 19">
            <a:extLst>
              <a:ext uri="{FF2B5EF4-FFF2-40B4-BE49-F238E27FC236}">
                <a16:creationId xmlns:a16="http://schemas.microsoft.com/office/drawing/2014/main" id="{E5DC609F-4758-401A-B353-D9B14CABC5ED}"/>
              </a:ext>
            </a:extLst>
          </p:cNvPr>
          <p:cNvSpPr txBox="1"/>
          <p:nvPr/>
        </p:nvSpPr>
        <p:spPr>
          <a:xfrm>
            <a:off x="2002155" y="17101"/>
            <a:ext cx="8187691" cy="369332"/>
          </a:xfrm>
          <a:prstGeom prst="rect">
            <a:avLst/>
          </a:prstGeom>
          <a:noFill/>
        </p:spPr>
        <p:txBody>
          <a:bodyPr wrap="none" rtlCol="0">
            <a:spAutoFit/>
          </a:bodyPr>
          <a:lstStyle/>
          <a:p>
            <a:r>
              <a:rPr lang="en-US" dirty="0">
                <a:latin typeface="Arial Black" panose="020B0A04020102020204" pitchFamily="34" charset="0"/>
                <a:cs typeface="Times New Roman" pitchFamily="18" charset="0"/>
              </a:rPr>
              <a:t>METHOD</a:t>
            </a:r>
            <a:r>
              <a:rPr lang="ru-RU" dirty="0">
                <a:latin typeface="Arial Black" panose="020B0A04020102020204" pitchFamily="34" charset="0"/>
                <a:cs typeface="Times New Roman" pitchFamily="18" charset="0"/>
              </a:rPr>
              <a:t> </a:t>
            </a:r>
            <a:r>
              <a:rPr lang="en-US" dirty="0">
                <a:latin typeface="Arial Black" panose="020B0A04020102020204" pitchFamily="34" charset="0"/>
                <a:cs typeface="Times New Roman" pitchFamily="18" charset="0"/>
              </a:rPr>
              <a:t>OF INCREASING</a:t>
            </a:r>
            <a:r>
              <a:rPr lang="ru-RU" dirty="0">
                <a:latin typeface="Arial Black" panose="020B0A04020102020204" pitchFamily="34" charset="0"/>
                <a:cs typeface="Times New Roman" pitchFamily="18" charset="0"/>
              </a:rPr>
              <a:t> </a:t>
            </a:r>
            <a:r>
              <a:rPr lang="en-US" dirty="0">
                <a:latin typeface="Arial Black" panose="020B0A04020102020204" pitchFamily="34" charset="0"/>
                <a:cs typeface="Times New Roman" pitchFamily="18" charset="0"/>
              </a:rPr>
              <a:t>COVERTNESS</a:t>
            </a:r>
            <a:r>
              <a:rPr lang="ru-RU" dirty="0">
                <a:latin typeface="Arial Black" panose="020B0A04020102020204" pitchFamily="34" charset="0"/>
                <a:cs typeface="Times New Roman" pitchFamily="18" charset="0"/>
              </a:rPr>
              <a:t> </a:t>
            </a:r>
            <a:r>
              <a:rPr lang="en-US" dirty="0">
                <a:latin typeface="Arial Black" panose="020B0A04020102020204" pitchFamily="34" charset="0"/>
                <a:cs typeface="Times New Roman" pitchFamily="18" charset="0"/>
              </a:rPr>
              <a:t>AND</a:t>
            </a:r>
            <a:r>
              <a:rPr lang="ru-RU" dirty="0">
                <a:latin typeface="Arial Black" panose="020B0A04020102020204" pitchFamily="34" charset="0"/>
                <a:cs typeface="Times New Roman" pitchFamily="18" charset="0"/>
              </a:rPr>
              <a:t> </a:t>
            </a:r>
            <a:r>
              <a:rPr lang="en-US" dirty="0">
                <a:latin typeface="Arial Black" panose="020B0A04020102020204" pitchFamily="34" charset="0"/>
                <a:cs typeface="Times New Roman" pitchFamily="18" charset="0"/>
              </a:rPr>
              <a:t>NOISE IMMUNITY</a:t>
            </a:r>
            <a:endParaRPr lang="ru-RU" dirty="0">
              <a:latin typeface="Arial Black" panose="020B0A04020102020204" pitchFamily="34" charset="0"/>
              <a:cs typeface="Times New Roman" pitchFamily="18" charset="0"/>
            </a:endParaRPr>
          </a:p>
        </p:txBody>
      </p:sp>
      <p:pic>
        <p:nvPicPr>
          <p:cNvPr id="22" name="Рисунок 21">
            <a:extLst>
              <a:ext uri="{FF2B5EF4-FFF2-40B4-BE49-F238E27FC236}">
                <a16:creationId xmlns:a16="http://schemas.microsoft.com/office/drawing/2014/main" id="{FE508D2E-81DF-468F-8664-30DFFE00E725}"/>
              </a:ext>
            </a:extLst>
          </p:cNvPr>
          <p:cNvPicPr>
            <a:picLocks noChangeAspect="1"/>
          </p:cNvPicPr>
          <p:nvPr/>
        </p:nvPicPr>
        <p:blipFill>
          <a:blip r:embed="rId10"/>
          <a:stretch>
            <a:fillRect/>
          </a:stretch>
        </p:blipFill>
        <p:spPr>
          <a:xfrm>
            <a:off x="7657995" y="537040"/>
            <a:ext cx="4390017" cy="4500000"/>
          </a:xfrm>
          <a:prstGeom prst="rect">
            <a:avLst/>
          </a:prstGeom>
        </p:spPr>
      </p:pic>
      <p:sp>
        <p:nvSpPr>
          <p:cNvPr id="16" name="TextBox 15">
            <a:extLst>
              <a:ext uri="{FF2B5EF4-FFF2-40B4-BE49-F238E27FC236}">
                <a16:creationId xmlns:a16="http://schemas.microsoft.com/office/drawing/2014/main" id="{BBB923EF-FB07-4386-A296-39997A54E202}"/>
              </a:ext>
            </a:extLst>
          </p:cNvPr>
          <p:cNvSpPr txBox="1"/>
          <p:nvPr/>
        </p:nvSpPr>
        <p:spPr>
          <a:xfrm>
            <a:off x="38101" y="33338"/>
            <a:ext cx="301686" cy="369332"/>
          </a:xfrm>
          <a:prstGeom prst="rect">
            <a:avLst/>
          </a:prstGeom>
          <a:noFill/>
        </p:spPr>
        <p:txBody>
          <a:bodyPr wrap="none" rtlCol="0">
            <a:spAutoFit/>
          </a:bodyPr>
          <a:lstStyle/>
          <a:p>
            <a:r>
              <a:rPr lang="en-US" b="1" dirty="0"/>
              <a:t>6</a:t>
            </a:r>
            <a:endParaRPr lang="ru-RU" b="1" dirty="0"/>
          </a:p>
        </p:txBody>
      </p:sp>
    </p:spTree>
    <p:extLst>
      <p:ext uri="{BB962C8B-B14F-4D97-AF65-F5344CB8AC3E}">
        <p14:creationId xmlns:p14="http://schemas.microsoft.com/office/powerpoint/2010/main" val="2099179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543338" y="8279"/>
            <a:ext cx="11137127" cy="646331"/>
          </a:xfrm>
          <a:prstGeom prst="rect">
            <a:avLst/>
          </a:prstGeom>
        </p:spPr>
        <p:txBody>
          <a:bodyPr wrap="square">
            <a:spAutoFit/>
          </a:bodyPr>
          <a:lstStyle/>
          <a:p>
            <a:pPr algn="ctr"/>
            <a:r>
              <a:rPr lang="en-US" b="1" dirty="0">
                <a:latin typeface="Arial" panose="020B0604020202020204" pitchFamily="34" charset="0"/>
                <a:cs typeface="Arial" panose="020B0604020202020204" pitchFamily="34" charset="0"/>
              </a:rPr>
              <a:t>Algorithm</a:t>
            </a:r>
            <a:r>
              <a:rPr lang="ru-RU"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for correcting</a:t>
            </a:r>
            <a:r>
              <a:rPr lang="ru-RU"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amplitude and phase frequency dispersion</a:t>
            </a:r>
            <a:r>
              <a:rPr lang="ru-RU"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in HF communication channel for FH wideband system</a:t>
            </a:r>
            <a:endParaRPr lang="ru-RU" b="1" dirty="0">
              <a:latin typeface="Arial" panose="020B0604020202020204" pitchFamily="34" charset="0"/>
              <a:cs typeface="Arial" panose="020B0604020202020204" pitchFamily="34" charset="0"/>
            </a:endParaRPr>
          </a:p>
        </p:txBody>
      </p:sp>
      <p:sp>
        <p:nvSpPr>
          <p:cNvPr id="17" name="TextBox 16"/>
          <p:cNvSpPr txBox="1"/>
          <p:nvPr/>
        </p:nvSpPr>
        <p:spPr>
          <a:xfrm>
            <a:off x="29257" y="5264250"/>
            <a:ext cx="4245935" cy="523220"/>
          </a:xfrm>
          <a:prstGeom prst="rect">
            <a:avLst/>
          </a:prstGeom>
          <a:noFill/>
        </p:spPr>
        <p:txBody>
          <a:bodyPr wrap="square" rtlCol="0">
            <a:spAutoFit/>
          </a:bodyPr>
          <a:lstStyle/>
          <a:p>
            <a:pPr algn="ctr"/>
            <a:r>
              <a:rPr lang="en-US" sz="1400" dirty="0"/>
              <a:t>Fig</a:t>
            </a:r>
            <a:r>
              <a:rPr lang="ru-RU" sz="1400" dirty="0"/>
              <a:t>. 9. </a:t>
            </a:r>
            <a:r>
              <a:rPr lang="en-US" sz="1400" dirty="0"/>
              <a:t>Algorithm</a:t>
            </a:r>
            <a:r>
              <a:rPr lang="ru-RU" sz="1400" dirty="0"/>
              <a:t> </a:t>
            </a:r>
            <a:r>
              <a:rPr lang="en-US" sz="1400" dirty="0"/>
              <a:t>of operation of</a:t>
            </a:r>
            <a:r>
              <a:rPr lang="ru-RU" sz="1400" dirty="0"/>
              <a:t> </a:t>
            </a:r>
            <a:r>
              <a:rPr lang="en-US" sz="1400" dirty="0"/>
              <a:t>adaptive equalizer of wideband HF communication channel</a:t>
            </a:r>
            <a:endParaRPr lang="ru-RU" sz="1400" dirty="0"/>
          </a:p>
        </p:txBody>
      </p:sp>
      <p:sp>
        <p:nvSpPr>
          <p:cNvPr id="18" name="TextBox 17"/>
          <p:cNvSpPr txBox="1"/>
          <p:nvPr/>
        </p:nvSpPr>
        <p:spPr>
          <a:xfrm>
            <a:off x="5502832" y="4204672"/>
            <a:ext cx="6323782" cy="307777"/>
          </a:xfrm>
          <a:prstGeom prst="rect">
            <a:avLst/>
          </a:prstGeom>
          <a:noFill/>
        </p:spPr>
        <p:txBody>
          <a:bodyPr wrap="none" rtlCol="0">
            <a:spAutoFit/>
          </a:bodyPr>
          <a:lstStyle/>
          <a:p>
            <a:r>
              <a:rPr lang="en-US" sz="1400" dirty="0"/>
              <a:t>Fig</a:t>
            </a:r>
            <a:r>
              <a:rPr lang="ru-RU" sz="1400" dirty="0"/>
              <a:t>. 10. </a:t>
            </a:r>
            <a:r>
              <a:rPr lang="en-US" sz="1400" dirty="0"/>
              <a:t>Block diagram of adaptive equalizer of wideband HF communication channel</a:t>
            </a:r>
            <a:endParaRPr lang="ru-RU" sz="1400" dirty="0"/>
          </a:p>
        </p:txBody>
      </p:sp>
      <p:sp>
        <p:nvSpPr>
          <p:cNvPr id="22" name="TextBox 21"/>
          <p:cNvSpPr txBox="1"/>
          <p:nvPr/>
        </p:nvSpPr>
        <p:spPr>
          <a:xfrm>
            <a:off x="6573292" y="6284580"/>
            <a:ext cx="5682565" cy="523220"/>
          </a:xfrm>
          <a:prstGeom prst="rect">
            <a:avLst/>
          </a:prstGeom>
          <a:noFill/>
        </p:spPr>
        <p:txBody>
          <a:bodyPr wrap="square" rtlCol="0">
            <a:spAutoFit/>
          </a:bodyPr>
          <a:lstStyle/>
          <a:p>
            <a:pPr algn="ctr"/>
            <a:r>
              <a:rPr lang="en-US" sz="1400" dirty="0"/>
              <a:t>Fig</a:t>
            </a:r>
            <a:r>
              <a:rPr lang="ru-RU" sz="1400" dirty="0"/>
              <a:t>. 11. </a:t>
            </a:r>
            <a:r>
              <a:rPr lang="en-US" sz="1400" dirty="0"/>
              <a:t>Example of</a:t>
            </a:r>
            <a:r>
              <a:rPr lang="ru-RU" sz="1400" dirty="0"/>
              <a:t> </a:t>
            </a:r>
            <a:r>
              <a:rPr lang="en-US" sz="1400" dirty="0"/>
              <a:t>overcoming amplitude-phase frequency dispersion in HF channel with bandwidth of 1 MHz</a:t>
            </a:r>
            <a:endParaRPr lang="ru-RU" sz="1400" dirty="0"/>
          </a:p>
        </p:txBody>
      </p:sp>
      <p:cxnSp>
        <p:nvCxnSpPr>
          <p:cNvPr id="4" name="Прямая со стрелкой 3"/>
          <p:cNvCxnSpPr/>
          <p:nvPr/>
        </p:nvCxnSpPr>
        <p:spPr>
          <a:xfrm>
            <a:off x="4472450" y="5731293"/>
            <a:ext cx="2375444"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 name="Объект 4"/>
          <p:cNvGraphicFramePr>
            <a:graphicFrameLocks noChangeAspect="1"/>
          </p:cNvGraphicFramePr>
          <p:nvPr>
            <p:extLst>
              <p:ext uri="{D42A27DB-BD31-4B8C-83A1-F6EECF244321}">
                <p14:modId xmlns:p14="http://schemas.microsoft.com/office/powerpoint/2010/main" val="3020997347"/>
              </p:ext>
            </p:extLst>
          </p:nvPr>
        </p:nvGraphicFramePr>
        <p:xfrm>
          <a:off x="4661990" y="5264250"/>
          <a:ext cx="1996363" cy="360000"/>
        </p:xfrm>
        <a:graphic>
          <a:graphicData uri="http://schemas.openxmlformats.org/presentationml/2006/ole">
            <mc:AlternateContent xmlns:mc="http://schemas.openxmlformats.org/markup-compatibility/2006">
              <mc:Choice xmlns:v="urn:schemas-microsoft-com:vml" Requires="v">
                <p:oleObj spid="_x0000_s9276" name="Уравнение" r:id="rId4" imgW="1549080" imgH="279360" progId="Equation.3">
                  <p:embed/>
                </p:oleObj>
              </mc:Choice>
              <mc:Fallback>
                <p:oleObj name="Уравнение" r:id="rId4" imgW="1549080" imgH="279360" progId="Equation.3">
                  <p:embed/>
                  <p:pic>
                    <p:nvPicPr>
                      <p:cNvPr id="5" name="Объект 4"/>
                      <p:cNvPicPr/>
                      <p:nvPr/>
                    </p:nvPicPr>
                    <p:blipFill>
                      <a:blip r:embed="rId5"/>
                      <a:stretch>
                        <a:fillRect/>
                      </a:stretch>
                    </p:blipFill>
                    <p:spPr>
                      <a:xfrm>
                        <a:off x="4661990" y="5264250"/>
                        <a:ext cx="1996363" cy="360000"/>
                      </a:xfrm>
                      <a:prstGeom prst="rect">
                        <a:avLst/>
                      </a:prstGeom>
                    </p:spPr>
                  </p:pic>
                </p:oleObj>
              </mc:Fallback>
            </mc:AlternateContent>
          </a:graphicData>
        </a:graphic>
      </p:graphicFrame>
      <p:pic>
        <p:nvPicPr>
          <p:cNvPr id="11" name="Рисунок 10">
            <a:extLst>
              <a:ext uri="{FF2B5EF4-FFF2-40B4-BE49-F238E27FC236}">
                <a16:creationId xmlns:a16="http://schemas.microsoft.com/office/drawing/2014/main" id="{A82AE273-739D-4612-AAE4-C80AD7BD90C1}"/>
              </a:ext>
            </a:extLst>
          </p:cNvPr>
          <p:cNvPicPr>
            <a:picLocks noChangeAspect="1"/>
          </p:cNvPicPr>
          <p:nvPr/>
        </p:nvPicPr>
        <p:blipFill rotWithShape="1">
          <a:blip r:embed="rId6"/>
          <a:srcRect t="49921"/>
          <a:stretch/>
        </p:blipFill>
        <p:spPr>
          <a:xfrm>
            <a:off x="7291606" y="4580250"/>
            <a:ext cx="4245935" cy="1728000"/>
          </a:xfrm>
          <a:prstGeom prst="rect">
            <a:avLst/>
          </a:prstGeom>
        </p:spPr>
      </p:pic>
      <p:pic>
        <p:nvPicPr>
          <p:cNvPr id="3" name="Рисунок 2">
            <a:extLst>
              <a:ext uri="{FF2B5EF4-FFF2-40B4-BE49-F238E27FC236}">
                <a16:creationId xmlns:a16="http://schemas.microsoft.com/office/drawing/2014/main" id="{34E3C7B8-C3BD-4F87-8F00-1F696FC9B76C}"/>
              </a:ext>
            </a:extLst>
          </p:cNvPr>
          <p:cNvPicPr>
            <a:picLocks noChangeAspect="1"/>
          </p:cNvPicPr>
          <p:nvPr/>
        </p:nvPicPr>
        <p:blipFill>
          <a:blip r:embed="rId7"/>
          <a:stretch>
            <a:fillRect/>
          </a:stretch>
        </p:blipFill>
        <p:spPr>
          <a:xfrm>
            <a:off x="6247757" y="654610"/>
            <a:ext cx="4833933" cy="3600000"/>
          </a:xfrm>
          <a:prstGeom prst="rect">
            <a:avLst/>
          </a:prstGeom>
        </p:spPr>
      </p:pic>
      <p:pic>
        <p:nvPicPr>
          <p:cNvPr id="7" name="Рисунок 6">
            <a:extLst>
              <a:ext uri="{FF2B5EF4-FFF2-40B4-BE49-F238E27FC236}">
                <a16:creationId xmlns:a16="http://schemas.microsoft.com/office/drawing/2014/main" id="{8814FE96-7DAD-412D-8C47-33DCA9EDD24E}"/>
              </a:ext>
            </a:extLst>
          </p:cNvPr>
          <p:cNvPicPr>
            <a:picLocks noChangeAspect="1"/>
          </p:cNvPicPr>
          <p:nvPr/>
        </p:nvPicPr>
        <p:blipFill>
          <a:blip r:embed="rId8"/>
          <a:stretch>
            <a:fillRect/>
          </a:stretch>
        </p:blipFill>
        <p:spPr>
          <a:xfrm>
            <a:off x="180989" y="471488"/>
            <a:ext cx="3529680" cy="4681537"/>
          </a:xfrm>
          <a:prstGeom prst="rect">
            <a:avLst/>
          </a:prstGeom>
        </p:spPr>
      </p:pic>
      <p:sp>
        <p:nvSpPr>
          <p:cNvPr id="12" name="TextBox 11">
            <a:extLst>
              <a:ext uri="{FF2B5EF4-FFF2-40B4-BE49-F238E27FC236}">
                <a16:creationId xmlns:a16="http://schemas.microsoft.com/office/drawing/2014/main" id="{9C59B31E-802A-4D1F-BDCA-0C3B2A14C52F}"/>
              </a:ext>
            </a:extLst>
          </p:cNvPr>
          <p:cNvSpPr txBox="1"/>
          <p:nvPr/>
        </p:nvSpPr>
        <p:spPr>
          <a:xfrm>
            <a:off x="38101" y="33338"/>
            <a:ext cx="301686" cy="369332"/>
          </a:xfrm>
          <a:prstGeom prst="rect">
            <a:avLst/>
          </a:prstGeom>
          <a:noFill/>
        </p:spPr>
        <p:txBody>
          <a:bodyPr wrap="none" rtlCol="0">
            <a:spAutoFit/>
          </a:bodyPr>
          <a:lstStyle/>
          <a:p>
            <a:r>
              <a:rPr lang="en-US" b="1" dirty="0"/>
              <a:t>7</a:t>
            </a:r>
            <a:endParaRPr lang="ru-RU" b="1" dirty="0"/>
          </a:p>
        </p:txBody>
      </p:sp>
      <p:graphicFrame>
        <p:nvGraphicFramePr>
          <p:cNvPr id="2" name="Объект 1">
            <a:extLst>
              <a:ext uri="{FF2B5EF4-FFF2-40B4-BE49-F238E27FC236}">
                <a16:creationId xmlns:a16="http://schemas.microsoft.com/office/drawing/2014/main" id="{6E7FE648-4703-47DE-82B9-7B8A229C1509}"/>
              </a:ext>
            </a:extLst>
          </p:cNvPr>
          <p:cNvGraphicFramePr>
            <a:graphicFrameLocks noChangeAspect="1"/>
          </p:cNvGraphicFramePr>
          <p:nvPr>
            <p:extLst>
              <p:ext uri="{D42A27DB-BD31-4B8C-83A1-F6EECF244321}">
                <p14:modId xmlns:p14="http://schemas.microsoft.com/office/powerpoint/2010/main" val="3247944368"/>
              </p:ext>
            </p:extLst>
          </p:nvPr>
        </p:nvGraphicFramePr>
        <p:xfrm>
          <a:off x="561162" y="6052661"/>
          <a:ext cx="5654675" cy="511175"/>
        </p:xfrm>
        <a:graphic>
          <a:graphicData uri="http://schemas.openxmlformats.org/presentationml/2006/ole">
            <mc:AlternateContent xmlns:mc="http://schemas.openxmlformats.org/markup-compatibility/2006">
              <mc:Choice xmlns:v="urn:schemas-microsoft-com:vml" Requires="v">
                <p:oleObj spid="_x0000_s9277" name="Equation" r:id="rId9" imgW="5654222" imgH="510498" progId="Equation.DSMT4">
                  <p:embed/>
                </p:oleObj>
              </mc:Choice>
              <mc:Fallback>
                <p:oleObj name="Equation" r:id="rId9" imgW="5654222" imgH="510498" progId="Equation.DSMT4">
                  <p:embed/>
                  <p:pic>
                    <p:nvPicPr>
                      <p:cNvPr id="0" name=""/>
                      <p:cNvPicPr/>
                      <p:nvPr/>
                    </p:nvPicPr>
                    <p:blipFill>
                      <a:blip r:embed="rId10"/>
                      <a:stretch>
                        <a:fillRect/>
                      </a:stretch>
                    </p:blipFill>
                    <p:spPr>
                      <a:xfrm>
                        <a:off x="561162" y="6052661"/>
                        <a:ext cx="5654675" cy="511175"/>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A5F813A5-14C5-49E8-8D11-BA745B592B8F}"/>
              </a:ext>
            </a:extLst>
          </p:cNvPr>
          <p:cNvSpPr txBox="1"/>
          <p:nvPr/>
        </p:nvSpPr>
        <p:spPr>
          <a:xfrm>
            <a:off x="118412" y="6123583"/>
            <a:ext cx="442750" cy="369332"/>
          </a:xfrm>
          <a:prstGeom prst="rect">
            <a:avLst/>
          </a:prstGeom>
          <a:noFill/>
        </p:spPr>
        <p:txBody>
          <a:bodyPr wrap="none" rtlCol="0">
            <a:spAutoFit/>
          </a:bodyPr>
          <a:lstStyle/>
          <a:p>
            <a:r>
              <a:rPr lang="ru-RU" dirty="0">
                <a:solidFill>
                  <a:srgbClr val="FF0000"/>
                </a:solidFill>
              </a:rPr>
              <a:t>(1)</a:t>
            </a:r>
          </a:p>
        </p:txBody>
      </p:sp>
    </p:spTree>
    <p:extLst>
      <p:ext uri="{BB962C8B-B14F-4D97-AF65-F5344CB8AC3E}">
        <p14:creationId xmlns:p14="http://schemas.microsoft.com/office/powerpoint/2010/main" val="3547062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2CBBDE-612C-46F2-BC3C-492220127979}"/>
              </a:ext>
            </a:extLst>
          </p:cNvPr>
          <p:cNvSpPr txBox="1"/>
          <p:nvPr/>
        </p:nvSpPr>
        <p:spPr>
          <a:xfrm>
            <a:off x="1966632" y="17101"/>
            <a:ext cx="8258736" cy="369332"/>
          </a:xfrm>
          <a:prstGeom prst="rect">
            <a:avLst/>
          </a:prstGeom>
          <a:noFill/>
        </p:spPr>
        <p:txBody>
          <a:bodyPr wrap="none" rtlCol="0">
            <a:spAutoFit/>
          </a:bodyPr>
          <a:lstStyle/>
          <a:p>
            <a:r>
              <a:rPr lang="en-US" dirty="0">
                <a:latin typeface="Arial Black" panose="020B0A04020102020204" pitchFamily="34" charset="0"/>
                <a:cs typeface="Times New Roman" pitchFamily="18" charset="0"/>
              </a:rPr>
              <a:t>Equipment and software for conducting experimental research</a:t>
            </a:r>
            <a:endParaRPr lang="ru-RU" dirty="0">
              <a:latin typeface="Arial Black" panose="020B0A04020102020204" pitchFamily="34" charset="0"/>
              <a:cs typeface="Times New Roman" pitchFamily="18" charset="0"/>
            </a:endParaRPr>
          </a:p>
        </p:txBody>
      </p:sp>
      <p:pic>
        <p:nvPicPr>
          <p:cNvPr id="7" name="Рисунок 6">
            <a:extLst>
              <a:ext uri="{FF2B5EF4-FFF2-40B4-BE49-F238E27FC236}">
                <a16:creationId xmlns:a16="http://schemas.microsoft.com/office/drawing/2014/main" id="{5A61B69D-DB1C-486D-BF8B-E97A5451A7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274" y="3338512"/>
            <a:ext cx="4337397" cy="2520000"/>
          </a:xfrm>
          <a:prstGeom prst="rect">
            <a:avLst/>
          </a:prstGeom>
        </p:spPr>
      </p:pic>
      <p:sp>
        <p:nvSpPr>
          <p:cNvPr id="8" name="TextBox 7">
            <a:extLst>
              <a:ext uri="{FF2B5EF4-FFF2-40B4-BE49-F238E27FC236}">
                <a16:creationId xmlns:a16="http://schemas.microsoft.com/office/drawing/2014/main" id="{6D9E9901-1EB5-40F7-9722-72647873ABE0}"/>
              </a:ext>
            </a:extLst>
          </p:cNvPr>
          <p:cNvSpPr txBox="1"/>
          <p:nvPr/>
        </p:nvSpPr>
        <p:spPr>
          <a:xfrm>
            <a:off x="149108" y="6027003"/>
            <a:ext cx="4942001" cy="584775"/>
          </a:xfrm>
          <a:prstGeom prst="rect">
            <a:avLst/>
          </a:prstGeom>
          <a:noFill/>
        </p:spPr>
        <p:txBody>
          <a:bodyPr wrap="square" rtlCol="0">
            <a:spAutoFit/>
          </a:bodyPr>
          <a:lstStyle/>
          <a:p>
            <a:pPr algn="ctr"/>
            <a:r>
              <a:rPr lang="en-US" sz="1600" dirty="0"/>
              <a:t>Fig</a:t>
            </a:r>
            <a:r>
              <a:rPr lang="ru-RU" sz="1600" dirty="0"/>
              <a:t>. 12. </a:t>
            </a:r>
            <a:r>
              <a:rPr lang="en-US" sz="1600" dirty="0"/>
              <a:t>Software of</a:t>
            </a:r>
            <a:r>
              <a:rPr lang="ru-RU" sz="1600" dirty="0"/>
              <a:t> </a:t>
            </a:r>
            <a:r>
              <a:rPr lang="en-US" sz="1600" dirty="0"/>
              <a:t>transmitting (top)</a:t>
            </a:r>
            <a:r>
              <a:rPr lang="ru-RU" sz="1600" dirty="0"/>
              <a:t> </a:t>
            </a:r>
            <a:r>
              <a:rPr lang="en-US" sz="1600" dirty="0"/>
              <a:t>and</a:t>
            </a:r>
            <a:r>
              <a:rPr lang="ru-RU" sz="1600" dirty="0"/>
              <a:t> </a:t>
            </a:r>
            <a:r>
              <a:rPr lang="en-US" sz="1600" dirty="0"/>
              <a:t>reception</a:t>
            </a:r>
            <a:r>
              <a:rPr lang="ru-RU" sz="1600" dirty="0"/>
              <a:t> (</a:t>
            </a:r>
            <a:r>
              <a:rPr lang="en-US" sz="1600" dirty="0"/>
              <a:t>bottom</a:t>
            </a:r>
            <a:r>
              <a:rPr lang="ru-RU" sz="1600" dirty="0"/>
              <a:t>) </a:t>
            </a:r>
            <a:r>
              <a:rPr lang="en-US" sz="1600" dirty="0"/>
              <a:t>terminals</a:t>
            </a:r>
            <a:r>
              <a:rPr lang="ru-RU" sz="1600" dirty="0"/>
              <a:t> </a:t>
            </a:r>
            <a:r>
              <a:rPr lang="en-US" sz="1600" dirty="0"/>
              <a:t>developed in</a:t>
            </a:r>
            <a:r>
              <a:rPr lang="ru-RU" sz="1600" dirty="0"/>
              <a:t> </a:t>
            </a:r>
            <a:r>
              <a:rPr lang="en-US" sz="1600" dirty="0"/>
              <a:t>GNU Radio</a:t>
            </a:r>
            <a:endParaRPr lang="ru-RU" sz="1600" dirty="0"/>
          </a:p>
        </p:txBody>
      </p:sp>
      <p:pic>
        <p:nvPicPr>
          <p:cNvPr id="3" name="Рисунок 2">
            <a:extLst>
              <a:ext uri="{FF2B5EF4-FFF2-40B4-BE49-F238E27FC236}">
                <a16:creationId xmlns:a16="http://schemas.microsoft.com/office/drawing/2014/main" id="{AC8C36FE-E104-4EBF-9B69-9DAE599346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274" y="734267"/>
            <a:ext cx="4337397" cy="2520000"/>
          </a:xfrm>
          <a:prstGeom prst="rect">
            <a:avLst/>
          </a:prstGeom>
        </p:spPr>
      </p:pic>
      <p:sp>
        <p:nvSpPr>
          <p:cNvPr id="5" name="TextBox 4">
            <a:extLst>
              <a:ext uri="{FF2B5EF4-FFF2-40B4-BE49-F238E27FC236}">
                <a16:creationId xmlns:a16="http://schemas.microsoft.com/office/drawing/2014/main" id="{4C463E05-9E75-43EF-BE8E-C64DAC4AA6CD}"/>
              </a:ext>
            </a:extLst>
          </p:cNvPr>
          <p:cNvSpPr txBox="1"/>
          <p:nvPr/>
        </p:nvSpPr>
        <p:spPr>
          <a:xfrm>
            <a:off x="149108" y="630156"/>
            <a:ext cx="395814" cy="369332"/>
          </a:xfrm>
          <a:prstGeom prst="rect">
            <a:avLst/>
          </a:prstGeom>
          <a:noFill/>
        </p:spPr>
        <p:txBody>
          <a:bodyPr wrap="none" rtlCol="0">
            <a:spAutoFit/>
          </a:bodyPr>
          <a:lstStyle/>
          <a:p>
            <a:r>
              <a:rPr lang="en-US" b="1" dirty="0">
                <a:solidFill>
                  <a:srgbClr val="FF0000"/>
                </a:solidFill>
              </a:rPr>
              <a:t>Tx</a:t>
            </a:r>
            <a:endParaRPr lang="ru-RU" b="1" dirty="0">
              <a:solidFill>
                <a:srgbClr val="FF0000"/>
              </a:solidFill>
            </a:endParaRPr>
          </a:p>
        </p:txBody>
      </p:sp>
      <p:sp>
        <p:nvSpPr>
          <p:cNvPr id="9" name="TextBox 8">
            <a:extLst>
              <a:ext uri="{FF2B5EF4-FFF2-40B4-BE49-F238E27FC236}">
                <a16:creationId xmlns:a16="http://schemas.microsoft.com/office/drawing/2014/main" id="{FC691B67-3AFF-44D8-9A06-A428E082C216}"/>
              </a:ext>
            </a:extLst>
          </p:cNvPr>
          <p:cNvSpPr txBox="1"/>
          <p:nvPr/>
        </p:nvSpPr>
        <p:spPr>
          <a:xfrm>
            <a:off x="136861" y="3328579"/>
            <a:ext cx="420308" cy="369332"/>
          </a:xfrm>
          <a:prstGeom prst="rect">
            <a:avLst/>
          </a:prstGeom>
          <a:noFill/>
        </p:spPr>
        <p:txBody>
          <a:bodyPr wrap="none" rtlCol="0">
            <a:spAutoFit/>
          </a:bodyPr>
          <a:lstStyle/>
          <a:p>
            <a:r>
              <a:rPr lang="en-US" b="1" dirty="0">
                <a:solidFill>
                  <a:srgbClr val="FF0000"/>
                </a:solidFill>
              </a:rPr>
              <a:t>Rx</a:t>
            </a:r>
            <a:endParaRPr lang="ru-RU" b="1" dirty="0">
              <a:solidFill>
                <a:srgbClr val="FF0000"/>
              </a:solidFill>
            </a:endParaRPr>
          </a:p>
        </p:txBody>
      </p:sp>
      <p:sp>
        <p:nvSpPr>
          <p:cNvPr id="12" name="Rectangle 2">
            <a:extLst>
              <a:ext uri="{FF2B5EF4-FFF2-40B4-BE49-F238E27FC236}">
                <a16:creationId xmlns:a16="http://schemas.microsoft.com/office/drawing/2014/main" id="{6DFD8118-503E-442E-BF67-46B3CE7A131D}"/>
              </a:ext>
            </a:extLst>
          </p:cNvPr>
          <p:cNvSpPr>
            <a:spLocks noChangeArrowheads="1"/>
          </p:cNvSpPr>
          <p:nvPr/>
        </p:nvSpPr>
        <p:spPr bwMode="auto">
          <a:xfrm>
            <a:off x="5905500" y="210564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1" name="TextBox 20">
            <a:extLst>
              <a:ext uri="{FF2B5EF4-FFF2-40B4-BE49-F238E27FC236}">
                <a16:creationId xmlns:a16="http://schemas.microsoft.com/office/drawing/2014/main" id="{1A9F4786-716C-4E8E-B802-F592C62E4665}"/>
              </a:ext>
            </a:extLst>
          </p:cNvPr>
          <p:cNvSpPr txBox="1"/>
          <p:nvPr/>
        </p:nvSpPr>
        <p:spPr>
          <a:xfrm>
            <a:off x="6013712" y="5321467"/>
            <a:ext cx="4942001" cy="584775"/>
          </a:xfrm>
          <a:prstGeom prst="rect">
            <a:avLst/>
          </a:prstGeom>
          <a:noFill/>
        </p:spPr>
        <p:txBody>
          <a:bodyPr wrap="square" rtlCol="0">
            <a:spAutoFit/>
          </a:bodyPr>
          <a:lstStyle/>
          <a:p>
            <a:pPr algn="ctr"/>
            <a:r>
              <a:rPr lang="en-US" sz="1600" dirty="0"/>
              <a:t>Fig</a:t>
            </a:r>
            <a:r>
              <a:rPr lang="ru-RU" sz="1600" dirty="0"/>
              <a:t>. 13. </a:t>
            </a:r>
            <a:r>
              <a:rPr lang="en-US" sz="1600" dirty="0"/>
              <a:t>Block diagram</a:t>
            </a:r>
            <a:r>
              <a:rPr lang="ru-RU" sz="1600" dirty="0"/>
              <a:t> </a:t>
            </a:r>
            <a:r>
              <a:rPr lang="en-US" sz="1600" dirty="0"/>
              <a:t>of software hardware complex of radio channel active sensor</a:t>
            </a:r>
            <a:endParaRPr lang="ru-RU" sz="1600" dirty="0"/>
          </a:p>
        </p:txBody>
      </p:sp>
      <p:sp>
        <p:nvSpPr>
          <p:cNvPr id="11" name="TextBox 10">
            <a:extLst>
              <a:ext uri="{FF2B5EF4-FFF2-40B4-BE49-F238E27FC236}">
                <a16:creationId xmlns:a16="http://schemas.microsoft.com/office/drawing/2014/main" id="{A4EFB5E7-B54C-4B21-8129-A9F485CC0373}"/>
              </a:ext>
            </a:extLst>
          </p:cNvPr>
          <p:cNvSpPr txBox="1"/>
          <p:nvPr/>
        </p:nvSpPr>
        <p:spPr>
          <a:xfrm>
            <a:off x="38101" y="33338"/>
            <a:ext cx="301686" cy="369332"/>
          </a:xfrm>
          <a:prstGeom prst="rect">
            <a:avLst/>
          </a:prstGeom>
          <a:noFill/>
        </p:spPr>
        <p:txBody>
          <a:bodyPr wrap="none" rtlCol="0">
            <a:spAutoFit/>
          </a:bodyPr>
          <a:lstStyle/>
          <a:p>
            <a:r>
              <a:rPr lang="en-US" b="1" dirty="0"/>
              <a:t>8</a:t>
            </a:r>
            <a:endParaRPr lang="ru-RU" b="1" dirty="0"/>
          </a:p>
        </p:txBody>
      </p:sp>
      <p:pic>
        <p:nvPicPr>
          <p:cNvPr id="6" name="Рисунок 5">
            <a:extLst>
              <a:ext uri="{FF2B5EF4-FFF2-40B4-BE49-F238E27FC236}">
                <a16:creationId xmlns:a16="http://schemas.microsoft.com/office/drawing/2014/main" id="{608A41A0-AB81-4F84-97F8-15E4A75D2504}"/>
              </a:ext>
            </a:extLst>
          </p:cNvPr>
          <p:cNvPicPr>
            <a:picLocks noChangeAspect="1"/>
          </p:cNvPicPr>
          <p:nvPr/>
        </p:nvPicPr>
        <p:blipFill>
          <a:blip r:embed="rId4"/>
          <a:stretch>
            <a:fillRect/>
          </a:stretch>
        </p:blipFill>
        <p:spPr>
          <a:xfrm>
            <a:off x="4884712" y="1081089"/>
            <a:ext cx="7200000" cy="4052623"/>
          </a:xfrm>
          <a:prstGeom prst="rect">
            <a:avLst/>
          </a:prstGeom>
        </p:spPr>
      </p:pic>
    </p:spTree>
    <p:extLst>
      <p:ext uri="{BB962C8B-B14F-4D97-AF65-F5344CB8AC3E}">
        <p14:creationId xmlns:p14="http://schemas.microsoft.com/office/powerpoint/2010/main" val="1008415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a:extLst>
              <a:ext uri="{FF2B5EF4-FFF2-40B4-BE49-F238E27FC236}">
                <a16:creationId xmlns:a16="http://schemas.microsoft.com/office/drawing/2014/main" id="{D5F0F720-E7AA-4CBD-85C8-51420AEFCC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20879" y="4633274"/>
            <a:ext cx="3841477" cy="2160000"/>
          </a:xfrm>
          <a:prstGeom prst="rect">
            <a:avLst/>
          </a:prstGeom>
        </p:spPr>
      </p:pic>
      <p:sp>
        <p:nvSpPr>
          <p:cNvPr id="4" name="TextBox 3">
            <a:extLst>
              <a:ext uri="{FF2B5EF4-FFF2-40B4-BE49-F238E27FC236}">
                <a16:creationId xmlns:a16="http://schemas.microsoft.com/office/drawing/2014/main" id="{EE3DC1A4-B5AA-4B33-BF47-3D6A97048C45}"/>
              </a:ext>
            </a:extLst>
          </p:cNvPr>
          <p:cNvSpPr txBox="1"/>
          <p:nvPr/>
        </p:nvSpPr>
        <p:spPr>
          <a:xfrm>
            <a:off x="1966632" y="17101"/>
            <a:ext cx="8258736" cy="369332"/>
          </a:xfrm>
          <a:prstGeom prst="rect">
            <a:avLst/>
          </a:prstGeom>
          <a:noFill/>
        </p:spPr>
        <p:txBody>
          <a:bodyPr wrap="none" rtlCol="0">
            <a:spAutoFit/>
          </a:bodyPr>
          <a:lstStyle/>
          <a:p>
            <a:r>
              <a:rPr lang="en-US" dirty="0">
                <a:latin typeface="Arial Black" panose="020B0A04020102020204" pitchFamily="34" charset="0"/>
                <a:cs typeface="Times New Roman" pitchFamily="18" charset="0"/>
              </a:rPr>
              <a:t>Equipment and software for conducting experimental research</a:t>
            </a:r>
            <a:endParaRPr lang="ru-RU" dirty="0">
              <a:latin typeface="Arial Black" panose="020B0A04020102020204" pitchFamily="34" charset="0"/>
              <a:cs typeface="Times New Roman" pitchFamily="18" charset="0"/>
            </a:endParaRPr>
          </a:p>
        </p:txBody>
      </p:sp>
      <p:sp>
        <p:nvSpPr>
          <p:cNvPr id="6" name="TextBox 5">
            <a:extLst>
              <a:ext uri="{FF2B5EF4-FFF2-40B4-BE49-F238E27FC236}">
                <a16:creationId xmlns:a16="http://schemas.microsoft.com/office/drawing/2014/main" id="{33E1A9F8-C132-4FFE-808D-D2A68CBCC64A}"/>
              </a:ext>
            </a:extLst>
          </p:cNvPr>
          <p:cNvSpPr txBox="1"/>
          <p:nvPr/>
        </p:nvSpPr>
        <p:spPr>
          <a:xfrm>
            <a:off x="1219199" y="687154"/>
            <a:ext cx="3590925" cy="375552"/>
          </a:xfrm>
          <a:prstGeom prst="rect">
            <a:avLst/>
          </a:prstGeom>
          <a:noFill/>
        </p:spPr>
        <p:txBody>
          <a:bodyPr wrap="square">
            <a:spAutoFit/>
          </a:bodyPr>
          <a:lstStyle/>
          <a:p>
            <a:pPr algn="ct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Transmission terminal (Yoshkar-Ola)</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8C0FEC7-A324-4945-806E-A9D8B2DA7711}"/>
              </a:ext>
            </a:extLst>
          </p:cNvPr>
          <p:cNvSpPr txBox="1"/>
          <p:nvPr/>
        </p:nvSpPr>
        <p:spPr>
          <a:xfrm>
            <a:off x="7781925" y="687154"/>
            <a:ext cx="2833687" cy="375552"/>
          </a:xfrm>
          <a:prstGeom prst="rect">
            <a:avLst/>
          </a:prstGeom>
          <a:noFill/>
        </p:spPr>
        <p:txBody>
          <a:bodyPr wrap="square">
            <a:spAutoFit/>
          </a:bodyPr>
          <a:lstStyle/>
          <a:p>
            <a:pPr algn="ct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Reception terminal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Yalchik</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Рисунок 9">
            <a:extLst>
              <a:ext uri="{FF2B5EF4-FFF2-40B4-BE49-F238E27FC236}">
                <a16:creationId xmlns:a16="http://schemas.microsoft.com/office/drawing/2014/main" id="{673AD47D-468E-40E1-96DF-34D89F3C8B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0004" y="1295257"/>
            <a:ext cx="4860445" cy="2732949"/>
          </a:xfrm>
          <a:prstGeom prst="rect">
            <a:avLst/>
          </a:prstGeom>
        </p:spPr>
      </p:pic>
      <p:pic>
        <p:nvPicPr>
          <p:cNvPr id="16" name="Рисунок 15">
            <a:extLst>
              <a:ext uri="{FF2B5EF4-FFF2-40B4-BE49-F238E27FC236}">
                <a16:creationId xmlns:a16="http://schemas.microsoft.com/office/drawing/2014/main" id="{5F0D337E-DA39-4738-8026-10719A6467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977"/>
          <a:stretch/>
        </p:blipFill>
        <p:spPr>
          <a:xfrm>
            <a:off x="6360005" y="2980958"/>
            <a:ext cx="4198738" cy="1912840"/>
          </a:xfrm>
          <a:prstGeom prst="rect">
            <a:avLst/>
          </a:prstGeom>
        </p:spPr>
      </p:pic>
      <p:pic>
        <p:nvPicPr>
          <p:cNvPr id="13" name="Рисунок 12">
            <a:extLst>
              <a:ext uri="{FF2B5EF4-FFF2-40B4-BE49-F238E27FC236}">
                <a16:creationId xmlns:a16="http://schemas.microsoft.com/office/drawing/2014/main" id="{CF8A0723-97F5-4DA8-B8F1-9E9D75DA18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5902" y="1293798"/>
            <a:ext cx="2024222" cy="3600000"/>
          </a:xfrm>
          <a:prstGeom prst="rect">
            <a:avLst/>
          </a:prstGeom>
        </p:spPr>
      </p:pic>
      <p:grpSp>
        <p:nvGrpSpPr>
          <p:cNvPr id="20" name="Группа 19">
            <a:extLst>
              <a:ext uri="{FF2B5EF4-FFF2-40B4-BE49-F238E27FC236}">
                <a16:creationId xmlns:a16="http://schemas.microsoft.com/office/drawing/2014/main" id="{BFF766E4-AD86-42AD-B082-4C018C205330}"/>
              </a:ext>
            </a:extLst>
          </p:cNvPr>
          <p:cNvGrpSpPr/>
          <p:nvPr/>
        </p:nvGrpSpPr>
        <p:grpSpPr>
          <a:xfrm>
            <a:off x="619922" y="1293798"/>
            <a:ext cx="4896133" cy="2304595"/>
            <a:chOff x="7035443" y="1013294"/>
            <a:chExt cx="4896133" cy="2304595"/>
          </a:xfrm>
        </p:grpSpPr>
        <p:pic>
          <p:nvPicPr>
            <p:cNvPr id="21" name="Рисунок 20">
              <a:extLst>
                <a:ext uri="{FF2B5EF4-FFF2-40B4-BE49-F238E27FC236}">
                  <a16:creationId xmlns:a16="http://schemas.microsoft.com/office/drawing/2014/main" id="{BDF92F79-C6CE-493B-A4F0-AA2B32CC58B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112" t="37587" r="9311" b="8953"/>
            <a:stretch/>
          </p:blipFill>
          <p:spPr>
            <a:xfrm>
              <a:off x="7035443" y="1039760"/>
              <a:ext cx="4654167" cy="2278129"/>
            </a:xfrm>
            <a:prstGeom prst="rect">
              <a:avLst/>
            </a:prstGeom>
          </p:spPr>
        </p:pic>
        <p:sp>
          <p:nvSpPr>
            <p:cNvPr id="22" name="Облачко с текстом: овальное 1">
              <a:extLst>
                <a:ext uri="{FF2B5EF4-FFF2-40B4-BE49-F238E27FC236}">
                  <a16:creationId xmlns:a16="http://schemas.microsoft.com/office/drawing/2014/main" id="{7F9FA50E-0B34-40E9-9BFA-A56871DDC268}"/>
                </a:ext>
              </a:extLst>
            </p:cNvPr>
            <p:cNvSpPr/>
            <p:nvPr/>
          </p:nvSpPr>
          <p:spPr>
            <a:xfrm>
              <a:off x="9050839" y="1013294"/>
              <a:ext cx="673097" cy="302053"/>
            </a:xfrm>
            <a:prstGeom prst="wedgeEllipseCallout">
              <a:avLst/>
            </a:prstGeom>
            <a:solidFill>
              <a:srgbClr val="0066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PC</a:t>
              </a:r>
              <a:endParaRPr lang="ru-RU" dirty="0"/>
            </a:p>
          </p:txBody>
        </p:sp>
        <p:sp>
          <p:nvSpPr>
            <p:cNvPr id="23" name="Облачко с текстом: овальное 28">
              <a:extLst>
                <a:ext uri="{FF2B5EF4-FFF2-40B4-BE49-F238E27FC236}">
                  <a16:creationId xmlns:a16="http://schemas.microsoft.com/office/drawing/2014/main" id="{BB195625-916B-4285-B7BA-C99A9EBE477D}"/>
                </a:ext>
              </a:extLst>
            </p:cNvPr>
            <p:cNvSpPr/>
            <p:nvPr/>
          </p:nvSpPr>
          <p:spPr>
            <a:xfrm>
              <a:off x="9376455" y="1892987"/>
              <a:ext cx="922089" cy="268322"/>
            </a:xfrm>
            <a:prstGeom prst="wedgeEllipseCallou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USRP</a:t>
              </a:r>
              <a:endParaRPr lang="ru-RU" sz="1400" dirty="0"/>
            </a:p>
          </p:txBody>
        </p:sp>
        <p:sp>
          <p:nvSpPr>
            <p:cNvPr id="24" name="Облачко с текстом: овальное 30">
              <a:extLst>
                <a:ext uri="{FF2B5EF4-FFF2-40B4-BE49-F238E27FC236}">
                  <a16:creationId xmlns:a16="http://schemas.microsoft.com/office/drawing/2014/main" id="{E34A08BE-360C-4AA4-A075-2B8BFF1C493F}"/>
                </a:ext>
              </a:extLst>
            </p:cNvPr>
            <p:cNvSpPr/>
            <p:nvPr/>
          </p:nvSpPr>
          <p:spPr>
            <a:xfrm>
              <a:off x="10215716" y="1255845"/>
              <a:ext cx="1715860" cy="435220"/>
            </a:xfrm>
            <a:prstGeom prst="wedgeEllipseCallou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Power amplifier</a:t>
              </a:r>
              <a:endParaRPr lang="ru-RU" sz="1200" dirty="0"/>
            </a:p>
          </p:txBody>
        </p:sp>
      </p:grpSp>
      <p:sp>
        <p:nvSpPr>
          <p:cNvPr id="26" name="TextBox 25">
            <a:extLst>
              <a:ext uri="{FF2B5EF4-FFF2-40B4-BE49-F238E27FC236}">
                <a16:creationId xmlns:a16="http://schemas.microsoft.com/office/drawing/2014/main" id="{B14289F4-7241-46C4-B859-21599B69EFC2}"/>
              </a:ext>
            </a:extLst>
          </p:cNvPr>
          <p:cNvSpPr txBox="1"/>
          <p:nvPr/>
        </p:nvSpPr>
        <p:spPr>
          <a:xfrm>
            <a:off x="173953" y="3852018"/>
            <a:ext cx="6141122" cy="2939266"/>
          </a:xfrm>
          <a:prstGeom prst="rect">
            <a:avLst/>
          </a:prstGeom>
          <a:noFill/>
        </p:spPr>
        <p:txBody>
          <a:bodyPr wrap="square">
            <a:spAutoFit/>
          </a:bodyPr>
          <a:lstStyle/>
          <a:p>
            <a:pPr algn="just">
              <a:spcAft>
                <a:spcPts val="600"/>
              </a:spcAft>
            </a:pPr>
            <a:r>
              <a:rPr lang="en-US" b="1" dirty="0">
                <a:latin typeface="Arial" panose="020B0604020202020204" pitchFamily="34" charset="0"/>
                <a:cs typeface="Arial" panose="020B0604020202020204" pitchFamily="34" charset="0"/>
              </a:rPr>
              <a:t>Equipment:</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PC (personal computer)</a:t>
            </a:r>
          </a:p>
          <a:p>
            <a:pPr marL="285750" indent="-285750" algn="just">
              <a:buFont typeface="Arial" panose="020B0604020202020204" pitchFamily="34" charset="0"/>
              <a:buChar char="•"/>
            </a:pPr>
            <a:r>
              <a:rPr lang="ru-RU" dirty="0">
                <a:latin typeface="Arial" panose="020B0604020202020204" pitchFamily="34" charset="0"/>
                <a:cs typeface="Arial" panose="020B0604020202020204" pitchFamily="34" charset="0"/>
              </a:rPr>
              <a:t>Ubuntu 22.04.3 LTS</a:t>
            </a:r>
            <a:r>
              <a:rPr lang="en-US" dirty="0">
                <a:latin typeface="Arial" panose="020B0604020202020204" pitchFamily="34" charset="0"/>
                <a:cs typeface="Arial" panose="020B0604020202020204" pitchFamily="34" charset="0"/>
              </a:rPr>
              <a:t> with </a:t>
            </a:r>
            <a:r>
              <a:rPr lang="ru-RU" dirty="0">
                <a:latin typeface="Arial" panose="020B0604020202020204" pitchFamily="34" charset="0"/>
                <a:cs typeface="Arial" panose="020B0604020202020204" pitchFamily="34" charset="0"/>
              </a:rPr>
              <a:t>GNU Radio 3.10.1.1. </a:t>
            </a:r>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USRP N210;</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Power amplifier LZY</a:t>
            </a:r>
            <a:r>
              <a:rPr lang="ru-RU" dirty="0">
                <a:latin typeface="Arial" panose="020B0604020202020204" pitchFamily="34" charset="0"/>
                <a:cs typeface="Arial" panose="020B0604020202020204" pitchFamily="34" charset="0"/>
              </a:rPr>
              <a:t>-22+</a:t>
            </a:r>
            <a:r>
              <a:rPr lang="en-US" dirty="0">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Transmission wide</a:t>
            </a:r>
            <a:r>
              <a:rPr lang="ru-RU" dirty="0" err="1">
                <a:latin typeface="Arial" panose="020B0604020202020204" pitchFamily="34" charset="0"/>
                <a:cs typeface="Arial" panose="020B0604020202020204" pitchFamily="34" charset="0"/>
              </a:rPr>
              <a:t>band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antenna</a:t>
            </a:r>
            <a:r>
              <a:rPr lang="ru-RU" dirty="0">
                <a:latin typeface="Arial" panose="020B0604020202020204" pitchFamily="34" charset="0"/>
                <a:cs typeface="Arial" panose="020B0604020202020204" pitchFamily="34" charset="0"/>
              </a:rPr>
              <a:t> AN-710 </a:t>
            </a:r>
            <a:r>
              <a:rPr lang="ru-RU" dirty="0" err="1">
                <a:latin typeface="Arial" panose="020B0604020202020204" pitchFamily="34" charset="0"/>
                <a:cs typeface="Arial" panose="020B0604020202020204" pitchFamily="34" charset="0"/>
              </a:rPr>
              <a:t>installed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horizontally</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loop</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dipole</a:t>
            </a:r>
            <a:r>
              <a:rPr lang="ru-RU" dirty="0">
                <a:latin typeface="Arial" panose="020B0604020202020204" pitchFamily="34" charset="0"/>
                <a:cs typeface="Arial" panose="020B0604020202020204" pitchFamily="34" charset="0"/>
              </a:rPr>
              <a:t> 24.5 m x 0.4 m </a:t>
            </a:r>
            <a:r>
              <a:rPr lang="ru-RU" dirty="0" err="1">
                <a:latin typeface="Arial" panose="020B0604020202020204" pitchFamily="34" charset="0"/>
                <a:cs typeface="Arial" panose="020B0604020202020204" pitchFamily="34" charset="0"/>
              </a:rPr>
              <a:t>with</a:t>
            </a:r>
            <a:r>
              <a:rPr lang="ru-RU" dirty="0">
                <a:latin typeface="Arial" panose="020B0604020202020204" pitchFamily="34" charset="0"/>
                <a:cs typeface="Arial" panose="020B0604020202020204" pitchFamily="34" charset="0"/>
              </a:rPr>
              <a:t> a </a:t>
            </a:r>
            <a:r>
              <a:rPr lang="en-US" dirty="0">
                <a:latin typeface="Arial" panose="020B0604020202020204" pitchFamily="34" charset="0"/>
                <a:cs typeface="Arial" panose="020B0604020202020204" pitchFamily="34" charset="0"/>
              </a:rPr>
              <a:t>wide</a:t>
            </a:r>
            <a:r>
              <a:rPr lang="ru-RU" dirty="0" err="1">
                <a:latin typeface="Arial" panose="020B0604020202020204" pitchFamily="34" charset="0"/>
                <a:cs typeface="Arial" panose="020B0604020202020204" pitchFamily="34" charset="0"/>
              </a:rPr>
              <a:t>band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matching</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device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and</a:t>
            </a:r>
            <a:r>
              <a:rPr lang="ru-RU" dirty="0">
                <a:latin typeface="Arial" panose="020B0604020202020204" pitchFamily="34" charset="0"/>
                <a:cs typeface="Arial" panose="020B0604020202020204" pitchFamily="34" charset="0"/>
              </a:rPr>
              <a:t> a </a:t>
            </a:r>
            <a:r>
              <a:rPr lang="ru-RU" dirty="0" err="1">
                <a:latin typeface="Arial" panose="020B0604020202020204" pitchFamily="34" charset="0"/>
                <a:cs typeface="Arial" panose="020B0604020202020204" pitchFamily="34" charset="0"/>
              </a:rPr>
              <a:t>load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resistor</a:t>
            </a:r>
            <a:r>
              <a:rPr lang="en-US" dirty="0">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Self-manufactured reception </a:t>
            </a:r>
            <a:r>
              <a:rPr lang="ru-RU" dirty="0" err="1">
                <a:latin typeface="Arial" panose="020B0604020202020204" pitchFamily="34" charset="0"/>
                <a:cs typeface="Arial" panose="020B0604020202020204" pitchFamily="34" charset="0"/>
              </a:rPr>
              <a:t>antenna</a:t>
            </a:r>
            <a:r>
              <a:rPr lang="ru-R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ru-RU" dirty="0" err="1">
                <a:latin typeface="Arial" panose="020B0604020202020204" pitchFamily="34" charset="0"/>
                <a:cs typeface="Arial" panose="020B0604020202020204" pitchFamily="34" charset="0"/>
              </a:rPr>
              <a:t>loop</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dipole</a:t>
            </a:r>
            <a:r>
              <a:rPr lang="ru-RU" dirty="0">
                <a:latin typeface="Arial" panose="020B0604020202020204" pitchFamily="34" charset="0"/>
                <a:cs typeface="Arial" panose="020B0604020202020204" pitchFamily="34" charset="0"/>
              </a:rPr>
              <a:t> 34 m x 1 m</a:t>
            </a:r>
            <a:r>
              <a:rPr lang="en-US" dirty="0">
                <a:latin typeface="Arial" panose="020B0604020202020204" pitchFamily="34" charset="0"/>
                <a:cs typeface="Arial" panose="020B0604020202020204" pitchFamily="34" charset="0"/>
              </a:rPr>
              <a:t>)</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installed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at</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an</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angle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of</a:t>
            </a:r>
            <a:r>
              <a:rPr lang="ru-RU" dirty="0">
                <a:latin typeface="Arial" panose="020B0604020202020204" pitchFamily="34" charset="0"/>
                <a:cs typeface="Arial" panose="020B0604020202020204" pitchFamily="34" charset="0"/>
              </a:rPr>
              <a:t> 15 </a:t>
            </a:r>
            <a:r>
              <a:rPr lang="ru-RU" dirty="0" err="1">
                <a:latin typeface="Arial" panose="020B0604020202020204" pitchFamily="34" charset="0"/>
                <a:cs typeface="Arial" panose="020B0604020202020204" pitchFamily="34" charset="0"/>
              </a:rPr>
              <a:t>degrees</a:t>
            </a:r>
            <a:r>
              <a:rPr lang="en-US" dirty="0">
                <a:latin typeface="Arial" panose="020B0604020202020204" pitchFamily="34" charset="0"/>
                <a:cs typeface="Arial" panose="020B0604020202020204" pitchFamily="34" charset="0"/>
              </a:rPr>
              <a:t>.</a:t>
            </a:r>
            <a:endParaRPr lang="ru-RU"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6545A428-904A-4975-B5B4-6A7BF2EF89AC}"/>
              </a:ext>
            </a:extLst>
          </p:cNvPr>
          <p:cNvSpPr txBox="1"/>
          <p:nvPr/>
        </p:nvSpPr>
        <p:spPr>
          <a:xfrm>
            <a:off x="38101" y="33338"/>
            <a:ext cx="301686" cy="369332"/>
          </a:xfrm>
          <a:prstGeom prst="rect">
            <a:avLst/>
          </a:prstGeom>
          <a:noFill/>
        </p:spPr>
        <p:txBody>
          <a:bodyPr wrap="none" rtlCol="0">
            <a:spAutoFit/>
          </a:bodyPr>
          <a:lstStyle/>
          <a:p>
            <a:r>
              <a:rPr lang="en-US" b="1" dirty="0"/>
              <a:t>9</a:t>
            </a:r>
            <a:endParaRPr lang="ru-RU" b="1" dirty="0"/>
          </a:p>
        </p:txBody>
      </p:sp>
    </p:spTree>
    <p:extLst>
      <p:ext uri="{BB962C8B-B14F-4D97-AF65-F5344CB8AC3E}">
        <p14:creationId xmlns:p14="http://schemas.microsoft.com/office/powerpoint/2010/main" val="421972530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TotalTime>
  <Words>1406</Words>
  <Application>Microsoft Office PowerPoint</Application>
  <PresentationFormat>Широкоэкранный</PresentationFormat>
  <Paragraphs>112</Paragraphs>
  <Slides>13</Slides>
  <Notes>1</Notes>
  <HiddenSlides>0</HiddenSlides>
  <MMClips>0</MMClips>
  <ScaleCrop>false</ScaleCrop>
  <HeadingPairs>
    <vt:vector size="8" baseType="variant">
      <vt:variant>
        <vt:lpstr>Использованные шрифты</vt:lpstr>
      </vt:variant>
      <vt:variant>
        <vt:i4>7</vt:i4>
      </vt:variant>
      <vt:variant>
        <vt:lpstr>Тема</vt:lpstr>
      </vt:variant>
      <vt:variant>
        <vt:i4>1</vt:i4>
      </vt:variant>
      <vt:variant>
        <vt:lpstr>Внедренные серверы OLE</vt:lpstr>
      </vt:variant>
      <vt:variant>
        <vt:i4>3</vt:i4>
      </vt:variant>
      <vt:variant>
        <vt:lpstr>Заголовки слайдов</vt:lpstr>
      </vt:variant>
      <vt:variant>
        <vt:i4>13</vt:i4>
      </vt:variant>
    </vt:vector>
  </HeadingPairs>
  <TitlesOfParts>
    <vt:vector size="24" baseType="lpstr">
      <vt:lpstr>Arial</vt:lpstr>
      <vt:lpstr>Arial Black</vt:lpstr>
      <vt:lpstr>Calibri</vt:lpstr>
      <vt:lpstr>Calibri Light</vt:lpstr>
      <vt:lpstr>Cambria Math</vt:lpstr>
      <vt:lpstr>Times New Roman</vt:lpstr>
      <vt:lpstr>Verdana</vt:lpstr>
      <vt:lpstr>Тема Office</vt:lpstr>
      <vt:lpstr>Уравнение</vt:lpstr>
      <vt:lpstr>Equation</vt:lpstr>
      <vt:lpstr>MathType 7.0 Equation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Vladimi</dc:creator>
  <cp:lastModifiedBy>Владимир Овчинников</cp:lastModifiedBy>
  <cp:revision>64</cp:revision>
  <dcterms:created xsi:type="dcterms:W3CDTF">2022-04-19T12:39:27Z</dcterms:created>
  <dcterms:modified xsi:type="dcterms:W3CDTF">2024-09-03T14:20:29Z</dcterms:modified>
</cp:coreProperties>
</file>