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6" r:id="rId2"/>
    <p:sldId id="290" r:id="rId3"/>
    <p:sldId id="317" r:id="rId4"/>
    <p:sldId id="321" r:id="rId5"/>
    <p:sldId id="312" r:id="rId6"/>
    <p:sldId id="259" r:id="rId7"/>
    <p:sldId id="264" r:id="rId8"/>
    <p:sldId id="265" r:id="rId9"/>
    <p:sldId id="301" r:id="rId10"/>
    <p:sldId id="268" r:id="rId11"/>
    <p:sldId id="319" r:id="rId12"/>
    <p:sldId id="313" r:id="rId13"/>
    <p:sldId id="314" r:id="rId14"/>
    <p:sldId id="315" r:id="rId15"/>
    <p:sldId id="318" r:id="rId16"/>
    <p:sldId id="332" r:id="rId17"/>
    <p:sldId id="333" r:id="rId18"/>
    <p:sldId id="280" r:id="rId19"/>
    <p:sldId id="272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6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22804D-DEBF-40EC-ABA0-9CB1E081871E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D3848-0835-4B48-864A-2AACB5CBB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58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301AC-CD3C-49CA-AAFA-657573C0058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352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024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024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301AC-CD3C-49CA-AAFA-657573C0058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480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024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024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0.pn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17" Type="http://schemas.openxmlformats.org/officeDocument/2006/relationships/image" Target="../media/image57.png"/><Relationship Id="rId2" Type="http://schemas.openxmlformats.org/officeDocument/2006/relationships/image" Target="../media/image420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9.png"/><Relationship Id="rId3" Type="http://schemas.openxmlformats.org/officeDocument/2006/relationships/image" Target="../media/image430.png"/><Relationship Id="rId7" Type="http://schemas.openxmlformats.org/officeDocument/2006/relationships/image" Target="../media/image47.png"/><Relationship Id="rId12" Type="http://schemas.openxmlformats.org/officeDocument/2006/relationships/image" Target="../media/image6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67.png"/><Relationship Id="rId5" Type="http://schemas.openxmlformats.org/officeDocument/2006/relationships/image" Target="../media/image45.png"/><Relationship Id="rId15" Type="http://schemas.openxmlformats.org/officeDocument/2006/relationships/image" Target="../media/image53.png"/><Relationship Id="rId10" Type="http://schemas.openxmlformats.org/officeDocument/2006/relationships/image" Target="../media/image66.png"/><Relationship Id="rId4" Type="http://schemas.openxmlformats.org/officeDocument/2006/relationships/image" Target="../media/image44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35496" y="2348880"/>
            <a:ext cx="9073008" cy="165618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>
              <a:solidFill>
                <a:schemeClr val="accent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7992888" cy="2088232"/>
          </a:xfrm>
          <a:noFill/>
          <a:ln w="38100">
            <a:noFill/>
          </a:ln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Bahnschrift SemiLight" panose="020B0502040204020203" pitchFamily="34" charset="0"/>
              </a:rPr>
              <a:t>Моделирование ионограмм наклонного зондирования методом обобщенной силы в трехмерной анизотропной ионосфере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221088"/>
            <a:ext cx="9144000" cy="908717"/>
          </a:xfrm>
          <a:noFill/>
        </p:spPr>
        <p:txBody>
          <a:bodyPr anchor="ctr">
            <a:normAutofit/>
          </a:bodyPr>
          <a:lstStyle/>
          <a:p>
            <a:pPr lvl="0"/>
            <a:r>
              <a:rPr lang="ru-RU" sz="1800" dirty="0">
                <a:solidFill>
                  <a:schemeClr val="tx2"/>
                </a:solidFill>
                <a:latin typeface="Bahnschrift SemiLight" panose="020B0502040204020203" pitchFamily="34" charset="0"/>
              </a:rPr>
              <a:t>Носиков И.А.</a:t>
            </a:r>
            <a:r>
              <a:rPr lang="ru-RU" sz="1800" baseline="30000" dirty="0">
                <a:solidFill>
                  <a:schemeClr val="tx2"/>
                </a:solidFill>
                <a:latin typeface="Bahnschrift SemiLight" panose="020B0502040204020203" pitchFamily="34" charset="0"/>
              </a:rPr>
              <a:t>1</a:t>
            </a:r>
            <a:r>
              <a:rPr lang="ru-RU" sz="1800" dirty="0">
                <a:solidFill>
                  <a:schemeClr val="tx2"/>
                </a:solidFill>
                <a:latin typeface="Bahnschrift SemiLight" panose="020B0502040204020203" pitchFamily="34" charset="0"/>
              </a:rPr>
              <a:t>, Клименко М.В.</a:t>
            </a:r>
            <a:r>
              <a:rPr lang="ru-RU" sz="1800" baseline="30000" dirty="0">
                <a:solidFill>
                  <a:schemeClr val="tx2"/>
                </a:solidFill>
                <a:latin typeface="Bahnschrift SemiLight" panose="020B0502040204020203" pitchFamily="34" charset="0"/>
              </a:rPr>
              <a:t>1</a:t>
            </a:r>
            <a:r>
              <a:rPr lang="ru-RU" sz="1800" dirty="0">
                <a:solidFill>
                  <a:schemeClr val="tx2"/>
                </a:solidFill>
                <a:latin typeface="Bahnschrift SemiLight" panose="020B0502040204020203" pitchFamily="34" charset="0"/>
              </a:rPr>
              <a:t>, </a:t>
            </a:r>
            <a:r>
              <a:rPr lang="ru-RU" sz="1800" dirty="0" err="1" smtClean="0">
                <a:solidFill>
                  <a:schemeClr val="tx2"/>
                </a:solidFill>
                <a:latin typeface="Bahnschrift SemiLight" panose="020B0502040204020203" pitchFamily="34" charset="0"/>
              </a:rPr>
              <a:t>Падохин</a:t>
            </a:r>
            <a:r>
              <a:rPr lang="ru-RU" sz="1800" dirty="0" smtClean="0">
                <a:solidFill>
                  <a:schemeClr val="tx2"/>
                </a:solidFill>
                <a:latin typeface="Bahnschrift SemiLight" panose="020B0502040204020203" pitchFamily="34" charset="0"/>
              </a:rPr>
              <a:t> </a:t>
            </a:r>
            <a:r>
              <a:rPr lang="ru-RU" sz="1800" dirty="0">
                <a:solidFill>
                  <a:schemeClr val="tx2"/>
                </a:solidFill>
                <a:latin typeface="Bahnschrift SemiLight" panose="020B0502040204020203" pitchFamily="34" charset="0"/>
              </a:rPr>
              <a:t>А.М.</a:t>
            </a:r>
            <a:r>
              <a:rPr lang="ru-RU" sz="1800" baseline="30000" dirty="0">
                <a:solidFill>
                  <a:schemeClr val="tx2"/>
                </a:solidFill>
                <a:latin typeface="Bahnschrift SemiLight" panose="020B0502040204020203" pitchFamily="34" charset="0"/>
              </a:rPr>
              <a:t>2,3</a:t>
            </a:r>
            <a:r>
              <a:rPr lang="ru-RU" sz="1800" dirty="0">
                <a:solidFill>
                  <a:schemeClr val="tx2"/>
                </a:solidFill>
                <a:latin typeface="Bahnschrift SemiLight" panose="020B0502040204020203" pitchFamily="34" charset="0"/>
              </a:rPr>
              <a:t>, </a:t>
            </a:r>
            <a:endParaRPr lang="ru-RU" sz="1800" dirty="0" smtClean="0">
              <a:solidFill>
                <a:schemeClr val="tx2"/>
              </a:solidFill>
              <a:latin typeface="Bahnschrift SemiLight" panose="020B0502040204020203" pitchFamily="34" charset="0"/>
            </a:endParaRPr>
          </a:p>
          <a:p>
            <a:pPr lvl="0"/>
            <a:r>
              <a:rPr lang="ru-RU" sz="1800" dirty="0" smtClean="0">
                <a:solidFill>
                  <a:schemeClr val="tx2"/>
                </a:solidFill>
                <a:latin typeface="Bahnschrift SemiLight" panose="020B0502040204020203" pitchFamily="34" charset="0"/>
              </a:rPr>
              <a:t>Крашенинников И.В.</a:t>
            </a:r>
            <a:r>
              <a:rPr lang="ru-RU" sz="1800" baseline="30000" dirty="0" smtClean="0">
                <a:solidFill>
                  <a:schemeClr val="tx2"/>
                </a:solidFill>
                <a:latin typeface="Bahnschrift SemiLight" panose="020B0502040204020203" pitchFamily="34" charset="0"/>
              </a:rPr>
              <a:t>3</a:t>
            </a:r>
            <a:r>
              <a:rPr lang="ru-RU" sz="1800" dirty="0" smtClean="0">
                <a:solidFill>
                  <a:schemeClr val="tx2"/>
                </a:solidFill>
                <a:latin typeface="Bahnschrift SemiLight" panose="020B0502040204020203" pitchFamily="34" charset="0"/>
              </a:rPr>
              <a:t>, </a:t>
            </a:r>
            <a:r>
              <a:rPr lang="ru-RU" sz="1800" dirty="0" err="1" smtClean="0">
                <a:solidFill>
                  <a:schemeClr val="tx2"/>
                </a:solidFill>
                <a:latin typeface="Bahnschrift SemiLight" panose="020B0502040204020203" pitchFamily="34" charset="0"/>
              </a:rPr>
              <a:t>Бессараб</a:t>
            </a:r>
            <a:r>
              <a:rPr lang="ru-RU" sz="1800" dirty="0" smtClean="0">
                <a:solidFill>
                  <a:schemeClr val="tx2"/>
                </a:solidFill>
                <a:latin typeface="Bahnschrift SemiLight" panose="020B0502040204020203" pitchFamily="34" charset="0"/>
              </a:rPr>
              <a:t> П. Ф.</a:t>
            </a:r>
            <a:r>
              <a:rPr lang="ru-RU" sz="1800" baseline="30000" dirty="0" smtClean="0">
                <a:solidFill>
                  <a:schemeClr val="tx2"/>
                </a:solidFill>
                <a:latin typeface="Bahnschrift SemiLight" panose="020B0502040204020203" pitchFamily="34" charset="0"/>
              </a:rPr>
              <a:t>4</a:t>
            </a:r>
            <a:endParaRPr lang="ru-RU" sz="1800" baseline="30000" dirty="0">
              <a:solidFill>
                <a:schemeClr val="tx2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295174"/>
            <a:ext cx="8496944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600" dirty="0">
                <a:solidFill>
                  <a:schemeClr val="accent1"/>
                </a:solidFill>
                <a:latin typeface="Bahnschrift SemiLight" panose="020B0502040204020203" pitchFamily="34" charset="0"/>
                <a:cs typeface="Adobe Devanagari" pitchFamily="18" charset="0"/>
              </a:rPr>
              <a:t>Международная Байкальская молодежная </a:t>
            </a:r>
            <a:endParaRPr lang="ru-RU" sz="1600" dirty="0" smtClean="0">
              <a:solidFill>
                <a:schemeClr val="accent1"/>
              </a:solidFill>
              <a:latin typeface="Bahnschrift SemiLight" panose="020B0502040204020203" pitchFamily="34" charset="0"/>
              <a:cs typeface="Adobe Devanagari" pitchFamily="18" charset="0"/>
            </a:endParaRPr>
          </a:p>
          <a:p>
            <a:pPr algn="r">
              <a:defRPr/>
            </a:pPr>
            <a:r>
              <a:rPr lang="ru-RU" sz="1600" dirty="0" smtClean="0">
                <a:solidFill>
                  <a:schemeClr val="accent1"/>
                </a:solidFill>
                <a:latin typeface="Bahnschrift SemiLight" panose="020B0502040204020203" pitchFamily="34" charset="0"/>
                <a:cs typeface="Adobe Devanagari" pitchFamily="18" charset="0"/>
              </a:rPr>
              <a:t>научная школа по </a:t>
            </a:r>
            <a:r>
              <a:rPr lang="ru-RU" sz="1600" dirty="0">
                <a:solidFill>
                  <a:schemeClr val="accent1"/>
                </a:solidFill>
                <a:latin typeface="Bahnschrift SemiLight" panose="020B0502040204020203" pitchFamily="34" charset="0"/>
                <a:cs typeface="Adobe Devanagari" pitchFamily="18" charset="0"/>
              </a:rPr>
              <a:t>фундаментальной </a:t>
            </a:r>
            <a:r>
              <a:rPr lang="ru-RU" sz="1600" dirty="0" smtClean="0">
                <a:solidFill>
                  <a:schemeClr val="accent1"/>
                </a:solidFill>
                <a:latin typeface="Bahnschrift SemiLight" panose="020B0502040204020203" pitchFamily="34" charset="0"/>
                <a:cs typeface="Adobe Devanagari" pitchFamily="18" charset="0"/>
              </a:rPr>
              <a:t>физике</a:t>
            </a:r>
          </a:p>
          <a:p>
            <a:pPr algn="r">
              <a:defRPr/>
            </a:pPr>
            <a:r>
              <a:rPr lang="ru-RU" sz="1600" dirty="0" smtClean="0">
                <a:solidFill>
                  <a:schemeClr val="accent1"/>
                </a:solidFill>
                <a:latin typeface="Bahnschrift SemiLight" panose="020B0502040204020203" pitchFamily="34" charset="0"/>
                <a:cs typeface="Adobe Devanagari" pitchFamily="18" charset="0"/>
              </a:rPr>
              <a:t>«ФИЗИЧЕСКИЕ </a:t>
            </a:r>
            <a:r>
              <a:rPr lang="ru-RU" sz="1600" dirty="0">
                <a:solidFill>
                  <a:schemeClr val="accent1"/>
                </a:solidFill>
                <a:latin typeface="Bahnschrift SemiLight" panose="020B0502040204020203" pitchFamily="34" charset="0"/>
                <a:cs typeface="Adobe Devanagari" pitchFamily="18" charset="0"/>
              </a:rPr>
              <a:t>ПРОЦЕССЫ В КОСМОСЕ И </a:t>
            </a:r>
            <a:endParaRPr lang="ru-RU" sz="1600" dirty="0" smtClean="0">
              <a:solidFill>
                <a:schemeClr val="accent1"/>
              </a:solidFill>
              <a:latin typeface="Bahnschrift SemiLight" panose="020B0502040204020203" pitchFamily="34" charset="0"/>
              <a:cs typeface="Adobe Devanagari" pitchFamily="18" charset="0"/>
            </a:endParaRPr>
          </a:p>
          <a:p>
            <a:pPr algn="r">
              <a:defRPr/>
            </a:pPr>
            <a:r>
              <a:rPr lang="ru-RU" sz="1600" dirty="0" smtClean="0">
                <a:solidFill>
                  <a:schemeClr val="accent1"/>
                </a:solidFill>
                <a:latin typeface="Bahnschrift SemiLight" panose="020B0502040204020203" pitchFamily="34" charset="0"/>
                <a:cs typeface="Adobe Devanagari" pitchFamily="18" charset="0"/>
              </a:rPr>
              <a:t>ОКОЛОЗЕМНОЙ СРЕДЕ»</a:t>
            </a:r>
          </a:p>
          <a:p>
            <a:pPr algn="r"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XVIII Конференция молодых ученых</a:t>
            </a:r>
          </a:p>
          <a:p>
            <a:pPr algn="r">
              <a:defRPr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«Взаимодействие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полей и излучения с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веществом»</a:t>
            </a:r>
          </a:p>
          <a:p>
            <a:pPr algn="r">
              <a:defRPr/>
            </a:pPr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г. Иркутск, 1 </a:t>
            </a:r>
            <a:r>
              <a:rPr lang="ru-RU" sz="1600" dirty="0">
                <a:solidFill>
                  <a:schemeClr val="bg1">
                    <a:lumMod val="65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- </a:t>
            </a:r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7 сентября </a:t>
            </a:r>
            <a:r>
              <a:rPr lang="ru-RU" sz="1600" dirty="0">
                <a:solidFill>
                  <a:schemeClr val="bg1">
                    <a:lumMod val="65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2024 г.</a:t>
            </a:r>
            <a:endParaRPr lang="nb-NO" sz="1600" dirty="0" smtClean="0">
              <a:solidFill>
                <a:schemeClr val="bg1">
                  <a:lumMod val="65000"/>
                </a:schemeClr>
              </a:solidFill>
              <a:latin typeface="Bahnschrift SemiLight" panose="020B0502040204020203" pitchFamily="34" charset="0"/>
              <a:cs typeface="Adobe Devanagari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5085184"/>
            <a:ext cx="7704856" cy="16927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400" spc="10" baseline="30000" dirty="0" smtClean="0">
                <a:solidFill>
                  <a:schemeClr val="bg1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1</a:t>
            </a:r>
            <a:r>
              <a:rPr lang="en-US" sz="1400" spc="10" dirty="0" smtClean="0">
                <a:solidFill>
                  <a:schemeClr val="bg1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 </a:t>
            </a:r>
            <a:r>
              <a:rPr lang="ru-RU" sz="1400" spc="10" dirty="0">
                <a:solidFill>
                  <a:schemeClr val="bg1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Калининградский филиал Института земного магнетизма, ионосферы и распространения радиоволн им. Н</a:t>
            </a:r>
            <a:r>
              <a:rPr lang="ru-RU" sz="1400" spc="10" dirty="0" smtClean="0">
                <a:solidFill>
                  <a:schemeClr val="bg1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. В</a:t>
            </a:r>
            <a:r>
              <a:rPr lang="ru-RU" sz="1400" spc="10" dirty="0">
                <a:solidFill>
                  <a:schemeClr val="bg1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. Пушкова РАН, г. Калининград, </a:t>
            </a:r>
            <a:r>
              <a:rPr lang="ru-RU" sz="1400" spc="10" dirty="0" smtClean="0">
                <a:solidFill>
                  <a:schemeClr val="bg1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Россия</a:t>
            </a:r>
          </a:p>
          <a:p>
            <a:pPr algn="ctr">
              <a:spcBef>
                <a:spcPts val="600"/>
              </a:spcBef>
            </a:pPr>
            <a:r>
              <a:rPr lang="ru-RU" sz="1400" spc="10" baseline="30000" dirty="0" smtClean="0">
                <a:solidFill>
                  <a:schemeClr val="bg1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2</a:t>
            </a:r>
            <a:r>
              <a:rPr lang="en-US" sz="1400" spc="10" dirty="0" smtClean="0">
                <a:solidFill>
                  <a:schemeClr val="bg1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 </a:t>
            </a:r>
            <a:r>
              <a:rPr lang="ru-RU" sz="1400" spc="10" dirty="0" smtClean="0">
                <a:solidFill>
                  <a:schemeClr val="bg1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Институт </a:t>
            </a:r>
            <a:r>
              <a:rPr lang="ru-RU" sz="1400" spc="10" dirty="0">
                <a:solidFill>
                  <a:schemeClr val="bg1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земного магнетизма, ионосферы и распространения радиоволн </a:t>
            </a:r>
            <a:endParaRPr lang="ru-RU" sz="1400" spc="10" dirty="0" smtClean="0">
              <a:solidFill>
                <a:schemeClr val="bg1">
                  <a:lumMod val="50000"/>
                </a:schemeClr>
              </a:solidFill>
              <a:latin typeface="Bahnschrift SemiLight" panose="020B0502040204020203" pitchFamily="34" charset="0"/>
              <a:cs typeface="Adobe Devanagari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sz="1400" spc="10" dirty="0" smtClean="0">
                <a:solidFill>
                  <a:schemeClr val="bg1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им</a:t>
            </a:r>
            <a:r>
              <a:rPr lang="ru-RU" sz="1400" spc="10" dirty="0">
                <a:solidFill>
                  <a:schemeClr val="bg1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. </a:t>
            </a:r>
            <a:r>
              <a:rPr lang="ru-RU" sz="1400" spc="10" dirty="0" smtClean="0">
                <a:solidFill>
                  <a:schemeClr val="bg1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Н. В. Пушкова </a:t>
            </a:r>
            <a:r>
              <a:rPr lang="ru-RU" sz="1400" spc="10" dirty="0">
                <a:solidFill>
                  <a:schemeClr val="bg1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РАН, г. </a:t>
            </a:r>
            <a:r>
              <a:rPr lang="ru-RU" sz="1400" spc="10" dirty="0" smtClean="0">
                <a:solidFill>
                  <a:schemeClr val="bg1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Москва, Россия</a:t>
            </a:r>
            <a:endParaRPr lang="en-US" sz="1400" spc="10" dirty="0" smtClean="0">
              <a:solidFill>
                <a:schemeClr val="bg1">
                  <a:lumMod val="50000"/>
                </a:schemeClr>
              </a:solidFill>
              <a:latin typeface="Bahnschrift SemiLight" panose="020B0502040204020203" pitchFamily="34" charset="0"/>
              <a:cs typeface="Adobe Devanagari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sz="1400" spc="10" baseline="30000" dirty="0" smtClean="0">
                <a:solidFill>
                  <a:schemeClr val="bg1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3 </a:t>
            </a:r>
            <a:r>
              <a:rPr lang="ru-RU" sz="1400" spc="10" dirty="0" smtClean="0">
                <a:solidFill>
                  <a:schemeClr val="bg1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Московский государственный университет им. М. В. Ломоносова, г. Москва, Россия</a:t>
            </a:r>
          </a:p>
          <a:p>
            <a:pPr algn="ctr">
              <a:spcBef>
                <a:spcPts val="600"/>
              </a:spcBef>
            </a:pPr>
            <a:r>
              <a:rPr lang="ru-RU" sz="1400" spc="10" baseline="30000" dirty="0" smtClean="0">
                <a:solidFill>
                  <a:schemeClr val="bg1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4 </a:t>
            </a:r>
            <a:r>
              <a:rPr lang="ru-RU" sz="1400" spc="10" dirty="0" smtClean="0">
                <a:solidFill>
                  <a:schemeClr val="bg1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Университет </a:t>
            </a:r>
            <a:r>
              <a:rPr lang="ru-RU" sz="1400" spc="10" dirty="0" err="1" smtClean="0">
                <a:solidFill>
                  <a:schemeClr val="bg1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Линнеус</a:t>
            </a:r>
            <a:r>
              <a:rPr lang="ru-RU" sz="1400" spc="10" dirty="0" smtClean="0">
                <a:solidFill>
                  <a:schemeClr val="bg1">
                    <a:lumMod val="50000"/>
                  </a:schemeClr>
                </a:solidFill>
                <a:latin typeface="Bahnschrift SemiLight" panose="020B0502040204020203" pitchFamily="34" charset="0"/>
                <a:cs typeface="Adobe Devanagari" pitchFamily="18" charset="0"/>
              </a:rPr>
              <a:t>, г. Кальмар, Швеция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1080120" cy="842296"/>
          </a:xfrm>
          <a:prstGeom prst="rect">
            <a:avLst/>
          </a:prstGeom>
        </p:spPr>
      </p:pic>
      <p:pic>
        <p:nvPicPr>
          <p:cNvPr id="3074" name="Picture 2" descr="C:\Users\wdizm\OneDrive\Work\Секция ученого совета ИЗМИРАН 26 апреля 2023 г\logo-izmir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45" y="288995"/>
            <a:ext cx="1656184" cy="78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70"/>
          <a:stretch/>
        </p:blipFill>
        <p:spPr>
          <a:xfrm>
            <a:off x="1619673" y="1221908"/>
            <a:ext cx="983723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dizm\OneDrive\Desktop\IEEE TAP 2023\Примеры для статьи\CYPRUS_IZMIRAN_01_2023\profi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48" y="1377304"/>
            <a:ext cx="2992500" cy="47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wdizm\OneDrive\Desktop\IEEE TAP 2023\Примеры для статьи\Figures_1\25.9_CYPRUS_MOSCOW_01_20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77304"/>
            <a:ext cx="6104628" cy="474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79912" y="1988840"/>
            <a:ext cx="165618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hnschrift Light" panose="020B0502040204020203" pitchFamily="34" charset="0"/>
              </a:rPr>
              <a:t>25.95 MHz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6534" y="2643831"/>
            <a:ext cx="22558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ahnschrift Light" panose="020B0502040204020203" pitchFamily="34" charset="0"/>
              </a:rPr>
              <a:t>верхние лучи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8064" y="4401640"/>
            <a:ext cx="22558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ahnschrift Light" panose="020B0502040204020203" pitchFamily="34" charset="0"/>
              </a:rPr>
              <a:t>нижние лучи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6774298" y="3119057"/>
            <a:ext cx="179704" cy="4184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6372200" y="3825576"/>
            <a:ext cx="312247" cy="6480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668344" y="1881360"/>
            <a:ext cx="115212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Bahnschrift Light" panose="020B0502040204020203" pitchFamily="34" charset="0"/>
              </a:rPr>
              <a:t>O mode – </a:t>
            </a:r>
          </a:p>
          <a:p>
            <a:pPr algn="ctr"/>
            <a:r>
              <a:rPr lang="en-US" sz="1400" dirty="0" smtClean="0">
                <a:latin typeface="Bahnschrift Light" panose="020B0502040204020203" pitchFamily="34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Bahnschrift Light" panose="020B0502040204020203" pitchFamily="34" charset="0"/>
              </a:rPr>
              <a:t>X </a:t>
            </a:r>
            <a:r>
              <a:rPr lang="en-US" sz="1400" dirty="0">
                <a:solidFill>
                  <a:srgbClr val="FF0000"/>
                </a:solidFill>
                <a:latin typeface="Bahnschrift Light" panose="020B0502040204020203" pitchFamily="34" charset="0"/>
              </a:rPr>
              <a:t>mode – </a:t>
            </a:r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324248" y="116632"/>
            <a:ext cx="8495504" cy="1008112"/>
          </a:xfrm>
          <a:noFill/>
          <a:ln w="3810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CYPRUS – IZMIRAN   NeQuick2  IGRF13  </a:t>
            </a:r>
            <a:br>
              <a:rPr lang="en-US" sz="280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</a:br>
            <a:r>
              <a:rPr lang="en-US" sz="280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01.2023  12 UT  F10.7 = 159</a:t>
            </a:r>
            <a:endParaRPr lang="ru-RU" sz="2800" dirty="0">
              <a:solidFill>
                <a:srgbClr val="0070C0"/>
              </a:solidFill>
              <a:latin typeface="Bahnschrift SemiBold" panose="020B0502040204020203" pitchFamily="34" charset="0"/>
              <a:cs typeface="Adobe Devanagari" pitchFamily="18" charset="0"/>
            </a:endParaRPr>
          </a:p>
        </p:txBody>
      </p:sp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5B6208-8606-4593-BB83-F25E9A071EEE}" type="slidenum">
              <a:rPr lang="ru-RU" sz="2800" smtClean="0">
                <a:latin typeface="Bahnschrift Light" panose="020B0502040204020203" pitchFamily="34" charset="0"/>
              </a:rPr>
              <a:t>10</a:t>
            </a:fld>
            <a:endParaRPr lang="ru-RU" sz="2800" dirty="0">
              <a:latin typeface="Bahnschrift Light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79712" y="3059668"/>
            <a:ext cx="514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Bahnschrift Light" panose="020B0502040204020203" pitchFamily="34" charset="0"/>
              </a:rPr>
              <a:t>F2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591908" y="4797152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Bahnschrift Light" panose="020B0502040204020203" pitchFamily="34" charset="0"/>
              </a:rPr>
              <a:t>E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0888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8" y="1373867"/>
            <a:ext cx="2992500" cy="478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23" y="1374379"/>
            <a:ext cx="5924573" cy="460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96336" y="1805915"/>
            <a:ext cx="1080120" cy="5232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Bahnschrift Light" panose="020B0502040204020203" pitchFamily="34" charset="0"/>
              </a:rPr>
              <a:t>O mode – </a:t>
            </a:r>
          </a:p>
          <a:p>
            <a:pPr algn="ctr"/>
            <a:r>
              <a:rPr lang="en-US" sz="1400" dirty="0" smtClean="0">
                <a:latin typeface="Bahnschrift Light" panose="020B0502040204020203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X </a:t>
            </a:r>
            <a:r>
              <a:rPr lang="en-US" sz="1400" dirty="0">
                <a:solidFill>
                  <a:schemeClr val="bg1"/>
                </a:solidFill>
                <a:latin typeface="Bahnschrift Light" panose="020B0502040204020203" pitchFamily="34" charset="0"/>
              </a:rPr>
              <a:t>mode –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48064" y="2309971"/>
            <a:ext cx="22558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ahnschrift Light" panose="020B0502040204020203" pitchFamily="34" charset="0"/>
              </a:rPr>
              <a:t>минимумы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12318" y="2958043"/>
            <a:ext cx="22558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ahnschrift Light" panose="020B0502040204020203" pitchFamily="34" charset="0"/>
              </a:rPr>
              <a:t>седло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6166946" y="2771636"/>
            <a:ext cx="61238" cy="5316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166946" y="2771636"/>
            <a:ext cx="853326" cy="872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835817" y="3419708"/>
            <a:ext cx="1464375" cy="22412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580112" y="5550331"/>
            <a:ext cx="338437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ahnschrift Light" panose="020B0502040204020203" pitchFamily="34" charset="0"/>
              </a:rPr>
              <a:t>проекции на земную поверхность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H="1" flipV="1">
            <a:off x="6996694" y="4830251"/>
            <a:ext cx="383618" cy="72008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846000" y="2067525"/>
            <a:ext cx="144608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hnschrift Light" panose="020B0502040204020203" pitchFamily="34" charset="0"/>
              </a:rPr>
              <a:t>15.0 MHz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24248" y="116632"/>
            <a:ext cx="8495504" cy="10081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TRANSIONOSPHERIC RAYS   NeQuick2  IGRF13  </a:t>
            </a:r>
            <a:b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</a:br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01.2023  14 UT  F10.7 = 159</a:t>
            </a:r>
            <a:endParaRPr lang="ru-RU" sz="2800" dirty="0">
              <a:solidFill>
                <a:srgbClr val="0070C0"/>
              </a:solidFill>
              <a:latin typeface="Bahnschrift SemiBold" panose="020B0502040204020203" pitchFamily="34" charset="0"/>
              <a:cs typeface="Adobe Devanagari" pitchFamily="18" charset="0"/>
            </a:endParaRPr>
          </a:p>
        </p:txBody>
      </p:sp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5B6208-8606-4593-BB83-F25E9A071EEE}" type="slidenum">
              <a:rPr lang="ru-RU" sz="2800" smtClean="0">
                <a:latin typeface="Bahnschrift Light" panose="020B0502040204020203" pitchFamily="34" charset="0"/>
              </a:rPr>
              <a:t>11</a:t>
            </a:fld>
            <a:endParaRPr lang="ru-RU" sz="2800" dirty="0">
              <a:latin typeface="Bahnschrift Light" panose="020B0502040204020203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51720" y="1867470"/>
            <a:ext cx="514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Bahnschrift Light" panose="020B0502040204020203" pitchFamily="34" charset="0"/>
              </a:rPr>
              <a:t>F2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591908" y="4797152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Bahnschrift Light" panose="020B0502040204020203" pitchFamily="34" charset="0"/>
              </a:rPr>
              <a:t>E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6689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5B6208-8606-4593-BB83-F25E9A071EEE}" type="slidenum">
              <a:rPr lang="ru-RU" sz="2800" smtClean="0">
                <a:latin typeface="Bahnschrift Light" panose="020B0502040204020203" pitchFamily="34" charset="0"/>
              </a:rPr>
              <a:t>12</a:t>
            </a:fld>
            <a:endParaRPr lang="ru-RU" sz="2800" dirty="0">
              <a:latin typeface="Bahnschrift Light" panose="020B0502040204020203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324248" y="116632"/>
            <a:ext cx="8495504" cy="10081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CYPRUS – IZMIRAN   NeQuick2  IGRF13  </a:t>
            </a:r>
            <a:b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</a:br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0</a:t>
            </a:r>
            <a:r>
              <a:rPr lang="ru-RU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3</a:t>
            </a:r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.2023  1</a:t>
            </a:r>
            <a:r>
              <a:rPr lang="ru-RU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6</a:t>
            </a:r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 UT  F10.7 = </a:t>
            </a:r>
            <a:r>
              <a:rPr lang="ru-RU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260</a:t>
            </a:r>
            <a:endParaRPr lang="ru-RU" sz="2800" dirty="0">
              <a:solidFill>
                <a:srgbClr val="0070C0"/>
              </a:solidFill>
              <a:latin typeface="Bahnschrift SemiBold" panose="020B0502040204020203" pitchFamily="34" charset="0"/>
              <a:cs typeface="Adobe Devanagari" pitchFamily="18" charset="0"/>
            </a:endParaRPr>
          </a:p>
        </p:txBody>
      </p:sp>
      <p:pic>
        <p:nvPicPr>
          <p:cNvPr id="1026" name="Picture 2" descr="C:\Users\user\YandexDisk-ianosikov\РМД 2024\ezgif.com-animated-gif-mak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5" y="1628800"/>
            <a:ext cx="8953369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94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5B6208-8606-4593-BB83-F25E9A071EEE}" type="slidenum">
              <a:rPr lang="ru-RU" sz="2800" smtClean="0">
                <a:latin typeface="Bahnschrift Light" panose="020B0502040204020203" pitchFamily="34" charset="0"/>
              </a:rPr>
              <a:t>13</a:t>
            </a:fld>
            <a:endParaRPr lang="ru-RU" sz="2800" dirty="0">
              <a:latin typeface="Bahnschrift Light" panose="020B0502040204020203" pitchFamily="34" charset="0"/>
            </a:endParaRPr>
          </a:p>
        </p:txBody>
      </p:sp>
      <p:pic>
        <p:nvPicPr>
          <p:cNvPr id="2050" name="Picture 2" descr="C:\Users\user\YandexDisk-ianosikov\РМД 2024\ezgif.com-animated-gif-maker (1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6" y="1628800"/>
            <a:ext cx="8953368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4248" y="116632"/>
            <a:ext cx="8495504" cy="10081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CYPRUS – IZMIRAN   NeQuick2  IGRF13  </a:t>
            </a:r>
            <a:b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</a:br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0</a:t>
            </a:r>
            <a:r>
              <a:rPr lang="ru-RU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3</a:t>
            </a:r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.2023  1</a:t>
            </a:r>
            <a:r>
              <a:rPr lang="ru-RU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6</a:t>
            </a:r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 UT  F10.7 = </a:t>
            </a:r>
            <a:r>
              <a:rPr lang="ru-RU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260</a:t>
            </a:r>
            <a:endParaRPr lang="ru-RU" sz="2800" dirty="0">
              <a:solidFill>
                <a:srgbClr val="0070C0"/>
              </a:solidFill>
              <a:latin typeface="Bahnschrift SemiBold" panose="020B0502040204020203" pitchFamily="34" charset="0"/>
              <a:cs typeface="Adobe Devanaga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62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5B6208-8606-4593-BB83-F25E9A071EEE}" type="slidenum">
              <a:rPr lang="ru-RU" sz="2800" smtClean="0">
                <a:latin typeface="Bahnschrift Light" panose="020B0502040204020203" pitchFamily="34" charset="0"/>
              </a:rPr>
              <a:t>14</a:t>
            </a:fld>
            <a:endParaRPr lang="ru-RU" sz="2800" dirty="0">
              <a:latin typeface="Bahnschrift Light" panose="020B0502040204020203" pitchFamily="34" charset="0"/>
            </a:endParaRPr>
          </a:p>
        </p:txBody>
      </p:sp>
      <p:pic>
        <p:nvPicPr>
          <p:cNvPr id="2050" name="Picture 2" descr="C:\Users\user\YandexDisk-ianosikov\РМД 2024\ezgif.com-animated-gif-maker (1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6" y="1628800"/>
            <a:ext cx="8953368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YandexDisk-ianosikov\РМД 2024\pic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6" y="1628800"/>
            <a:ext cx="8948571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24248" y="116632"/>
            <a:ext cx="8495504" cy="10081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CYPRUS – IZMIRAN   NeQuick2  IGRF13  </a:t>
            </a:r>
            <a:b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</a:br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0</a:t>
            </a:r>
            <a:r>
              <a:rPr lang="ru-RU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3</a:t>
            </a:r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.2023  1</a:t>
            </a:r>
            <a:r>
              <a:rPr lang="ru-RU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6</a:t>
            </a:r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 UT  F10.7 = </a:t>
            </a:r>
            <a:r>
              <a:rPr lang="ru-RU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260</a:t>
            </a:r>
            <a:endParaRPr lang="ru-RU" sz="2800" dirty="0">
              <a:solidFill>
                <a:srgbClr val="0070C0"/>
              </a:solidFill>
              <a:latin typeface="Bahnschrift SemiBold" panose="020B0502040204020203" pitchFamily="34" charset="0"/>
              <a:cs typeface="Adobe Devanaga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88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5B6208-8606-4593-BB83-F25E9A071EEE}" type="slidenum">
              <a:rPr lang="ru-RU" sz="2800" smtClean="0">
                <a:latin typeface="Bahnschrift Light" panose="020B0502040204020203" pitchFamily="34" charset="0"/>
              </a:rPr>
              <a:t>15</a:t>
            </a:fld>
            <a:endParaRPr lang="ru-RU" sz="2800" dirty="0">
              <a:latin typeface="Bahnschrift Light" panose="020B0502040204020203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24248" y="116632"/>
            <a:ext cx="8495504" cy="10081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CYPRUS – IZMIRAN   NeQuick2  IGRF13  </a:t>
            </a:r>
            <a:b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</a:br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0</a:t>
            </a:r>
            <a:r>
              <a:rPr lang="ru-RU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3</a:t>
            </a:r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.2023  1</a:t>
            </a:r>
            <a:r>
              <a:rPr lang="ru-RU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6</a:t>
            </a:r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 UT  F10.7 = </a:t>
            </a:r>
            <a:r>
              <a:rPr lang="ru-RU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260</a:t>
            </a:r>
            <a:endParaRPr lang="ru-RU" sz="2800" dirty="0">
              <a:solidFill>
                <a:srgbClr val="0070C0"/>
              </a:solidFill>
              <a:latin typeface="Bahnschrift SemiBold" panose="020B0502040204020203" pitchFamily="34" charset="0"/>
              <a:cs typeface="Adobe Devanagari" pitchFamily="18" charset="0"/>
            </a:endParaRPr>
          </a:p>
        </p:txBody>
      </p:sp>
      <p:pic>
        <p:nvPicPr>
          <p:cNvPr id="1026" name="Picture 2" descr="G:\2. Data\Расчеты НЗ (Кипр-ИЗМИРАН)\03.03.2023 flx 150\pic\ani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471" y="1210270"/>
            <a:ext cx="5171058" cy="517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27784" y="3039343"/>
            <a:ext cx="514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Bahnschrift Light" panose="020B0502040204020203" pitchFamily="34" charset="0"/>
              </a:rPr>
              <a:t>F2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851920" y="4810637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Bahnschrift Light" panose="020B0502040204020203" pitchFamily="34" charset="0"/>
              </a:rPr>
              <a:t>E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1872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71" y="1211728"/>
            <a:ext cx="5169600" cy="5169600"/>
          </a:xfrm>
          <a:prstGeom prst="rect">
            <a:avLst/>
          </a:prstGeom>
        </p:spPr>
      </p:pic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5B6208-8606-4593-BB83-F25E9A071EEE}" type="slidenum">
              <a:rPr lang="ru-RU" sz="2800" smtClean="0">
                <a:latin typeface="Bahnschrift Light" panose="020B0502040204020203" pitchFamily="34" charset="0"/>
              </a:rPr>
              <a:t>16</a:t>
            </a:fld>
            <a:endParaRPr lang="ru-RU" sz="2800" dirty="0">
              <a:latin typeface="Bahnschrift Light" panose="020B0502040204020203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24248" y="116632"/>
            <a:ext cx="8495504" cy="10081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CYPRUS – IZMIRAN   NeQuick2  IGRF13  </a:t>
            </a:r>
            <a:b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</a:br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0</a:t>
            </a:r>
            <a:r>
              <a:rPr lang="ru-RU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3</a:t>
            </a:r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.2023  1</a:t>
            </a:r>
            <a:r>
              <a:rPr lang="ru-RU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6</a:t>
            </a:r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 UT  F10.7 = </a:t>
            </a:r>
            <a:r>
              <a:rPr lang="ru-RU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260</a:t>
            </a:r>
            <a:endParaRPr lang="ru-RU" sz="2800" dirty="0">
              <a:solidFill>
                <a:srgbClr val="0070C0"/>
              </a:solidFill>
              <a:latin typeface="Bahnschrift SemiBold" panose="020B0502040204020203" pitchFamily="34" charset="0"/>
              <a:cs typeface="Adobe Devanagari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42669" y="3307011"/>
            <a:ext cx="514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Bahnschrift Light" panose="020B0502040204020203" pitchFamily="34" charset="0"/>
              </a:rPr>
              <a:t>F2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11358" y="4810636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Bahnschrift Light" panose="020B0502040204020203" pitchFamily="34" charset="0"/>
              </a:rPr>
              <a:t>E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9453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71" y="1211728"/>
            <a:ext cx="5169600" cy="5169600"/>
          </a:xfrm>
          <a:prstGeom prst="rect">
            <a:avLst/>
          </a:prstGeom>
        </p:spPr>
      </p:pic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5B6208-8606-4593-BB83-F25E9A071EEE}" type="slidenum">
              <a:rPr lang="ru-RU" sz="2800" smtClean="0">
                <a:latin typeface="Bahnschrift Light" panose="020B0502040204020203" pitchFamily="34" charset="0"/>
              </a:rPr>
              <a:t>17</a:t>
            </a:fld>
            <a:endParaRPr lang="ru-RU" sz="2800" dirty="0">
              <a:latin typeface="Bahnschrift Light" panose="020B0502040204020203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24248" y="116632"/>
            <a:ext cx="8495504" cy="10081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CYPRUS – IZMIRAN   NeQuick2  IGRF13  </a:t>
            </a:r>
            <a:b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</a:br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0</a:t>
            </a:r>
            <a:r>
              <a:rPr lang="ru-RU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3</a:t>
            </a:r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.2023  1</a:t>
            </a:r>
            <a:r>
              <a:rPr lang="ru-RU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6</a:t>
            </a:r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 UT  F10.7 = </a:t>
            </a:r>
            <a:r>
              <a:rPr lang="ru-RU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260</a:t>
            </a:r>
            <a:endParaRPr lang="ru-RU" sz="2800" dirty="0">
              <a:solidFill>
                <a:srgbClr val="0070C0"/>
              </a:solidFill>
              <a:latin typeface="Bahnschrift SemiBold" panose="020B0502040204020203" pitchFamily="34" charset="0"/>
              <a:cs typeface="Adobe Devanagari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99792" y="2895327"/>
            <a:ext cx="514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Bahnschrift Light" panose="020B0502040204020203" pitchFamily="34" charset="0"/>
              </a:rPr>
              <a:t>F2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78852" y="4653136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Bahnschrift Light" panose="020B0502040204020203" pitchFamily="34" charset="0"/>
              </a:rPr>
              <a:t>E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440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2"/>
          <p:cNvSpPr>
            <a:spLocks noGrp="1"/>
          </p:cNvSpPr>
          <p:nvPr/>
        </p:nvSpPr>
        <p:spPr>
          <a:xfrm>
            <a:off x="539552" y="1196752"/>
            <a:ext cx="8208912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 работе представлена реализация прямого вариационного метода</a:t>
            </a:r>
            <a:r>
              <a:rPr lang="en-US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и метода пристрелки в трехмерной анизотропной ионосфере: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Получены аналитические выражения для градиента и гессиана целевой функции.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Реализован вариант метода в реалистичной ионосфере с использованием модели </a:t>
            </a:r>
            <a:r>
              <a:rPr lang="en-US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NeQuick2 </a:t>
            </a: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и </a:t>
            </a:r>
            <a:r>
              <a:rPr lang="en-US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IGRF13</a:t>
            </a: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en-US" alt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Bahnschrift Light" panose="020B0502040204020203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 текущей версии время расчета луча составляет </a:t>
            </a:r>
            <a:r>
              <a:rPr lang="en-US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0.1 – </a:t>
            </a: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0.5</a:t>
            </a:r>
            <a:r>
              <a:rPr lang="en-US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с., </a:t>
            </a:r>
            <a:r>
              <a:rPr lang="ru-RU" alt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ионограммы</a:t>
            </a: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– 1 – 2 мин.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ru-RU" alt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Метод предполагается использовать с паре с методом пристрелки, взаимодополняющих друг друга в наиболее сложных задачах. </a:t>
            </a:r>
          </a:p>
          <a:p>
            <a:pPr marL="0" indent="0">
              <a:spcBef>
                <a:spcPts val="1200"/>
              </a:spcBef>
              <a:buNone/>
            </a:pPr>
            <a:endParaRPr lang="en-US" altLang="ru-RU" sz="2400" dirty="0" smtClean="0">
              <a:solidFill>
                <a:schemeClr val="accent6">
                  <a:lumMod val="75000"/>
                </a:schemeClr>
              </a:solidFill>
              <a:latin typeface="Bahnschrift Light" panose="020B0502040204020203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14350" indent="-514350">
              <a:buFont typeface="+mj-lt"/>
              <a:buAutoNum type="arabicPeriod" startAt="4"/>
            </a:pPr>
            <a:endParaRPr lang="en-US" altLang="ru-RU" sz="26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  <a:cs typeface="Adobe Devanagari" pitchFamily="18" charset="0"/>
              </a:rPr>
              <a:t>Заключение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  <a:cs typeface="Adobe Devanagari" pitchFamily="18" charset="0"/>
            </a:endParaRPr>
          </a:p>
        </p:txBody>
      </p:sp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5B6208-8606-4593-BB83-F25E9A071EEE}" type="slidenum">
              <a:rPr lang="ru-RU" sz="2800" smtClean="0">
                <a:latin typeface="Bahnschrift Light" panose="020B0502040204020203" pitchFamily="34" charset="0"/>
              </a:rPr>
              <a:t>18</a:t>
            </a:fld>
            <a:endParaRPr lang="ru-RU" sz="28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6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99592" y="2996952"/>
            <a:ext cx="7200800" cy="764704"/>
          </a:xfr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  <a:cs typeface="Adobe Devanagari" pitchFamily="18" charset="0"/>
              </a:rPr>
              <a:t>Спасибо за внимание!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  <a:cs typeface="Adobe Devanagari" pitchFamily="18" charset="0"/>
            </a:endParaRPr>
          </a:p>
        </p:txBody>
      </p:sp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5B6208-8606-4593-BB83-F25E9A071EEE}" type="slidenum">
              <a:rPr lang="ru-RU" sz="2800" smtClean="0">
                <a:latin typeface="Bahnschrift Light" panose="020B0502040204020203" pitchFamily="34" charset="0"/>
              </a:rPr>
              <a:t>19</a:t>
            </a:fld>
            <a:endParaRPr lang="ru-RU" sz="28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13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User\Downloads\Рисунок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18"/>
          <a:stretch/>
        </p:blipFill>
        <p:spPr bwMode="auto">
          <a:xfrm>
            <a:off x="1979712" y="2584244"/>
            <a:ext cx="5045174" cy="387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Объект 2"/>
          <p:cNvSpPr>
            <a:spLocks noGrp="1"/>
          </p:cNvSpPr>
          <p:nvPr>
            <p:ph idx="1"/>
          </p:nvPr>
        </p:nvSpPr>
        <p:spPr>
          <a:xfrm>
            <a:off x="683568" y="908720"/>
            <a:ext cx="7704856" cy="151216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altLang="ru-RU" sz="1800" dirty="0" smtClean="0"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Решение двухточечной</a:t>
            </a:r>
            <a:r>
              <a:rPr lang="ru-RU" altLang="ru-RU" sz="1800" dirty="0" smtClean="0">
                <a:solidFill>
                  <a:srgbClr val="FF0000"/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altLang="ru-RU" sz="1800" dirty="0" smtClean="0"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задачи о расчете лучевых траекторий радиоволн в неоднородной </a:t>
            </a:r>
            <a:r>
              <a:rPr lang="ru-RU" altLang="ru-RU" sz="1800" dirty="0" smtClean="0">
                <a:solidFill>
                  <a:srgbClr val="C00000"/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анизотропной </a:t>
            </a:r>
            <a:r>
              <a:rPr lang="ru-RU" altLang="ru-RU" sz="1800" dirty="0" smtClean="0"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ионосфере.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altLang="ru-RU" sz="1800" dirty="0" smtClean="0"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Граничные условия: положения передатчика и приемника </a:t>
            </a:r>
            <a:r>
              <a:rPr lang="ru-RU" altLang="ru-RU" sz="1800" dirty="0" smtClean="0">
                <a:solidFill>
                  <a:srgbClr val="C00000"/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зафиксированы</a:t>
            </a:r>
            <a:r>
              <a:rPr lang="ru-RU" altLang="ru-RU" sz="1800" dirty="0" smtClean="0"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en-US" altLang="ru-RU" sz="1800" dirty="0">
              <a:latin typeface="Bahnschrift Light" panose="020B0502040204020203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19B0651-EE4F-4900-A07F-96A6BFA9D0F0}" type="slidenum">
              <a:rPr lang="ru-RU" sz="3200">
                <a:latin typeface="Bahnschrift Light" panose="020B0502040204020203" pitchFamily="34" charset="0"/>
              </a:rPr>
              <a:pPr/>
              <a:t>2</a:t>
            </a:fld>
            <a:endParaRPr lang="ru-RU" sz="3200" dirty="0">
              <a:latin typeface="Bahnschrift Light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72358" y="6126467"/>
            <a:ext cx="1624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dirty="0" smtClean="0">
                <a:solidFill>
                  <a:srgbClr val="C00000"/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Передатчик</a:t>
            </a:r>
            <a:endParaRPr lang="ru-RU" sz="2000" dirty="0">
              <a:solidFill>
                <a:srgbClr val="C00000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78299" y="6126467"/>
            <a:ext cx="1372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dirty="0" smtClean="0">
                <a:solidFill>
                  <a:srgbClr val="C00000"/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Приемник</a:t>
            </a:r>
            <a:endParaRPr lang="ru-RU" sz="2000" dirty="0">
              <a:solidFill>
                <a:srgbClr val="C00000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  <a:cs typeface="Adobe Devanagari" pitchFamily="18" charset="0"/>
              </a:rPr>
              <a:t>Мотивация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  <a:cs typeface="Adobe Devanaga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27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7" b="5639"/>
          <a:stretch/>
        </p:blipFill>
        <p:spPr>
          <a:xfrm>
            <a:off x="2489143" y="4212217"/>
            <a:ext cx="4165714" cy="26011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3"/>
          <a:stretch/>
        </p:blipFill>
        <p:spPr>
          <a:xfrm>
            <a:off x="4798776" y="1052736"/>
            <a:ext cx="4165712" cy="30487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7"/>
          <a:stretch/>
        </p:blipFill>
        <p:spPr>
          <a:xfrm>
            <a:off x="215986" y="1052736"/>
            <a:ext cx="4211998" cy="3048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1533616"/>
            <a:ext cx="144608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hnschrift Light" panose="020B0502040204020203" pitchFamily="34" charset="0"/>
              </a:rPr>
              <a:t>15.0 MHz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26120" y="1533616"/>
            <a:ext cx="144608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hnschrift Light" panose="020B0502040204020203" pitchFamily="34" charset="0"/>
              </a:rPr>
              <a:t>16.0 MHz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24248" y="116632"/>
            <a:ext cx="8495504" cy="10081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TRANSIONOSPHERIC RAYS   NeQuick2  IGRF13  </a:t>
            </a:r>
            <a:b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</a:br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01.2023  14 UT  F10.7 = 159</a:t>
            </a:r>
            <a:endParaRPr lang="ru-RU" sz="2800" dirty="0">
              <a:solidFill>
                <a:srgbClr val="0070C0"/>
              </a:solidFill>
              <a:latin typeface="Bahnschrift SemiBold" panose="020B0502040204020203" pitchFamily="34" charset="0"/>
              <a:cs typeface="Adobe Devanagari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88900" y="1700808"/>
            <a:ext cx="596127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621864" y="4215656"/>
            <a:ext cx="144608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hnschrift Light" panose="020B0502040204020203" pitchFamily="34" charset="0"/>
              </a:rPr>
              <a:t>25.0 MHz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49320" y="4101483"/>
            <a:ext cx="1005537" cy="296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5B6208-8606-4593-BB83-F25E9A071EEE}" type="slidenum">
              <a:rPr lang="ru-RU" sz="2800" smtClean="0">
                <a:latin typeface="Bahnschrift Light" panose="020B0502040204020203" pitchFamily="34" charset="0"/>
              </a:rPr>
              <a:t>20</a:t>
            </a:fld>
            <a:endParaRPr lang="ru-RU" sz="28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554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wdizm\OneDrive\Desktop\IEEE TAP 2023\Примеры для статьи\IONOGRAM\fi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r="12875"/>
          <a:stretch/>
        </p:blipFill>
        <p:spPr bwMode="auto">
          <a:xfrm>
            <a:off x="4411988" y="1521288"/>
            <a:ext cx="45525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5B6208-8606-4593-BB83-F25E9A071EEE}" type="slidenum">
              <a:rPr lang="ru-RU" sz="2800" smtClean="0">
                <a:latin typeface="Bahnschrift Light" panose="020B0502040204020203" pitchFamily="34" charset="0"/>
              </a:rPr>
              <a:t>21</a:t>
            </a:fld>
            <a:endParaRPr lang="ru-RU" sz="2800" dirty="0">
              <a:latin typeface="Bahnschrift Light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r="11141"/>
          <a:stretch/>
        </p:blipFill>
        <p:spPr>
          <a:xfrm>
            <a:off x="107504" y="1530424"/>
            <a:ext cx="4667250" cy="4490864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 flipV="1">
            <a:off x="1836416" y="4869160"/>
            <a:ext cx="1912191" cy="7200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 flipV="1">
            <a:off x="2484488" y="2636912"/>
            <a:ext cx="1645644" cy="151216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Заголовок 1"/>
          <p:cNvSpPr txBox="1">
            <a:spLocks/>
          </p:cNvSpPr>
          <p:nvPr/>
        </p:nvSpPr>
        <p:spPr>
          <a:xfrm>
            <a:off x="324248" y="116632"/>
            <a:ext cx="8495504" cy="10081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CYPRUS – IZMIRAN   NeQuick2  IGRF13  </a:t>
            </a:r>
            <a:b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</a:br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01.2023  14 UT  F10.7 = 159</a:t>
            </a:r>
            <a:endParaRPr lang="ru-RU" sz="2800" dirty="0">
              <a:solidFill>
                <a:srgbClr val="0070C0"/>
              </a:solidFill>
              <a:latin typeface="Bahnschrift SemiBold" panose="020B0502040204020203" pitchFamily="34" charset="0"/>
              <a:cs typeface="Adobe Devanagari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43078" y="4499828"/>
            <a:ext cx="716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F2-</a:t>
            </a:r>
            <a:endParaRPr lang="ru-RU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46784" y="3645024"/>
            <a:ext cx="801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F2+</a:t>
            </a:r>
            <a:endParaRPr lang="ru-RU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851920" y="4365104"/>
            <a:ext cx="0" cy="98705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995216" y="4365104"/>
            <a:ext cx="0" cy="98705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5652120" y="2789312"/>
            <a:ext cx="0" cy="189518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6516216" y="4238218"/>
            <a:ext cx="976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Нижние </a:t>
            </a:r>
          </a:p>
          <a:p>
            <a:pPr algn="ctr"/>
            <a:r>
              <a:rPr lang="ru-RU" sz="14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лучи</a:t>
            </a:r>
            <a:endParaRPr lang="ru-RU" sz="1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516216" y="2265685"/>
            <a:ext cx="970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Верхние</a:t>
            </a:r>
          </a:p>
          <a:p>
            <a:pPr algn="ctr"/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лучи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93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wdizm\OneDrive\Desktop\IEEE TAP 2023\Пример AIS-2023\f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01134"/>
            <a:ext cx="6942857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79912" y="1988840"/>
            <a:ext cx="165618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hnschrift Light" panose="020B0502040204020203" pitchFamily="34" charset="0"/>
              </a:rPr>
              <a:t>25.</a:t>
            </a:r>
            <a:r>
              <a:rPr lang="ru-RU" sz="2400" dirty="0" smtClean="0">
                <a:latin typeface="Bahnschrift Light" panose="020B0502040204020203" pitchFamily="34" charset="0"/>
              </a:rPr>
              <a:t>0</a:t>
            </a:r>
            <a:r>
              <a:rPr lang="en-US" sz="2400" dirty="0" smtClean="0">
                <a:latin typeface="Bahnschrift Light" panose="020B0502040204020203" pitchFamily="34" charset="0"/>
              </a:rPr>
              <a:t> MHz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14657" y="2564903"/>
            <a:ext cx="22558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ahnschrift Light" panose="020B0502040204020203" pitchFamily="34" charset="0"/>
              </a:rPr>
              <a:t>верхние лучи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0310" y="4149080"/>
            <a:ext cx="225582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ahnschrift Light" panose="020B0502040204020203" pitchFamily="34" charset="0"/>
              </a:rPr>
              <a:t>нижние </a:t>
            </a:r>
          </a:p>
          <a:p>
            <a:pPr algn="ctr"/>
            <a:r>
              <a:rPr lang="ru-RU" sz="2400" dirty="0" smtClean="0">
                <a:latin typeface="Bahnschrift Light" panose="020B0502040204020203" pitchFamily="34" charset="0"/>
              </a:rPr>
              <a:t>лучи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5256392" y="3026568"/>
            <a:ext cx="179704" cy="4184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4608004" y="3645024"/>
            <a:ext cx="312247" cy="6480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324248" y="116632"/>
            <a:ext cx="8495504" cy="1008112"/>
          </a:xfrm>
          <a:noFill/>
          <a:ln w="3810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CYPRUS – IZMIRAN   NeQuick2  IGRF13  </a:t>
            </a:r>
            <a:b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</a:br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01.202</a:t>
            </a:r>
            <a:r>
              <a:rPr lang="ru-RU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0</a:t>
            </a:r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  12 UT  F10.7 = 15</a:t>
            </a:r>
            <a:r>
              <a:rPr lang="ru-RU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0</a:t>
            </a:r>
            <a:endParaRPr lang="ru-RU" sz="2800" dirty="0">
              <a:solidFill>
                <a:srgbClr val="0070C0"/>
              </a:solidFill>
              <a:latin typeface="Bahnschrift SemiBold" panose="020B0502040204020203" pitchFamily="34" charset="0"/>
              <a:cs typeface="Adobe Devanagari" pitchFamily="18" charset="0"/>
            </a:endParaRPr>
          </a:p>
        </p:txBody>
      </p:sp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5B6208-8606-4593-BB83-F25E9A071EEE}" type="slidenum">
              <a:rPr lang="ru-RU" sz="2800" smtClean="0">
                <a:latin typeface="Bahnschrift Light" panose="020B0502040204020203" pitchFamily="34" charset="0"/>
              </a:rPr>
              <a:t>22</a:t>
            </a:fld>
            <a:endParaRPr lang="ru-RU" sz="28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143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dizm\OneDrive\Desktop\IEEE TAP 2023\Примеры для статьи\Figures_1\20_CYPRUS_MOSCOW_01_20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2" y="200324"/>
            <a:ext cx="4165714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dizm\OneDrive\Desktop\IEEE TAP 2023\Примеры для статьи\Figures_1\25.8_CYPRUS_MOSCOW_01_20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0324"/>
            <a:ext cx="4165714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wdizm\OneDrive\Desktop\IEEE TAP 2023\Примеры для статьи\Figures_1\25.9_CYPRUS_MOSCOW_01_202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56" y="3471227"/>
            <a:ext cx="4165714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wdizm\OneDrive\Desktop\IEEE TAP 2023\Примеры для статьи\Figures_1\26_CYPRUS_MOSCOW_01_202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71227"/>
            <a:ext cx="4165714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620688"/>
            <a:ext cx="144608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hnschrift Light" panose="020B0502040204020203" pitchFamily="34" charset="0"/>
              </a:rPr>
              <a:t>20.0 MHz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620688"/>
            <a:ext cx="15180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hnschrift Light" panose="020B0502040204020203" pitchFamily="34" charset="0"/>
              </a:rPr>
              <a:t>25.8 MHz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256" y="3933056"/>
            <a:ext cx="158231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hnschrift Light" panose="020B0502040204020203" pitchFamily="34" charset="0"/>
              </a:rPr>
              <a:t>25.95 MHz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2040" y="3923440"/>
            <a:ext cx="144608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hnschrift Light" panose="020B0502040204020203" pitchFamily="34" charset="0"/>
              </a:rPr>
              <a:t>26.0 MHz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28184" y="4221088"/>
            <a:ext cx="22558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ahnschrift Light" panose="020B0502040204020203" pitchFamily="34" charset="0"/>
              </a:rPr>
              <a:t>МПЧ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7200610" y="4633859"/>
            <a:ext cx="179702" cy="23530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39952" y="2996952"/>
            <a:ext cx="100811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Bahnschrift Light" panose="020B0502040204020203" pitchFamily="34" charset="0"/>
              </a:rPr>
              <a:t>O mode – </a:t>
            </a:r>
          </a:p>
          <a:p>
            <a:pPr algn="ctr"/>
            <a:r>
              <a:rPr lang="en-US" sz="1400" dirty="0" smtClean="0">
                <a:latin typeface="Bahnschrift Light" panose="020B0502040204020203" pitchFamily="34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Bahnschrift Light" panose="020B0502040204020203" pitchFamily="34" charset="0"/>
              </a:rPr>
              <a:t>X </a:t>
            </a:r>
            <a:r>
              <a:rPr lang="en-US" sz="1400" dirty="0">
                <a:solidFill>
                  <a:srgbClr val="FF0000"/>
                </a:solidFill>
                <a:latin typeface="Bahnschrift Light" panose="020B0502040204020203" pitchFamily="34" charset="0"/>
              </a:rPr>
              <a:t>mode – </a:t>
            </a:r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5B6208-8606-4593-BB83-F25E9A071EEE}" type="slidenum">
              <a:rPr lang="ru-RU" sz="2800" smtClean="0">
                <a:latin typeface="Bahnschrift Light" panose="020B0502040204020203" pitchFamily="34" charset="0"/>
              </a:rPr>
              <a:t>23</a:t>
            </a:fld>
            <a:endParaRPr lang="ru-RU" sz="28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34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wdizm\OneDrive\Desktop\IEEE TAP 2023\Пример AIS-2023\f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01134"/>
            <a:ext cx="6942857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79912" y="1988840"/>
            <a:ext cx="165618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hnschrift Light" panose="020B0502040204020203" pitchFamily="34" charset="0"/>
              </a:rPr>
              <a:t>25.</a:t>
            </a:r>
            <a:r>
              <a:rPr lang="ru-RU" sz="2400" dirty="0" smtClean="0">
                <a:latin typeface="Bahnschrift Light" panose="020B0502040204020203" pitchFamily="34" charset="0"/>
              </a:rPr>
              <a:t>0</a:t>
            </a:r>
            <a:r>
              <a:rPr lang="en-US" sz="2400" dirty="0" smtClean="0">
                <a:latin typeface="Bahnschrift Light" panose="020B0502040204020203" pitchFamily="34" charset="0"/>
              </a:rPr>
              <a:t> MHz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14657" y="2564903"/>
            <a:ext cx="22558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ahnschrift Light" panose="020B0502040204020203" pitchFamily="34" charset="0"/>
              </a:rPr>
              <a:t>верхние лучи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0310" y="4149080"/>
            <a:ext cx="225582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ahnschrift Light" panose="020B0502040204020203" pitchFamily="34" charset="0"/>
              </a:rPr>
              <a:t>нижние </a:t>
            </a:r>
          </a:p>
          <a:p>
            <a:pPr algn="ctr"/>
            <a:r>
              <a:rPr lang="ru-RU" sz="2400" dirty="0" smtClean="0">
                <a:latin typeface="Bahnschrift Light" panose="020B0502040204020203" pitchFamily="34" charset="0"/>
              </a:rPr>
              <a:t>лучи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5256392" y="3026568"/>
            <a:ext cx="179704" cy="4184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4608004" y="3645024"/>
            <a:ext cx="312247" cy="6480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324248" y="116632"/>
            <a:ext cx="8495504" cy="1008112"/>
          </a:xfrm>
          <a:noFill/>
          <a:ln w="3810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CYPRUS – IZMIRAN   NeQuick2  IGRF13  </a:t>
            </a:r>
            <a:b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</a:br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01.202</a:t>
            </a:r>
            <a:r>
              <a:rPr lang="ru-RU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0</a:t>
            </a:r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  12 UT  F10.7 = 15</a:t>
            </a:r>
            <a:r>
              <a:rPr lang="ru-RU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0</a:t>
            </a:r>
            <a:endParaRPr lang="ru-RU" sz="2800" dirty="0">
              <a:solidFill>
                <a:srgbClr val="0070C0"/>
              </a:solidFill>
              <a:latin typeface="Bahnschrift SemiBold" panose="020B0502040204020203" pitchFamily="34" charset="0"/>
              <a:cs typeface="Adobe Devanagari" pitchFamily="18" charset="0"/>
            </a:endParaRPr>
          </a:p>
        </p:txBody>
      </p:sp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5B6208-8606-4593-BB83-F25E9A071EEE}" type="slidenum">
              <a:rPr lang="ru-RU" sz="2800" smtClean="0">
                <a:latin typeface="Bahnschrift Light" panose="020B0502040204020203" pitchFamily="34" charset="0"/>
              </a:rPr>
              <a:t>24</a:t>
            </a:fld>
            <a:endParaRPr lang="ru-RU" sz="28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143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dizm\OneDrive\Desktop\IEEE TAP 2023\Примеры для статьи\Figures_1\20_CYPRUS_MOSCOW_01_20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2" y="200324"/>
            <a:ext cx="4165714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dizm\OneDrive\Desktop\IEEE TAP 2023\Примеры для статьи\Figures_1\25.8_CYPRUS_MOSCOW_01_20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0324"/>
            <a:ext cx="4165714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wdizm\OneDrive\Desktop\IEEE TAP 2023\Примеры для статьи\Figures_1\25.9_CYPRUS_MOSCOW_01_202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56" y="3471227"/>
            <a:ext cx="4165714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wdizm\OneDrive\Desktop\IEEE TAP 2023\Примеры для статьи\Figures_1\26_CYPRUS_MOSCOW_01_202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71227"/>
            <a:ext cx="4165714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620688"/>
            <a:ext cx="144608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hnschrift Light" panose="020B0502040204020203" pitchFamily="34" charset="0"/>
              </a:rPr>
              <a:t>20.0 MHz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620688"/>
            <a:ext cx="15180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hnschrift Light" panose="020B0502040204020203" pitchFamily="34" charset="0"/>
              </a:rPr>
              <a:t>25.8 MHz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256" y="3933056"/>
            <a:ext cx="158231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hnschrift Light" panose="020B0502040204020203" pitchFamily="34" charset="0"/>
              </a:rPr>
              <a:t>25.95 MHz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2040" y="3923440"/>
            <a:ext cx="144608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hnschrift Light" panose="020B0502040204020203" pitchFamily="34" charset="0"/>
              </a:rPr>
              <a:t>26.0 MHz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28184" y="4221088"/>
            <a:ext cx="22558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ahnschrift Light" panose="020B0502040204020203" pitchFamily="34" charset="0"/>
              </a:rPr>
              <a:t>МПЧ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7200610" y="4633859"/>
            <a:ext cx="179702" cy="23530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39952" y="2996952"/>
            <a:ext cx="100811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Bahnschrift Light" panose="020B0502040204020203" pitchFamily="34" charset="0"/>
              </a:rPr>
              <a:t>O mode – </a:t>
            </a:r>
          </a:p>
          <a:p>
            <a:pPr algn="ctr"/>
            <a:r>
              <a:rPr lang="en-US" sz="1400" dirty="0" smtClean="0">
                <a:latin typeface="Bahnschrift Light" panose="020B0502040204020203" pitchFamily="34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Bahnschrift Light" panose="020B0502040204020203" pitchFamily="34" charset="0"/>
              </a:rPr>
              <a:t>X </a:t>
            </a:r>
            <a:r>
              <a:rPr lang="en-US" sz="1400" dirty="0">
                <a:solidFill>
                  <a:srgbClr val="FF0000"/>
                </a:solidFill>
                <a:latin typeface="Bahnschrift Light" panose="020B0502040204020203" pitchFamily="34" charset="0"/>
              </a:rPr>
              <a:t>mode – </a:t>
            </a:r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5B6208-8606-4593-BB83-F25E9A071EEE}" type="slidenum">
              <a:rPr lang="ru-RU" sz="2800" smtClean="0">
                <a:latin typeface="Bahnschrift Light" panose="020B0502040204020203" pitchFamily="34" charset="0"/>
              </a:rPr>
              <a:t>25</a:t>
            </a:fld>
            <a:endParaRPr lang="ru-RU" sz="28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34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dizm\OneDrive\Desktop\Метод Артема\nequick_map\nequick2_6_1999_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48" y="1196752"/>
            <a:ext cx="6480000" cy="360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wdizm\OneDrive\Desktop\Метод Артема\nequick_map\nequick2_6_1999_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21288"/>
            <a:ext cx="6480000" cy="360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6165304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dirty="0">
                <a:latin typeface="Bahnschrift Light" panose="020B0502040204020203" pitchFamily="34" charset="0"/>
              </a:rPr>
              <a:t>Nava B., </a:t>
            </a:r>
            <a:r>
              <a:rPr lang="en-US" sz="1400" dirty="0" err="1">
                <a:latin typeface="Bahnschrift Light" panose="020B0502040204020203" pitchFamily="34" charset="0"/>
              </a:rPr>
              <a:t>Coisson</a:t>
            </a:r>
            <a:r>
              <a:rPr lang="en-US" sz="1400" dirty="0">
                <a:latin typeface="Bahnschrift Light" panose="020B0502040204020203" pitchFamily="34" charset="0"/>
              </a:rPr>
              <a:t> P., </a:t>
            </a:r>
            <a:r>
              <a:rPr lang="en-US" sz="1400" dirty="0" err="1">
                <a:latin typeface="Bahnschrift Light" panose="020B0502040204020203" pitchFamily="34" charset="0"/>
              </a:rPr>
              <a:t>Radicella</a:t>
            </a:r>
            <a:r>
              <a:rPr lang="en-US" sz="1400" dirty="0">
                <a:latin typeface="Bahnschrift Light" panose="020B0502040204020203" pitchFamily="34" charset="0"/>
              </a:rPr>
              <a:t> S. M. A new version of the </a:t>
            </a:r>
            <a:r>
              <a:rPr lang="en-US" sz="1400" dirty="0" err="1">
                <a:latin typeface="Bahnschrift Light" panose="020B0502040204020203" pitchFamily="34" charset="0"/>
              </a:rPr>
              <a:t>NeQuick</a:t>
            </a:r>
            <a:r>
              <a:rPr lang="en-US" sz="1400" dirty="0">
                <a:latin typeface="Bahnschrift Light" panose="020B0502040204020203" pitchFamily="34" charset="0"/>
              </a:rPr>
              <a:t> ionosphere electron density model //Journal of atmospheric and solar-terrestrial physics. – 2008. – </a:t>
            </a:r>
            <a:r>
              <a:rPr lang="ru-RU" sz="1400" dirty="0">
                <a:latin typeface="Bahnschrift Light" panose="020B0502040204020203" pitchFamily="34" charset="0"/>
              </a:rPr>
              <a:t>Т</a:t>
            </a:r>
            <a:r>
              <a:rPr lang="en-US" sz="1400" dirty="0">
                <a:latin typeface="Bahnschrift Light" panose="020B0502040204020203" pitchFamily="34" charset="0"/>
              </a:rPr>
              <a:t>. 70. – №. </a:t>
            </a:r>
            <a:r>
              <a:rPr lang="ru-RU" sz="1400" dirty="0">
                <a:latin typeface="Bahnschrift Light" panose="020B0502040204020203" pitchFamily="34" charset="0"/>
              </a:rPr>
              <a:t>15. – С. 1856-1862.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324248" y="116632"/>
            <a:ext cx="8495504" cy="720080"/>
          </a:xfrm>
          <a:noFill/>
          <a:ln w="3810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Модель ионосферы </a:t>
            </a:r>
            <a:r>
              <a:rPr lang="en-US" sz="36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NeQuick2</a:t>
            </a:r>
            <a:endParaRPr lang="ru-RU" sz="3600" dirty="0">
              <a:solidFill>
                <a:srgbClr val="0070C0"/>
              </a:solidFill>
              <a:latin typeface="Bahnschrift SemiBold" panose="020B0502040204020203" pitchFamily="34" charset="0"/>
              <a:cs typeface="Adobe Devanagari" pitchFamily="18" charset="0"/>
            </a:endParaRPr>
          </a:p>
        </p:txBody>
      </p:sp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5B6208-8606-4593-BB83-F25E9A071EEE}" type="slidenum">
              <a:rPr lang="ru-RU" sz="2800" smtClean="0">
                <a:latin typeface="Bahnschrift Light" panose="020B0502040204020203" pitchFamily="34" charset="0"/>
              </a:rPr>
              <a:t>26</a:t>
            </a:fld>
            <a:endParaRPr lang="ru-RU" sz="28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wdizm\OneDrive\Desktop\Метод Артема\igrf_map\igrf13_altitude_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671" y="3429304"/>
            <a:ext cx="4924800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6165304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dirty="0" err="1" smtClean="0">
                <a:latin typeface="Bahnschrift Light" panose="020B0502040204020203" pitchFamily="34" charset="0"/>
              </a:rPr>
              <a:t>Alken</a:t>
            </a:r>
            <a:r>
              <a:rPr lang="en-US" sz="1400" dirty="0" smtClean="0">
                <a:latin typeface="Bahnschrift Light" panose="020B0502040204020203" pitchFamily="34" charset="0"/>
              </a:rPr>
              <a:t> </a:t>
            </a:r>
            <a:r>
              <a:rPr lang="en-US" sz="1400" dirty="0">
                <a:latin typeface="Bahnschrift Light" panose="020B0502040204020203" pitchFamily="34" charset="0"/>
              </a:rPr>
              <a:t>P., </a:t>
            </a:r>
            <a:r>
              <a:rPr lang="en-US" sz="1400" dirty="0" err="1">
                <a:latin typeface="Bahnschrift Light" panose="020B0502040204020203" pitchFamily="34" charset="0"/>
              </a:rPr>
              <a:t>Thébault</a:t>
            </a:r>
            <a:r>
              <a:rPr lang="en-US" sz="1400" dirty="0">
                <a:latin typeface="Bahnschrift Light" panose="020B0502040204020203" pitchFamily="34" charset="0"/>
              </a:rPr>
              <a:t> E., </a:t>
            </a:r>
            <a:r>
              <a:rPr lang="en-US" sz="1400" dirty="0" err="1">
                <a:latin typeface="Bahnschrift Light" panose="020B0502040204020203" pitchFamily="34" charset="0"/>
              </a:rPr>
              <a:t>Beggan</a:t>
            </a:r>
            <a:r>
              <a:rPr lang="en-US" sz="1400" dirty="0">
                <a:latin typeface="Bahnschrift Light" panose="020B0502040204020203" pitchFamily="34" charset="0"/>
              </a:rPr>
              <a:t> C. D., Amit H., Aubert J. et al. International geomagnetic reference field: the thirteenth </a:t>
            </a:r>
            <a:r>
              <a:rPr lang="en-US" sz="1400" dirty="0" smtClean="0">
                <a:latin typeface="Bahnschrift Light" panose="020B0502040204020203" pitchFamily="34" charset="0"/>
              </a:rPr>
              <a:t>generation</a:t>
            </a:r>
            <a:r>
              <a:rPr lang="ru-RU" sz="1400" dirty="0" smtClean="0">
                <a:latin typeface="Bahnschrift Light" panose="020B0502040204020203" pitchFamily="34" charset="0"/>
              </a:rPr>
              <a:t> </a:t>
            </a:r>
            <a:r>
              <a:rPr lang="en-US" sz="1400" dirty="0" smtClean="0">
                <a:latin typeface="Bahnschrift Light" panose="020B0502040204020203" pitchFamily="34" charset="0"/>
              </a:rPr>
              <a:t>//</a:t>
            </a:r>
            <a:r>
              <a:rPr lang="ru-RU" sz="1400" dirty="0" smtClean="0">
                <a:latin typeface="Bahnschrift Light" panose="020B0502040204020203" pitchFamily="34" charset="0"/>
              </a:rPr>
              <a:t> </a:t>
            </a:r>
            <a:r>
              <a:rPr lang="en-US" sz="1400" dirty="0" smtClean="0">
                <a:latin typeface="Bahnschrift Light" panose="020B0502040204020203" pitchFamily="34" charset="0"/>
              </a:rPr>
              <a:t>Earth</a:t>
            </a:r>
            <a:r>
              <a:rPr lang="en-US" sz="1400" dirty="0">
                <a:latin typeface="Bahnschrift Light" panose="020B0502040204020203" pitchFamily="34" charset="0"/>
              </a:rPr>
              <a:t>, Planets and Space. – 2021. – Т. 73. – №. 1. – С. 1-25.</a:t>
            </a:r>
            <a:endParaRPr lang="ru-RU" sz="1400" dirty="0">
              <a:latin typeface="Bahnschrift Light" panose="020B0502040204020203" pitchFamily="34" charset="0"/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324248" y="116632"/>
            <a:ext cx="8495504" cy="720080"/>
          </a:xfrm>
          <a:noFill/>
          <a:ln w="38100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Bahnschrift SemiBold" panose="020B0502040204020203" pitchFamily="34" charset="0"/>
                <a:cs typeface="Adobe Devanagari" pitchFamily="18" charset="0"/>
              </a:rPr>
              <a:t>Модель магнитного поля</a:t>
            </a:r>
            <a:endParaRPr lang="ru-RU" sz="3600" dirty="0">
              <a:solidFill>
                <a:schemeClr val="accent6">
                  <a:lumMod val="75000"/>
                </a:schemeClr>
              </a:solidFill>
              <a:latin typeface="Bahnschrift SemiBold" panose="020B0502040204020203" pitchFamily="34" charset="0"/>
              <a:cs typeface="Adobe Devanagari" pitchFamily="18" charset="0"/>
            </a:endParaRPr>
          </a:p>
        </p:txBody>
      </p:sp>
      <p:pic>
        <p:nvPicPr>
          <p:cNvPr id="4098" name="Picture 2" descr="C:\Users\wdizm\OneDrive\Desktop\Метод Артема\igrf_map\dipole_altitude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671" y="908720"/>
            <a:ext cx="4924801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788744" y="4511000"/>
            <a:ext cx="2343096" cy="6461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Bahnschrift SemiBold" panose="020B0502040204020203" pitchFamily="34" charset="0"/>
                <a:cs typeface="Adobe Devanagari" pitchFamily="18" charset="0"/>
              </a:rPr>
              <a:t>IGRF13</a:t>
            </a:r>
            <a:endParaRPr lang="ru-RU" sz="3600" dirty="0">
              <a:solidFill>
                <a:schemeClr val="accent6">
                  <a:lumMod val="75000"/>
                </a:schemeClr>
              </a:solidFill>
              <a:latin typeface="Bahnschrift SemiBold" panose="020B0502040204020203" pitchFamily="34" charset="0"/>
              <a:cs typeface="Adobe Devanagari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788744" y="2060848"/>
            <a:ext cx="2343096" cy="72008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Bahnschrift SemiBold" panose="020B0502040204020203" pitchFamily="34" charset="0"/>
                <a:cs typeface="Adobe Devanagari" pitchFamily="18" charset="0"/>
              </a:rPr>
              <a:t>Диполь</a:t>
            </a:r>
            <a:endParaRPr lang="ru-RU" sz="3600" dirty="0">
              <a:solidFill>
                <a:schemeClr val="accent6">
                  <a:lumMod val="75000"/>
                </a:schemeClr>
              </a:solidFill>
              <a:latin typeface="Bahnschrift SemiBold" panose="020B0502040204020203" pitchFamily="34" charset="0"/>
              <a:cs typeface="Adobe Devanagari" pitchFamily="18" charset="0"/>
            </a:endParaRPr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5B6208-8606-4593-BB83-F25E9A071EEE}" type="slidenum">
              <a:rPr lang="ru-RU" sz="2800" smtClean="0">
                <a:latin typeface="Bahnschrift Light" panose="020B0502040204020203" pitchFamily="34" charset="0"/>
              </a:rPr>
              <a:t>27</a:t>
            </a:fld>
            <a:endParaRPr lang="ru-RU" sz="28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13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wdizm\OneDrive\Desktop\IEEE TAP 2023\Пример AIS-2023\f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01134"/>
            <a:ext cx="6942857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79912" y="1988840"/>
            <a:ext cx="165618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hnschrift Light" panose="020B0502040204020203" pitchFamily="34" charset="0"/>
              </a:rPr>
              <a:t>25.</a:t>
            </a:r>
            <a:r>
              <a:rPr lang="ru-RU" sz="2400" dirty="0" smtClean="0">
                <a:latin typeface="Bahnschrift Light" panose="020B0502040204020203" pitchFamily="34" charset="0"/>
              </a:rPr>
              <a:t>0</a:t>
            </a:r>
            <a:r>
              <a:rPr lang="en-US" sz="2400" dirty="0" smtClean="0">
                <a:latin typeface="Bahnschrift Light" panose="020B0502040204020203" pitchFamily="34" charset="0"/>
              </a:rPr>
              <a:t> MHz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14657" y="2564903"/>
            <a:ext cx="22558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ahnschrift Light" panose="020B0502040204020203" pitchFamily="34" charset="0"/>
              </a:rPr>
              <a:t>верхние лучи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0310" y="4149080"/>
            <a:ext cx="225582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ahnschrift Light" panose="020B0502040204020203" pitchFamily="34" charset="0"/>
              </a:rPr>
              <a:t>нижние </a:t>
            </a:r>
          </a:p>
          <a:p>
            <a:pPr algn="ctr"/>
            <a:r>
              <a:rPr lang="ru-RU" sz="2400" dirty="0" smtClean="0">
                <a:latin typeface="Bahnschrift Light" panose="020B0502040204020203" pitchFamily="34" charset="0"/>
              </a:rPr>
              <a:t>лучи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5256392" y="3026568"/>
            <a:ext cx="179704" cy="4184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4608004" y="3645024"/>
            <a:ext cx="312247" cy="6480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324248" y="116632"/>
            <a:ext cx="8495504" cy="1008112"/>
          </a:xfrm>
          <a:noFill/>
          <a:ln w="3810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CYPRUS – IZMIRAN   NeQuick2  IGRF13  </a:t>
            </a:r>
            <a:b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</a:br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01.202</a:t>
            </a:r>
            <a:r>
              <a:rPr lang="ru-RU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0</a:t>
            </a:r>
            <a:r>
              <a:rPr lang="en-US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  12 UT  F10.7 = 15</a:t>
            </a:r>
            <a:r>
              <a:rPr lang="ru-RU" sz="2800" dirty="0" smtClean="0">
                <a:solidFill>
                  <a:srgbClr val="0070C0"/>
                </a:solidFill>
                <a:latin typeface="Bahnschrift SemiBold" panose="020B0502040204020203" pitchFamily="34" charset="0"/>
                <a:cs typeface="Adobe Devanagari" pitchFamily="18" charset="0"/>
              </a:rPr>
              <a:t>0</a:t>
            </a:r>
            <a:endParaRPr lang="ru-RU" sz="2800" dirty="0">
              <a:solidFill>
                <a:srgbClr val="0070C0"/>
              </a:solidFill>
              <a:latin typeface="Bahnschrift SemiBold" panose="020B0502040204020203" pitchFamily="34" charset="0"/>
              <a:cs typeface="Adobe Devanagari" pitchFamily="18" charset="0"/>
            </a:endParaRPr>
          </a:p>
        </p:txBody>
      </p:sp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5B6208-8606-4593-BB83-F25E9A071EEE}" type="slidenum">
              <a:rPr lang="ru-RU" sz="2800" smtClean="0">
                <a:latin typeface="Bahnschrift Light" panose="020B0502040204020203" pitchFamily="34" charset="0"/>
              </a:rPr>
              <a:t>28</a:t>
            </a:fld>
            <a:endParaRPr lang="ru-RU" sz="28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902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dizm\OneDrive\Desktop\IEEE TAP 2023\Примеры для статьи\Figures_1\20_CYPRUS_MOSCOW_01_20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2" y="200324"/>
            <a:ext cx="4165714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dizm\OneDrive\Desktop\IEEE TAP 2023\Примеры для статьи\Figures_1\25.8_CYPRUS_MOSCOW_01_20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0324"/>
            <a:ext cx="4165714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wdizm\OneDrive\Desktop\IEEE TAP 2023\Примеры для статьи\Figures_1\25.9_CYPRUS_MOSCOW_01_202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56" y="3471227"/>
            <a:ext cx="4165714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wdizm\OneDrive\Desktop\IEEE TAP 2023\Примеры для статьи\Figures_1\26_CYPRUS_MOSCOW_01_202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71227"/>
            <a:ext cx="4165714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620688"/>
            <a:ext cx="144608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hnschrift Light" panose="020B0502040204020203" pitchFamily="34" charset="0"/>
              </a:rPr>
              <a:t>20.0 MHz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620688"/>
            <a:ext cx="15180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hnschrift Light" panose="020B0502040204020203" pitchFamily="34" charset="0"/>
              </a:rPr>
              <a:t>25.8 MHz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256" y="3933056"/>
            <a:ext cx="158231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hnschrift Light" panose="020B0502040204020203" pitchFamily="34" charset="0"/>
              </a:rPr>
              <a:t>25.95 MHz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2040" y="3923440"/>
            <a:ext cx="144608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hnschrift Light" panose="020B0502040204020203" pitchFamily="34" charset="0"/>
              </a:rPr>
              <a:t>26.0 MHz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28184" y="4221088"/>
            <a:ext cx="22558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ahnschrift Light" panose="020B0502040204020203" pitchFamily="34" charset="0"/>
              </a:rPr>
              <a:t>МПЧ</a:t>
            </a:r>
            <a:endParaRPr lang="ru-RU" sz="2400" dirty="0">
              <a:latin typeface="Bahnschrift Light" panose="020B0502040204020203" pitchFamily="34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7200610" y="4633859"/>
            <a:ext cx="179702" cy="23530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39952" y="2996952"/>
            <a:ext cx="100811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Bahnschrift Light" panose="020B0502040204020203" pitchFamily="34" charset="0"/>
              </a:rPr>
              <a:t>O mode – </a:t>
            </a:r>
          </a:p>
          <a:p>
            <a:pPr algn="ctr"/>
            <a:r>
              <a:rPr lang="en-US" sz="1400" dirty="0" smtClean="0">
                <a:latin typeface="Bahnschrift Light" panose="020B0502040204020203" pitchFamily="34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Bahnschrift Light" panose="020B0502040204020203" pitchFamily="34" charset="0"/>
              </a:rPr>
              <a:t>X </a:t>
            </a:r>
            <a:r>
              <a:rPr lang="en-US" sz="1400" dirty="0">
                <a:solidFill>
                  <a:srgbClr val="FF0000"/>
                </a:solidFill>
                <a:latin typeface="Bahnschrift Light" panose="020B0502040204020203" pitchFamily="34" charset="0"/>
              </a:rPr>
              <a:t>mode – </a:t>
            </a:r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5B6208-8606-4593-BB83-F25E9A071EEE}" type="slidenum">
              <a:rPr lang="ru-RU" sz="2800" smtClean="0">
                <a:latin typeface="Bahnschrift Light" panose="020B0502040204020203" pitchFamily="34" charset="0"/>
              </a:rPr>
              <a:t>29</a:t>
            </a:fld>
            <a:endParaRPr lang="ru-RU" sz="28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0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git\thesis\текст диссертации\Глава 1\рисунки\рис\двухслоевая\te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39" y="2669033"/>
            <a:ext cx="360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Pictures\shootin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0" b="7210"/>
          <a:stretch/>
        </p:blipFill>
        <p:spPr bwMode="auto">
          <a:xfrm>
            <a:off x="467544" y="4610443"/>
            <a:ext cx="4175190" cy="210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7200" y="44627"/>
            <a:ext cx="8229600" cy="72008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cs typeface="Adobe Devanagari" pitchFamily="18" charset="0"/>
              </a:rPr>
              <a:t>Метод пристрелки</a:t>
            </a:r>
            <a:endParaRPr lang="ru-RU" sz="3600" dirty="0">
              <a:solidFill>
                <a:schemeClr val="accent1">
                  <a:lumMod val="75000"/>
                </a:schemeClr>
              </a:solidFill>
              <a:cs typeface="Adobe Devanagari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B19B0651-EE4F-4900-A07F-96A6BFA9D0F0}" type="slidenum">
              <a:rPr lang="ru-RU" sz="2000"/>
              <a:pPr/>
              <a:t>3</a:t>
            </a:fld>
            <a:endParaRPr lang="ru-RU" sz="2000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ъект 2"/>
          <p:cNvSpPr txBox="1">
            <a:spLocks/>
          </p:cNvSpPr>
          <p:nvPr/>
        </p:nvSpPr>
        <p:spPr>
          <a:xfrm>
            <a:off x="467544" y="1196755"/>
            <a:ext cx="8208912" cy="1872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altLang="ru-RU" sz="20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Наиболее распространенным подходом является численное решение системы лучевых уравнений для задачи Коши, дополненное алгоритмом пристрелки для решения краевой задачи</a:t>
            </a:r>
            <a:r>
              <a:rPr lang="en-US" altLang="ru-RU" sz="20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ru-RU" sz="2000" dirty="0">
                <a:solidFill>
                  <a:srgbClr val="C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[</a:t>
            </a:r>
            <a:r>
              <a:rPr lang="en-US" altLang="ru-RU" sz="2000" dirty="0" smtClean="0">
                <a:solidFill>
                  <a:srgbClr val="C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Coleman, Analysis </a:t>
            </a:r>
            <a:r>
              <a:rPr lang="en-US" altLang="ru-RU" sz="2000" dirty="0">
                <a:solidFill>
                  <a:srgbClr val="C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and Modeling of Radio Wave </a:t>
            </a:r>
            <a:r>
              <a:rPr lang="en-US" altLang="ru-RU" sz="2000" dirty="0" smtClean="0">
                <a:solidFill>
                  <a:srgbClr val="C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Propagation, 2017]</a:t>
            </a:r>
            <a:r>
              <a:rPr lang="en-US" altLang="ru-RU" sz="20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en-US" altLang="ru-RU" sz="20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32683"/>
            <a:ext cx="4111056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"/>
          <a:stretch/>
        </p:blipFill>
        <p:spPr bwMode="auto">
          <a:xfrm>
            <a:off x="4644008" y="4610443"/>
            <a:ext cx="4251045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330632" y="4293096"/>
            <a:ext cx="1633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Rawlinson N., 2008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357751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96015"/>
            <a:ext cx="3096344" cy="214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" t="2319" r="3547" b="15029"/>
          <a:stretch/>
        </p:blipFill>
        <p:spPr bwMode="auto">
          <a:xfrm>
            <a:off x="6383353" y="2204864"/>
            <a:ext cx="269860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19B0651-EE4F-4900-A07F-96A6BFA9D0F0}" type="slidenum">
              <a:rPr lang="ru-RU" sz="2000">
                <a:latin typeface="Bahnschrift Light" panose="020B0502040204020203" pitchFamily="34" charset="0"/>
              </a:rPr>
              <a:pPr/>
              <a:t>4</a:t>
            </a:fld>
            <a:endParaRPr lang="ru-RU" sz="2000" dirty="0">
              <a:latin typeface="Bahnschrift Light" panose="020B0502040204020203" pitchFamily="34" charset="0"/>
            </a:endParaRP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4824536" cy="5616624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ru-RU" sz="1400" dirty="0" smtClean="0">
                <a:latin typeface="Bahnschrift Light" panose="020B0502040204020203" pitchFamily="34" charset="0"/>
              </a:rPr>
              <a:t>Сейсмология </a:t>
            </a:r>
            <a:r>
              <a:rPr lang="en-US" sz="1400" dirty="0" smtClean="0">
                <a:latin typeface="Bahnschrift Light" panose="020B0502040204020203" pitchFamily="34" charset="0"/>
              </a:rPr>
              <a:t>(</a:t>
            </a:r>
            <a:r>
              <a:rPr lang="ru-RU" sz="1400" dirty="0" smtClean="0">
                <a:solidFill>
                  <a:srgbClr val="C00000"/>
                </a:solidFill>
                <a:latin typeface="Bahnschrift Light" panose="020B0502040204020203" pitchFamily="34" charset="0"/>
              </a:rPr>
              <a:t>метод «изгибания»</a:t>
            </a:r>
            <a:r>
              <a:rPr lang="en-US" sz="1400" dirty="0" smtClean="0">
                <a:latin typeface="Bahnschrift Light" panose="020B0502040204020203" pitchFamily="34" charset="0"/>
              </a:rPr>
              <a:t>)</a:t>
            </a:r>
            <a:r>
              <a:rPr lang="ru-RU" sz="1400" dirty="0" smtClean="0">
                <a:latin typeface="Bahnschrift Light" panose="020B0502040204020203" pitchFamily="34" charset="0"/>
              </a:rPr>
              <a:t>:</a:t>
            </a:r>
            <a:endParaRPr lang="en-US" sz="1400" dirty="0">
              <a:latin typeface="Bahnschrift Light" panose="020B0502040204020203" pitchFamily="34" charset="0"/>
            </a:endParaRPr>
          </a:p>
          <a:p>
            <a:pPr>
              <a:buFont typeface="+mj-lt"/>
              <a:buAutoNum type="arabicPeriod"/>
              <a:defRPr/>
            </a:pPr>
            <a:r>
              <a:rPr lang="en-US" sz="1400" dirty="0">
                <a:latin typeface="Bahnschrift Light" panose="020B0502040204020203" pitchFamily="34" charset="0"/>
              </a:rPr>
              <a:t>Um, J., </a:t>
            </a:r>
            <a:r>
              <a:rPr lang="en-US" sz="1400" dirty="0" smtClean="0">
                <a:latin typeface="Bahnschrift Light" panose="020B0502040204020203" pitchFamily="34" charset="0"/>
              </a:rPr>
              <a:t>Thurber</a:t>
            </a:r>
            <a:r>
              <a:rPr lang="en-US" sz="1400" dirty="0">
                <a:latin typeface="Bahnschrift Light" panose="020B0502040204020203" pitchFamily="34" charset="0"/>
              </a:rPr>
              <a:t>, C. </a:t>
            </a:r>
            <a:r>
              <a:rPr lang="en-US" sz="1400" dirty="0" smtClean="0">
                <a:latin typeface="Bahnschrift Light" panose="020B0502040204020203" pitchFamily="34" charset="0"/>
              </a:rPr>
              <a:t>Bull</a:t>
            </a:r>
            <a:r>
              <a:rPr lang="en-US" sz="1400" dirty="0">
                <a:latin typeface="Bahnschrift Light" panose="020B0502040204020203" pitchFamily="34" charset="0"/>
              </a:rPr>
              <a:t>. </a:t>
            </a:r>
            <a:r>
              <a:rPr lang="en-US" sz="1400" dirty="0" err="1">
                <a:latin typeface="Bahnschrift Light" panose="020B0502040204020203" pitchFamily="34" charset="0"/>
              </a:rPr>
              <a:t>Seismol</a:t>
            </a:r>
            <a:r>
              <a:rPr lang="en-US" sz="1400" dirty="0">
                <a:latin typeface="Bahnschrift Light" panose="020B0502040204020203" pitchFamily="34" charset="0"/>
              </a:rPr>
              <a:t>. Soc. Am., (1987). </a:t>
            </a:r>
            <a:endParaRPr lang="ru-RU" sz="1400" dirty="0" smtClean="0">
              <a:latin typeface="Bahnschrift Light" panose="020B0502040204020203" pitchFamily="34" charset="0"/>
            </a:endParaRPr>
          </a:p>
          <a:p>
            <a:pPr>
              <a:buFont typeface="+mj-lt"/>
              <a:buAutoNum type="arabicPeriod"/>
              <a:defRPr/>
            </a:pPr>
            <a:r>
              <a:rPr lang="en-US" sz="1400" dirty="0" smtClean="0">
                <a:latin typeface="Bahnschrift Light" panose="020B0502040204020203" pitchFamily="34" charset="0"/>
              </a:rPr>
              <a:t>Moser</a:t>
            </a:r>
            <a:r>
              <a:rPr lang="en-US" sz="1400" dirty="0">
                <a:latin typeface="Bahnschrift Light" panose="020B0502040204020203" pitchFamily="34" charset="0"/>
              </a:rPr>
              <a:t>, T. </a:t>
            </a:r>
            <a:r>
              <a:rPr lang="en-US" sz="1400" dirty="0" smtClean="0">
                <a:latin typeface="Bahnschrift Light" panose="020B0502040204020203" pitchFamily="34" charset="0"/>
              </a:rPr>
              <a:t>J.</a:t>
            </a:r>
            <a:r>
              <a:rPr lang="ru-RU" sz="1400" dirty="0" smtClean="0">
                <a:latin typeface="Bahnschrift Light" panose="020B0502040204020203" pitchFamily="34" charset="0"/>
              </a:rPr>
              <a:t> </a:t>
            </a:r>
            <a:r>
              <a:rPr lang="en-US" sz="1400" dirty="0" smtClean="0">
                <a:latin typeface="Bahnschrift Light" panose="020B0502040204020203" pitchFamily="34" charset="0"/>
              </a:rPr>
              <a:t>et al. Bull</a:t>
            </a:r>
            <a:r>
              <a:rPr lang="en-US" sz="1400" dirty="0">
                <a:latin typeface="Bahnschrift Light" panose="020B0502040204020203" pitchFamily="34" charset="0"/>
              </a:rPr>
              <a:t>. </a:t>
            </a:r>
            <a:r>
              <a:rPr lang="en-US" sz="1400" dirty="0" err="1">
                <a:latin typeface="Bahnschrift Light" panose="020B0502040204020203" pitchFamily="34" charset="0"/>
              </a:rPr>
              <a:t>Seismol</a:t>
            </a:r>
            <a:r>
              <a:rPr lang="en-US" sz="1400" dirty="0">
                <a:latin typeface="Bahnschrift Light" panose="020B0502040204020203" pitchFamily="34" charset="0"/>
              </a:rPr>
              <a:t>. Soc. Am., </a:t>
            </a:r>
            <a:r>
              <a:rPr lang="en-US" sz="1400" dirty="0" smtClean="0">
                <a:latin typeface="Bahnschrift Light" panose="020B0502040204020203" pitchFamily="34" charset="0"/>
              </a:rPr>
              <a:t>(</a:t>
            </a:r>
            <a:r>
              <a:rPr lang="en-US" sz="1400" dirty="0">
                <a:latin typeface="Bahnschrift Light" panose="020B0502040204020203" pitchFamily="34" charset="0"/>
              </a:rPr>
              <a:t>1992). </a:t>
            </a:r>
            <a:endParaRPr lang="ru-RU" sz="1400" dirty="0" smtClean="0">
              <a:latin typeface="Bahnschrift Light" panose="020B0502040204020203" pitchFamily="34" charset="0"/>
            </a:endParaRPr>
          </a:p>
          <a:p>
            <a:pPr marL="0" indent="0">
              <a:buNone/>
              <a:defRPr/>
            </a:pPr>
            <a:endParaRPr lang="en-US" sz="1400" dirty="0" smtClean="0">
              <a:latin typeface="Bahnschrift Light" panose="020B0502040204020203" pitchFamily="34" charset="0"/>
            </a:endParaRPr>
          </a:p>
          <a:p>
            <a:pPr marL="0" indent="0">
              <a:buNone/>
              <a:defRPr/>
            </a:pPr>
            <a:r>
              <a:rPr lang="ru-RU" sz="1400" dirty="0" smtClean="0">
                <a:latin typeface="Bahnschrift Light" panose="020B0502040204020203" pitchFamily="34" charset="0"/>
              </a:rPr>
              <a:t>Химическая физика</a:t>
            </a:r>
            <a:r>
              <a:rPr lang="en-US" sz="1400" dirty="0" smtClean="0">
                <a:latin typeface="Bahnschrift Light" panose="020B0502040204020203" pitchFamily="34" charset="0"/>
              </a:rPr>
              <a:t> (</a:t>
            </a:r>
            <a:r>
              <a:rPr lang="ru-RU" sz="1400" dirty="0" smtClean="0">
                <a:solidFill>
                  <a:srgbClr val="C00000"/>
                </a:solidFill>
                <a:latin typeface="Bahnschrift Light" panose="020B0502040204020203" pitchFamily="34" charset="0"/>
              </a:rPr>
              <a:t>метод «упругой нити»</a:t>
            </a:r>
            <a:r>
              <a:rPr lang="en-US" sz="1400" dirty="0" smtClean="0">
                <a:latin typeface="Bahnschrift Light" panose="020B0502040204020203" pitchFamily="34" charset="0"/>
              </a:rPr>
              <a:t>)</a:t>
            </a:r>
            <a:r>
              <a:rPr lang="ru-RU" sz="1400" dirty="0">
                <a:latin typeface="Bahnschrift Light" panose="020B0502040204020203" pitchFamily="34" charset="0"/>
              </a:rPr>
              <a:t>:</a:t>
            </a:r>
            <a:endParaRPr lang="en-US" sz="1400" dirty="0">
              <a:latin typeface="Bahnschrift Light" panose="020B0502040204020203" pitchFamily="34" charset="0"/>
            </a:endParaRPr>
          </a:p>
          <a:p>
            <a:pPr>
              <a:buFont typeface="+mj-lt"/>
              <a:buAutoNum type="arabicPeriod"/>
              <a:defRPr/>
            </a:pPr>
            <a:r>
              <a:rPr lang="en-US" sz="1400" dirty="0" err="1" smtClean="0">
                <a:latin typeface="Bahnschrift Light" panose="020B0502040204020203" pitchFamily="34" charset="0"/>
              </a:rPr>
              <a:t>Jónsson</a:t>
            </a:r>
            <a:r>
              <a:rPr lang="en-US" sz="1400" dirty="0" smtClean="0">
                <a:latin typeface="Bahnschrift Light" panose="020B0502040204020203" pitchFamily="34" charset="0"/>
              </a:rPr>
              <a:t> </a:t>
            </a:r>
            <a:r>
              <a:rPr lang="en-US" sz="1400" dirty="0">
                <a:latin typeface="Bahnschrift Light" panose="020B0502040204020203" pitchFamily="34" charset="0"/>
              </a:rPr>
              <a:t>H., </a:t>
            </a:r>
            <a:r>
              <a:rPr lang="en-US" sz="1400" dirty="0" smtClean="0">
                <a:latin typeface="Bahnschrift Light" panose="020B0502040204020203" pitchFamily="34" charset="0"/>
              </a:rPr>
              <a:t>et al., Classical </a:t>
            </a:r>
            <a:r>
              <a:rPr lang="en-US" sz="1400" dirty="0">
                <a:latin typeface="Bahnschrift Light" panose="020B0502040204020203" pitchFamily="34" charset="0"/>
              </a:rPr>
              <a:t>and Quantum Dynamics </a:t>
            </a:r>
            <a:r>
              <a:rPr lang="en-US" sz="1400" dirty="0" smtClean="0">
                <a:latin typeface="Bahnschrift Light" panose="020B0502040204020203" pitchFamily="34" charset="0"/>
              </a:rPr>
              <a:t>in Condensed </a:t>
            </a:r>
            <a:r>
              <a:rPr lang="en-US" sz="1400" dirty="0">
                <a:latin typeface="Bahnschrift Light" panose="020B0502040204020203" pitchFamily="34" charset="0"/>
              </a:rPr>
              <a:t>Phase Simulations. </a:t>
            </a:r>
            <a:r>
              <a:rPr lang="en-US" sz="1400" dirty="0" smtClean="0">
                <a:latin typeface="Bahnschrift Light" panose="020B0502040204020203" pitchFamily="34" charset="0"/>
              </a:rPr>
              <a:t>(1998). </a:t>
            </a:r>
            <a:endParaRPr lang="ru-RU" sz="1400" dirty="0">
              <a:latin typeface="Bahnschrift Light" panose="020B0502040204020203" pitchFamily="34" charset="0"/>
            </a:endParaRPr>
          </a:p>
          <a:p>
            <a:pPr>
              <a:buFont typeface="+mj-lt"/>
              <a:buAutoNum type="arabicPeriod"/>
              <a:defRPr/>
            </a:pPr>
            <a:r>
              <a:rPr lang="en-US" sz="1400" dirty="0" err="1">
                <a:latin typeface="Bahnschrift Light" panose="020B0502040204020203" pitchFamily="34" charset="0"/>
              </a:rPr>
              <a:t>Henkelman</a:t>
            </a:r>
            <a:r>
              <a:rPr lang="en-US" sz="1400" dirty="0">
                <a:latin typeface="Bahnschrift Light" panose="020B0502040204020203" pitchFamily="34" charset="0"/>
              </a:rPr>
              <a:t> G., </a:t>
            </a:r>
            <a:r>
              <a:rPr lang="en-US" sz="1400" dirty="0" smtClean="0">
                <a:latin typeface="Bahnschrift Light" panose="020B0502040204020203" pitchFamily="34" charset="0"/>
              </a:rPr>
              <a:t>et al., J. Chem. Phys., (2000).</a:t>
            </a:r>
          </a:p>
          <a:p>
            <a:pPr>
              <a:buFont typeface="+mj-lt"/>
              <a:buAutoNum type="arabicPeriod"/>
              <a:defRPr/>
            </a:pPr>
            <a:endParaRPr lang="ru-RU" sz="1400" dirty="0" smtClean="0">
              <a:latin typeface="Bahnschrift Light" panose="020B0502040204020203" pitchFamily="34" charset="0"/>
            </a:endParaRPr>
          </a:p>
          <a:p>
            <a:pPr marL="0" indent="0">
              <a:buNone/>
              <a:defRPr/>
            </a:pPr>
            <a:r>
              <a:rPr lang="ru-RU" sz="1400" dirty="0" smtClean="0">
                <a:latin typeface="Bahnschrift Light" panose="020B0502040204020203" pitchFamily="34" charset="0"/>
              </a:rPr>
              <a:t>Магнитная теория </a:t>
            </a:r>
            <a:r>
              <a:rPr lang="en-US" sz="1400" dirty="0" smtClean="0">
                <a:latin typeface="Bahnschrift Light" panose="020B0502040204020203" pitchFamily="34" charset="0"/>
              </a:rPr>
              <a:t>(</a:t>
            </a:r>
            <a:r>
              <a:rPr lang="ru-RU" sz="1400" dirty="0">
                <a:solidFill>
                  <a:srgbClr val="C00000"/>
                </a:solidFill>
                <a:latin typeface="Bahnschrift Light" panose="020B0502040204020203" pitchFamily="34" charset="0"/>
              </a:rPr>
              <a:t>метод «упругой нити»</a:t>
            </a:r>
            <a:r>
              <a:rPr lang="en-US" sz="1400" dirty="0" smtClean="0">
                <a:latin typeface="Bahnschrift Light" panose="020B0502040204020203" pitchFamily="34" charset="0"/>
              </a:rPr>
              <a:t>)</a:t>
            </a:r>
            <a:r>
              <a:rPr lang="ru-RU" sz="1400" dirty="0">
                <a:latin typeface="Bahnschrift Light" panose="020B0502040204020203" pitchFamily="34" charset="0"/>
              </a:rPr>
              <a:t>:</a:t>
            </a:r>
            <a:endParaRPr lang="en-US" sz="1400" dirty="0">
              <a:latin typeface="Bahnschrift Light" panose="020B0502040204020203" pitchFamily="34" charset="0"/>
            </a:endParaRPr>
          </a:p>
          <a:p>
            <a:pPr>
              <a:buFont typeface="+mj-lt"/>
              <a:buAutoNum type="arabicPeriod"/>
              <a:defRPr/>
            </a:pPr>
            <a:r>
              <a:rPr lang="en-US" sz="1400" dirty="0" err="1">
                <a:latin typeface="Bahnschrift Light" panose="020B0502040204020203" pitchFamily="34" charset="0"/>
              </a:rPr>
              <a:t>Bessarab</a:t>
            </a:r>
            <a:r>
              <a:rPr lang="en-US" sz="1400" dirty="0">
                <a:latin typeface="Bahnschrift Light" panose="020B0502040204020203" pitchFamily="34" charset="0"/>
              </a:rPr>
              <a:t>, P. </a:t>
            </a:r>
            <a:r>
              <a:rPr lang="en-US" sz="1400" dirty="0" smtClean="0">
                <a:latin typeface="Bahnschrift Light" panose="020B0502040204020203" pitchFamily="34" charset="0"/>
              </a:rPr>
              <a:t>F., </a:t>
            </a:r>
            <a:r>
              <a:rPr lang="en-US" sz="1400" dirty="0">
                <a:latin typeface="Bahnschrift Light" panose="020B0502040204020203" pitchFamily="34" charset="0"/>
              </a:rPr>
              <a:t>et al.,</a:t>
            </a:r>
            <a:r>
              <a:rPr lang="en-US" sz="1400" dirty="0" smtClean="0">
                <a:latin typeface="Bahnschrift Light" panose="020B0502040204020203" pitchFamily="34" charset="0"/>
              </a:rPr>
              <a:t> Comp. Phys. Comm., (2013).</a:t>
            </a:r>
          </a:p>
          <a:p>
            <a:pPr>
              <a:buFont typeface="+mj-lt"/>
              <a:buAutoNum type="arabicPeriod"/>
              <a:defRPr/>
            </a:pPr>
            <a:r>
              <a:rPr lang="en-US" sz="1400" dirty="0" err="1">
                <a:latin typeface="Bahnschrift Light" panose="020B0502040204020203" pitchFamily="34" charset="0"/>
              </a:rPr>
              <a:t>Bessarab</a:t>
            </a:r>
            <a:r>
              <a:rPr lang="en-US" sz="1400" dirty="0">
                <a:latin typeface="Bahnschrift Light" panose="020B0502040204020203" pitchFamily="34" charset="0"/>
              </a:rPr>
              <a:t>, P. F., </a:t>
            </a:r>
            <a:r>
              <a:rPr lang="en-US" sz="1400" dirty="0" smtClean="0">
                <a:latin typeface="Bahnschrift Light" panose="020B0502040204020203" pitchFamily="34" charset="0"/>
              </a:rPr>
              <a:t>et al., Sci. </a:t>
            </a:r>
            <a:r>
              <a:rPr lang="en-US" sz="1400" dirty="0">
                <a:latin typeface="Bahnschrift Light" panose="020B0502040204020203" pitchFamily="34" charset="0"/>
              </a:rPr>
              <a:t>r</a:t>
            </a:r>
            <a:r>
              <a:rPr lang="en-US" sz="1400" dirty="0" smtClean="0">
                <a:latin typeface="Bahnschrift Light" panose="020B0502040204020203" pitchFamily="34" charset="0"/>
              </a:rPr>
              <a:t>eports, (2018).</a:t>
            </a:r>
          </a:p>
          <a:p>
            <a:pPr>
              <a:buFont typeface="+mj-lt"/>
              <a:buAutoNum type="arabicPeriod"/>
              <a:defRPr/>
            </a:pPr>
            <a:endParaRPr lang="ru-RU" sz="1400" dirty="0" smtClean="0">
              <a:latin typeface="Bahnschrift Light" panose="020B0502040204020203" pitchFamily="34" charset="0"/>
            </a:endParaRPr>
          </a:p>
          <a:p>
            <a:pPr marL="0" indent="0">
              <a:buNone/>
              <a:defRPr/>
            </a:pPr>
            <a:r>
              <a:rPr lang="ru-RU" sz="1400" dirty="0" smtClean="0">
                <a:latin typeface="Bahnschrift Light" panose="020B0502040204020203" pitchFamily="34" charset="0"/>
              </a:rPr>
              <a:t>Распространение радиоволн:</a:t>
            </a:r>
            <a:endParaRPr lang="en-US" sz="1400" dirty="0">
              <a:latin typeface="Bahnschrift Light" panose="020B0502040204020203" pitchFamily="34" charset="0"/>
            </a:endParaRPr>
          </a:p>
          <a:p>
            <a:pPr>
              <a:buFont typeface="+mj-lt"/>
              <a:buAutoNum type="arabicPeriod"/>
              <a:defRPr/>
            </a:pPr>
            <a:r>
              <a:rPr lang="ru-RU" sz="1400" dirty="0" smtClean="0">
                <a:latin typeface="Bahnschrift Light" panose="020B0502040204020203" pitchFamily="34" charset="0"/>
              </a:rPr>
              <a:t>Воронков</a:t>
            </a:r>
            <a:r>
              <a:rPr lang="en-US" sz="1400" dirty="0" smtClean="0">
                <a:latin typeface="Bahnschrift Light" panose="020B0502040204020203" pitchFamily="34" charset="0"/>
              </a:rPr>
              <a:t>, </a:t>
            </a:r>
            <a:r>
              <a:rPr lang="ru-RU" sz="1400" dirty="0" smtClean="0">
                <a:latin typeface="Bahnschrift Light" panose="020B0502040204020203" pitchFamily="34" charset="0"/>
              </a:rPr>
              <a:t>В</a:t>
            </a:r>
            <a:r>
              <a:rPr lang="en-US" sz="1400" dirty="0" smtClean="0">
                <a:latin typeface="Bahnschrift Light" panose="020B0502040204020203" pitchFamily="34" charset="0"/>
              </a:rPr>
              <a:t>. </a:t>
            </a:r>
            <a:r>
              <a:rPr lang="en-US" sz="1400" dirty="0">
                <a:latin typeface="Bahnschrift Light" panose="020B0502040204020203" pitchFamily="34" charset="0"/>
              </a:rPr>
              <a:t>A., </a:t>
            </a:r>
            <a:r>
              <a:rPr lang="ru-RU" sz="1400" dirty="0" err="1" smtClean="0">
                <a:latin typeface="Bahnschrift Light" panose="020B0502040204020203" pitchFamily="34" charset="0"/>
              </a:rPr>
              <a:t>Данилкин</a:t>
            </a:r>
            <a:r>
              <a:rPr lang="en-US" sz="1400" dirty="0" smtClean="0">
                <a:latin typeface="Bahnschrift Light" panose="020B0502040204020203" pitchFamily="34" charset="0"/>
              </a:rPr>
              <a:t>, </a:t>
            </a:r>
            <a:r>
              <a:rPr lang="ru-RU" sz="1400" dirty="0">
                <a:latin typeface="Bahnschrift Light" panose="020B0502040204020203" pitchFamily="34" charset="0"/>
              </a:rPr>
              <a:t>И</a:t>
            </a:r>
            <a:r>
              <a:rPr lang="en-US" sz="1400" dirty="0" smtClean="0">
                <a:latin typeface="Bahnschrift Light" panose="020B0502040204020203" pitchFamily="34" charset="0"/>
              </a:rPr>
              <a:t>. </a:t>
            </a:r>
            <a:r>
              <a:rPr lang="ru-RU" sz="1400" dirty="0">
                <a:latin typeface="Bahnschrift Light" panose="020B0502040204020203" pitchFamily="34" charset="0"/>
              </a:rPr>
              <a:t>П</a:t>
            </a:r>
            <a:r>
              <a:rPr lang="en-US" sz="1400" dirty="0" smtClean="0">
                <a:latin typeface="Bahnschrift Light" panose="020B0502040204020203" pitchFamily="34" charset="0"/>
              </a:rPr>
              <a:t>. </a:t>
            </a:r>
            <a:r>
              <a:rPr lang="ru-RU" sz="1400" dirty="0" smtClean="0">
                <a:latin typeface="Bahnschrift Light" panose="020B0502040204020203" pitchFamily="34" charset="0"/>
              </a:rPr>
              <a:t>КГУ</a:t>
            </a:r>
            <a:r>
              <a:rPr lang="en-US" sz="1400" dirty="0" smtClean="0">
                <a:latin typeface="Bahnschrift Light" panose="020B0502040204020203" pitchFamily="34" charset="0"/>
              </a:rPr>
              <a:t>, </a:t>
            </a:r>
            <a:r>
              <a:rPr lang="en-US" sz="1400" dirty="0">
                <a:latin typeface="Bahnschrift Light" panose="020B0502040204020203" pitchFamily="34" charset="0"/>
              </a:rPr>
              <a:t>29.07.85, № 5545-85 </a:t>
            </a:r>
            <a:r>
              <a:rPr lang="ru-RU" sz="1400" dirty="0" err="1" smtClean="0">
                <a:latin typeface="Bahnschrift Light" panose="020B0502040204020203" pitchFamily="34" charset="0"/>
              </a:rPr>
              <a:t>Деп</a:t>
            </a:r>
            <a:r>
              <a:rPr lang="en-US" sz="1400" dirty="0" smtClean="0">
                <a:latin typeface="Bahnschrift Light" panose="020B0502040204020203" pitchFamily="34" charset="0"/>
              </a:rPr>
              <a:t>.</a:t>
            </a:r>
            <a:endParaRPr lang="en-US" sz="1400" dirty="0">
              <a:latin typeface="Bahnschrift Light" panose="020B0502040204020203" pitchFamily="34" charset="0"/>
            </a:endParaRPr>
          </a:p>
          <a:p>
            <a:pPr>
              <a:buFont typeface="+mj-lt"/>
              <a:buAutoNum type="arabicPeriod"/>
              <a:defRPr/>
            </a:pPr>
            <a:r>
              <a:rPr lang="ru-RU" sz="1400" dirty="0" smtClean="0">
                <a:latin typeface="Bahnschrift Light" panose="020B0502040204020203" pitchFamily="34" charset="0"/>
              </a:rPr>
              <a:t>Карпенко</a:t>
            </a:r>
            <a:r>
              <a:rPr lang="en-US" sz="1400" dirty="0" smtClean="0">
                <a:latin typeface="Bahnschrift Light" panose="020B0502040204020203" pitchFamily="34" charset="0"/>
              </a:rPr>
              <a:t>, </a:t>
            </a:r>
            <a:r>
              <a:rPr lang="en-US" sz="1400" dirty="0">
                <a:latin typeface="Bahnschrift Light" panose="020B0502040204020203" pitchFamily="34" charset="0"/>
              </a:rPr>
              <a:t>A. </a:t>
            </a:r>
            <a:r>
              <a:rPr lang="ru-RU" sz="1400" dirty="0" smtClean="0">
                <a:latin typeface="Bahnschrift Light" panose="020B0502040204020203" pitchFamily="34" charset="0"/>
              </a:rPr>
              <a:t>П</a:t>
            </a:r>
            <a:r>
              <a:rPr lang="en-US" sz="1400" dirty="0" smtClean="0">
                <a:latin typeface="Bahnschrift Light" panose="020B0502040204020203" pitchFamily="34" charset="0"/>
              </a:rPr>
              <a:t>., </a:t>
            </a:r>
            <a:r>
              <a:rPr lang="ru-RU" sz="1400" dirty="0" smtClean="0">
                <a:latin typeface="Bahnschrift Light" panose="020B0502040204020203" pitchFamily="34" charset="0"/>
              </a:rPr>
              <a:t>Попов</a:t>
            </a:r>
            <a:r>
              <a:rPr lang="en-US" sz="1400" dirty="0" smtClean="0">
                <a:latin typeface="Bahnschrift Light" panose="020B0502040204020203" pitchFamily="34" charset="0"/>
              </a:rPr>
              <a:t>, </a:t>
            </a:r>
            <a:r>
              <a:rPr lang="ru-RU" sz="1400" dirty="0">
                <a:latin typeface="Bahnschrift Light" panose="020B0502040204020203" pitchFamily="34" charset="0"/>
              </a:rPr>
              <a:t>А</a:t>
            </a:r>
            <a:r>
              <a:rPr lang="en-US" sz="1400" dirty="0" smtClean="0">
                <a:latin typeface="Bahnschrift Light" panose="020B0502040204020203" pitchFamily="34" charset="0"/>
              </a:rPr>
              <a:t>. </a:t>
            </a:r>
            <a:r>
              <a:rPr lang="ru-RU" sz="1400" dirty="0">
                <a:latin typeface="Bahnschrift Light" panose="020B0502040204020203" pitchFamily="34" charset="0"/>
              </a:rPr>
              <a:t>В</a:t>
            </a:r>
            <a:r>
              <a:rPr lang="en-US" sz="1400" dirty="0" smtClean="0">
                <a:latin typeface="Bahnschrift Light" panose="020B0502040204020203" pitchFamily="34" charset="0"/>
              </a:rPr>
              <a:t>. </a:t>
            </a:r>
            <a:r>
              <a:rPr lang="ru-RU" sz="1400" dirty="0" smtClean="0">
                <a:latin typeface="Bahnschrift Light" panose="020B0502040204020203" pitchFamily="34" charset="0"/>
              </a:rPr>
              <a:t>М</a:t>
            </a:r>
            <a:r>
              <a:rPr lang="ru-RU" sz="1400" dirty="0">
                <a:latin typeface="Bahnschrift Light" panose="020B0502040204020203" pitchFamily="34" charset="0"/>
              </a:rPr>
              <a:t>.: </a:t>
            </a:r>
            <a:r>
              <a:rPr lang="ru-RU" sz="1400" dirty="0" smtClean="0">
                <a:latin typeface="Bahnschrift Light" panose="020B0502040204020203" pitchFamily="34" charset="0"/>
              </a:rPr>
              <a:t>ИЗМИРАН</a:t>
            </a:r>
            <a:r>
              <a:rPr lang="en-US" sz="1400" dirty="0" smtClean="0">
                <a:latin typeface="Bahnschrift Light" panose="020B0502040204020203" pitchFamily="34" charset="0"/>
              </a:rPr>
              <a:t>. </a:t>
            </a:r>
            <a:r>
              <a:rPr lang="en-US" sz="1400" dirty="0">
                <a:latin typeface="Bahnschrift Light" panose="020B0502040204020203" pitchFamily="34" charset="0"/>
              </a:rPr>
              <a:t>P. 51. (</a:t>
            </a:r>
            <a:r>
              <a:rPr lang="en-US" sz="1400" dirty="0" smtClean="0">
                <a:latin typeface="Bahnschrift Light" panose="020B0502040204020203" pitchFamily="34" charset="0"/>
              </a:rPr>
              <a:t>1986)</a:t>
            </a:r>
            <a:endParaRPr lang="ru-RU" sz="1400" dirty="0" smtClean="0">
              <a:latin typeface="Bahnschrift Light" panose="020B0502040204020203" pitchFamily="34" charset="0"/>
            </a:endParaRPr>
          </a:p>
          <a:p>
            <a:pPr>
              <a:buFont typeface="+mj-lt"/>
              <a:buAutoNum type="arabicPeriod"/>
              <a:defRPr/>
            </a:pPr>
            <a:r>
              <a:rPr lang="en-US" sz="1400" dirty="0" smtClean="0">
                <a:latin typeface="Bahnschrift Light" panose="020B0502040204020203" pitchFamily="34" charset="0"/>
              </a:rPr>
              <a:t>Coleman</a:t>
            </a:r>
            <a:r>
              <a:rPr lang="en-US" sz="1400" dirty="0">
                <a:latin typeface="Bahnschrift Light" panose="020B0502040204020203" pitchFamily="34" charset="0"/>
              </a:rPr>
              <a:t>, C. </a:t>
            </a:r>
            <a:r>
              <a:rPr lang="en-US" sz="1400" dirty="0" smtClean="0">
                <a:latin typeface="Bahnschrift Light" panose="020B0502040204020203" pitchFamily="34" charset="0"/>
              </a:rPr>
              <a:t>J. Radio </a:t>
            </a:r>
            <a:r>
              <a:rPr lang="en-US" sz="1400" dirty="0">
                <a:latin typeface="Bahnschrift Light" panose="020B0502040204020203" pitchFamily="34" charset="0"/>
              </a:rPr>
              <a:t>Science, (2011</a:t>
            </a:r>
            <a:r>
              <a:rPr lang="en-US" sz="1400" dirty="0" smtClean="0">
                <a:latin typeface="Bahnschrift Light" panose="020B0502040204020203" pitchFamily="34" charset="0"/>
              </a:rPr>
              <a:t>).</a:t>
            </a:r>
          </a:p>
          <a:p>
            <a:pPr marL="0" indent="0">
              <a:buNone/>
              <a:defRPr/>
            </a:pPr>
            <a:endParaRPr lang="ru-RU" sz="1400" dirty="0">
              <a:solidFill>
                <a:srgbClr val="0070C0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4" b="12170"/>
          <a:stretch/>
        </p:blipFill>
        <p:spPr bwMode="auto">
          <a:xfrm>
            <a:off x="5004048" y="4190216"/>
            <a:ext cx="3258901" cy="247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5292081" y="811349"/>
            <a:ext cx="3863982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[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Rawlinson et al., Adv. 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Geophys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., 2007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]</a:t>
            </a:r>
            <a:endParaRPr lang="ru-RU" altLang="ru-RU" sz="1600" dirty="0">
              <a:solidFill>
                <a:schemeClr val="accent6">
                  <a:lumMod val="75000"/>
                </a:schemeClr>
              </a:solidFill>
              <a:latin typeface="Bahnschrift Light" panose="020B0502040204020203" pitchFamily="34" charset="0"/>
            </a:endParaRP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6904217" y="2060848"/>
            <a:ext cx="2239783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latin typeface="Arial" pitchFamily="34" charset="0"/>
              </a:defRPr>
            </a:lvl9pPr>
          </a:lstStyle>
          <a:p>
            <a:r>
              <a:rPr lang="en-US" sz="1600" dirty="0">
                <a:latin typeface="Bahnschrift Light" panose="020B0502040204020203" pitchFamily="34" charset="0"/>
              </a:rPr>
              <a:t>[</a:t>
            </a:r>
            <a:r>
              <a:rPr lang="en-US" sz="1600" dirty="0" err="1">
                <a:latin typeface="Bahnschrift Light" panose="020B0502040204020203" pitchFamily="34" charset="0"/>
              </a:rPr>
              <a:t>Jónsson</a:t>
            </a:r>
            <a:r>
              <a:rPr lang="en-US" sz="1600" dirty="0">
                <a:latin typeface="Bahnschrift Light" panose="020B0502040204020203" pitchFamily="34" charset="0"/>
              </a:rPr>
              <a:t> et al.</a:t>
            </a:r>
            <a:r>
              <a:rPr lang="ru-RU" sz="1600" dirty="0">
                <a:latin typeface="Bahnschrift Light" panose="020B0502040204020203" pitchFamily="34" charset="0"/>
              </a:rPr>
              <a:t>, 1998]</a:t>
            </a:r>
            <a:endParaRPr lang="ru-RU" altLang="ru-RU" sz="1600" dirty="0">
              <a:latin typeface="Bahnschrift Light" panose="020B0502040204020203" pitchFamily="34" charset="0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6383354" y="5949280"/>
            <a:ext cx="269604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ClrTx/>
              <a:buSzTx/>
              <a:buFontTx/>
              <a:buNone/>
              <a:defRPr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latin typeface="Arial" pitchFamily="34" charset="0"/>
              </a:defRPr>
            </a:lvl9pPr>
          </a:lstStyle>
          <a:p>
            <a:r>
              <a:rPr lang="en-US" sz="1600" dirty="0" smtClean="0">
                <a:latin typeface="Bahnschrift Light" panose="020B0502040204020203" pitchFamily="34" charset="0"/>
              </a:rPr>
              <a:t>[Coleman</a:t>
            </a:r>
            <a:r>
              <a:rPr lang="ru-RU" sz="1600" dirty="0" smtClean="0">
                <a:latin typeface="Bahnschrift Light" panose="020B0502040204020203" pitchFamily="34" charset="0"/>
              </a:rPr>
              <a:t>,</a:t>
            </a:r>
            <a:r>
              <a:rPr lang="en-US" sz="1600" dirty="0" smtClean="0">
                <a:latin typeface="Bahnschrift Light" panose="020B0502040204020203" pitchFamily="34" charset="0"/>
              </a:rPr>
              <a:t> Radio Sci.,</a:t>
            </a:r>
            <a:r>
              <a:rPr lang="ru-RU" sz="1600" dirty="0" smtClean="0">
                <a:latin typeface="Bahnschrift Light" panose="020B0502040204020203" pitchFamily="34" charset="0"/>
              </a:rPr>
              <a:t> </a:t>
            </a:r>
            <a:r>
              <a:rPr lang="en-US" sz="1600" dirty="0" smtClean="0">
                <a:latin typeface="Bahnschrift Light" panose="020B0502040204020203" pitchFamily="34" charset="0"/>
              </a:rPr>
              <a:t>2011</a:t>
            </a:r>
            <a:r>
              <a:rPr lang="ru-RU" sz="1600" dirty="0" smtClean="0">
                <a:latin typeface="Bahnschrift Light" panose="020B0502040204020203" pitchFamily="34" charset="0"/>
              </a:rPr>
              <a:t>]</a:t>
            </a:r>
            <a:endParaRPr lang="ru-RU" altLang="ru-RU" sz="1600" dirty="0">
              <a:latin typeface="Bahnschrift Light" panose="020B0502040204020203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  <a:cs typeface="Adobe Devanagari" pitchFamily="18" charset="0"/>
              </a:rPr>
              <a:t>Прямой вариационный метод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  <a:cs typeface="Adobe Devanaga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60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30"/>
    </mc:Choice>
    <mc:Fallback xmlns="">
      <p:transition spd="slow" advTm="6153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Игорь\Desktop\fig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916" y="3933056"/>
            <a:ext cx="3924300" cy="265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5904284" y="4383582"/>
            <a:ext cx="216024" cy="216025"/>
          </a:xfrm>
          <a:prstGeom prst="ellipse">
            <a:avLst/>
          </a:prstGeom>
          <a:solidFill>
            <a:srgbClr val="775DC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023964" y="6196712"/>
            <a:ext cx="216024" cy="216025"/>
          </a:xfrm>
          <a:prstGeom prst="ellipse">
            <a:avLst/>
          </a:prstGeom>
          <a:solidFill>
            <a:srgbClr val="775DC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699712" y="5043386"/>
            <a:ext cx="216024" cy="216025"/>
          </a:xfrm>
          <a:prstGeom prst="ellipse">
            <a:avLst/>
          </a:prstGeom>
          <a:solidFill>
            <a:srgbClr val="775DC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218164" y="5607719"/>
            <a:ext cx="216024" cy="216025"/>
          </a:xfrm>
          <a:prstGeom prst="ellipse">
            <a:avLst/>
          </a:prstGeom>
          <a:solidFill>
            <a:srgbClr val="775DC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411529" y="5748188"/>
            <a:ext cx="216024" cy="216025"/>
          </a:xfrm>
          <a:prstGeom prst="ellipse">
            <a:avLst/>
          </a:prstGeom>
          <a:solidFill>
            <a:srgbClr val="775DC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592559" y="5823744"/>
            <a:ext cx="216024" cy="216025"/>
          </a:xfrm>
          <a:prstGeom prst="ellipse">
            <a:avLst/>
          </a:prstGeom>
          <a:solidFill>
            <a:srgbClr val="775DC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195505" y="5441259"/>
            <a:ext cx="216024" cy="216025"/>
          </a:xfrm>
          <a:prstGeom prst="ellipse">
            <a:avLst/>
          </a:prstGeom>
          <a:solidFill>
            <a:srgbClr val="775DC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763908" y="5103663"/>
            <a:ext cx="216024" cy="216025"/>
          </a:xfrm>
          <a:prstGeom prst="ellipse">
            <a:avLst/>
          </a:prstGeom>
          <a:solidFill>
            <a:srgbClr val="775DC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5339260" y="4743623"/>
            <a:ext cx="216024" cy="216025"/>
          </a:xfrm>
          <a:prstGeom prst="ellipse">
            <a:avLst/>
          </a:prstGeom>
          <a:solidFill>
            <a:srgbClr val="775DC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836825" y="963795"/>
                <a:ext cx="7470349" cy="36084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ru-RU" sz="1400" dirty="0">
                    <a:latin typeface="Bahnschrift Light" panose="020B0502040204020203" pitchFamily="34" charset="0"/>
                    <a:cs typeface="Times New Roman" panose="02020603050405020304" pitchFamily="18" charset="0"/>
                  </a:rPr>
                  <a:t>Принцип </a:t>
                </a:r>
                <a:r>
                  <a:rPr lang="ru-RU" sz="1400" dirty="0" smtClean="0">
                    <a:latin typeface="Bahnschrift Light" panose="020B0502040204020203" pitchFamily="34" charset="0"/>
                    <a:cs typeface="Times New Roman" panose="02020603050405020304" pitchFamily="18" charset="0"/>
                  </a:rPr>
                  <a:t>стационарности </a:t>
                </a:r>
                <a:r>
                  <a:rPr lang="ru-RU" sz="1400" dirty="0">
                    <a:latin typeface="Bahnschrift Light" panose="020B0502040204020203" pitchFamily="34" charset="0"/>
                    <a:cs typeface="Times New Roman" panose="02020603050405020304" pitchFamily="18" charset="0"/>
                  </a:rPr>
                  <a:t>для </a:t>
                </a:r>
                <a:r>
                  <a:rPr lang="ru-RU" sz="1400" dirty="0" smtClean="0">
                    <a:latin typeface="Bahnschrift Light" panose="020B0502040204020203" pitchFamily="34" charset="0"/>
                    <a:cs typeface="Times New Roman" panose="02020603050405020304" pitchFamily="18" charset="0"/>
                  </a:rPr>
                  <a:t>функционала лучевой траектории</a:t>
                </a:r>
                <a:r>
                  <a:rPr lang="ru-RU" sz="1400" dirty="0">
                    <a:latin typeface="Bahnschrift Light" panose="020B0502040204020203" pitchFamily="34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ru-RU" sz="1400" b="0">
                        <a:latin typeface="Cambria Math"/>
                      </a:rPr>
                      <m:t> </m:t>
                    </m:r>
                  </m:oMath>
                </a14:m>
                <a:endParaRPr lang="ru-RU" sz="1400" dirty="0">
                  <a:latin typeface="Bahnschrift Light" panose="020B0502040204020203" pitchFamily="34" charset="0"/>
                </a:endParaRPr>
              </a:p>
              <a:p>
                <a:pPr algn="just"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1400" b="0" i="1">
                          <a:latin typeface="Cambria Math"/>
                        </a:rPr>
                        <m:t>      </m:t>
                      </m:r>
                      <m:r>
                        <a:rPr lang="ru-RU" sz="1400" b="0" i="1"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ru-RU" sz="1400" b="0" i="1">
                          <a:latin typeface="Cambria Math"/>
                        </a:rPr>
                        <m:t>𝑆</m:t>
                      </m:r>
                      <m:d>
                        <m:dPr>
                          <m:begChr m:val="["/>
                          <m:endChr m:val="]"/>
                          <m:ctrlPr>
                            <a:rPr lang="ru-RU" sz="1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sz="1400" b="0" i="1">
                              <a:latin typeface="Cambria Math"/>
                            </a:rPr>
                            <m:t>𝛾</m:t>
                          </m:r>
                        </m:e>
                      </m:d>
                      <m:r>
                        <a:rPr lang="ru-RU" sz="1400" b="0" i="1">
                          <a:latin typeface="Cambria Math"/>
                        </a:rPr>
                        <m:t>=</m:t>
                      </m:r>
                      <m:r>
                        <a:rPr lang="ru-RU" sz="1400" b="0" i="1">
                          <a:latin typeface="Cambria Math"/>
                          <a:ea typeface="Cambria Math"/>
                        </a:rPr>
                        <m:t>𝛿</m:t>
                      </m:r>
                      <m:nary>
                        <m:naryPr>
                          <m:limLoc m:val="undOvr"/>
                          <m:ctrlPr>
                            <a:rPr lang="ru-RU" sz="14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ru-RU" sz="1400" b="0" i="1">
                              <a:latin typeface="Cambria Math"/>
                            </a:rPr>
                            <m:t>𝐴</m:t>
                          </m:r>
                        </m:sub>
                        <m:sup>
                          <m:r>
                            <a:rPr lang="ru-RU" sz="1400" b="0" i="1">
                              <a:latin typeface="Cambria Math"/>
                            </a:rPr>
                            <m:t>𝐵</m:t>
                          </m:r>
                        </m:sup>
                        <m:e>
                          <m:r>
                            <a:rPr lang="ru-RU" sz="1400" b="0" i="1">
                              <a:latin typeface="Cambria Math"/>
                            </a:rPr>
                            <m:t>𝑛</m:t>
                          </m:r>
                          <m:d>
                            <m:dPr>
                              <m:ctrlPr>
                                <a:rPr lang="ru-RU" sz="1400" i="1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ru-RU" sz="1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ru-RU" sz="1400" b="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e>
                      </m:nary>
                      <m:r>
                        <a:rPr lang="ru-RU" sz="1400" b="0" i="1">
                          <a:latin typeface="Cambria Math"/>
                        </a:rPr>
                        <m:t>𝑑𝑙</m:t>
                      </m:r>
                      <m:r>
                        <a:rPr lang="ru-RU" sz="1400" b="0" i="1">
                          <a:latin typeface="Cambria Math"/>
                        </a:rPr>
                        <m:t>=0,  [1]</m:t>
                      </m:r>
                    </m:oMath>
                  </m:oMathPara>
                </a14:m>
                <a:endParaRPr lang="en-US" sz="1400" dirty="0">
                  <a:latin typeface="Bahnschrift Light" panose="020B0502040204020203" pitchFamily="34" charset="0"/>
                </a:endParaRPr>
              </a:p>
              <a:p>
                <a:pPr algn="just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ru-RU" sz="1400" dirty="0">
                    <a:latin typeface="Bahnschrift Light" panose="020B0502040204020203" pitchFamily="34" charset="0"/>
                    <a:cs typeface="Times New Roman" panose="02020603050405020304" pitchFamily="18" charset="0"/>
                  </a:rPr>
                  <a:t>где </a:t>
                </a:r>
                <a14:m>
                  <m:oMath xmlns:m="http://schemas.openxmlformats.org/officeDocument/2006/math">
                    <m:r>
                      <a:rPr lang="ru-RU" sz="1400" b="0" i="1" dirty="0">
                        <a:latin typeface="Cambria Math"/>
                        <a:cs typeface="Times New Roman" panose="02020603050405020304" pitchFamily="18" charset="0"/>
                      </a:rPr>
                      <m:t>𝑛</m:t>
                    </m:r>
                    <m:r>
                      <a:rPr lang="ru-RU" sz="1400" b="0" i="1" dirty="0">
                        <a:latin typeface="Cambria Math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ru-RU" sz="1400" i="1" dirty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400" b="0" i="1" dirty="0">
                            <a:latin typeface="Cambria Math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</m:acc>
                    <m:r>
                      <a:rPr lang="ru-RU" sz="1400" b="0" i="1" dirty="0">
                        <a:latin typeface="Cambria Math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ru-RU" sz="1400" dirty="0">
                    <a:latin typeface="Bahnschrift Light" panose="020B0502040204020203" pitchFamily="34" charset="0"/>
                    <a:cs typeface="Times New Roman" panose="02020603050405020304" pitchFamily="18" charset="0"/>
                  </a:rPr>
                  <a:t> — показатель преломления в точке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1400" i="1" dirty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400" b="0" i="1" dirty="0">
                            <a:latin typeface="Cambria Math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sz="1400" dirty="0">
                    <a:latin typeface="Bahnschrift Light" panose="020B0502040204020203" pitchFamily="34" charset="0"/>
                    <a:cs typeface="Times New Roman" panose="02020603050405020304" pitchFamily="18" charset="0"/>
                  </a:rPr>
                  <a:t>;</a:t>
                </a:r>
                <a:r>
                  <a:rPr lang="ru-RU" sz="1400" dirty="0">
                    <a:latin typeface="Bahnschrift Light" panose="020B0502040204020203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1400" b="0" i="1" dirty="0">
                        <a:latin typeface="Cambria Math"/>
                        <a:cs typeface="Times New Roman" panose="02020603050405020304" pitchFamily="18" charset="0"/>
                      </a:rPr>
                      <m:t>𝑑𝑙</m:t>
                    </m:r>
                  </m:oMath>
                </a14:m>
                <a:r>
                  <a:rPr lang="ru-RU" sz="1400" dirty="0">
                    <a:latin typeface="Bahnschrift Light" panose="020B0502040204020203" pitchFamily="34" charset="0"/>
                    <a:cs typeface="Times New Roman" panose="02020603050405020304" pitchFamily="18" charset="0"/>
                  </a:rPr>
                  <a:t> — элемент длины луча </a:t>
                </a:r>
                <a14:m>
                  <m:oMath xmlns:m="http://schemas.openxmlformats.org/officeDocument/2006/math">
                    <m:r>
                      <a:rPr lang="ru-RU" sz="1400" b="0" i="1">
                        <a:latin typeface="Cambria Math"/>
                      </a:rPr>
                      <m:t>𝛾</m:t>
                    </m:r>
                  </m:oMath>
                </a14:m>
                <a:r>
                  <a:rPr lang="ru-RU" sz="1400" dirty="0">
                    <a:latin typeface="Bahnschrift Light" panose="020B0502040204020203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ru-RU" sz="1400" dirty="0" smtClean="0">
                    <a:latin typeface="Bahnschrift Light" panose="020B0502040204020203" pitchFamily="34" charset="0"/>
                    <a:cs typeface="Times New Roman" panose="02020603050405020304" pitchFamily="18" charset="0"/>
                  </a:rPr>
                  <a:t>Перепишем </a:t>
                </a:r>
                <a:r>
                  <a:rPr lang="ru-RU" sz="1400" dirty="0">
                    <a:latin typeface="Bahnschrift Light" panose="020B0502040204020203" pitchFamily="34" charset="0"/>
                    <a:cs typeface="Times New Roman" panose="02020603050405020304" pitchFamily="18" charset="0"/>
                  </a:rPr>
                  <a:t>выражение </a:t>
                </a:r>
                <a:r>
                  <a:rPr lang="en-US" sz="1400" dirty="0">
                    <a:latin typeface="Bahnschrift Light" panose="020B0502040204020203" pitchFamily="34" charset="0"/>
                    <a:cs typeface="Times New Roman" panose="02020603050405020304" pitchFamily="18" charset="0"/>
                  </a:rPr>
                  <a:t>[1]</a:t>
                </a:r>
                <a:r>
                  <a:rPr lang="ru-RU" sz="1400" dirty="0">
                    <a:latin typeface="Bahnschrift Light" panose="020B0502040204020203" pitchFamily="34" charset="0"/>
                    <a:cs typeface="Times New Roman" panose="02020603050405020304" pitchFamily="18" charset="0"/>
                  </a:rPr>
                  <a:t>, используя метод трапеций :</a:t>
                </a:r>
                <a:endParaRPr lang="en-US" sz="1400" dirty="0">
                  <a:latin typeface="Bahnschrift Light" panose="020B0502040204020203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1400" b="0" i="1">
                          <a:latin typeface="Cambria Math"/>
                        </a:rPr>
                        <m:t>𝑆</m:t>
                      </m:r>
                      <m:d>
                        <m:dPr>
                          <m:begChr m:val="["/>
                          <m:endChr m:val="]"/>
                          <m:ctrlPr>
                            <a:rPr lang="ru-RU" sz="1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sz="1400" b="0" i="1">
                              <a:latin typeface="Cambria Math"/>
                            </a:rPr>
                            <m:t>𝛾</m:t>
                          </m:r>
                        </m:e>
                      </m:d>
                      <m:r>
                        <a:rPr lang="ru-RU" sz="1400" b="0" i="1">
                          <a:latin typeface="Cambria Math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400" b="0" i="1">
                          <a:latin typeface="Cambria Math"/>
                          <a:ea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14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400" b="0" i="1">
                              <a:latin typeface="Cambria Math"/>
                              <a:ea typeface="Cambria Math" panose="02040503050406030204" pitchFamily="18" charset="0"/>
                            </a:rPr>
                            <m:t>r</m:t>
                          </m:r>
                        </m:e>
                      </m:d>
                      <m:r>
                        <a:rPr lang="en-US" sz="1400" b="0" i="1">
                          <a:latin typeface="Cambria Math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400" b="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ru-RU" sz="14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b="0" i="1">
                              <a:latin typeface="Cambria Math"/>
                            </a:rPr>
                            <m:t>𝑖</m:t>
                          </m:r>
                          <m:r>
                            <a:rPr lang="en-US" sz="1400" b="0" i="1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sz="1400" b="0" i="1">
                              <a:latin typeface="Cambria Math"/>
                            </a:rPr>
                            <m:t>𝑁</m:t>
                          </m:r>
                          <m:r>
                            <a:rPr lang="en-US" sz="1400" b="0" i="1">
                              <a:latin typeface="Cambria Math"/>
                            </a:rPr>
                            <m:t>−2</m:t>
                          </m:r>
                        </m:sup>
                        <m:e>
                          <m:r>
                            <a:rPr lang="en-US" sz="1400" b="0" i="1">
                              <a:latin typeface="Cambria Math"/>
                            </a:rPr>
                            <m:t>(</m:t>
                          </m:r>
                          <m:r>
                            <a:rPr lang="en-US" sz="1400" b="0" i="1">
                              <a:latin typeface="Cambria Math"/>
                            </a:rPr>
                            <m:t>𝑛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4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b="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b="0" i="1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sz="1400" b="0" i="1">
                                      <a:latin typeface="Cambria Math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b="0" i="1">
                              <a:latin typeface="Cambria Math"/>
                            </a:rPr>
                            <m:t>+</m:t>
                          </m:r>
                          <m:r>
                            <a:rPr lang="en-US" sz="1400" b="0" i="1">
                              <a:latin typeface="Cambria Math"/>
                            </a:rPr>
                            <m:t>𝑛</m:t>
                          </m:r>
                          <m:r>
                            <a:rPr lang="en-US" sz="1400" b="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400" b="0" i="1">
                              <a:latin typeface="Cambria Math"/>
                            </a:rPr>
                            <m:t>))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4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b="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b="0" i="1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sz="1400" b="0" i="1">
                                      <a:latin typeface="Cambria Math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sz="1400" b="0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4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b="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b="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1400" b="0" i="1">
                          <a:latin typeface="Cambria Math"/>
                        </a:rPr>
                        <m:t>,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400" b="0" i="1">
                              <a:latin typeface="Cambria Math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sz="1400" dirty="0" smtClean="0">
                  <a:latin typeface="Bahnschrift Light" panose="020B0502040204020203" pitchFamily="34" charset="0"/>
                </a:endParaRPr>
              </a:p>
              <a:p>
                <a:pPr algn="just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ru-RU" sz="1400" dirty="0">
                    <a:latin typeface="Bahnschrift Light" panose="020B0502040204020203" pitchFamily="34" charset="0"/>
                    <a:ea typeface="Times New Roman"/>
                  </a:rPr>
                  <a:t>где</a:t>
                </a:r>
                <a:r>
                  <a:rPr lang="en-US" sz="1400" dirty="0">
                    <a:latin typeface="Bahnschrift Light" panose="020B0502040204020203" pitchFamily="34" charset="0"/>
                    <a:ea typeface="Times New Roman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1" dirty="0">
                        <a:latin typeface="Cambria Math"/>
                        <a:ea typeface="Times New Roman"/>
                      </a:rPr>
                      <m:t>r</m:t>
                    </m:r>
                    <m:r>
                      <a:rPr lang="en-US" sz="1400" b="0" dirty="0">
                        <a:latin typeface="Cambria Math"/>
                        <a:ea typeface="Times New Roman"/>
                      </a:rPr>
                      <m:t>=</m:t>
                    </m:r>
                    <m:d>
                      <m:dPr>
                        <m:ctrlPr>
                          <a:rPr lang="en-US" sz="1400" i="1" dirty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4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1400" b="0" i="1">
                                    <a:latin typeface="Cambria Math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b="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sz="1400" b="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400" i="1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4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1400" b="0" i="1">
                                    <a:latin typeface="Cambria Math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b="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1400" b="0" i="1">
                            <a:latin typeface="Cambria Math"/>
                          </a:rPr>
                          <m:t>, …,</m:t>
                        </m:r>
                        <m:sSub>
                          <m:sSubPr>
                            <m:ctrlPr>
                              <a:rPr lang="en-US" sz="1400" i="1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4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1400" b="0" i="1">
                                    <a:latin typeface="Cambria Math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b="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sz="1400" b="0" i="1">
                            <a:latin typeface="Cambria Math"/>
                          </a:rPr>
                          <m:t>,…</m:t>
                        </m:r>
                        <m:sSub>
                          <m:sSubPr>
                            <m:ctrlPr>
                              <a:rPr lang="en-US" sz="1400" i="1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4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1400" b="0" i="1">
                                    <a:latin typeface="Cambria Math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b="0" i="1">
                                <a:latin typeface="Cambria Math"/>
                              </a:rPr>
                              <m:t>𝑁</m:t>
                            </m:r>
                            <m:r>
                              <a:rPr lang="en-US" sz="1400" b="0" i="1">
                                <a:latin typeface="Cambria Math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400" dirty="0">
                    <a:latin typeface="Bahnschrift Light" panose="020B0502040204020203" pitchFamily="34" charset="0"/>
                    <a:ea typeface="Times New Roman"/>
                  </a:rPr>
                  <a:t>,</a:t>
                </a:r>
                <a:r>
                  <a:rPr lang="ru-RU" sz="1400" dirty="0">
                    <a:latin typeface="Bahnschrift Light" panose="020B0502040204020203" pitchFamily="34" charset="0"/>
                    <a:ea typeface="Times New Roman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/>
                            <a:cs typeface="Times New Roman"/>
                          </a:rPr>
                        </m:ctrlPr>
                      </m:sSubPr>
                      <m:e>
                        <m:r>
                          <a:rPr lang="ru-RU" sz="1400" b="0" i="1">
                            <a:latin typeface="Cambria Math"/>
                            <a:ea typeface="Calibri"/>
                            <a:cs typeface="Times New Roman"/>
                          </a:rPr>
                          <m:t>𝑛</m:t>
                        </m:r>
                      </m:e>
                      <m:sub>
                        <m:r>
                          <a:rPr lang="ru-RU" sz="1400" b="0" i="1">
                            <a:latin typeface="Cambria Math"/>
                            <a:ea typeface="Calibri"/>
                            <a:cs typeface="Times New Roman"/>
                          </a:rPr>
                          <m:t>𝑖</m:t>
                        </m:r>
                      </m:sub>
                    </m:sSub>
                    <m:r>
                      <a:rPr lang="ru-RU" sz="1400" b="0" i="1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a:rPr lang="ru-RU" sz="1400" b="0" i="1">
                        <a:latin typeface="Cambria Math"/>
                        <a:ea typeface="Calibri"/>
                        <a:cs typeface="Times New Roman"/>
                      </a:rPr>
                      <m:t>𝑛</m:t>
                    </m:r>
                    <m:r>
                      <a:rPr lang="ru-RU" sz="1400" b="0" i="1">
                        <a:latin typeface="Cambria Math"/>
                        <a:ea typeface="Calibri"/>
                        <a:cs typeface="Times New Roman"/>
                      </a:rPr>
                      <m:t>(</m:t>
                    </m:r>
                    <m:sSub>
                      <m:sSubPr>
                        <m:ctrlPr>
                          <a:rPr lang="ru-RU" sz="1400" i="1">
                            <a:latin typeface="Cambria Math"/>
                            <a:cs typeface="Times New Roman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ru-RU" sz="1400" i="1">
                                <a:latin typeface="Cambria Math"/>
                                <a:cs typeface="Times New Roman"/>
                              </a:rPr>
                            </m:ctrlPr>
                          </m:accPr>
                          <m:e>
                            <m:r>
                              <a:rPr lang="ru-RU" sz="1400" b="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ru-RU" sz="1400" b="0" i="1">
                            <a:latin typeface="Cambria Math"/>
                            <a:ea typeface="Calibri"/>
                            <a:cs typeface="Times New Roman"/>
                          </a:rPr>
                          <m:t>𝑖</m:t>
                        </m:r>
                      </m:sub>
                    </m:sSub>
                    <m:r>
                      <a:rPr lang="ru-RU" sz="1400" b="0" i="1">
                        <a:latin typeface="Cambria Math"/>
                        <a:ea typeface="Calibri"/>
                        <a:cs typeface="Times New Roman"/>
                      </a:rPr>
                      <m:t>)</m:t>
                    </m:r>
                  </m:oMath>
                </a14:m>
                <a:r>
                  <a:rPr lang="ru-RU" sz="1400" dirty="0">
                    <a:latin typeface="Bahnschrift Light" panose="020B0502040204020203" pitchFamily="34" charset="0"/>
                    <a:ea typeface="Times New Roman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400" b="0" i="1">
                        <a:latin typeface="Cambria Math"/>
                        <a:ea typeface="Times New Roman"/>
                        <a:cs typeface="Times New Roman"/>
                      </a:rPr>
                      <m:t>𝑖</m:t>
                    </m:r>
                  </m:oMath>
                </a14:m>
                <a:r>
                  <a:rPr lang="ru-RU" sz="1400" dirty="0">
                    <a:latin typeface="Bahnschrift Light" panose="020B0502040204020203" pitchFamily="34" charset="0"/>
                    <a:ea typeface="Times New Roman"/>
                  </a:rPr>
                  <a:t> – индекс рассматриваемой точки, </a:t>
                </a:r>
                <a14:m>
                  <m:oMath xmlns:m="http://schemas.openxmlformats.org/officeDocument/2006/math">
                    <m:r>
                      <a:rPr lang="en-US" sz="1400" b="0" i="1">
                        <a:latin typeface="Cambria Math"/>
                        <a:ea typeface="Times New Roman"/>
                        <a:cs typeface="Times New Roman"/>
                      </a:rPr>
                      <m:t>𝑁</m:t>
                    </m:r>
                  </m:oMath>
                </a14:m>
                <a:r>
                  <a:rPr lang="ru-RU" sz="1400" dirty="0">
                    <a:latin typeface="Bahnschrift Light" panose="020B0502040204020203" pitchFamily="34" charset="0"/>
                    <a:ea typeface="Times New Roman"/>
                  </a:rPr>
                  <a:t> – общее число точек</a:t>
                </a:r>
                <a:r>
                  <a:rPr lang="en-US" sz="1400" dirty="0">
                    <a:latin typeface="Bahnschrift Light" panose="020B0502040204020203" pitchFamily="34" charset="0"/>
                    <a:ea typeface="Times New Roman"/>
                  </a:rPr>
                  <a:t> </a:t>
                </a:r>
                <a:r>
                  <a:rPr lang="ru-RU" sz="1400" dirty="0">
                    <a:latin typeface="Bahnschrift Light" panose="020B0502040204020203" pitchFamily="34" charset="0"/>
                    <a:ea typeface="Times New Roman"/>
                  </a:rPr>
                  <a:t>кусочно-линейной кривой.</a:t>
                </a:r>
              </a:p>
              <a:p>
                <a:pPr algn="just">
                  <a:spcAft>
                    <a:spcPts val="600"/>
                  </a:spcAft>
                </a:pPr>
                <a:r>
                  <a:rPr lang="ru-RU" sz="1400" dirty="0">
                    <a:latin typeface="Bahnschrift Light" panose="020B0502040204020203" pitchFamily="34" charset="0"/>
                    <a:ea typeface="Times New Roman"/>
                  </a:rPr>
                  <a:t>Задача о расчете лучей </a:t>
                </a:r>
                <a:r>
                  <a:rPr lang="ru-RU" sz="1400" dirty="0" smtClean="0">
                    <a:latin typeface="Bahnschrift Light" panose="020B0502040204020203" pitchFamily="34" charset="0"/>
                    <a:ea typeface="Times New Roman"/>
                  </a:rPr>
                  <a:t>сводится </a:t>
                </a:r>
                <a:r>
                  <a:rPr lang="ru-RU" sz="1400" dirty="0">
                    <a:latin typeface="Bahnschrift Light" panose="020B0502040204020203" pitchFamily="34" charset="0"/>
                    <a:ea typeface="Times New Roman"/>
                  </a:rPr>
                  <a:t>к поиску </a:t>
                </a:r>
                <a:r>
                  <a:rPr lang="ru-RU" sz="1400" dirty="0" smtClean="0">
                    <a:solidFill>
                      <a:srgbClr val="C00000"/>
                    </a:solidFill>
                    <a:latin typeface="Bahnschrift SemiBold" panose="020B0502040204020203" pitchFamily="34" charset="0"/>
                    <a:ea typeface="Times New Roman"/>
                  </a:rPr>
                  <a:t>стационарных </a:t>
                </a:r>
                <a:r>
                  <a:rPr lang="ru-RU" sz="1400" dirty="0">
                    <a:solidFill>
                      <a:srgbClr val="C00000"/>
                    </a:solidFill>
                    <a:latin typeface="Bahnschrift SemiBold" panose="020B0502040204020203" pitchFamily="34" charset="0"/>
                    <a:ea typeface="Times New Roman"/>
                  </a:rPr>
                  <a:t>точек </a:t>
                </a:r>
                <a:r>
                  <a:rPr lang="ru-RU" sz="1400" dirty="0">
                    <a:latin typeface="Bahnschrift Light" panose="020B0502040204020203" pitchFamily="34" charset="0"/>
                    <a:ea typeface="Times New Roman"/>
                  </a:rPr>
                  <a:t>функционала </a:t>
                </a:r>
                <a14:m>
                  <m:oMath xmlns:m="http://schemas.openxmlformats.org/officeDocument/2006/math">
                    <m:r>
                      <a:rPr lang="en-US" sz="1400" b="0" i="1">
                        <a:latin typeface="Cambria Math"/>
                        <a:ea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14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400" b="0" i="1">
                            <a:latin typeface="Cambria Math"/>
                            <a:ea typeface="Cambria Math" panose="02040503050406030204" pitchFamily="18" charset="0"/>
                          </a:rPr>
                          <m:t>r</m:t>
                        </m:r>
                      </m:e>
                    </m:d>
                  </m:oMath>
                </a14:m>
                <a:r>
                  <a:rPr lang="ru-RU" sz="1400" dirty="0" smtClean="0">
                    <a:latin typeface="Bahnschrift Light" panose="020B0502040204020203" pitchFamily="34" charset="0"/>
                    <a:cs typeface="Times New Roman" panose="02020603050405020304" pitchFamily="18" charset="0"/>
                  </a:rPr>
                  <a:t>.</a:t>
                </a:r>
                <a:endParaRPr lang="ru-RU" sz="1400" dirty="0">
                  <a:latin typeface="Bahnschrift Light" panose="020B0502040204020203" pitchFamily="34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0"/>
                  </a:spcBef>
                  <a:spcAft>
                    <a:spcPts val="600"/>
                  </a:spcAft>
                </a:pPr>
                <a:endParaRPr lang="en-US" sz="1400" dirty="0">
                  <a:latin typeface="Bahnschrift Light" panose="020B0502040204020203" pitchFamily="34" charset="0"/>
                </a:endParaRPr>
              </a:p>
              <a:p>
                <a:pPr algn="just">
                  <a:spcBef>
                    <a:spcPts val="0"/>
                  </a:spcBef>
                  <a:spcAft>
                    <a:spcPts val="600"/>
                  </a:spcAft>
                </a:pPr>
                <a:endParaRPr lang="ru-RU" sz="1400" dirty="0">
                  <a:latin typeface="Bahnschrift Light" panose="020B0502040204020203" pitchFamily="34" charset="0"/>
                  <a:ea typeface="Times New Roman"/>
                </a:endParaRP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825" y="963795"/>
                <a:ext cx="7470349" cy="3608488"/>
              </a:xfrm>
              <a:prstGeom prst="rect">
                <a:avLst/>
              </a:prstGeom>
              <a:blipFill rotWithShape="1">
                <a:blip r:embed="rId3"/>
                <a:stretch>
                  <a:fillRect l="-163" t="-169" r="-2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Номер слайда 2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vert="horz" lIns="91440" tIns="45720" rIns="91440" bIns="45720" rtlCol="0" anchor="ctr"/>
          <a:lstStyle/>
          <a:p>
            <a:fld id="{B19B0651-EE4F-4900-A07F-96A6BFA9D0F0}" type="slidenum">
              <a:rPr lang="ru-RU" sz="3200">
                <a:latin typeface="Bahnschrift Light" panose="020B0502040204020203" pitchFamily="34" charset="0"/>
              </a:rPr>
              <a:pPr/>
              <a:t>5</a:t>
            </a:fld>
            <a:endParaRPr lang="ru-RU" sz="3200" dirty="0">
              <a:latin typeface="Bahnschrift Light" panose="020B0502040204020203" pitchFamily="34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4166881" y="4686111"/>
            <a:ext cx="342106" cy="412014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3797710" y="6318701"/>
            <a:ext cx="24304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Bahnschrift Light" panose="020B0502040204020203" pitchFamily="34" charset="0"/>
              </a:rPr>
              <a:t>Оптимальный путь</a:t>
            </a:r>
            <a:endParaRPr lang="ru-RU" sz="2000" dirty="0">
              <a:solidFill>
                <a:srgbClr val="C00000"/>
              </a:solidFill>
              <a:latin typeface="Bahnschrift Light" panose="020B0502040204020203" pitchFamily="34" charset="0"/>
            </a:endParaRPr>
          </a:p>
        </p:txBody>
      </p:sp>
      <p:cxnSp>
        <p:nvCxnSpPr>
          <p:cNvPr id="33" name="Прямая со стрелкой 32"/>
          <p:cNvCxnSpPr/>
          <p:nvPr/>
        </p:nvCxnSpPr>
        <p:spPr>
          <a:xfrm flipV="1">
            <a:off x="5026025" y="5870177"/>
            <a:ext cx="171053" cy="44852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2555776" y="4221088"/>
            <a:ext cx="31742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B050"/>
                </a:solidFill>
                <a:latin typeface="Bahnschrift Light" panose="020B0502040204020203" pitchFamily="34" charset="0"/>
              </a:rPr>
              <a:t>Начальное приближение</a:t>
            </a:r>
            <a:endParaRPr lang="ru-RU" sz="2000" dirty="0">
              <a:solidFill>
                <a:srgbClr val="00B050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012296" y="5281099"/>
            <a:ext cx="2160104" cy="60016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400" dirty="0" smtClean="0">
                <a:latin typeface="Bahnschrift Light" panose="020B0502040204020203" pitchFamily="34" charset="0"/>
              </a:rPr>
              <a:t>Кусочно-линейное </a:t>
            </a:r>
          </a:p>
          <a:p>
            <a:pPr algn="ctr">
              <a:spcAft>
                <a:spcPts val="600"/>
              </a:spcAft>
            </a:pPr>
            <a:r>
              <a:rPr lang="ru-RU" sz="1400" dirty="0" smtClean="0">
                <a:latin typeface="Bahnschrift Light" panose="020B0502040204020203" pitchFamily="34" charset="0"/>
              </a:rPr>
              <a:t>представление луча</a:t>
            </a:r>
            <a:endParaRPr lang="ru-RU" sz="1400" dirty="0">
              <a:latin typeface="Bahnschrift Light" panose="020B0502040204020203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  <a:cs typeface="Adobe Devanagari" pitchFamily="18" charset="0"/>
              </a:rPr>
              <a:t>Прямой вариационный метод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  <a:cs typeface="Adobe Devanagari" pitchFamily="18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6120308" y="1628800"/>
            <a:ext cx="611932" cy="0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6732240" y="1268760"/>
            <a:ext cx="17123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B050"/>
                </a:solidFill>
                <a:latin typeface="Bahnschrift Light" panose="020B0502040204020203" pitchFamily="34" charset="0"/>
              </a:rPr>
              <a:t>minima  </a:t>
            </a:r>
          </a:p>
          <a:p>
            <a:r>
              <a:rPr lang="en-US" sz="2000" dirty="0" smtClean="0">
                <a:solidFill>
                  <a:srgbClr val="00B050"/>
                </a:solidFill>
                <a:latin typeface="Bahnschrift Light" panose="020B0502040204020203" pitchFamily="34" charset="0"/>
              </a:rPr>
              <a:t>saddle points</a:t>
            </a:r>
            <a:endParaRPr lang="ru-RU" sz="2000" dirty="0">
              <a:solidFill>
                <a:srgbClr val="00B050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69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80728"/>
                <a:ext cx="8229600" cy="5328592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spcBef>
                    <a:spcPts val="1000"/>
                  </a:spcBef>
                  <a:spcAft>
                    <a:spcPts val="1000"/>
                  </a:spcAft>
                  <a:buNone/>
                </a:pPr>
                <a:r>
                  <a:rPr lang="ru-RU" sz="2000" dirty="0" smtClean="0">
                    <a:latin typeface="Bahnschrift Light" panose="020B0502040204020203" pitchFamily="34" charset="0"/>
                  </a:rPr>
                  <a:t>Функционал фазового пути (целевая функция):</a:t>
                </a:r>
                <a:endParaRPr lang="en-US" sz="2000" dirty="0" smtClean="0">
                  <a:latin typeface="Bahnschrift Light" panose="020B0502040204020203" pitchFamily="34" charset="0"/>
                </a:endParaRPr>
              </a:p>
              <a:p>
                <a:pPr marL="0" indent="0">
                  <a:spcBef>
                    <a:spcPts val="1000"/>
                  </a:spcBef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1">
                              <a:latin typeface="Cambria Math"/>
                            </a:rPr>
                            <m:t>𝐫</m:t>
                          </m:r>
                          <m:r>
                            <a:rPr lang="en-US" sz="2000" b="1">
                              <a:latin typeface="Cambria Math"/>
                            </a:rPr>
                            <m:t>, </m:t>
                          </m:r>
                          <m:r>
                            <a:rPr lang="en-US" sz="2000" b="1">
                              <a:latin typeface="Cambria Math"/>
                            </a:rPr>
                            <m:t>𝐮</m:t>
                          </m:r>
                        </m:e>
                      </m:d>
                      <m:r>
                        <a:rPr lang="en-US" sz="20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2000" b="0" i="1" smtClean="0">
                              <a:latin typeface="Cambria Math"/>
                            </a:rPr>
                            <m:t>𝐴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𝐵</m:t>
                          </m:r>
                        </m:sup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𝑛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</m:func>
                          <m:r>
                            <a:rPr lang="en-US" sz="2000" b="0" i="1" smtClean="0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sz="2000" i="1">
                          <a:latin typeface="Cambria Math"/>
                        </a:rPr>
                        <m:t>,</m:t>
                      </m:r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20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2000" i="1">
                              <a:latin typeface="Cambria Math"/>
                            </a:rPr>
                            <m:t>𝐴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</a:rPr>
                            <m:t>𝐵</m:t>
                          </m:r>
                        </m:sup>
                        <m:e>
                          <m:r>
                            <a:rPr lang="en-US" sz="2000" i="1">
                              <a:latin typeface="Cambria Math"/>
                            </a:rPr>
                            <m:t>𝑛</m:t>
                          </m:r>
                          <m:r>
                            <a:rPr lang="en-US" sz="20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sz="200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𝑙</m:t>
                                  </m:r>
                                </m:e>
                              </m:acc>
                            </m:e>
                          </m:d>
                        </m:e>
                      </m:nary>
                      <m:r>
                        <a:rPr lang="en-US" sz="2000" b="0" i="1" smtClean="0">
                          <a:latin typeface="Cambria Math"/>
                        </a:rPr>
                        <m:t>  </m:t>
                      </m:r>
                      <m:r>
                        <a:rPr lang="en-US" sz="2000" i="1">
                          <a:latin typeface="Cambria Math"/>
                        </a:rPr>
                        <m:t>[1</m:t>
                      </m:r>
                      <m:r>
                        <a:rPr lang="ru-RU" sz="2000" b="0" i="1" smtClean="0">
                          <a:latin typeface="Cambria Math"/>
                        </a:rPr>
                        <m:t>а</m:t>
                      </m:r>
                      <m:r>
                        <a:rPr lang="en-US" sz="2000" i="1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sz="2000" dirty="0">
                  <a:latin typeface="Bahnschrift Light" panose="020B0502040204020203" pitchFamily="34" charset="0"/>
                </a:endParaRPr>
              </a:p>
              <a:p>
                <a:pPr marL="0" indent="0">
                  <a:spcBef>
                    <a:spcPts val="1000"/>
                  </a:spcBef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1">
                              <a:latin typeface="Cambria Math"/>
                            </a:rPr>
                            <m:t>𝐫</m:t>
                          </m:r>
                          <m:r>
                            <a:rPr lang="en-US" sz="2000" b="1">
                              <a:latin typeface="Cambria Math"/>
                            </a:rPr>
                            <m:t>, </m:t>
                          </m:r>
                          <m:r>
                            <a:rPr lang="en-US" sz="2000" b="1">
                              <a:latin typeface="Cambria Math"/>
                            </a:rPr>
                            <m:t>𝐮</m:t>
                          </m:r>
                          <m:d>
                            <m:dPr>
                              <m:ctrlPr>
                                <a:rPr lang="en-US" sz="2000" b="1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000" b="1">
                                  <a:latin typeface="Cambria Math"/>
                                </a:rPr>
                                <m:t>𝐫</m:t>
                              </m:r>
                            </m:e>
                          </m:d>
                        </m:e>
                      </m:d>
                      <m:r>
                        <a:rPr lang="en-US" sz="2000" i="1" smtClean="0">
                          <a:latin typeface="Cambria Math"/>
                          <a:ea typeface="Cambria Math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en-US" sz="20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/>
                            </a:rPr>
                            <m:t>𝑖</m:t>
                          </m:r>
                          <m:r>
                            <a:rPr lang="en-US" sz="2000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</a:rPr>
                            <m:t>𝑃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ru-RU" sz="2000" b="0" i="1" smtClean="0">
                          <a:latin typeface="Cambria Math"/>
                        </a:rPr>
                        <m:t>    </m:t>
                      </m:r>
                      <m:r>
                        <a:rPr lang="ru-RU" sz="2000" i="1">
                          <a:latin typeface="Cambria Math"/>
                        </a:rPr>
                        <m:t> </m:t>
                      </m:r>
                      <m:r>
                        <a:rPr lang="en-US" sz="2000" i="1">
                          <a:latin typeface="Cambria Math"/>
                        </a:rPr>
                        <m:t> [1</m:t>
                      </m:r>
                      <m:r>
                        <a:rPr lang="ru-RU" sz="2000" b="0" i="1" smtClean="0">
                          <a:latin typeface="Cambria Math"/>
                        </a:rPr>
                        <m:t>б</m:t>
                      </m:r>
                      <m:r>
                        <a:rPr lang="en-US" sz="2000" i="1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sz="2000" dirty="0">
                  <a:latin typeface="Bahnschrift Light" panose="020B0502040204020203" pitchFamily="34" charset="0"/>
                </a:endParaRPr>
              </a:p>
              <a:p>
                <a:pPr marL="0" indent="0">
                  <a:spcBef>
                    <a:spcPts val="1000"/>
                  </a:spcBef>
                  <a:spcAft>
                    <a:spcPts val="1000"/>
                  </a:spcAft>
                  <a:buNone/>
                </a:pPr>
                <a:r>
                  <a:rPr lang="ru-RU" sz="2000" dirty="0" smtClean="0">
                    <a:latin typeface="Bahnschrift Light" panose="020B0502040204020203" pitchFamily="34" charset="0"/>
                  </a:rPr>
                  <a:t>где</a:t>
                </a:r>
                <a:r>
                  <a:rPr lang="en-US" sz="2000" dirty="0" smtClean="0">
                    <a:latin typeface="Bahnschrift Light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b="1">
                            <a:latin typeface="Cambria Math"/>
                          </a:rPr>
                          <m:t>𝐫</m:t>
                        </m:r>
                        <m:r>
                          <a:rPr lang="en-US" sz="2000" b="1">
                            <a:latin typeface="Cambria Math"/>
                          </a:rPr>
                          <m:t>, </m:t>
                        </m:r>
                        <m:r>
                          <a:rPr lang="en-US" sz="2000" b="1">
                            <a:latin typeface="Cambria Math"/>
                          </a:rPr>
                          <m:t>𝐮</m:t>
                        </m:r>
                        <m:d>
                          <m:dPr>
                            <m:ctrlPr>
                              <a:rPr lang="en-US" sz="2000" b="1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000" b="1">
                                <a:latin typeface="Cambria Math"/>
                              </a:rPr>
                              <m:t>𝐫</m:t>
                            </m:r>
                          </m:e>
                        </m:d>
                      </m:e>
                    </m:d>
                    <m:r>
                      <a:rPr lang="en-US" sz="2000" i="1">
                        <a:latin typeface="Cambria Math"/>
                      </a:rPr>
                      <m:t>=</m:t>
                    </m:r>
                    <m:r>
                      <a:rPr lang="en-US" sz="2000" i="1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00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ru-RU" sz="200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00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,…,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00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𝑃</m:t>
                            </m:r>
                          </m:sub>
                        </m:sSub>
                        <m:r>
                          <a:rPr lang="en-US" sz="20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0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𝑢</m:t>
                                </m:r>
                              </m:e>
                            </m:acc>
                          </m:e>
                          <m:sub>
                            <m:r>
                              <a:rPr lang="ru-RU" sz="20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0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𝑢</m:t>
                                </m:r>
                              </m:e>
                            </m:acc>
                          </m:e>
                          <m:sub>
                            <m:r>
                              <a:rPr lang="ru-RU" sz="20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,…,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0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𝑢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𝑃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 smtClean="0">
                    <a:latin typeface="Bahnschrift Light" panose="020B0502040204020203" pitchFamily="34" charset="0"/>
                  </a:rPr>
                  <a:t>,</a:t>
                </a:r>
                <a:r>
                  <a:rPr lang="ru-RU" sz="2000" dirty="0" smtClean="0">
                    <a:latin typeface="Bahnschrift Light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𝑃</m:t>
                    </m:r>
                    <m:r>
                      <a:rPr lang="en-US" sz="2000">
                        <a:latin typeface="Cambria Math"/>
                      </a:rPr>
                      <m:t>=</m:t>
                    </m:r>
                    <m:r>
                      <a:rPr lang="en-US" sz="2000" i="1">
                        <a:latin typeface="Cambria Math"/>
                      </a:rPr>
                      <m:t>𝑁</m:t>
                    </m:r>
                    <m:r>
                      <a:rPr lang="en-US" sz="2000" i="1">
                        <a:latin typeface="Cambria Math"/>
                      </a:rPr>
                      <m:t>−1</m:t>
                    </m:r>
                  </m:oMath>
                </a14:m>
                <a:r>
                  <a:rPr lang="en-US" sz="2000" i="1" dirty="0">
                    <a:latin typeface="Bahnschrift Light" panose="020B0502040204020203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𝑁</m:t>
                    </m:r>
                  </m:oMath>
                </a14:m>
                <a:r>
                  <a:rPr lang="en-US" sz="2000" i="1" dirty="0">
                    <a:latin typeface="Bahnschrift Light" panose="020B0502040204020203" pitchFamily="34" charset="0"/>
                  </a:rPr>
                  <a:t> </a:t>
                </a:r>
                <a:r>
                  <a:rPr lang="en-US" sz="2000" dirty="0">
                    <a:latin typeface="Bahnschrift Light" panose="020B0502040204020203" pitchFamily="34" charset="0"/>
                  </a:rPr>
                  <a:t>– </a:t>
                </a:r>
                <a:r>
                  <a:rPr lang="ru-RU" sz="2000" dirty="0">
                    <a:latin typeface="Bahnschrift Light" panose="020B0502040204020203" pitchFamily="34" charset="0"/>
                  </a:rPr>
                  <a:t>число </a:t>
                </a:r>
                <a:r>
                  <a:rPr lang="ru-RU" sz="2000" dirty="0" smtClean="0">
                    <a:latin typeface="Bahnschrift Light" panose="020B0502040204020203" pitchFamily="34" charset="0"/>
                  </a:rPr>
                  <a:t>узлов,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ru-RU" sz="200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latin typeface="Cambria Math"/>
                                  </a:rPr>
                                  <m:t>𝑢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/>
                      </a:rPr>
                      <m:t>=1</m:t>
                    </m:r>
                  </m:oMath>
                </a14:m>
                <a:r>
                  <a:rPr lang="ru-RU" sz="2000" dirty="0" smtClean="0">
                    <a:latin typeface="Bahnschrift Light" panose="020B0502040204020203" pitchFamily="34" charset="0"/>
                  </a:rPr>
                  <a:t>.</a:t>
                </a:r>
                <a:endParaRPr lang="en-US" sz="2000" dirty="0">
                  <a:latin typeface="Bahnschrift Light" panose="020B0502040204020203" pitchFamily="34" charset="0"/>
                </a:endParaRPr>
              </a:p>
              <a:p>
                <a:pPr marL="0" indent="0">
                  <a:spcBef>
                    <a:spcPts val="1000"/>
                  </a:spcBef>
                  <a:spcAft>
                    <a:spcPts val="1000"/>
                  </a:spcAft>
                  <a:buNone/>
                </a:pPr>
                <a:r>
                  <a:rPr lang="ru-RU" sz="2000" dirty="0" smtClean="0">
                    <a:latin typeface="Bahnschrift Light" panose="020B0502040204020203" pitchFamily="34" charset="0"/>
                  </a:rPr>
                  <a:t>Антиградиент целевой функции (сила):</a:t>
                </a:r>
                <a:endParaRPr lang="en-US" sz="2000" dirty="0" smtClean="0">
                  <a:latin typeface="Bahnschrift Light" panose="020B0502040204020203" pitchFamily="34" charset="0"/>
                </a:endParaRPr>
              </a:p>
              <a:p>
                <a:pPr marL="0" indent="0">
                  <a:spcBef>
                    <a:spcPts val="1000"/>
                  </a:spcBef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latin typeface="Cambria Math"/>
                        </a:rPr>
                        <m:t>𝐅</m:t>
                      </m:r>
                      <m:r>
                        <a:rPr lang="en-US" sz="2000" b="1" i="0" smtClean="0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𝑑𝑆</m:t>
                          </m:r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𝑑</m:t>
                          </m:r>
                          <m:r>
                            <a:rPr lang="en-US" sz="2000" b="1" i="0" smtClean="0">
                              <a:latin typeface="Cambria Math"/>
                            </a:rPr>
                            <m:t>𝐫</m:t>
                          </m:r>
                        </m:den>
                      </m:f>
                      <m:r>
                        <a:rPr lang="ru-RU" sz="20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ru-RU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/>
                                </a:rPr>
                                <m:t>𝑑𝑆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ru-RU" sz="2000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r>
                            <a:rPr lang="ru-RU" sz="20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/>
                                </a:rPr>
                                <m:t>𝑑𝑆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ru-RU" sz="2000" b="0" i="1" smtClean="0"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  <m:r>
                            <a:rPr lang="ru-RU" sz="2000" b="0" i="1" smtClean="0">
                              <a:latin typeface="Cambria Math"/>
                            </a:rPr>
                            <m:t>,…,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𝑆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ru-RU" sz="2000" b="0" i="1" smtClean="0">
                              <a:latin typeface="Cambria Math"/>
                            </a:rPr>
                            <m:t>,…,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/>
                                </a:rPr>
                                <m:t>𝑑𝑆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𝑃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.      [2]</m:t>
                      </m:r>
                    </m:oMath>
                  </m:oMathPara>
                </a14:m>
                <a:endParaRPr lang="en-US" sz="2000" b="1" dirty="0" smtClean="0">
                  <a:latin typeface="Bahnschrift Light" panose="020B0502040204020203" pitchFamily="34" charset="0"/>
                </a:endParaRPr>
              </a:p>
              <a:p>
                <a:pPr marL="0" indent="0">
                  <a:spcBef>
                    <a:spcPts val="1000"/>
                  </a:spcBef>
                  <a:spcAft>
                    <a:spcPts val="500"/>
                  </a:spcAft>
                  <a:buNone/>
                </a:pPr>
                <a:r>
                  <a:rPr lang="ru-RU" sz="2000" dirty="0" smtClean="0">
                    <a:latin typeface="Bahnschrift Light" panose="020B0502040204020203" pitchFamily="34" charset="0"/>
                  </a:rPr>
                  <a:t>Введем оператор дифференцирования по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sz="2000" dirty="0" smtClean="0">
                    <a:latin typeface="Bahnschrift Light" panose="020B0502040204020203" pitchFamily="34" charset="0"/>
                  </a:rPr>
                  <a:t>:</a:t>
                </a:r>
                <a:endParaRPr lang="en-US" sz="2000" dirty="0" smtClean="0">
                  <a:latin typeface="Bahnschrift Light" panose="020B0502040204020203" pitchFamily="34" charset="0"/>
                </a:endParaRPr>
              </a:p>
              <a:p>
                <a:pPr marL="0" indent="0">
                  <a:spcBef>
                    <a:spcPts val="1000"/>
                  </a:spcBef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  </m:t>
                          </m:r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 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𝑃</m:t>
                          </m:r>
                        </m:sup>
                        <m:e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   </m:t>
                              </m:r>
                            </m:num>
                            <m:den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i="1">
                                          <a:solidFill>
                                            <a:srgbClr val="00B050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B05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ru-RU" sz="2000" dirty="0"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80728"/>
                <a:ext cx="8229600" cy="5328592"/>
              </a:xfrm>
              <a:blipFill rotWithShape="1">
                <a:blip r:embed="rId2"/>
                <a:stretch>
                  <a:fillRect l="-444" t="-8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25000" y="6323638"/>
                <a:ext cx="2339872" cy="391646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 smtClean="0">
                    <a:solidFill>
                      <a:schemeClr val="accent6">
                        <a:lumMod val="75000"/>
                      </a:schemeClr>
                    </a:solidFill>
                    <a:latin typeface="Bahnschrift Light" panose="020B0502040204020203" pitchFamily="34" charset="0"/>
                  </a:rPr>
                  <a:t>зависимость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ru-RU" dirty="0" smtClean="0">
                    <a:solidFill>
                      <a:schemeClr val="accent6">
                        <a:lumMod val="75000"/>
                      </a:schemeClr>
                    </a:solidFill>
                    <a:latin typeface="Bahnschrift Light" panose="020B0502040204020203" pitchFamily="34" charset="0"/>
                  </a:rPr>
                  <a:t> от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ru-RU" dirty="0"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000" y="6323638"/>
                <a:ext cx="2339872" cy="391646"/>
              </a:xfrm>
              <a:prstGeom prst="rect">
                <a:avLst/>
              </a:prstGeom>
              <a:blipFill rotWithShape="1">
                <a:blip r:embed="rId3"/>
                <a:stretch>
                  <a:fillRect l="-1285" t="-15714" r="-9254" b="-10000"/>
                </a:stretch>
              </a:blip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Прямая со стрелкой 5"/>
          <p:cNvCxnSpPr/>
          <p:nvPr/>
        </p:nvCxnSpPr>
        <p:spPr>
          <a:xfrm flipV="1">
            <a:off x="5076056" y="6063849"/>
            <a:ext cx="0" cy="25978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84168" y="5306183"/>
                <a:ext cx="1800200" cy="690958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solidFill>
                      <a:srgbClr val="00B050"/>
                    </a:solidFill>
                    <a:latin typeface="Bahnschrift Light" panose="020B0502040204020203" pitchFamily="34" charset="0"/>
                  </a:rPr>
                  <a:t>поворот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𝑢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ru-RU" dirty="0" smtClean="0">
                    <a:solidFill>
                      <a:srgbClr val="00B050"/>
                    </a:solidFill>
                    <a:latin typeface="Bahnschrift Light" panose="020B0502040204020203" pitchFamily="34" charset="0"/>
                  </a:rPr>
                  <a:t> вдоль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/>
                                <a:ea typeface="Cambria Math"/>
                              </a:rPr>
                              <m:t>𝜀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endParaRPr lang="ru-RU" dirty="0">
                  <a:solidFill>
                    <a:srgbClr val="00B050"/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5306183"/>
                <a:ext cx="1800200" cy="690958"/>
              </a:xfrm>
              <a:prstGeom prst="rect">
                <a:avLst/>
              </a:prstGeom>
              <a:blipFill rotWithShape="1">
                <a:blip r:embed="rId4"/>
                <a:stretch>
                  <a:fillRect t="-3361" b="-5882"/>
                </a:stretch>
              </a:blipFill>
              <a:ln w="28575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Прямая со стрелкой 7"/>
          <p:cNvCxnSpPr>
            <a:stCxn id="7" idx="1"/>
          </p:cNvCxnSpPr>
          <p:nvPr/>
        </p:nvCxnSpPr>
        <p:spPr>
          <a:xfrm flipH="1">
            <a:off x="5724128" y="5651662"/>
            <a:ext cx="360040" cy="98571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07704" y="6194924"/>
                <a:ext cx="1492268" cy="369332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dirty="0" smtClean="0">
                    <a:solidFill>
                      <a:srgbClr val="0070C0"/>
                    </a:solidFill>
                    <a:latin typeface="Bahnschrift Light" panose="020B0502040204020203" pitchFamily="34" charset="0"/>
                  </a:rPr>
                  <a:t>смещение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ru-RU" dirty="0">
                  <a:solidFill>
                    <a:srgbClr val="0070C0"/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6194924"/>
                <a:ext cx="1492268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2000" t="-15152" r="-14800" b="-18182"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Прямая со стрелкой 10"/>
          <p:cNvCxnSpPr/>
          <p:nvPr/>
        </p:nvCxnSpPr>
        <p:spPr>
          <a:xfrm flipV="1">
            <a:off x="3399972" y="6063849"/>
            <a:ext cx="657399" cy="29524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/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  <a:cs typeface="Adobe Devanagari" pitchFamily="18" charset="0"/>
              </a:rPr>
              <a:t>Вариационный подход с учетом анизотропии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  <a:cs typeface="Adobe Devanagari" pitchFamily="18" charset="0"/>
            </a:endParaRPr>
          </a:p>
        </p:txBody>
      </p:sp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5B6208-8606-4593-BB83-F25E9A071EEE}" type="slidenum">
              <a:rPr lang="ru-RU" sz="2800" smtClean="0">
                <a:latin typeface="Bahnschrift Light" panose="020B0502040204020203" pitchFamily="34" charset="0"/>
              </a:rPr>
              <a:t>6</a:t>
            </a:fld>
            <a:endParaRPr lang="ru-RU" sz="28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44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Прямая со стрелкой 40"/>
          <p:cNvCxnSpPr/>
          <p:nvPr/>
        </p:nvCxnSpPr>
        <p:spPr>
          <a:xfrm>
            <a:off x="4904935" y="1709093"/>
            <a:ext cx="342241" cy="559493"/>
          </a:xfrm>
          <a:prstGeom prst="straightConnector1">
            <a:avLst/>
          </a:prstGeom>
          <a:ln w="38100">
            <a:solidFill>
              <a:srgbClr val="00B05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44" idx="5"/>
          </p:cNvCxnSpPr>
          <p:nvPr/>
        </p:nvCxnSpPr>
        <p:spPr>
          <a:xfrm>
            <a:off x="3748276" y="2173228"/>
            <a:ext cx="1708159" cy="136796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V="1">
            <a:off x="1367712" y="5229008"/>
            <a:ext cx="612000" cy="61200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flipV="1">
            <a:off x="1979712" y="2214055"/>
            <a:ext cx="1584176" cy="3014953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Прямоугольник 80"/>
              <p:cNvSpPr/>
              <p:nvPr/>
            </p:nvSpPr>
            <p:spPr>
              <a:xfrm>
                <a:off x="2051720" y="2924944"/>
                <a:ext cx="97000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32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ru-RU" sz="3200" b="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ru-RU" sz="3200" b="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32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ru-RU" i="1" dirty="0">
                  <a:solidFill>
                    <a:srgbClr val="C00000"/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81" name="Прямоугольник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2924944"/>
                <a:ext cx="970009" cy="5847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Прямоугольник 81"/>
              <p:cNvSpPr/>
              <p:nvPr/>
            </p:nvSpPr>
            <p:spPr>
              <a:xfrm>
                <a:off x="3999997" y="4325204"/>
                <a:ext cx="57887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32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ru-RU" sz="3200" b="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ru-RU" sz="3200" b="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rgbClr val="C00000"/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82" name="Прямоугольник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9997" y="4325204"/>
                <a:ext cx="578876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Прямоугольник 82"/>
              <p:cNvSpPr/>
              <p:nvPr/>
            </p:nvSpPr>
            <p:spPr>
              <a:xfrm>
                <a:off x="1579694" y="3806429"/>
                <a:ext cx="3890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/>
                        </a:rPr>
                        <m:t>𝑍</m:t>
                      </m:r>
                    </m:oMath>
                  </m:oMathPara>
                </a14:m>
                <a:endParaRPr lang="ru-RU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83" name="Прямоугольник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94" y="3806429"/>
                <a:ext cx="389081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Прямоугольник 83"/>
              <p:cNvSpPr/>
              <p:nvPr/>
            </p:nvSpPr>
            <p:spPr>
              <a:xfrm>
                <a:off x="973115" y="5656342"/>
                <a:ext cx="4019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/>
                        </a:rPr>
                        <m:t>𝑋</m:t>
                      </m:r>
                    </m:oMath>
                  </m:oMathPara>
                </a14:m>
                <a:endParaRPr lang="ru-RU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84" name="Прямоугольник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115" y="5656342"/>
                <a:ext cx="401905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Прямоугольник 84"/>
              <p:cNvSpPr/>
              <p:nvPr/>
            </p:nvSpPr>
            <p:spPr>
              <a:xfrm>
                <a:off x="3026190" y="5232365"/>
                <a:ext cx="4019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/>
                        </a:rPr>
                        <m:t>𝑌</m:t>
                      </m:r>
                    </m:oMath>
                  </m:oMathPara>
                </a14:m>
                <a:endParaRPr lang="ru-RU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85" name="Прямоугольник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6190" y="5232365"/>
                <a:ext cx="401905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Прямоугольник 85"/>
              <p:cNvSpPr/>
              <p:nvPr/>
            </p:nvSpPr>
            <p:spPr>
              <a:xfrm>
                <a:off x="1878554" y="5235530"/>
                <a:ext cx="4083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/>
                        </a:rPr>
                        <m:t>𝑂</m:t>
                      </m:r>
                    </m:oMath>
                  </m:oMathPara>
                </a14:m>
                <a:endParaRPr lang="ru-RU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86" name="Прямоугольник 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554" y="5235530"/>
                <a:ext cx="408317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Овал 93"/>
          <p:cNvSpPr/>
          <p:nvPr/>
        </p:nvSpPr>
        <p:spPr>
          <a:xfrm>
            <a:off x="3650326" y="1903621"/>
            <a:ext cx="1764000" cy="1765241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Bahnschrift Light" panose="020B0502040204020203" pitchFamily="34" charset="0"/>
            </a:endParaRPr>
          </a:p>
        </p:txBody>
      </p:sp>
      <p:cxnSp>
        <p:nvCxnSpPr>
          <p:cNvPr id="95" name="Прямая со стрелкой 94"/>
          <p:cNvCxnSpPr/>
          <p:nvPr/>
        </p:nvCxnSpPr>
        <p:spPr>
          <a:xfrm flipH="1">
            <a:off x="4543364" y="2361135"/>
            <a:ext cx="748716" cy="432749"/>
          </a:xfrm>
          <a:prstGeom prst="straightConnector1">
            <a:avLst/>
          </a:prstGeom>
          <a:ln w="38100">
            <a:solidFill>
              <a:srgbClr val="C0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Блок-схема: узел 30"/>
          <p:cNvSpPr/>
          <p:nvPr/>
        </p:nvSpPr>
        <p:spPr>
          <a:xfrm>
            <a:off x="4442326" y="2696242"/>
            <a:ext cx="180000" cy="180000"/>
          </a:xfrm>
          <a:prstGeom prst="flowChartConnector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Bahnschrift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Прямоугольник 96"/>
              <p:cNvSpPr/>
              <p:nvPr/>
            </p:nvSpPr>
            <p:spPr>
              <a:xfrm>
                <a:off x="4767931" y="2501496"/>
                <a:ext cx="66402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32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ru-RU" sz="32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ru-RU" dirty="0"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97" name="Прямоугольник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931" y="2501496"/>
                <a:ext cx="664028" cy="58477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8" name="Прямая со стрелкой 97"/>
          <p:cNvCxnSpPr/>
          <p:nvPr/>
        </p:nvCxnSpPr>
        <p:spPr>
          <a:xfrm flipH="1">
            <a:off x="5303148" y="1556791"/>
            <a:ext cx="187179" cy="80434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 flipH="1">
            <a:off x="5292080" y="2066975"/>
            <a:ext cx="576064" cy="294160"/>
          </a:xfrm>
          <a:prstGeom prst="straightConnector1">
            <a:avLst/>
          </a:prstGeom>
          <a:ln w="38100">
            <a:solidFill>
              <a:schemeClr val="accent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 стрелкой 103"/>
          <p:cNvCxnSpPr/>
          <p:nvPr/>
        </p:nvCxnSpPr>
        <p:spPr>
          <a:xfrm>
            <a:off x="5076056" y="1997551"/>
            <a:ext cx="230342" cy="363584"/>
          </a:xfrm>
          <a:prstGeom prst="straightConnector1">
            <a:avLst/>
          </a:prstGeom>
          <a:ln w="38100">
            <a:solidFill>
              <a:srgbClr val="7030A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Прямоугольник 107"/>
              <p:cNvSpPr/>
              <p:nvPr/>
            </p:nvSpPr>
            <p:spPr>
              <a:xfrm>
                <a:off x="5475987" y="699762"/>
                <a:ext cx="722697" cy="8570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ru-RU" sz="24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ru-RU" sz="24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ru-RU" sz="24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08" name="Прямоугольник 10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987" y="699762"/>
                <a:ext cx="722697" cy="85702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Прямоугольник 110"/>
              <p:cNvSpPr/>
              <p:nvPr/>
            </p:nvSpPr>
            <p:spPr>
              <a:xfrm>
                <a:off x="4586476" y="1916832"/>
                <a:ext cx="553228" cy="52322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2800" i="1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80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</m:acc>
                        </m:e>
                        <m:sub>
                          <m:r>
                            <a:rPr lang="ru-RU" sz="2800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ru-RU" dirty="0"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11" name="Прямоугольник 1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476" y="1916832"/>
                <a:ext cx="553228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Прямоугольник 111"/>
              <p:cNvSpPr/>
              <p:nvPr/>
            </p:nvSpPr>
            <p:spPr>
              <a:xfrm>
                <a:off x="5076056" y="4653136"/>
                <a:ext cx="3945183" cy="16452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sz="2800" i="1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ru-RU" sz="2800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ru-RU" sz="28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</m:acc>
                            </m:e>
                            <m:sub>
                              <m:r>
                                <a:rPr lang="ru-RU" sz="2800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sz="2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ru-RU" sz="28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ru-RU" sz="28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ru-RU" sz="28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ru-RU" sz="2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ru-RU" sz="28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sz="28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ru-RU" sz="28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ru-RU" sz="28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8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𝜕</m:t>
                                  </m:r>
                                  <m:r>
                                    <a:rPr lang="en-US" sz="28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ru-RU" sz="28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ru-RU" sz="2800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/>
                                            </a:rPr>
                                            <m:t>𝑢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ru-RU" sz="28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acc>
                            <m:accPr>
                              <m:chr m:val="⃗"/>
                              <m:ctrlPr>
                                <a:rPr lang="ru-RU" sz="28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ru-RU" sz="28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 smtClean="0">
                  <a:latin typeface="Bahnschrift Light" panose="020B0502040204020203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ru-RU" sz="280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ru-RU" sz="2800" dirty="0">
                  <a:solidFill>
                    <a:srgbClr val="C00000"/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12" name="Прямоугольник 1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4653136"/>
                <a:ext cx="3945183" cy="1645259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Прямоугольник 112"/>
              <p:cNvSpPr/>
              <p:nvPr/>
            </p:nvSpPr>
            <p:spPr>
              <a:xfrm>
                <a:off x="5881636" y="1772816"/>
                <a:ext cx="1714700" cy="9221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ru-RU" sz="2400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sz="2400" i="1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ru-RU" sz="2400" i="1">
                                          <a:solidFill>
                                            <a:schemeClr val="accent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accent1"/>
                                          </a:solidFill>
                                          <a:latin typeface="Cambria Math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ru-RU" sz="2400" i="1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𝜕</m:t>
                                  </m:r>
                                  <m:r>
                                    <a:rPr lang="en-US" sz="2400" i="1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ru-RU" sz="2400" i="1">
                                          <a:solidFill>
                                            <a:schemeClr val="accent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ru-RU" sz="24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/>
                                            </a:rPr>
                                            <m:t>𝑢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ru-RU" sz="2400" i="1">
                                          <a:solidFill>
                                            <a:schemeClr val="accent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acc>
                            <m:accPr>
                              <m:chr m:val="⃗"/>
                              <m:ctrlPr>
                                <a:rPr lang="ru-RU" sz="2400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ru-RU" sz="2400" i="1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ru-RU" dirty="0"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13" name="Прямоугольник 1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1636" y="1772816"/>
                <a:ext cx="1714700" cy="922176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Прямоугольник 123"/>
              <p:cNvSpPr/>
              <p:nvPr/>
            </p:nvSpPr>
            <p:spPr>
              <a:xfrm>
                <a:off x="2428825" y="189580"/>
                <a:ext cx="55899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ru-RU" sz="3200" dirty="0">
                  <a:solidFill>
                    <a:schemeClr val="tx1"/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24" name="Прямоугольник 1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8825" y="189580"/>
                <a:ext cx="558999" cy="58477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Прямоугольник 124"/>
              <p:cNvSpPr/>
              <p:nvPr/>
            </p:nvSpPr>
            <p:spPr>
              <a:xfrm>
                <a:off x="7380312" y="3636313"/>
                <a:ext cx="57560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ru-RU" sz="3200" dirty="0">
                  <a:solidFill>
                    <a:schemeClr val="tx1"/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25" name="Прямоугольник 1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312" y="3636313"/>
                <a:ext cx="575607" cy="584775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3" name="Прямая соединительная линия 132"/>
          <p:cNvCxnSpPr>
            <a:stCxn id="42" idx="2"/>
          </p:cNvCxnSpPr>
          <p:nvPr/>
        </p:nvCxnSpPr>
        <p:spPr>
          <a:xfrm>
            <a:off x="5259963" y="3457019"/>
            <a:ext cx="2085247" cy="28486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/>
          <p:nvPr/>
        </p:nvCxnSpPr>
        <p:spPr>
          <a:xfrm flipH="1" flipV="1">
            <a:off x="3073082" y="573786"/>
            <a:ext cx="577245" cy="147694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Блок-схема: узел 41"/>
          <p:cNvSpPr/>
          <p:nvPr/>
        </p:nvSpPr>
        <p:spPr>
          <a:xfrm>
            <a:off x="5259963" y="3349007"/>
            <a:ext cx="216024" cy="216024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Bahnschrift Light" panose="020B0502040204020203" pitchFamily="34" charset="0"/>
            </a:endParaRPr>
          </a:p>
        </p:txBody>
      </p:sp>
      <p:sp>
        <p:nvSpPr>
          <p:cNvPr id="131" name="Блок-схема: узел 130"/>
          <p:cNvSpPr/>
          <p:nvPr/>
        </p:nvSpPr>
        <p:spPr>
          <a:xfrm>
            <a:off x="7237198" y="3633869"/>
            <a:ext cx="216024" cy="216024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Bahnschrift Light" panose="020B0502040204020203" pitchFamily="34" charset="0"/>
            </a:endParaRPr>
          </a:p>
        </p:txBody>
      </p:sp>
      <p:sp>
        <p:nvSpPr>
          <p:cNvPr id="44" name="Блок-схема: узел 43"/>
          <p:cNvSpPr/>
          <p:nvPr/>
        </p:nvSpPr>
        <p:spPr>
          <a:xfrm>
            <a:off x="3563888" y="1988840"/>
            <a:ext cx="216024" cy="216024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Bahnschrift Light" panose="020B0502040204020203" pitchFamily="34" charset="0"/>
            </a:endParaRPr>
          </a:p>
        </p:txBody>
      </p:sp>
      <p:sp>
        <p:nvSpPr>
          <p:cNvPr id="117" name="Блок-схема: узел 116"/>
          <p:cNvSpPr/>
          <p:nvPr/>
        </p:nvSpPr>
        <p:spPr>
          <a:xfrm>
            <a:off x="2965070" y="481968"/>
            <a:ext cx="216024" cy="216024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Bahnschrift Light" panose="020B0502040204020203" pitchFamily="34" charset="0"/>
            </a:endParaRPr>
          </a:p>
        </p:txBody>
      </p:sp>
      <p:sp>
        <p:nvSpPr>
          <p:cNvPr id="144" name="Блок-схема: узел 143"/>
          <p:cNvSpPr/>
          <p:nvPr/>
        </p:nvSpPr>
        <p:spPr>
          <a:xfrm>
            <a:off x="3271704" y="1222259"/>
            <a:ext cx="180000" cy="180000"/>
          </a:xfrm>
          <a:prstGeom prst="flowChartConnector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Bahnschrift Light" panose="020B0502040204020203" pitchFamily="34" charset="0"/>
            </a:endParaRPr>
          </a:p>
        </p:txBody>
      </p:sp>
      <p:sp>
        <p:nvSpPr>
          <p:cNvPr id="145" name="Блок-схема: узел 144"/>
          <p:cNvSpPr/>
          <p:nvPr/>
        </p:nvSpPr>
        <p:spPr>
          <a:xfrm>
            <a:off x="6212586" y="3509450"/>
            <a:ext cx="180000" cy="180000"/>
          </a:xfrm>
          <a:prstGeom prst="flowChartConnector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Bahnschrift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Прямоугольник 150"/>
              <p:cNvSpPr/>
              <p:nvPr/>
            </p:nvSpPr>
            <p:spPr>
              <a:xfrm>
                <a:off x="3203848" y="116632"/>
                <a:ext cx="52289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ru-RU" sz="3200" dirty="0">
                  <a:solidFill>
                    <a:schemeClr val="tx1"/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51" name="Прямоугольник 1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116632"/>
                <a:ext cx="522899" cy="58477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Прямоугольник 151"/>
              <p:cNvSpPr/>
              <p:nvPr/>
            </p:nvSpPr>
            <p:spPr>
              <a:xfrm>
                <a:off x="3761069" y="1412776"/>
                <a:ext cx="52289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ru-RU" sz="3200" dirty="0">
                  <a:solidFill>
                    <a:schemeClr val="tx1"/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52" name="Прямоугольник 1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069" y="1412776"/>
                <a:ext cx="522899" cy="584775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Прямоугольник 152"/>
              <p:cNvSpPr/>
              <p:nvPr/>
            </p:nvSpPr>
            <p:spPr>
              <a:xfrm>
                <a:off x="5417253" y="2780928"/>
                <a:ext cx="52289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3</m:t>
                      </m:r>
                    </m:oMath>
                  </m:oMathPara>
                </a14:m>
                <a:endParaRPr lang="ru-RU" sz="3200" dirty="0">
                  <a:solidFill>
                    <a:schemeClr val="tx1"/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53" name="Прямоугольник 1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253" y="2780928"/>
                <a:ext cx="522899" cy="584775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Прямоугольник 153"/>
              <p:cNvSpPr/>
              <p:nvPr/>
            </p:nvSpPr>
            <p:spPr>
              <a:xfrm>
                <a:off x="7073437" y="2996952"/>
                <a:ext cx="52289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4</m:t>
                      </m:r>
                    </m:oMath>
                  </m:oMathPara>
                </a14:m>
                <a:endParaRPr lang="ru-RU" sz="3200" dirty="0">
                  <a:solidFill>
                    <a:schemeClr val="tx1"/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54" name="Прямоугольник 1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437" y="2996952"/>
                <a:ext cx="522899" cy="584775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5B6208-8606-4593-BB83-F25E9A071EEE}" type="slidenum">
              <a:rPr lang="ru-RU" sz="2800" smtClean="0">
                <a:latin typeface="Bahnschrift Light" panose="020B0502040204020203" pitchFamily="34" charset="0"/>
              </a:rPr>
              <a:t>7</a:t>
            </a:fld>
            <a:endParaRPr lang="ru-RU" sz="2800" dirty="0">
              <a:latin typeface="Bahnschrift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4283968" y="836712"/>
                <a:ext cx="666016" cy="8570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ru-RU" sz="2400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ru-RU" sz="24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</m:acc>
                            </m:e>
                            <m:sub>
                              <m:r>
                                <a:rPr lang="ru-RU" sz="2400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836712"/>
                <a:ext cx="666016" cy="857029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Прямая со стрелкой 64"/>
          <p:cNvCxnSpPr/>
          <p:nvPr/>
        </p:nvCxnSpPr>
        <p:spPr>
          <a:xfrm flipH="1">
            <a:off x="1993082" y="5229200"/>
            <a:ext cx="1080000" cy="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>
            <a:off x="1979712" y="4149080"/>
            <a:ext cx="0" cy="108012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1979712" y="3599450"/>
            <a:ext cx="3240360" cy="1629561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99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5" name="Прямая соединительная линия 134"/>
          <p:cNvCxnSpPr/>
          <p:nvPr/>
        </p:nvCxnSpPr>
        <p:spPr>
          <a:xfrm flipH="1" flipV="1">
            <a:off x="3073082" y="573786"/>
            <a:ext cx="577245" cy="147694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араллелограмм 1"/>
          <p:cNvSpPr/>
          <p:nvPr/>
        </p:nvSpPr>
        <p:spPr>
          <a:xfrm rot="9379628">
            <a:off x="2681899" y="1389650"/>
            <a:ext cx="1980000" cy="1440000"/>
          </a:xfrm>
          <a:prstGeom prst="parallelogram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/>
          <p:cNvCxnSpPr>
            <a:stCxn id="44" idx="5"/>
          </p:cNvCxnSpPr>
          <p:nvPr/>
        </p:nvCxnSpPr>
        <p:spPr>
          <a:xfrm>
            <a:off x="3748276" y="2173228"/>
            <a:ext cx="1708159" cy="136796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араллелограмм 42"/>
          <p:cNvSpPr/>
          <p:nvPr/>
        </p:nvSpPr>
        <p:spPr>
          <a:xfrm rot="9379628">
            <a:off x="4377974" y="2737020"/>
            <a:ext cx="1980000" cy="1440000"/>
          </a:xfrm>
          <a:prstGeom prst="parallelogram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3" name="Прямая со стрелкой 72"/>
          <p:cNvCxnSpPr/>
          <p:nvPr/>
        </p:nvCxnSpPr>
        <p:spPr>
          <a:xfrm flipV="1">
            <a:off x="1979712" y="2214055"/>
            <a:ext cx="1584176" cy="3014953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 flipV="1">
            <a:off x="1979712" y="3599450"/>
            <a:ext cx="3240360" cy="1629561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Прямоугольник 80"/>
              <p:cNvSpPr/>
              <p:nvPr/>
            </p:nvSpPr>
            <p:spPr>
              <a:xfrm>
                <a:off x="2051720" y="2924944"/>
                <a:ext cx="97000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32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ru-RU" sz="3200" b="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ru-RU" sz="3200" b="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32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ru-RU" i="1" dirty="0">
                  <a:solidFill>
                    <a:srgbClr val="C00000"/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81" name="Прямоугольник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2924944"/>
                <a:ext cx="970009" cy="5847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Прямоугольник 81"/>
              <p:cNvSpPr/>
              <p:nvPr/>
            </p:nvSpPr>
            <p:spPr>
              <a:xfrm>
                <a:off x="3999997" y="4325204"/>
                <a:ext cx="57887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32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ru-RU" sz="3200" b="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ru-RU" sz="3200" b="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rgbClr val="C00000"/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82" name="Прямоугольник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9997" y="4325204"/>
                <a:ext cx="578876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Прямоугольник 82"/>
              <p:cNvSpPr/>
              <p:nvPr/>
            </p:nvSpPr>
            <p:spPr>
              <a:xfrm>
                <a:off x="1579694" y="3806429"/>
                <a:ext cx="3890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/>
                        </a:rPr>
                        <m:t>𝑍</m:t>
                      </m:r>
                    </m:oMath>
                  </m:oMathPara>
                </a14:m>
                <a:endParaRPr lang="ru-RU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83" name="Прямоугольник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94" y="3806429"/>
                <a:ext cx="389081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Прямоугольник 83"/>
              <p:cNvSpPr/>
              <p:nvPr/>
            </p:nvSpPr>
            <p:spPr>
              <a:xfrm>
                <a:off x="973115" y="5656342"/>
                <a:ext cx="4019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/>
                        </a:rPr>
                        <m:t>𝑋</m:t>
                      </m:r>
                    </m:oMath>
                  </m:oMathPara>
                </a14:m>
                <a:endParaRPr lang="ru-RU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84" name="Прямоугольник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115" y="5656342"/>
                <a:ext cx="401905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Прямоугольник 84"/>
              <p:cNvSpPr/>
              <p:nvPr/>
            </p:nvSpPr>
            <p:spPr>
              <a:xfrm>
                <a:off x="3026190" y="5232365"/>
                <a:ext cx="4019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/>
                        </a:rPr>
                        <m:t>𝑌</m:t>
                      </m:r>
                    </m:oMath>
                  </m:oMathPara>
                </a14:m>
                <a:endParaRPr lang="ru-RU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85" name="Прямоугольник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6190" y="5232365"/>
                <a:ext cx="401905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Прямоугольник 85"/>
              <p:cNvSpPr/>
              <p:nvPr/>
            </p:nvSpPr>
            <p:spPr>
              <a:xfrm>
                <a:off x="1878554" y="5235530"/>
                <a:ext cx="4083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/>
                        </a:rPr>
                        <m:t>𝑂</m:t>
                      </m:r>
                    </m:oMath>
                  </m:oMathPara>
                </a14:m>
                <a:endParaRPr lang="ru-RU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86" name="Прямоугольник 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554" y="5235530"/>
                <a:ext cx="408317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Блок-схема: узел 30"/>
          <p:cNvSpPr/>
          <p:nvPr/>
        </p:nvSpPr>
        <p:spPr>
          <a:xfrm>
            <a:off x="4442326" y="2696242"/>
            <a:ext cx="180000" cy="180000"/>
          </a:xfrm>
          <a:prstGeom prst="flowChartConnector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Bahnschrift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Прямоугольник 124"/>
              <p:cNvSpPr/>
              <p:nvPr/>
            </p:nvSpPr>
            <p:spPr>
              <a:xfrm>
                <a:off x="7380312" y="3636313"/>
                <a:ext cx="57560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ru-RU" sz="3200" dirty="0">
                  <a:solidFill>
                    <a:schemeClr val="tx1"/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125" name="Прямоугольник 1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312" y="3636313"/>
                <a:ext cx="575607" cy="58477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3" name="Прямая соединительная линия 132"/>
          <p:cNvCxnSpPr>
            <a:stCxn id="42" idx="2"/>
          </p:cNvCxnSpPr>
          <p:nvPr/>
        </p:nvCxnSpPr>
        <p:spPr>
          <a:xfrm>
            <a:off x="5259963" y="3457019"/>
            <a:ext cx="2085247" cy="28486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Блок-схема: узел 130"/>
          <p:cNvSpPr/>
          <p:nvPr/>
        </p:nvSpPr>
        <p:spPr>
          <a:xfrm>
            <a:off x="7237198" y="3633869"/>
            <a:ext cx="216024" cy="216024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Bahnschrift Light" panose="020B0502040204020203" pitchFamily="34" charset="0"/>
            </a:endParaRPr>
          </a:p>
        </p:txBody>
      </p:sp>
      <p:sp>
        <p:nvSpPr>
          <p:cNvPr id="117" name="Блок-схема: узел 116"/>
          <p:cNvSpPr/>
          <p:nvPr/>
        </p:nvSpPr>
        <p:spPr>
          <a:xfrm>
            <a:off x="2965070" y="481968"/>
            <a:ext cx="216024" cy="216024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Bahnschrift Light" panose="020B0502040204020203" pitchFamily="34" charset="0"/>
            </a:endParaRPr>
          </a:p>
        </p:txBody>
      </p:sp>
      <p:sp>
        <p:nvSpPr>
          <p:cNvPr id="144" name="Блок-схема: узел 143"/>
          <p:cNvSpPr/>
          <p:nvPr/>
        </p:nvSpPr>
        <p:spPr>
          <a:xfrm>
            <a:off x="3271704" y="1222259"/>
            <a:ext cx="180000" cy="180000"/>
          </a:xfrm>
          <a:prstGeom prst="flowChartConnector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Bahnschrift Light" panose="020B0502040204020203" pitchFamily="34" charset="0"/>
            </a:endParaRPr>
          </a:p>
        </p:txBody>
      </p:sp>
      <p:sp>
        <p:nvSpPr>
          <p:cNvPr id="145" name="Блок-схема: узел 144"/>
          <p:cNvSpPr/>
          <p:nvPr/>
        </p:nvSpPr>
        <p:spPr>
          <a:xfrm>
            <a:off x="6212586" y="3509450"/>
            <a:ext cx="180000" cy="180000"/>
          </a:xfrm>
          <a:prstGeom prst="flowChartConnector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atin typeface="Bahnschrift Light" panose="020B0502040204020203" pitchFamily="34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3563888" y="1556792"/>
            <a:ext cx="84951" cy="442644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3779912" y="1856902"/>
            <a:ext cx="360040" cy="193830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5259963" y="2906363"/>
            <a:ext cx="84951" cy="442644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H="1">
            <a:off x="5456435" y="3229042"/>
            <a:ext cx="360040" cy="193830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4716016" y="2924944"/>
                <a:ext cx="514500" cy="4619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2400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l-GR" sz="2400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𝜂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/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2924944"/>
                <a:ext cx="514500" cy="461986"/>
              </a:xfrm>
              <a:prstGeom prst="rect">
                <a:avLst/>
              </a:prstGeom>
              <a:blipFill rotWithShape="1">
                <a:blip r:embed="rId9"/>
                <a:stretch>
                  <a:fillRect t="-19737" r="-27381" b="-92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Прямоугольник 47"/>
              <p:cNvSpPr/>
              <p:nvPr/>
            </p:nvSpPr>
            <p:spPr>
              <a:xfrm>
                <a:off x="2900054" y="1598862"/>
                <a:ext cx="807850" cy="4619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l-GR" sz="2400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  <m:t>𝜂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−1</m:t>
                          </m:r>
                        </m:sub>
                        <m:sup/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8" name="Прямоугольник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054" y="1598862"/>
                <a:ext cx="807850" cy="461986"/>
              </a:xfrm>
              <a:prstGeom prst="rect">
                <a:avLst/>
              </a:prstGeom>
              <a:blipFill rotWithShape="1">
                <a:blip r:embed="rId10"/>
                <a:stretch>
                  <a:fillRect t="-19737" b="-92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Прямоугольник 48"/>
              <p:cNvSpPr/>
              <p:nvPr/>
            </p:nvSpPr>
            <p:spPr>
              <a:xfrm>
                <a:off x="3707904" y="1268760"/>
                <a:ext cx="784830" cy="5250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l-GR" sz="2400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  <a:ea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−1</m:t>
                          </m:r>
                        </m:sub>
                        <m:sup/>
                      </m:sSubSup>
                    </m:oMath>
                  </m:oMathPara>
                </a14:m>
                <a:endParaRPr lang="ru-RU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9" name="Прямоугольник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1268760"/>
                <a:ext cx="784830" cy="52508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Прямоугольник 49"/>
              <p:cNvSpPr/>
              <p:nvPr/>
            </p:nvSpPr>
            <p:spPr>
              <a:xfrm>
                <a:off x="5443354" y="2636912"/>
                <a:ext cx="491481" cy="5250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srgbClr val="FFFF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l-GR" sz="2400" i="1" smtClean="0">
                                  <a:solidFill>
                                    <a:srgbClr val="FFFF00"/>
                                  </a:solidFill>
                                  <a:latin typeface="Cambria Math"/>
                                  <a:ea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/>
                      </m:sSubSup>
                    </m:oMath>
                  </m:oMathPara>
                </a14:m>
                <a:endParaRPr lang="ru-RU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0" name="Прямоугольник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3354" y="2636912"/>
                <a:ext cx="491481" cy="52508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Прямая со стрелкой 62"/>
          <p:cNvCxnSpPr/>
          <p:nvPr/>
        </p:nvCxnSpPr>
        <p:spPr>
          <a:xfrm>
            <a:off x="1979712" y="4149080"/>
            <a:ext cx="0" cy="108012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V="1">
            <a:off x="1367712" y="5229008"/>
            <a:ext cx="612000" cy="61200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flipH="1">
            <a:off x="1993082" y="5229200"/>
            <a:ext cx="1080000" cy="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 flipV="1">
            <a:off x="3735187" y="2139383"/>
            <a:ext cx="332757" cy="290076"/>
          </a:xfrm>
          <a:prstGeom prst="straightConnector1">
            <a:avLst/>
          </a:prstGeom>
          <a:ln w="38100">
            <a:solidFill>
              <a:srgbClr val="FFC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Блок-схема: узел 43"/>
          <p:cNvSpPr/>
          <p:nvPr/>
        </p:nvSpPr>
        <p:spPr>
          <a:xfrm>
            <a:off x="3563888" y="1988840"/>
            <a:ext cx="216024" cy="216024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Bahnschrift Light" panose="020B0502040204020203" pitchFamily="34" charset="0"/>
            </a:endParaRPr>
          </a:p>
        </p:txBody>
      </p:sp>
      <p:cxnSp>
        <p:nvCxnSpPr>
          <p:cNvPr id="56" name="Прямая со стрелкой 55"/>
          <p:cNvCxnSpPr/>
          <p:nvPr/>
        </p:nvCxnSpPr>
        <p:spPr>
          <a:xfrm flipH="1" flipV="1">
            <a:off x="5456435" y="3541193"/>
            <a:ext cx="332757" cy="290076"/>
          </a:xfrm>
          <a:prstGeom prst="straightConnector1">
            <a:avLst/>
          </a:prstGeom>
          <a:ln w="38100">
            <a:solidFill>
              <a:srgbClr val="FFC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Блок-схема: узел 41"/>
          <p:cNvSpPr/>
          <p:nvPr/>
        </p:nvSpPr>
        <p:spPr>
          <a:xfrm>
            <a:off x="5259963" y="3349007"/>
            <a:ext cx="216024" cy="216024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Bahnschrift Light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Прямоугольник 56"/>
              <p:cNvSpPr/>
              <p:nvPr/>
            </p:nvSpPr>
            <p:spPr>
              <a:xfrm>
                <a:off x="3496958" y="2246934"/>
                <a:ext cx="787010" cy="4619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l-GR" sz="2400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−1</m:t>
                          </m:r>
                        </m:sub>
                        <m:sup/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7" name="Прямоугольник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958" y="2246934"/>
                <a:ext cx="787010" cy="461986"/>
              </a:xfrm>
              <a:prstGeom prst="rect">
                <a:avLst/>
              </a:prstGeom>
              <a:blipFill rotWithShape="1">
                <a:blip r:embed="rId13"/>
                <a:stretch>
                  <a:fillRect t="-20000" b="-5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Прямоугольник 57"/>
              <p:cNvSpPr/>
              <p:nvPr/>
            </p:nvSpPr>
            <p:spPr>
              <a:xfrm>
                <a:off x="5220072" y="3645024"/>
                <a:ext cx="493661" cy="4619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l-GR" sz="2400" i="1" smtClean="0">
                                  <a:solidFill>
                                    <a:srgbClr val="FFC000"/>
                                  </a:solidFill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/>
                      </m:sSub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8" name="Прямоугольник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3645024"/>
                <a:ext cx="493661" cy="461986"/>
              </a:xfrm>
              <a:prstGeom prst="rect">
                <a:avLst/>
              </a:prstGeom>
              <a:blipFill rotWithShape="1">
                <a:blip r:embed="rId14"/>
                <a:stretch>
                  <a:fillRect t="-19737" r="-27160" b="-3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Прямоугольник 58"/>
              <p:cNvSpPr/>
              <p:nvPr/>
            </p:nvSpPr>
            <p:spPr>
              <a:xfrm>
                <a:off x="2428825" y="189580"/>
                <a:ext cx="55899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ru-RU" sz="3200" dirty="0">
                  <a:solidFill>
                    <a:schemeClr val="tx1"/>
                  </a:solidFill>
                  <a:latin typeface="Bahnschrift Light" panose="020B0502040204020203" pitchFamily="34" charset="0"/>
                </a:endParaRPr>
              </a:p>
            </p:txBody>
          </p:sp>
        </mc:Choice>
        <mc:Fallback xmlns="">
          <p:sp>
            <p:nvSpPr>
              <p:cNvPr id="59" name="Прямоугольник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8825" y="189580"/>
                <a:ext cx="558999" cy="58477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5B6208-8606-4593-BB83-F25E9A071EEE}" type="slidenum">
              <a:rPr lang="ru-RU" sz="2800" smtClean="0">
                <a:latin typeface="Bahnschrift Light" panose="020B0502040204020203" pitchFamily="34" charset="0"/>
              </a:rPr>
              <a:t>8</a:t>
            </a:fld>
            <a:endParaRPr lang="ru-RU" sz="28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17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52736"/>
                <a:ext cx="8229600" cy="5328592"/>
              </a:xfrm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1000"/>
                  </a:spcBef>
                  <a:spcAft>
                    <a:spcPts val="1000"/>
                  </a:spcAft>
                  <a:buNone/>
                </a:pPr>
                <a:r>
                  <a:rPr lang="ru-RU" sz="2000" dirty="0" smtClean="0">
                    <a:latin typeface="Bahnschrift Light" panose="020B0502040204020203" pitchFamily="34" charset="0"/>
                  </a:rPr>
                  <a:t>В результате функционал в анизотропной ионосфере:</a:t>
                </a:r>
              </a:p>
              <a:p>
                <a:pPr marL="0" indent="0">
                  <a:spcBef>
                    <a:spcPts val="1000"/>
                  </a:spcBef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𝑆</m:t>
                      </m:r>
                      <m:d>
                        <m:dPr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1">
                              <a:latin typeface="Cambria Math"/>
                            </a:rPr>
                            <m:t>𝐫</m:t>
                          </m:r>
                          <m:r>
                            <a:rPr lang="en-US" sz="2000" b="1">
                              <a:latin typeface="Cambria Math"/>
                            </a:rPr>
                            <m:t>, </m:t>
                          </m:r>
                          <m:r>
                            <a:rPr lang="en-US" sz="2000" b="1">
                              <a:latin typeface="Cambria Math"/>
                            </a:rPr>
                            <m:t>𝐮</m:t>
                          </m:r>
                          <m:d>
                            <m:dPr>
                              <m:ctrlPr>
                                <a:rPr lang="en-US" sz="2000" b="1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000" b="1">
                                  <a:latin typeface="Cambria Math"/>
                                </a:rPr>
                                <m:t>𝐫</m:t>
                              </m:r>
                            </m:e>
                          </m:d>
                        </m:e>
                      </m:d>
                      <m:r>
                        <a:rPr lang="en-US" sz="2000" i="1">
                          <a:latin typeface="Cambria Math"/>
                          <a:ea typeface="Cambria Math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en-US" sz="20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/>
                            </a:rPr>
                            <m:t>𝑖</m:t>
                          </m:r>
                          <m:r>
                            <a:rPr lang="en-US" sz="2000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</a:rPr>
                            <m:t>𝑃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ru-RU" sz="2000" b="0" i="1" smtClean="0">
                          <a:latin typeface="Cambria Math"/>
                        </a:rPr>
                        <m:t>   </m:t>
                      </m:r>
                      <m:r>
                        <a:rPr lang="en-US" sz="2000" b="0" i="1" smtClean="0">
                          <a:latin typeface="Cambria Math"/>
                        </a:rPr>
                        <m:t>[</m:t>
                      </m:r>
                      <m:r>
                        <a:rPr lang="ru-RU" sz="2000" b="0" i="1" smtClean="0">
                          <a:latin typeface="Cambria Math"/>
                        </a:rPr>
                        <m:t>3</m:t>
                      </m:r>
                      <m:r>
                        <a:rPr lang="en-US" sz="2000" b="0" i="1" smtClean="0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ru-RU" sz="2000" dirty="0" smtClean="0">
                  <a:latin typeface="Bahnschrift Light" panose="020B0502040204020203" pitchFamily="34" charset="0"/>
                </a:endParaRPr>
              </a:p>
              <a:p>
                <a:pPr marL="0" indent="0">
                  <a:spcBef>
                    <a:spcPts val="1000"/>
                  </a:spcBef>
                  <a:spcAft>
                    <a:spcPts val="1000"/>
                  </a:spcAft>
                  <a:buNone/>
                </a:pPr>
                <a:r>
                  <a:rPr lang="ru-RU" sz="2000" dirty="0" smtClean="0">
                    <a:latin typeface="Bahnschrift Light" panose="020B0502040204020203" pitchFamily="34" charset="0"/>
                  </a:rPr>
                  <a:t>Антиградиент целевой функции:</a:t>
                </a:r>
              </a:p>
              <a:p>
                <a:pPr marL="0" indent="0">
                  <a:spcBef>
                    <a:spcPts val="1000"/>
                  </a:spcBef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𝑑𝑆</m:t>
                          </m:r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en-US" sz="200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𝑃</m:t>
                          </m:r>
                        </m:sup>
                        <m:e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i="1">
                                          <a:solidFill>
                                            <a:srgbClr val="00B050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B05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i="1">
                                          <a:solidFill>
                                            <a:srgbClr val="00B050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B050"/>
                                          </a:solidFill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num>
                            <m:den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i="1">
                                          <a:solidFill>
                                            <a:srgbClr val="00B050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B05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sz="20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  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[</m:t>
                      </m:r>
                      <m:r>
                        <a:rPr lang="ru-RU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4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ru-RU" sz="2000" dirty="0" smtClean="0">
                  <a:latin typeface="Bahnschrift Light" panose="020B0502040204020203" pitchFamily="34" charset="0"/>
                </a:endParaRPr>
              </a:p>
              <a:p>
                <a:pPr marL="0" indent="0">
                  <a:spcBef>
                    <a:spcPts val="1000"/>
                  </a:spcBef>
                  <a:spcAft>
                    <a:spcPts val="1000"/>
                  </a:spcAft>
                  <a:buNone/>
                </a:pPr>
                <a:r>
                  <a:rPr lang="ru-RU" sz="2000" dirty="0" smtClean="0">
                    <a:latin typeface="Bahnschrift Light" panose="020B0502040204020203" pitchFamily="34" charset="0"/>
                  </a:rPr>
                  <a:t>Элементы гессиана определяются выражением:</a:t>
                </a:r>
              </a:p>
              <a:p>
                <a:pPr marL="0" indent="0">
                  <a:spcBef>
                    <a:spcPts val="1000"/>
                  </a:spcBef>
                  <a:spcAft>
                    <a:spcPts val="1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0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latin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ru-RU" sz="20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𝛼</m:t>
                              </m:r>
                            </m:sup>
                          </m:sSubSup>
                          <m:r>
                            <a:rPr lang="en-US" sz="2000" i="1"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ru-RU" sz="20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𝛽</m:t>
                              </m:r>
                            </m:sup>
                          </m:sSubSup>
                        </m:den>
                      </m:f>
                      <m:r>
                        <a:rPr lang="ru-RU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latin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ru-RU" sz="20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𝛼</m:t>
                              </m:r>
                            </m:sup>
                          </m:sSubSup>
                          <m:r>
                            <a:rPr lang="en-US" sz="2000" i="1">
                              <a:latin typeface="Cambria Math"/>
                            </a:rPr>
                            <m:t>𝜕</m:t>
                          </m:r>
                          <m:sSubSup>
                            <m:sSubSupPr>
                              <m:ctrlPr>
                                <a:rPr lang="ru-RU" sz="20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𝛽</m:t>
                              </m:r>
                            </m:sup>
                          </m:sSubSup>
                        </m:den>
                      </m:f>
                      <m:r>
                        <a:rPr lang="ru-RU" sz="2000" i="1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ru-RU" sz="20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𝜒</m:t>
                          </m:r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 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ru-RU" sz="2000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ru-RU" sz="2000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𝑑</m:t>
                              </m:r>
                              <m:sSubSup>
                                <m:sSubSupPr>
                                  <m:ctrlPr>
                                    <a:rPr lang="ru-RU" sz="20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ru-RU" sz="20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𝜒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ru-RU" sz="2000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𝑑</m:t>
                              </m:r>
                              <m:sSubSup>
                                <m:sSubSupPr>
                                  <m:ctrlPr>
                                    <a:rPr lang="ru-RU" sz="20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ru-RU" sz="20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𝛽</m:t>
                                  </m:r>
                                </m:sup>
                              </m:sSubSup>
                            </m:den>
                          </m:f>
                          <m:f>
                            <m:fPr>
                              <m:ctrlPr>
                                <a:rPr lang="ru-RU" sz="2000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ru-RU" sz="20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ru-RU" sz="20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ru-RU" sz="20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𝑆</m:t>
                              </m:r>
                            </m:num>
                            <m:den>
                              <m:r>
                                <a:rPr lang="en-US" sz="2000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ru-RU" sz="20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𝛼</m:t>
                                  </m:r>
                                </m:sup>
                              </m:sSubSup>
                              <m:r>
                                <a:rPr lang="ru-RU" sz="2000" i="1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𝜕</m:t>
                              </m:r>
                              <m:sSubSup>
                                <m:sSubSupPr>
                                  <m:ctrlPr>
                                    <a:rPr lang="ru-RU" sz="20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ru-RU" sz="20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𝜒</m:t>
                                  </m:r>
                                </m:sup>
                              </m:sSubSup>
                            </m:den>
                          </m:f>
                        </m:e>
                      </m:nary>
                      <m:r>
                        <a:rPr lang="en-US" sz="20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   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[</m:t>
                      </m:r>
                      <m:r>
                        <a:rPr lang="ru-RU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5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ru-RU" sz="2000" dirty="0" smtClean="0">
                  <a:latin typeface="Bahnschrift Light" panose="020B0502040204020203" pitchFamily="34" charset="0"/>
                </a:endParaRPr>
              </a:p>
              <a:p>
                <a:pPr marL="0" indent="0">
                  <a:spcBef>
                    <a:spcPts val="1000"/>
                  </a:spcBef>
                  <a:spcAft>
                    <a:spcPts val="1000"/>
                  </a:spcAft>
                  <a:buNone/>
                </a:pPr>
                <a:r>
                  <a:rPr lang="ru-RU" sz="2000" dirty="0" smtClean="0">
                    <a:latin typeface="Bahnschrift Light" panose="020B0502040204020203" pitchFamily="34" charset="0"/>
                  </a:rPr>
                  <a:t>Далее выражения </a:t>
                </a:r>
                <a:r>
                  <a:rPr lang="en-US" sz="2000" dirty="0" smtClean="0">
                    <a:latin typeface="Bahnschrift Light" panose="020B0502040204020203" pitchFamily="34" charset="0"/>
                  </a:rPr>
                  <a:t>[14 - 16]</a:t>
                </a:r>
                <a:r>
                  <a:rPr lang="ru-RU" sz="2000" dirty="0" smtClean="0">
                    <a:latin typeface="Bahnschrift Light" panose="020B0502040204020203" pitchFamily="34" charset="0"/>
                  </a:rPr>
                  <a:t> используются для поиска минимумов и </a:t>
                </a:r>
                <a:r>
                  <a:rPr lang="ru-RU" sz="2000" dirty="0" err="1" smtClean="0">
                    <a:latin typeface="Bahnschrift Light" panose="020B0502040204020203" pitchFamily="34" charset="0"/>
                  </a:rPr>
                  <a:t>седловых</a:t>
                </a:r>
                <a:r>
                  <a:rPr lang="ru-RU" sz="2000" dirty="0" smtClean="0">
                    <a:latin typeface="Bahnschrift Light" panose="020B0502040204020203" pitchFamily="34" charset="0"/>
                  </a:rPr>
                  <a:t> точек, </a:t>
                </a:r>
                <a:r>
                  <a:rPr lang="ru-RU" sz="2000" dirty="0" smtClean="0">
                    <a:latin typeface="Bahnschrift SemiBold" panose="020B0502040204020203" pitchFamily="34" charset="0"/>
                  </a:rPr>
                  <a:t>как и в случае изотропной ионосферы!</a:t>
                </a:r>
                <a:endParaRPr lang="en-US" sz="2000" dirty="0" smtClean="0">
                  <a:latin typeface="Bahnschrift SemiBold" panose="020B0502040204020203" pitchFamily="34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52736"/>
                <a:ext cx="8229600" cy="5328592"/>
              </a:xfrm>
              <a:blipFill rotWithShape="1">
                <a:blip r:embed="rId2"/>
                <a:stretch>
                  <a:fillRect l="-741" t="-572" b="-20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45B6208-8606-4593-BB83-F25E9A071EEE}" type="slidenum">
              <a:rPr lang="ru-RU" sz="2800" smtClean="0">
                <a:latin typeface="Bahnschrift Light" panose="020B0502040204020203" pitchFamily="34" charset="0"/>
              </a:rPr>
              <a:t>9</a:t>
            </a:fld>
            <a:endParaRPr lang="ru-RU" sz="2800" dirty="0">
              <a:latin typeface="Bahnschrift Light" panose="020B0502040204020203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  <a:cs typeface="Adobe Devanagari" pitchFamily="18" charset="0"/>
              </a:rPr>
              <a:t>Градиент и гессиан целевой функции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  <a:cs typeface="Adobe Devanagari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00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</TotalTime>
  <Words>1697</Words>
  <Application>Microsoft Office PowerPoint</Application>
  <PresentationFormat>Экран (4:3)</PresentationFormat>
  <Paragraphs>228</Paragraphs>
  <Slides>29</Slides>
  <Notes>6</Notes>
  <HiddenSlides>11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Моделирование ионограмм наклонного зондирования методом обобщенной силы в трехмерной анизотропной ионосфере </vt:lpstr>
      <vt:lpstr>Презентация PowerPoint</vt:lpstr>
      <vt:lpstr>Метод пристрелки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CYPRUS – IZMIRAN   NeQuick2  IGRF13   01.2023  12 UT  F10.7 = 159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</vt:lpstr>
      <vt:lpstr>Спасибо за внимание!</vt:lpstr>
      <vt:lpstr>Презентация PowerPoint</vt:lpstr>
      <vt:lpstr>Презентация PowerPoint</vt:lpstr>
      <vt:lpstr>CYPRUS – IZMIRAN   NeQuick2  IGRF13   01.2020  12 UT  F10.7 = 150</vt:lpstr>
      <vt:lpstr>Презентация PowerPoint</vt:lpstr>
      <vt:lpstr>CYPRUS – IZMIRAN   NeQuick2  IGRF13   01.2020  12 UT  F10.7 = 150</vt:lpstr>
      <vt:lpstr>Презентация PowerPoint</vt:lpstr>
      <vt:lpstr>Модель ионосферы NeQuick2</vt:lpstr>
      <vt:lpstr>Модель магнитного поля</vt:lpstr>
      <vt:lpstr>CYPRUS – IZMIRAN   NeQuick2  IGRF13   01.2020  12 UT  F10.7 = 150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 Анатольевич</dc:creator>
  <cp:lastModifiedBy>user</cp:lastModifiedBy>
  <cp:revision>102</cp:revision>
  <dcterms:created xsi:type="dcterms:W3CDTF">2023-04-24T08:50:03Z</dcterms:created>
  <dcterms:modified xsi:type="dcterms:W3CDTF">2024-09-03T17:34:03Z</dcterms:modified>
</cp:coreProperties>
</file>