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_rels/presentation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2.png" ContentType="image/png"/>
  <Override PartName="/ppt/media/image21.png" ContentType="image/png"/>
  <Override PartName="/ppt/media/image19.png" ContentType="image/png"/>
  <Override PartName="/ppt/media/image13.jpeg" ContentType="image/jpeg"/>
  <Override PartName="/ppt/media/image23.png" ContentType="image/png"/>
  <Override PartName="/ppt/media/image5.png" ContentType="image/png"/>
  <Override PartName="/ppt/media/image30.png" ContentType="image/png"/>
  <Override PartName="/ppt/media/image10.png" ContentType="image/png"/>
  <Override PartName="/ppt/media/image29.png" ContentType="image/png"/>
  <Override PartName="/ppt/media/image6.png" ContentType="image/png"/>
  <Override PartName="/ppt/media/image7.png" ContentType="image/png"/>
  <Override PartName="/ppt/media/image12.png" ContentType="image/png"/>
  <Override PartName="/ppt/media/image14.jpeg" ContentType="image/jpeg"/>
  <Override PartName="/ppt/media/image8.png" ContentType="image/png"/>
  <Override PartName="/ppt/media/image9.png" ContentType="image/png"/>
  <Override PartName="/ppt/media/image11.gif" ContentType="image/gif"/>
  <Override PartName="/ppt/media/image32.jpeg" ContentType="image/jpeg"/>
  <Override PartName="/ppt/media/image4.png" ContentType="image/png"/>
  <Override PartName="/ppt/media/image27.png" ContentType="image/png"/>
  <Override PartName="/ppt/media/image3.png" ContentType="image/png"/>
  <Override PartName="/ppt/media/image17.jpeg" ContentType="image/jpeg"/>
  <Override PartName="/ppt/media/image26.png" ContentType="image/png"/>
  <Override PartName="/ppt/media/image2.png" ContentType="image/png"/>
  <Override PartName="/ppt/media/image25.png" ContentType="image/png"/>
  <Override PartName="/ppt/media/image31.png" ContentType="image/png"/>
  <Override PartName="/ppt/media/image1.png" ContentType="image/png"/>
  <Override PartName="/ppt/media/image24.png" ContentType="image/png"/>
  <Override PartName="/ppt/media/image15.png" ContentType="image/png"/>
  <Override PartName="/ppt/media/image16.jpeg" ContentType="image/jpeg"/>
  <Override PartName="/ppt/media/image18.png" ContentType="image/png"/>
  <Override PartName="/ppt/media/image20.png" ContentType="image/png"/>
  <Override PartName="/ppt/media/image28.jpeg" ContentType="image/jpeg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2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0080625" cy="567055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EA1AFD1-C026-48B2-8A5E-C86E6A229EB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0480" cy="935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504000" y="132696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F43828A-9C8F-411E-812D-CC92868BB30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0480" cy="935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504360" y="132660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504000" y="132696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504360" y="132696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43DBAFF-94C8-44C9-9B26-7D1533B87F04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0480" cy="935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/>
          </p:nvPr>
        </p:nvSpPr>
        <p:spPr>
          <a:xfrm>
            <a:off x="504360" y="132660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/>
          </p:nvPr>
        </p:nvSpPr>
        <p:spPr>
          <a:xfrm>
            <a:off x="504720" y="132660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/>
          </p:nvPr>
        </p:nvSpPr>
        <p:spPr>
          <a:xfrm>
            <a:off x="504000" y="132696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/>
          </p:nvPr>
        </p:nvSpPr>
        <p:spPr>
          <a:xfrm>
            <a:off x="504360" y="132696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/>
          </p:nvPr>
        </p:nvSpPr>
        <p:spPr>
          <a:xfrm>
            <a:off x="504720" y="132696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8F2E9CE-86A2-4A70-BE90-FEA4C6D3FB9A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0480" cy="935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504000" y="-2547360"/>
            <a:ext cx="360" cy="774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4C150C9-F7A5-463F-BC31-4D27BEC7502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0480" cy="935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04F2090F-0F0C-4AB4-8929-FF56641969D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0480" cy="935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504360" y="132660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13DFD25-16CE-4124-A3A1-96F8EEC9685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0480" cy="935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E358A72D-B31F-4B8B-A9BF-B20124F64D5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60480" cy="433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B3BB2D3-B0A5-470B-9C65-D660A0682F7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0480" cy="935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504360" y="132660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504000" y="132696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61C1C60-1AA2-419B-9F72-32FD1100D81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0480" cy="935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504360" y="132660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504360" y="132696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E51FCDB-FA47-4622-9020-47C1AB5B427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0480" cy="935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4400" spc="-1" strike="noStrike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504360" y="132660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/>
          </p:nvPr>
        </p:nvSpPr>
        <p:spPr>
          <a:xfrm>
            <a:off x="504000" y="132696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0A0188E-5629-486F-B141-B117B75C3C1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0480" cy="935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GB" sz="1800" spc="-1" strike="noStrike">
                <a:latin typeface="Arial"/>
              </a:rPr>
              <a:t>Click to edit the title text format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Click to edit the outline text format</a:t>
            </a:r>
            <a:endParaRPr b="0" lang="en-GB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latin typeface="Arial"/>
              </a:rPr>
              <a:t>Second Outline Level</a:t>
            </a:r>
            <a:endParaRPr b="0" lang="en-GB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Third Outline Level</a:t>
            </a:r>
            <a:endParaRPr b="0" lang="en-GB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latin typeface="Arial"/>
              </a:rPr>
              <a:t>Fourth Outline Level</a:t>
            </a:r>
            <a:endParaRPr b="0" lang="en-GB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Fifth Outline Level</a:t>
            </a:r>
            <a:endParaRPr b="0" lang="en-GB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Sixth Outline Level</a:t>
            </a:r>
            <a:endParaRPr b="0" lang="en-GB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Seventh Outline Level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504360" y="132660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Click to edit the outline text format</a:t>
            </a:r>
            <a:endParaRPr b="0" lang="en-GB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latin typeface="Arial"/>
              </a:rPr>
              <a:t>Second Outline Level</a:t>
            </a:r>
            <a:endParaRPr b="0" lang="en-GB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Third Outline Level</a:t>
            </a:r>
            <a:endParaRPr b="0" lang="en-GB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latin typeface="Arial"/>
              </a:rPr>
              <a:t>Fourth Outline Level</a:t>
            </a:r>
            <a:endParaRPr b="0" lang="en-GB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Fifth Outline Level</a:t>
            </a:r>
            <a:endParaRPr b="0" lang="en-GB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Sixth Outline Level</a:t>
            </a:r>
            <a:endParaRPr b="0" lang="en-GB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Seventh Outline Level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body"/>
          </p:nvPr>
        </p:nvSpPr>
        <p:spPr>
          <a:xfrm>
            <a:off x="504000" y="132696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Click to edit the outline text format</a:t>
            </a:r>
            <a:endParaRPr b="0" lang="en-GB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latin typeface="Arial"/>
              </a:rPr>
              <a:t>Second Outline Level</a:t>
            </a:r>
            <a:endParaRPr b="0" lang="en-GB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Third Outline Level</a:t>
            </a:r>
            <a:endParaRPr b="0" lang="en-GB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latin typeface="Arial"/>
              </a:rPr>
              <a:t>Fourth Outline Level</a:t>
            </a:r>
            <a:endParaRPr b="0" lang="en-GB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Fifth Outline Level</a:t>
            </a:r>
            <a:endParaRPr b="0" lang="en-GB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Sixth Outline Level</a:t>
            </a:r>
            <a:endParaRPr b="0" lang="en-GB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Seventh Outline Level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ftr" idx="1"/>
          </p:nvPr>
        </p:nvSpPr>
        <p:spPr>
          <a:xfrm>
            <a:off x="3447360" y="5165280"/>
            <a:ext cx="3183840" cy="379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5" name="PlaceHolder 6"/>
          <p:cNvSpPr>
            <a:spLocks noGrp="1"/>
          </p:cNvSpPr>
          <p:nvPr>
            <p:ph type="sldNum" idx="2"/>
          </p:nvPr>
        </p:nvSpPr>
        <p:spPr>
          <a:xfrm>
            <a:off x="7227360" y="5165280"/>
            <a:ext cx="2337120" cy="379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E5904E14-51F3-41A7-913A-F4070DEB09CC}" type="slidenum"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GB" sz="1400" spc="-1" strike="noStrike">
              <a:latin typeface="Times New Roman"/>
            </a:endParaRPr>
          </a:p>
        </p:txBody>
      </p:sp>
      <p:sp>
        <p:nvSpPr>
          <p:cNvPr id="6" name="PlaceHolder 7"/>
          <p:cNvSpPr>
            <a:spLocks noGrp="1"/>
          </p:cNvSpPr>
          <p:nvPr>
            <p:ph type="dt" idx="3"/>
          </p:nvPr>
        </p:nvSpPr>
        <p:spPr>
          <a:xfrm>
            <a:off x="504000" y="5165280"/>
            <a:ext cx="2337120" cy="379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>
              <a:defRPr b="0" lang="en-GB" sz="1400" spc="-1" strike="noStrike">
                <a:latin typeface="Times New Roman"/>
              </a:defRPr>
            </a:lvl1pPr>
          </a:lstStyle>
          <a:p>
            <a:r>
              <a:rPr b="0" lang="en-GB" sz="1400" spc="-1" strike="noStrike">
                <a:latin typeface="Times New Roman"/>
              </a:rPr>
              <a:t>&lt;date/time&gt;</a:t>
            </a:r>
            <a:endParaRPr b="0" lang="en-GB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9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slideLayout" Target="../slideLayouts/slideLayout9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9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slideLayout" Target="../slideLayouts/slideLayout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gif"/><Relationship Id="rId3" Type="http://schemas.openxmlformats.org/officeDocument/2006/relationships/image" Target="../media/image12.png"/><Relationship Id="rId4" Type="http://schemas.openxmlformats.org/officeDocument/2006/relationships/slideLayout" Target="../slideLayouts/slideLayout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image" Target="../media/image15.png"/><Relationship Id="rId4" Type="http://schemas.openxmlformats.org/officeDocument/2006/relationships/slideLayout" Target="../slideLayouts/slideLayout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image" Target="../media/image18.png"/><Relationship Id="rId4" Type="http://schemas.openxmlformats.org/officeDocument/2006/relationships/slideLayout" Target="../slideLayouts/slideLayout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slideLayout" Target="../slideLayouts/slideLayout9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slideLayout" Target="../slideLayouts/slideLayout9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slideLayout" Target="../slideLayouts/slideLayout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b2e6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396000" y="0"/>
            <a:ext cx="9276840" cy="320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GB" sz="3600" spc="-1" strike="noStrike">
                <a:solidFill>
                  <a:srgbClr val="ffffff"/>
                </a:solidFill>
                <a:latin typeface="Arial"/>
              </a:rPr>
              <a:t>Observation of a white-light flare decay phase in microwave range</a:t>
            </a:r>
            <a:endParaRPr b="0" lang="en-GB" sz="3600" spc="-1" strike="noStrike">
              <a:latin typeface="Arial"/>
            </a:endParaRPr>
          </a:p>
        </p:txBody>
      </p:sp>
      <p:sp>
        <p:nvSpPr>
          <p:cNvPr id="44" name=""/>
          <p:cNvSpPr/>
          <p:nvPr/>
        </p:nvSpPr>
        <p:spPr>
          <a:xfrm>
            <a:off x="126000" y="3078000"/>
            <a:ext cx="9816840" cy="2580840"/>
          </a:xfrm>
          <a:prstGeom prst="rect">
            <a:avLst/>
          </a:prstGeom>
          <a:solidFill>
            <a:srgbClr val="ffffff"/>
          </a:solidFill>
          <a:ln w="2541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" name=""/>
          <p:cNvSpPr/>
          <p:nvPr/>
        </p:nvSpPr>
        <p:spPr>
          <a:xfrm>
            <a:off x="5040000" y="3063960"/>
            <a:ext cx="4812840" cy="246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n-GB" sz="3200" spc="-1" strike="noStrike">
                <a:solidFill>
                  <a:srgbClr val="0b2e6d"/>
                </a:solidFill>
                <a:latin typeface="Arial"/>
                <a:ea typeface="Noto Sans CJK JP"/>
              </a:rPr>
              <a:t>Motyk I.D., </a:t>
            </a:r>
            <a:br>
              <a:rPr sz="3200"/>
            </a:br>
            <a:r>
              <a:rPr b="1" lang="en-GB" sz="3200" spc="-1" strike="noStrike">
                <a:solidFill>
                  <a:srgbClr val="0b2e6d"/>
                </a:solidFill>
                <a:latin typeface="Arial"/>
                <a:ea typeface="Noto Sans CJK JP"/>
              </a:rPr>
              <a:t>Kashapova L.K.</a:t>
            </a:r>
            <a:endParaRPr b="0" lang="en-GB" sz="3200" spc="-1" strike="noStrike">
              <a:latin typeface="Arial"/>
            </a:endParaRPr>
          </a:p>
        </p:txBody>
      </p:sp>
      <p:pic>
        <p:nvPicPr>
          <p:cNvPr id="46" name="" descr=""/>
          <p:cNvPicPr/>
          <p:nvPr/>
        </p:nvPicPr>
        <p:blipFill>
          <a:blip r:embed="rId1"/>
          <a:stretch/>
        </p:blipFill>
        <p:spPr>
          <a:xfrm>
            <a:off x="1954800" y="3096000"/>
            <a:ext cx="1925640" cy="1925640"/>
          </a:xfrm>
          <a:prstGeom prst="rect">
            <a:avLst/>
          </a:prstGeom>
          <a:ln w="0">
            <a:noFill/>
          </a:ln>
        </p:spPr>
      </p:pic>
      <p:pic>
        <p:nvPicPr>
          <p:cNvPr id="47" name="" descr=""/>
          <p:cNvPicPr/>
          <p:nvPr/>
        </p:nvPicPr>
        <p:blipFill>
          <a:blip r:embed="rId2"/>
          <a:stretch/>
        </p:blipFill>
        <p:spPr>
          <a:xfrm>
            <a:off x="360000" y="5050800"/>
            <a:ext cx="5115600" cy="482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" descr=""/>
          <p:cNvPicPr/>
          <p:nvPr/>
        </p:nvPicPr>
        <p:blipFill>
          <a:blip r:embed="rId1"/>
          <a:stretch/>
        </p:blipFill>
        <p:spPr>
          <a:xfrm>
            <a:off x="4671360" y="942480"/>
            <a:ext cx="5390640" cy="4137840"/>
          </a:xfrm>
          <a:prstGeom prst="rect">
            <a:avLst/>
          </a:prstGeom>
          <a:ln w="0">
            <a:noFill/>
          </a:ln>
        </p:spPr>
      </p:pic>
      <p:pic>
        <p:nvPicPr>
          <p:cNvPr id="124" name="" descr=""/>
          <p:cNvPicPr/>
          <p:nvPr/>
        </p:nvPicPr>
        <p:blipFill>
          <a:blip r:embed="rId2"/>
          <a:stretch/>
        </p:blipFill>
        <p:spPr>
          <a:xfrm>
            <a:off x="183240" y="936000"/>
            <a:ext cx="5106240" cy="4132440"/>
          </a:xfrm>
          <a:prstGeom prst="rect">
            <a:avLst/>
          </a:prstGeom>
          <a:ln w="0">
            <a:noFill/>
          </a:ln>
        </p:spPr>
      </p:pic>
      <p:sp>
        <p:nvSpPr>
          <p:cNvPr id="125" name=""/>
          <p:cNvSpPr/>
          <p:nvPr/>
        </p:nvSpPr>
        <p:spPr>
          <a:xfrm>
            <a:off x="117000" y="5274000"/>
            <a:ext cx="9840960" cy="354960"/>
          </a:xfrm>
          <a:prstGeom prst="rect">
            <a:avLst/>
          </a:prstGeom>
          <a:solidFill>
            <a:srgbClr val="000000"/>
          </a:solidFill>
          <a:ln w="254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</a:pPr>
            <a:r>
              <a:rPr b="1" i="1" lang="en-GB" sz="1600" spc="-1" strike="noStrike">
                <a:solidFill>
                  <a:srgbClr val="ffffff"/>
                </a:solidFill>
                <a:latin typeface="Arial"/>
                <a:ea typeface="DejaVu Sans"/>
              </a:rPr>
              <a:t>XVIII Young Scientists’ Conference</a:t>
            </a:r>
            <a:endParaRPr b="0" lang="en-GB" sz="1600" spc="-1" strike="noStrike">
              <a:latin typeface="Arial"/>
            </a:endParaRPr>
          </a:p>
        </p:txBody>
      </p:sp>
      <p:sp>
        <p:nvSpPr>
          <p:cNvPr id="126" name=""/>
          <p:cNvSpPr/>
          <p:nvPr/>
        </p:nvSpPr>
        <p:spPr>
          <a:xfrm>
            <a:off x="117000" y="14040"/>
            <a:ext cx="9834840" cy="708840"/>
          </a:xfrm>
          <a:prstGeom prst="rect">
            <a:avLst/>
          </a:prstGeom>
          <a:solidFill>
            <a:srgbClr val="0b2e6d"/>
          </a:solidFill>
          <a:ln w="254160">
            <a:solidFill>
              <a:srgbClr val="0b2e6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endParaRPr b="0" lang="en-GB" sz="7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en-GB" sz="3000" spc="-1" strike="noStrike">
                <a:solidFill>
                  <a:srgbClr val="ffffff"/>
                </a:solidFill>
                <a:latin typeface="Arial"/>
                <a:ea typeface="DejaVu Sans"/>
              </a:rPr>
              <a:t>Sunspot or not only sunspot?</a:t>
            </a:r>
            <a:endParaRPr b="0" lang="en-GB" sz="3000" spc="-1" strike="noStrike">
              <a:latin typeface="Arial"/>
            </a:endParaRPr>
          </a:p>
        </p:txBody>
      </p:sp>
      <p:sp>
        <p:nvSpPr>
          <p:cNvPr id="127" name=""/>
          <p:cNvSpPr/>
          <p:nvPr/>
        </p:nvSpPr>
        <p:spPr>
          <a:xfrm>
            <a:off x="8263080" y="5112000"/>
            <a:ext cx="1895040" cy="54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fld id="{74ED3FC5-1F1D-4E73-A763-2F8B0E66142F}" type="slidenum">
              <a:rPr b="1" lang="en-GB" sz="2000" spc="-1" strike="noStrike">
                <a:solidFill>
                  <a:srgbClr val="ffffff"/>
                </a:solidFill>
                <a:latin typeface="Arial"/>
                <a:ea typeface="DejaVu Sans"/>
              </a:rPr>
              <a:t>&lt;number&gt;</a:t>
            </a:fld>
            <a:r>
              <a:rPr b="1" lang="en-GB" sz="2000" spc="-1" strike="noStrike">
                <a:solidFill>
                  <a:srgbClr val="ffffff"/>
                </a:solidFill>
                <a:latin typeface="Arial"/>
                <a:ea typeface="DejaVu Sans"/>
              </a:rPr>
              <a:t> / 12</a:t>
            </a:r>
            <a:endParaRPr b="0" lang="en-GB" sz="2000" spc="-1" strike="noStrike">
              <a:latin typeface="Arial"/>
            </a:endParaRPr>
          </a:p>
        </p:txBody>
      </p:sp>
      <p:pic>
        <p:nvPicPr>
          <p:cNvPr id="128" name="" descr=""/>
          <p:cNvPicPr/>
          <p:nvPr/>
        </p:nvPicPr>
        <p:blipFill>
          <a:blip r:embed="rId3"/>
          <a:stretch/>
        </p:blipFill>
        <p:spPr>
          <a:xfrm>
            <a:off x="288000" y="72000"/>
            <a:ext cx="708840" cy="708840"/>
          </a:xfrm>
          <a:prstGeom prst="rect">
            <a:avLst/>
          </a:prstGeom>
          <a:ln w="0">
            <a:noFill/>
          </a:ln>
        </p:spPr>
      </p:pic>
      <p:sp>
        <p:nvSpPr>
          <p:cNvPr id="129" name="Line 6"/>
          <p:cNvSpPr/>
          <p:nvPr/>
        </p:nvSpPr>
        <p:spPr>
          <a:xfrm flipV="1">
            <a:off x="6300000" y="3240000"/>
            <a:ext cx="360" cy="1080000"/>
          </a:xfrm>
          <a:prstGeom prst="line">
            <a:avLst/>
          </a:prstGeom>
          <a:ln w="5724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0" name="Line 7"/>
          <p:cNvSpPr/>
          <p:nvPr/>
        </p:nvSpPr>
        <p:spPr>
          <a:xfrm flipH="1" flipV="1">
            <a:off x="3960000" y="3240000"/>
            <a:ext cx="1431360" cy="1440000"/>
          </a:xfrm>
          <a:prstGeom prst="line">
            <a:avLst/>
          </a:prstGeom>
          <a:ln w="5724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1" name="CustomShape 17"/>
          <p:cNvSpPr/>
          <p:nvPr/>
        </p:nvSpPr>
        <p:spPr>
          <a:xfrm>
            <a:off x="5040000" y="4320000"/>
            <a:ext cx="2519280" cy="537120"/>
          </a:xfrm>
          <a:prstGeom prst="rect">
            <a:avLst/>
          </a:prstGeom>
          <a:solidFill>
            <a:srgbClr val="cccccc"/>
          </a:solidFill>
          <a:ln w="254160">
            <a:solidFill>
              <a:srgbClr val="ccccc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Spectrum of the arcade, not the sunspot?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32" name="CustomShape 19"/>
          <p:cNvSpPr/>
          <p:nvPr/>
        </p:nvSpPr>
        <p:spPr>
          <a:xfrm>
            <a:off x="648000" y="1512000"/>
            <a:ext cx="3057840" cy="681840"/>
          </a:xfrm>
          <a:prstGeom prst="rect">
            <a:avLst/>
          </a:prstGeom>
          <a:solidFill>
            <a:srgbClr val="cccccc"/>
          </a:solidFill>
          <a:ln w="254160">
            <a:solidFill>
              <a:srgbClr val="ccccc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Grigoryeva et al. (2009) </a:t>
            </a:r>
            <a:endParaRPr b="0" lang="en-GB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Sunspot spectrum after 3 h.</a:t>
            </a:r>
            <a:endParaRPr b="0" lang="en-GB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"/>
          <p:cNvSpPr/>
          <p:nvPr/>
        </p:nvSpPr>
        <p:spPr>
          <a:xfrm>
            <a:off x="117000" y="5274000"/>
            <a:ext cx="9840960" cy="354960"/>
          </a:xfrm>
          <a:prstGeom prst="rect">
            <a:avLst/>
          </a:prstGeom>
          <a:solidFill>
            <a:srgbClr val="000000"/>
          </a:solidFill>
          <a:ln w="254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</a:pPr>
            <a:r>
              <a:rPr b="1" i="1" lang="en-GB" sz="1600" spc="-1" strike="noStrike">
                <a:solidFill>
                  <a:srgbClr val="ffffff"/>
                </a:solidFill>
                <a:latin typeface="Arial"/>
                <a:ea typeface="DejaVu Sans"/>
              </a:rPr>
              <a:t>XVIII Young Scientists’ Conference</a:t>
            </a:r>
            <a:endParaRPr b="0" lang="en-GB" sz="1600" spc="-1" strike="noStrike">
              <a:latin typeface="Arial"/>
            </a:endParaRPr>
          </a:p>
        </p:txBody>
      </p:sp>
      <p:sp>
        <p:nvSpPr>
          <p:cNvPr id="134" name=""/>
          <p:cNvSpPr/>
          <p:nvPr/>
        </p:nvSpPr>
        <p:spPr>
          <a:xfrm>
            <a:off x="117000" y="14040"/>
            <a:ext cx="9834840" cy="708840"/>
          </a:xfrm>
          <a:prstGeom prst="rect">
            <a:avLst/>
          </a:prstGeom>
          <a:solidFill>
            <a:srgbClr val="0b2e6d"/>
          </a:solidFill>
          <a:ln w="254160">
            <a:solidFill>
              <a:srgbClr val="0b2e6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endParaRPr b="0" lang="en-GB" sz="7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en-GB" sz="3000" spc="-1" strike="noStrike">
                <a:solidFill>
                  <a:srgbClr val="ffffff"/>
                </a:solidFill>
                <a:latin typeface="Arial"/>
                <a:ea typeface="DejaVu Sans"/>
              </a:rPr>
              <a:t>Summary</a:t>
            </a:r>
            <a:endParaRPr b="0" lang="en-GB" sz="3000" spc="-1" strike="noStrike">
              <a:latin typeface="Arial"/>
            </a:endParaRPr>
          </a:p>
        </p:txBody>
      </p:sp>
      <p:sp>
        <p:nvSpPr>
          <p:cNvPr id="135" name=""/>
          <p:cNvSpPr/>
          <p:nvPr/>
        </p:nvSpPr>
        <p:spPr>
          <a:xfrm>
            <a:off x="8263080" y="5112000"/>
            <a:ext cx="1895040" cy="54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fld id="{52B4FF2C-5683-41D8-9C72-172744C78B90}" type="slidenum">
              <a:rPr b="1" lang="en-GB" sz="2000" spc="-1" strike="noStrike">
                <a:solidFill>
                  <a:srgbClr val="ffffff"/>
                </a:solidFill>
                <a:latin typeface="Arial"/>
                <a:ea typeface="DejaVu Sans"/>
              </a:rPr>
              <a:t>&lt;number&gt;</a:t>
            </a:fld>
            <a:r>
              <a:rPr b="1" lang="en-GB" sz="2000" spc="-1" strike="noStrike">
                <a:solidFill>
                  <a:srgbClr val="ffffff"/>
                </a:solidFill>
                <a:latin typeface="Arial"/>
                <a:ea typeface="DejaVu Sans"/>
              </a:rPr>
              <a:t> / 12</a:t>
            </a:r>
            <a:endParaRPr b="0" lang="en-GB" sz="2000" spc="-1" strike="noStrike">
              <a:latin typeface="Arial"/>
            </a:endParaRPr>
          </a:p>
        </p:txBody>
      </p:sp>
      <p:pic>
        <p:nvPicPr>
          <p:cNvPr id="136" name="" descr=""/>
          <p:cNvPicPr/>
          <p:nvPr/>
        </p:nvPicPr>
        <p:blipFill>
          <a:blip r:embed="rId1"/>
          <a:stretch/>
        </p:blipFill>
        <p:spPr>
          <a:xfrm>
            <a:off x="288000" y="72000"/>
            <a:ext cx="708840" cy="708840"/>
          </a:xfrm>
          <a:prstGeom prst="rect">
            <a:avLst/>
          </a:prstGeom>
          <a:ln w="0">
            <a:noFill/>
          </a:ln>
        </p:spPr>
      </p:pic>
      <p:sp>
        <p:nvSpPr>
          <p:cNvPr id="137" name="CustomShape 5"/>
          <p:cNvSpPr/>
          <p:nvPr/>
        </p:nvSpPr>
        <p:spPr>
          <a:xfrm>
            <a:off x="360360" y="4392000"/>
            <a:ext cx="9357840" cy="537840"/>
          </a:xfrm>
          <a:prstGeom prst="rect">
            <a:avLst/>
          </a:prstGeom>
          <a:solidFill>
            <a:srgbClr val="cccccc"/>
          </a:solidFill>
          <a:ln w="254160">
            <a:solidFill>
              <a:srgbClr val="ccccc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The evolution of the sunspot source spectrum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indicates </a:t>
            </a:r>
            <a:br>
              <a:rPr sz="1800"/>
            </a:b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a significant contribution of thermal plasma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to the radiation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38" name="CustomShape 8"/>
          <p:cNvSpPr/>
          <p:nvPr/>
        </p:nvSpPr>
        <p:spPr>
          <a:xfrm>
            <a:off x="360360" y="1080000"/>
            <a:ext cx="9357840" cy="537840"/>
          </a:xfrm>
          <a:prstGeom prst="rect">
            <a:avLst/>
          </a:prstGeom>
          <a:solidFill>
            <a:srgbClr val="cccccc"/>
          </a:solidFill>
          <a:ln w="254160">
            <a:solidFill>
              <a:srgbClr val="ccccc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During post-eruptive arcade developement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we observed a transition from gyrosynchrotron spectrum to thermal bremsstralung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39" name="CustomShape 9"/>
          <p:cNvSpPr/>
          <p:nvPr/>
        </p:nvSpPr>
        <p:spPr>
          <a:xfrm>
            <a:off x="360360" y="2007720"/>
            <a:ext cx="9357840" cy="141840"/>
          </a:xfrm>
          <a:prstGeom prst="rect">
            <a:avLst/>
          </a:prstGeom>
          <a:solidFill>
            <a:srgbClr val="cccccc"/>
          </a:solidFill>
          <a:ln w="254160">
            <a:solidFill>
              <a:srgbClr val="ccccc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Only sunspot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region had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polarisation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40" name="CustomShape 14"/>
          <p:cNvSpPr/>
          <p:nvPr/>
        </p:nvSpPr>
        <p:spPr>
          <a:xfrm>
            <a:off x="360360" y="2647080"/>
            <a:ext cx="9357840" cy="340200"/>
          </a:xfrm>
          <a:prstGeom prst="rect">
            <a:avLst/>
          </a:prstGeom>
          <a:solidFill>
            <a:srgbClr val="cccccc"/>
          </a:solidFill>
          <a:ln w="254160">
            <a:solidFill>
              <a:srgbClr val="ccccc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Peak frequency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at about 2 GHz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corresponds to weak magnetic field ~ 3 G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41" name="CustomShape 15"/>
          <p:cNvSpPr/>
          <p:nvPr/>
        </p:nvSpPr>
        <p:spPr>
          <a:xfrm>
            <a:off x="360360" y="3466800"/>
            <a:ext cx="9357840" cy="537840"/>
          </a:xfrm>
          <a:prstGeom prst="rect">
            <a:avLst/>
          </a:prstGeom>
          <a:solidFill>
            <a:srgbClr val="cccccc"/>
          </a:solidFill>
          <a:ln w="254160">
            <a:solidFill>
              <a:srgbClr val="ccccc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Peak frequency indicates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that during the whole observational period </a:t>
            </a:r>
            <a:br>
              <a:rPr sz="1800"/>
            </a:b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all the emission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observed by SRH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was from the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optycally thin source</a:t>
            </a:r>
            <a:endParaRPr b="0" lang="en-GB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" descr=""/>
          <p:cNvPicPr/>
          <p:nvPr/>
        </p:nvPicPr>
        <p:blipFill>
          <a:blip r:embed="rId1">
            <a:alphaModFix amt="47000"/>
          </a:blip>
          <a:srcRect l="9259" t="25021" r="16645" b="20426"/>
          <a:stretch/>
        </p:blipFill>
        <p:spPr>
          <a:xfrm>
            <a:off x="11160" y="0"/>
            <a:ext cx="10049400" cy="5661360"/>
          </a:xfrm>
          <a:prstGeom prst="rect">
            <a:avLst/>
          </a:prstGeom>
          <a:ln w="0">
            <a:noFill/>
          </a:ln>
        </p:spPr>
      </p:pic>
      <p:sp>
        <p:nvSpPr>
          <p:cNvPr id="143" name=""/>
          <p:cNvSpPr/>
          <p:nvPr/>
        </p:nvSpPr>
        <p:spPr>
          <a:xfrm>
            <a:off x="0" y="4636080"/>
            <a:ext cx="10068840" cy="753840"/>
          </a:xfrm>
          <a:prstGeom prst="rect">
            <a:avLst/>
          </a:prstGeom>
          <a:noFill/>
          <a:ln w="2541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en-GB" sz="6600" spc="-1" strike="noStrike">
                <a:solidFill>
                  <a:srgbClr val="ffffff"/>
                </a:solidFill>
                <a:latin typeface="Arial"/>
                <a:ea typeface="DejaVu Sans"/>
              </a:rPr>
              <a:t>Thank you for attention!</a:t>
            </a:r>
            <a:endParaRPr b="0" lang="en-GB" sz="6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"/>
          <p:cNvSpPr/>
          <p:nvPr/>
        </p:nvSpPr>
        <p:spPr>
          <a:xfrm>
            <a:off x="117000" y="5274000"/>
            <a:ext cx="9840960" cy="354960"/>
          </a:xfrm>
          <a:prstGeom prst="rect">
            <a:avLst/>
          </a:prstGeom>
          <a:solidFill>
            <a:srgbClr val="000000"/>
          </a:solidFill>
          <a:ln w="254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</a:pPr>
            <a:r>
              <a:rPr b="1" i="1" lang="en-GB" sz="1600" spc="-1" strike="noStrike">
                <a:solidFill>
                  <a:srgbClr val="ffffff"/>
                </a:solidFill>
                <a:latin typeface="Arial"/>
                <a:ea typeface="DejaVu Sans"/>
              </a:rPr>
              <a:t>XVIII Young Scientists’ Conference</a:t>
            </a:r>
            <a:endParaRPr b="0" lang="en-GB" sz="1600" spc="-1" strike="noStrike">
              <a:latin typeface="Arial"/>
            </a:endParaRPr>
          </a:p>
        </p:txBody>
      </p:sp>
      <p:sp>
        <p:nvSpPr>
          <p:cNvPr id="49" name=""/>
          <p:cNvSpPr/>
          <p:nvPr/>
        </p:nvSpPr>
        <p:spPr>
          <a:xfrm>
            <a:off x="117000" y="14040"/>
            <a:ext cx="9834840" cy="708840"/>
          </a:xfrm>
          <a:prstGeom prst="rect">
            <a:avLst/>
          </a:prstGeom>
          <a:solidFill>
            <a:srgbClr val="0b2e6d"/>
          </a:solidFill>
          <a:ln w="254160">
            <a:solidFill>
              <a:srgbClr val="0b2e6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endParaRPr b="0" lang="en-GB" sz="7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en-GB" sz="3000" spc="-1" strike="noStrike">
                <a:solidFill>
                  <a:srgbClr val="ffffff"/>
                </a:solidFill>
                <a:latin typeface="Arial"/>
                <a:ea typeface="DejaVu Sans"/>
              </a:rPr>
              <a:t>Background and motivation</a:t>
            </a:r>
            <a:endParaRPr b="0" lang="en-GB" sz="3000" spc="-1" strike="noStrike">
              <a:latin typeface="Arial"/>
            </a:endParaRPr>
          </a:p>
        </p:txBody>
      </p:sp>
      <p:sp>
        <p:nvSpPr>
          <p:cNvPr id="50" name=""/>
          <p:cNvSpPr/>
          <p:nvPr/>
        </p:nvSpPr>
        <p:spPr>
          <a:xfrm>
            <a:off x="8263080" y="5112000"/>
            <a:ext cx="1895040" cy="54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fld id="{1A82AE9E-FA1A-4845-82F7-5F7E161C5DAA}" type="slidenum">
              <a:rPr b="1" lang="en-GB" sz="2000" spc="-1" strike="noStrike">
                <a:solidFill>
                  <a:srgbClr val="ffffff"/>
                </a:solidFill>
                <a:latin typeface="Arial"/>
                <a:ea typeface="DejaVu Sans"/>
              </a:rPr>
              <a:t>&lt;number&gt;</a:t>
            </a:fld>
            <a:r>
              <a:rPr b="1" lang="en-GB" sz="2000" spc="-1" strike="noStrike">
                <a:solidFill>
                  <a:srgbClr val="ffffff"/>
                </a:solidFill>
                <a:latin typeface="Arial"/>
                <a:ea typeface="DejaVu Sans"/>
              </a:rPr>
              <a:t> / 12</a:t>
            </a:r>
            <a:endParaRPr b="0" lang="en-GB" sz="2000" spc="-1" strike="noStrike">
              <a:latin typeface="Arial"/>
            </a:endParaRPr>
          </a:p>
        </p:txBody>
      </p:sp>
      <p:pic>
        <p:nvPicPr>
          <p:cNvPr id="51" name="" descr=""/>
          <p:cNvPicPr/>
          <p:nvPr/>
        </p:nvPicPr>
        <p:blipFill>
          <a:blip r:embed="rId1"/>
          <a:stretch/>
        </p:blipFill>
        <p:spPr>
          <a:xfrm>
            <a:off x="288000" y="72000"/>
            <a:ext cx="708840" cy="708840"/>
          </a:xfrm>
          <a:prstGeom prst="rect">
            <a:avLst/>
          </a:prstGeom>
          <a:ln w="0">
            <a:noFill/>
          </a:ln>
        </p:spPr>
      </p:pic>
      <p:pic>
        <p:nvPicPr>
          <p:cNvPr id="52" name="" descr=""/>
          <p:cNvPicPr/>
          <p:nvPr/>
        </p:nvPicPr>
        <p:blipFill>
          <a:blip r:embed="rId2"/>
          <a:stretch/>
        </p:blipFill>
        <p:spPr>
          <a:xfrm>
            <a:off x="3780000" y="1080000"/>
            <a:ext cx="3423240" cy="3892680"/>
          </a:xfrm>
          <a:prstGeom prst="rect">
            <a:avLst/>
          </a:prstGeom>
          <a:ln w="0">
            <a:noFill/>
          </a:ln>
        </p:spPr>
      </p:pic>
      <p:pic>
        <p:nvPicPr>
          <p:cNvPr id="53" name="" descr=""/>
          <p:cNvPicPr/>
          <p:nvPr/>
        </p:nvPicPr>
        <p:blipFill>
          <a:blip r:embed="rId3"/>
          <a:stretch/>
        </p:blipFill>
        <p:spPr>
          <a:xfrm>
            <a:off x="10440" y="900000"/>
            <a:ext cx="3849840" cy="2518200"/>
          </a:xfrm>
          <a:prstGeom prst="rect">
            <a:avLst/>
          </a:prstGeom>
          <a:ln w="0">
            <a:noFill/>
          </a:ln>
        </p:spPr>
      </p:pic>
      <p:pic>
        <p:nvPicPr>
          <p:cNvPr id="54" name="" descr=""/>
          <p:cNvPicPr/>
          <p:nvPr/>
        </p:nvPicPr>
        <p:blipFill>
          <a:blip r:embed="rId4"/>
          <a:stretch/>
        </p:blipFill>
        <p:spPr>
          <a:xfrm>
            <a:off x="6840000" y="1236960"/>
            <a:ext cx="3238200" cy="3579120"/>
          </a:xfrm>
          <a:prstGeom prst="rect">
            <a:avLst/>
          </a:prstGeom>
          <a:ln w="0">
            <a:noFill/>
          </a:ln>
        </p:spPr>
      </p:pic>
      <p:sp>
        <p:nvSpPr>
          <p:cNvPr id="55" name="CustomShape 4"/>
          <p:cNvSpPr/>
          <p:nvPr/>
        </p:nvSpPr>
        <p:spPr>
          <a:xfrm>
            <a:off x="360000" y="4392000"/>
            <a:ext cx="3423960" cy="538200"/>
          </a:xfrm>
          <a:prstGeom prst="rect">
            <a:avLst/>
          </a:prstGeom>
          <a:solidFill>
            <a:srgbClr val="cccccc"/>
          </a:solidFill>
          <a:ln w="254160">
            <a:solidFill>
              <a:srgbClr val="ccccc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DejaVu Sans"/>
              </a:rPr>
              <a:t>One dimensional scans were obtained, but the sources were not clearly identified</a:t>
            </a:r>
            <a:endParaRPr b="0" lang="en-GB" sz="1600" spc="-1" strike="noStrike">
              <a:latin typeface="Arial"/>
            </a:endParaRPr>
          </a:p>
        </p:txBody>
      </p:sp>
      <p:sp>
        <p:nvSpPr>
          <p:cNvPr id="56" name="CustomShape 7"/>
          <p:cNvSpPr/>
          <p:nvPr/>
        </p:nvSpPr>
        <p:spPr>
          <a:xfrm>
            <a:off x="7488000" y="4572000"/>
            <a:ext cx="2376000" cy="349200"/>
          </a:xfrm>
          <a:prstGeom prst="rect">
            <a:avLst/>
          </a:prstGeom>
          <a:solidFill>
            <a:srgbClr val="cccccc"/>
          </a:solidFill>
          <a:ln w="254160">
            <a:solidFill>
              <a:srgbClr val="ccccc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i="1" lang="en-GB" sz="1400" spc="-1" strike="noStrike">
                <a:solidFill>
                  <a:srgbClr val="000000"/>
                </a:solidFill>
                <a:latin typeface="Arial"/>
                <a:ea typeface="DejaVu Sans"/>
              </a:rPr>
              <a:t>Grigoryeva et al. 2009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57" name="CustomShape 18"/>
          <p:cNvSpPr/>
          <p:nvPr/>
        </p:nvSpPr>
        <p:spPr>
          <a:xfrm>
            <a:off x="354240" y="3492000"/>
            <a:ext cx="3423960" cy="538200"/>
          </a:xfrm>
          <a:prstGeom prst="rect">
            <a:avLst/>
          </a:prstGeom>
          <a:solidFill>
            <a:srgbClr val="cccccc"/>
          </a:solidFill>
          <a:ln w="254160">
            <a:solidFill>
              <a:srgbClr val="ccccc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DejaVu Sans"/>
              </a:rPr>
              <a:t>Long cooling during decay phase, what mechanism?</a:t>
            </a:r>
            <a:endParaRPr b="0" lang="en-GB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"/>
          <p:cNvSpPr/>
          <p:nvPr/>
        </p:nvSpPr>
        <p:spPr>
          <a:xfrm>
            <a:off x="117000" y="5274000"/>
            <a:ext cx="9840960" cy="354960"/>
          </a:xfrm>
          <a:prstGeom prst="rect">
            <a:avLst/>
          </a:prstGeom>
          <a:solidFill>
            <a:srgbClr val="000000"/>
          </a:solidFill>
          <a:ln w="254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</a:pPr>
            <a:r>
              <a:rPr b="1" i="1" lang="en-GB" sz="1600" spc="-1" strike="noStrike">
                <a:solidFill>
                  <a:srgbClr val="ffffff"/>
                </a:solidFill>
                <a:latin typeface="Arial"/>
                <a:ea typeface="DejaVu Sans"/>
              </a:rPr>
              <a:t>XVIII Young Scientists’ Conference</a:t>
            </a:r>
            <a:endParaRPr b="0" lang="en-GB" sz="1600" spc="-1" strike="noStrike">
              <a:latin typeface="Arial"/>
            </a:endParaRPr>
          </a:p>
        </p:txBody>
      </p:sp>
      <p:sp>
        <p:nvSpPr>
          <p:cNvPr id="59" name=""/>
          <p:cNvSpPr/>
          <p:nvPr/>
        </p:nvSpPr>
        <p:spPr>
          <a:xfrm>
            <a:off x="117000" y="14040"/>
            <a:ext cx="9834840" cy="708840"/>
          </a:xfrm>
          <a:prstGeom prst="rect">
            <a:avLst/>
          </a:prstGeom>
          <a:solidFill>
            <a:srgbClr val="0b2e6d"/>
          </a:solidFill>
          <a:ln w="254160">
            <a:solidFill>
              <a:srgbClr val="0b2e6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endParaRPr b="0" lang="en-GB" sz="7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en-GB" sz="3000" spc="-1" strike="noStrike">
                <a:solidFill>
                  <a:srgbClr val="ffffff"/>
                </a:solidFill>
                <a:latin typeface="Arial"/>
                <a:ea typeface="DejaVu Sans"/>
              </a:rPr>
              <a:t>Siberian Radioheliograph (SRH)</a:t>
            </a:r>
            <a:endParaRPr b="0" lang="en-GB" sz="3000" spc="-1" strike="noStrike">
              <a:latin typeface="Arial"/>
            </a:endParaRPr>
          </a:p>
        </p:txBody>
      </p:sp>
      <p:pic>
        <p:nvPicPr>
          <p:cNvPr id="60" name="" descr=""/>
          <p:cNvPicPr/>
          <p:nvPr/>
        </p:nvPicPr>
        <p:blipFill>
          <a:blip r:embed="rId1"/>
          <a:srcRect l="0" t="0" r="0" b="15752"/>
          <a:stretch/>
        </p:blipFill>
        <p:spPr>
          <a:xfrm>
            <a:off x="180000" y="1791360"/>
            <a:ext cx="5899680" cy="3309840"/>
          </a:xfrm>
          <a:prstGeom prst="rect">
            <a:avLst/>
          </a:prstGeom>
          <a:ln w="0">
            <a:noFill/>
          </a:ln>
        </p:spPr>
      </p:pic>
      <p:sp>
        <p:nvSpPr>
          <p:cNvPr id="61" name=""/>
          <p:cNvSpPr/>
          <p:nvPr/>
        </p:nvSpPr>
        <p:spPr>
          <a:xfrm>
            <a:off x="8263080" y="5112000"/>
            <a:ext cx="1899000" cy="55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fld id="{D3028EBD-B93C-4E56-9B01-E081BF583A0E}" type="slidenum">
              <a:rPr b="1" lang="en-GB" sz="2000" spc="-1" strike="noStrike">
                <a:solidFill>
                  <a:srgbClr val="ffffff"/>
                </a:solidFill>
                <a:latin typeface="Arial"/>
                <a:ea typeface="DejaVu Sans"/>
              </a:rPr>
              <a:t>&lt;number&gt;</a:t>
            </a:fld>
            <a:r>
              <a:rPr b="1" lang="en-GB" sz="2000" spc="-1" strike="noStrike">
                <a:solidFill>
                  <a:srgbClr val="ffffff"/>
                </a:solidFill>
                <a:latin typeface="Arial"/>
                <a:ea typeface="DejaVu Sans"/>
              </a:rPr>
              <a:t> / 12</a:t>
            </a:r>
            <a:endParaRPr b="0" lang="en-GB" sz="2000" spc="-1" strike="noStrike">
              <a:latin typeface="Arial"/>
            </a:endParaRPr>
          </a:p>
        </p:txBody>
      </p:sp>
      <p:pic>
        <p:nvPicPr>
          <p:cNvPr id="62" name="" descr=""/>
          <p:cNvPicPr/>
          <p:nvPr/>
        </p:nvPicPr>
        <p:blipFill>
          <a:blip r:embed="rId2"/>
          <a:stretch/>
        </p:blipFill>
        <p:spPr>
          <a:xfrm>
            <a:off x="288000" y="72000"/>
            <a:ext cx="712800" cy="712800"/>
          </a:xfrm>
          <a:prstGeom prst="rect">
            <a:avLst/>
          </a:prstGeom>
          <a:ln w="0">
            <a:noFill/>
          </a:ln>
        </p:spPr>
      </p:pic>
      <p:sp>
        <p:nvSpPr>
          <p:cNvPr id="63" name="CustomShape 24"/>
          <p:cNvSpPr/>
          <p:nvPr/>
        </p:nvSpPr>
        <p:spPr>
          <a:xfrm>
            <a:off x="6400800" y="1204200"/>
            <a:ext cx="3444480" cy="1991160"/>
          </a:xfrm>
          <a:prstGeom prst="rect">
            <a:avLst/>
          </a:prstGeom>
          <a:solidFill>
            <a:srgbClr val="cccccc"/>
          </a:solidFill>
          <a:ln w="254160">
            <a:solidFill>
              <a:srgbClr val="ccccc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marL="284040" indent="-2840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Т-shaped radiointerferometer</a:t>
            </a:r>
            <a:endParaRPr b="0" lang="en-GB" sz="1800" spc="-1" strike="noStrike">
              <a:latin typeface="Arial"/>
            </a:endParaRPr>
          </a:p>
          <a:p>
            <a:pPr marL="284040" indent="-2840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3 antennas grids</a:t>
            </a:r>
            <a:endParaRPr b="0" lang="en-GB" sz="1800" spc="-1" strike="noStrike">
              <a:latin typeface="Arial"/>
            </a:endParaRPr>
          </a:p>
          <a:p>
            <a:pPr marL="284040" indent="-2840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~ 190 antennas each</a:t>
            </a:r>
            <a:endParaRPr b="0" lang="en-GB" sz="1800" spc="-1" strike="noStrike">
              <a:latin typeface="Arial"/>
            </a:endParaRPr>
          </a:p>
          <a:p>
            <a:pPr marL="284040" indent="-2840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Frequency range 3.0-23.6 GHz </a:t>
            </a:r>
            <a:endParaRPr b="0" lang="en-GB" sz="1800" spc="-1" strike="noStrike">
              <a:latin typeface="Arial"/>
            </a:endParaRPr>
          </a:p>
          <a:p>
            <a:pPr marL="284040" indent="-2840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Timestep ~ 3-4 s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64" name=""/>
          <p:cNvSpPr/>
          <p:nvPr/>
        </p:nvSpPr>
        <p:spPr>
          <a:xfrm>
            <a:off x="324000" y="972000"/>
            <a:ext cx="2515680" cy="686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DejaVu Sans"/>
              </a:rPr>
              <a:t>Radioimage of the Sun at 7 GHz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65" name="Line 1"/>
          <p:cNvSpPr/>
          <p:nvPr/>
        </p:nvSpPr>
        <p:spPr>
          <a:xfrm>
            <a:off x="2844000" y="1332000"/>
            <a:ext cx="792000" cy="360"/>
          </a:xfrm>
          <a:prstGeom prst="line">
            <a:avLst/>
          </a:prstGeom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6" name="CustomShape 10"/>
          <p:cNvSpPr/>
          <p:nvPr/>
        </p:nvSpPr>
        <p:spPr>
          <a:xfrm>
            <a:off x="6400800" y="3657600"/>
            <a:ext cx="3423960" cy="1110960"/>
          </a:xfrm>
          <a:prstGeom prst="rect">
            <a:avLst/>
          </a:prstGeom>
          <a:solidFill>
            <a:srgbClr val="cccccc"/>
          </a:solidFill>
          <a:ln w="254160">
            <a:solidFill>
              <a:srgbClr val="ccccc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DejaVu Sans"/>
              </a:rPr>
              <a:t>The instrument provides spatial and spectral data not only for </a:t>
            </a:r>
            <a:br>
              <a:rPr sz="1600"/>
            </a:b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DejaVu Sans"/>
              </a:rPr>
              <a:t>”sun-as-a-star”, but for particular sources with high temporal resolution</a:t>
            </a:r>
            <a:endParaRPr b="0" lang="en-GB" sz="1600" spc="-1" strike="noStrike">
              <a:latin typeface="Arial"/>
            </a:endParaRPr>
          </a:p>
        </p:txBody>
      </p:sp>
      <p:pic>
        <p:nvPicPr>
          <p:cNvPr id="67" name="" descr=""/>
          <p:cNvPicPr/>
          <p:nvPr/>
        </p:nvPicPr>
        <p:blipFill>
          <a:blip r:embed="rId3"/>
          <a:stretch/>
        </p:blipFill>
        <p:spPr>
          <a:xfrm>
            <a:off x="3744000" y="900000"/>
            <a:ext cx="2335680" cy="2338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"/>
          <p:cNvSpPr/>
          <p:nvPr/>
        </p:nvSpPr>
        <p:spPr>
          <a:xfrm>
            <a:off x="117000" y="5274000"/>
            <a:ext cx="9840960" cy="354960"/>
          </a:xfrm>
          <a:prstGeom prst="rect">
            <a:avLst/>
          </a:prstGeom>
          <a:solidFill>
            <a:srgbClr val="000000"/>
          </a:solidFill>
          <a:ln w="254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</a:pPr>
            <a:r>
              <a:rPr b="1" i="1" lang="en-GB" sz="1600" spc="-1" strike="noStrike">
                <a:solidFill>
                  <a:srgbClr val="ffffff"/>
                </a:solidFill>
                <a:latin typeface="Arial"/>
                <a:ea typeface="DejaVu Sans"/>
              </a:rPr>
              <a:t>XVIII Young Scientists’ Conference</a:t>
            </a:r>
            <a:endParaRPr b="0" lang="en-GB" sz="1600" spc="-1" strike="noStrike">
              <a:latin typeface="Arial"/>
            </a:endParaRPr>
          </a:p>
        </p:txBody>
      </p:sp>
      <p:pic>
        <p:nvPicPr>
          <p:cNvPr id="69" name="" descr=""/>
          <p:cNvPicPr/>
          <p:nvPr/>
        </p:nvPicPr>
        <p:blipFill>
          <a:blip r:embed="rId1"/>
          <a:stretch/>
        </p:blipFill>
        <p:spPr>
          <a:xfrm>
            <a:off x="144000" y="900000"/>
            <a:ext cx="4148280" cy="3417840"/>
          </a:xfrm>
          <a:prstGeom prst="rect">
            <a:avLst/>
          </a:prstGeom>
          <a:ln w="0">
            <a:noFill/>
          </a:ln>
        </p:spPr>
      </p:pic>
      <p:pic>
        <p:nvPicPr>
          <p:cNvPr id="70" name="" descr=""/>
          <p:cNvPicPr/>
          <p:nvPr/>
        </p:nvPicPr>
        <p:blipFill>
          <a:blip r:embed="rId2"/>
          <a:stretch/>
        </p:blipFill>
        <p:spPr>
          <a:xfrm>
            <a:off x="5580000" y="946080"/>
            <a:ext cx="4383360" cy="4163760"/>
          </a:xfrm>
          <a:prstGeom prst="rect">
            <a:avLst/>
          </a:prstGeom>
          <a:ln w="0">
            <a:noFill/>
          </a:ln>
        </p:spPr>
      </p:pic>
      <p:sp>
        <p:nvSpPr>
          <p:cNvPr id="71" name=""/>
          <p:cNvSpPr/>
          <p:nvPr/>
        </p:nvSpPr>
        <p:spPr>
          <a:xfrm>
            <a:off x="117000" y="14040"/>
            <a:ext cx="9834840" cy="708840"/>
          </a:xfrm>
          <a:prstGeom prst="rect">
            <a:avLst/>
          </a:prstGeom>
          <a:solidFill>
            <a:srgbClr val="0b2e6d"/>
          </a:solidFill>
          <a:ln w="254160">
            <a:solidFill>
              <a:srgbClr val="0b2e6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endParaRPr b="0" lang="en-GB" sz="7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en-GB" sz="3000" spc="-1" strike="noStrike">
                <a:solidFill>
                  <a:srgbClr val="ffffff"/>
                </a:solidFill>
                <a:latin typeface="Arial"/>
                <a:ea typeface="DejaVu Sans"/>
              </a:rPr>
              <a:t>July 17, 2023 flare</a:t>
            </a:r>
            <a:endParaRPr b="0" lang="en-GB" sz="3000" spc="-1" strike="noStrike">
              <a:latin typeface="Arial"/>
            </a:endParaRPr>
          </a:p>
        </p:txBody>
      </p:sp>
      <p:sp>
        <p:nvSpPr>
          <p:cNvPr id="72" name=""/>
          <p:cNvSpPr/>
          <p:nvPr/>
        </p:nvSpPr>
        <p:spPr>
          <a:xfrm>
            <a:off x="8263080" y="5112000"/>
            <a:ext cx="1895040" cy="54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fld id="{FBCCACFE-5F34-4438-8FA9-38CB5961F1D8}" type="slidenum">
              <a:rPr b="1" lang="en-GB" sz="2000" spc="-1" strike="noStrike">
                <a:solidFill>
                  <a:srgbClr val="ffffff"/>
                </a:solidFill>
                <a:latin typeface="Arial"/>
                <a:ea typeface="DejaVu Sans"/>
              </a:rPr>
              <a:t>&lt;number&gt;</a:t>
            </a:fld>
            <a:r>
              <a:rPr b="1" lang="en-GB" sz="2000" spc="-1" strike="noStrike">
                <a:solidFill>
                  <a:srgbClr val="ffffff"/>
                </a:solidFill>
                <a:latin typeface="Arial"/>
                <a:ea typeface="DejaVu Sans"/>
              </a:rPr>
              <a:t> / 12</a:t>
            </a:r>
            <a:endParaRPr b="0" lang="en-GB" sz="2000" spc="-1" strike="noStrike">
              <a:latin typeface="Arial"/>
            </a:endParaRPr>
          </a:p>
        </p:txBody>
      </p:sp>
      <p:pic>
        <p:nvPicPr>
          <p:cNvPr id="73" name="" descr=""/>
          <p:cNvPicPr/>
          <p:nvPr/>
        </p:nvPicPr>
        <p:blipFill>
          <a:blip r:embed="rId3"/>
          <a:stretch/>
        </p:blipFill>
        <p:spPr>
          <a:xfrm>
            <a:off x="288000" y="72000"/>
            <a:ext cx="708840" cy="708840"/>
          </a:xfrm>
          <a:prstGeom prst="rect">
            <a:avLst/>
          </a:prstGeom>
          <a:ln w="0">
            <a:noFill/>
          </a:ln>
        </p:spPr>
      </p:pic>
      <p:sp>
        <p:nvSpPr>
          <p:cNvPr id="74" name="CustomShape 11"/>
          <p:cNvSpPr/>
          <p:nvPr/>
        </p:nvSpPr>
        <p:spPr>
          <a:xfrm>
            <a:off x="4068360" y="3024000"/>
            <a:ext cx="1509840" cy="717840"/>
          </a:xfrm>
          <a:prstGeom prst="rect">
            <a:avLst/>
          </a:prstGeom>
          <a:solidFill>
            <a:srgbClr val="cccccc"/>
          </a:solidFill>
          <a:ln w="254160">
            <a:solidFill>
              <a:srgbClr val="ccccc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М2.7 Flare (GOES)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75" name="CustomShape 12"/>
          <p:cNvSpPr/>
          <p:nvPr/>
        </p:nvSpPr>
        <p:spPr>
          <a:xfrm>
            <a:off x="7380000" y="1080000"/>
            <a:ext cx="2515680" cy="535680"/>
          </a:xfrm>
          <a:prstGeom prst="rect">
            <a:avLst/>
          </a:prstGeom>
          <a:solidFill>
            <a:srgbClr val="cccccc"/>
          </a:solidFill>
          <a:ln w="254160">
            <a:solidFill>
              <a:srgbClr val="ccccc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Emission from photosphere (ASO-S)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76" name="CustomShape 6"/>
          <p:cNvSpPr/>
          <p:nvPr/>
        </p:nvSpPr>
        <p:spPr>
          <a:xfrm>
            <a:off x="3312000" y="4392000"/>
            <a:ext cx="1977840" cy="535680"/>
          </a:xfrm>
          <a:prstGeom prst="rect">
            <a:avLst/>
          </a:prstGeom>
          <a:solidFill>
            <a:srgbClr val="cccccc"/>
          </a:solidFill>
          <a:ln w="254160">
            <a:solidFill>
              <a:srgbClr val="ccccc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Long cooling </a:t>
            </a:r>
            <a:br>
              <a:rPr sz="1800"/>
            </a:b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about 4 hours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77" name="Line 4"/>
          <p:cNvSpPr/>
          <p:nvPr/>
        </p:nvSpPr>
        <p:spPr>
          <a:xfrm flipH="1" flipV="1">
            <a:off x="972000" y="2772000"/>
            <a:ext cx="252000" cy="1692000"/>
          </a:xfrm>
          <a:prstGeom prst="line">
            <a:avLst/>
          </a:prstGeom>
          <a:ln w="5724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8" name="CustomShape 13"/>
          <p:cNvSpPr/>
          <p:nvPr/>
        </p:nvSpPr>
        <p:spPr>
          <a:xfrm>
            <a:off x="254160" y="4536000"/>
            <a:ext cx="2157120" cy="247680"/>
          </a:xfrm>
          <a:prstGeom prst="rect">
            <a:avLst/>
          </a:prstGeom>
          <a:solidFill>
            <a:srgbClr val="cccccc"/>
          </a:solidFill>
          <a:ln w="254160">
            <a:solidFill>
              <a:srgbClr val="ccccc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Beginning 22:55 UT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79" name="Line 5"/>
          <p:cNvSpPr/>
          <p:nvPr/>
        </p:nvSpPr>
        <p:spPr>
          <a:xfrm>
            <a:off x="5580000" y="1980000"/>
            <a:ext cx="1800000" cy="540000"/>
          </a:xfrm>
          <a:prstGeom prst="line">
            <a:avLst/>
          </a:prstGeom>
          <a:ln w="5724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0" name="CustomShape 16"/>
          <p:cNvSpPr/>
          <p:nvPr/>
        </p:nvSpPr>
        <p:spPr>
          <a:xfrm>
            <a:off x="3240000" y="1440000"/>
            <a:ext cx="2337840" cy="969840"/>
          </a:xfrm>
          <a:prstGeom prst="rect">
            <a:avLst/>
          </a:prstGeom>
          <a:solidFill>
            <a:srgbClr val="cccccc"/>
          </a:solidFill>
          <a:ln w="254160">
            <a:solidFill>
              <a:srgbClr val="ccccc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Post-eruptive arcade at the limb of the Sun, near a sunspot</a:t>
            </a:r>
            <a:endParaRPr b="0" lang="en-GB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"/>
          <p:cNvGrpSpPr/>
          <p:nvPr/>
        </p:nvGrpSpPr>
        <p:grpSpPr>
          <a:xfrm>
            <a:off x="223560" y="900000"/>
            <a:ext cx="9627480" cy="4223880"/>
            <a:chOff x="223560" y="900000"/>
            <a:chExt cx="9627480" cy="4223880"/>
          </a:xfrm>
        </p:grpSpPr>
        <p:pic>
          <p:nvPicPr>
            <p:cNvPr id="82" name="" descr=""/>
            <p:cNvPicPr/>
            <p:nvPr/>
          </p:nvPicPr>
          <p:blipFill>
            <a:blip r:embed="rId1"/>
            <a:stretch/>
          </p:blipFill>
          <p:spPr>
            <a:xfrm>
              <a:off x="223560" y="901800"/>
              <a:ext cx="5356080" cy="42220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3" name="" descr=""/>
            <p:cNvPicPr/>
            <p:nvPr/>
          </p:nvPicPr>
          <p:blipFill>
            <a:blip r:embed="rId2"/>
            <a:srcRect l="3782" t="0" r="0" b="0"/>
            <a:stretch/>
          </p:blipFill>
          <p:spPr>
            <a:xfrm>
              <a:off x="4698000" y="900000"/>
              <a:ext cx="5153040" cy="42238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84" name=""/>
          <p:cNvSpPr/>
          <p:nvPr/>
        </p:nvSpPr>
        <p:spPr>
          <a:xfrm>
            <a:off x="117000" y="5274000"/>
            <a:ext cx="9840960" cy="354960"/>
          </a:xfrm>
          <a:prstGeom prst="rect">
            <a:avLst/>
          </a:prstGeom>
          <a:solidFill>
            <a:srgbClr val="000000"/>
          </a:solidFill>
          <a:ln w="254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</a:pPr>
            <a:r>
              <a:rPr b="1" i="1" lang="en-GB" sz="1600" spc="-1" strike="noStrike">
                <a:solidFill>
                  <a:srgbClr val="ffffff"/>
                </a:solidFill>
                <a:latin typeface="Arial"/>
                <a:ea typeface="DejaVu Sans"/>
              </a:rPr>
              <a:t>XVIII Young Scientists’ Conference</a:t>
            </a:r>
            <a:endParaRPr b="0" lang="en-GB" sz="1600" spc="-1" strike="noStrike">
              <a:latin typeface="Arial"/>
            </a:endParaRPr>
          </a:p>
        </p:txBody>
      </p:sp>
      <p:sp>
        <p:nvSpPr>
          <p:cNvPr id="85" name=""/>
          <p:cNvSpPr/>
          <p:nvPr/>
        </p:nvSpPr>
        <p:spPr>
          <a:xfrm>
            <a:off x="117000" y="14040"/>
            <a:ext cx="9834840" cy="708840"/>
          </a:xfrm>
          <a:prstGeom prst="rect">
            <a:avLst/>
          </a:prstGeom>
          <a:solidFill>
            <a:srgbClr val="0b2e6d"/>
          </a:solidFill>
          <a:ln w="254160">
            <a:solidFill>
              <a:srgbClr val="0b2e6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endParaRPr b="0" lang="en-GB" sz="7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en-GB" sz="30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GB" sz="3000" spc="-1" strike="noStrike">
                <a:solidFill>
                  <a:srgbClr val="ffffff"/>
                </a:solidFill>
                <a:latin typeface="Arial"/>
                <a:ea typeface="DejaVu Sans"/>
              </a:rPr>
              <a:t>Spatial evolution of the post-eruptive arcade</a:t>
            </a:r>
            <a:endParaRPr b="0" lang="en-GB" sz="3000" spc="-1" strike="noStrike">
              <a:latin typeface="Arial"/>
            </a:endParaRPr>
          </a:p>
        </p:txBody>
      </p:sp>
      <p:sp>
        <p:nvSpPr>
          <p:cNvPr id="86" name=""/>
          <p:cNvSpPr/>
          <p:nvPr/>
        </p:nvSpPr>
        <p:spPr>
          <a:xfrm>
            <a:off x="8263080" y="5112000"/>
            <a:ext cx="1895040" cy="54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fld id="{A81ADF64-1E91-4820-ABCA-1ED7A2A31DEA}" type="slidenum">
              <a:rPr b="1" lang="en-GB" sz="2000" spc="-1" strike="noStrike">
                <a:solidFill>
                  <a:srgbClr val="ffffff"/>
                </a:solidFill>
                <a:latin typeface="Arial"/>
                <a:ea typeface="DejaVu Sans"/>
              </a:rPr>
              <a:t>&lt;number&gt;</a:t>
            </a:fld>
            <a:r>
              <a:rPr b="1" lang="en-GB" sz="2000" spc="-1" strike="noStrike">
                <a:solidFill>
                  <a:srgbClr val="ffffff"/>
                </a:solidFill>
                <a:latin typeface="Arial"/>
                <a:ea typeface="DejaVu Sans"/>
              </a:rPr>
              <a:t> / 12</a:t>
            </a:r>
            <a:endParaRPr b="0" lang="en-GB" sz="2000" spc="-1" strike="noStrike">
              <a:latin typeface="Arial"/>
            </a:endParaRPr>
          </a:p>
        </p:txBody>
      </p:sp>
      <p:pic>
        <p:nvPicPr>
          <p:cNvPr id="87" name="" descr=""/>
          <p:cNvPicPr/>
          <p:nvPr/>
        </p:nvPicPr>
        <p:blipFill>
          <a:blip r:embed="rId3"/>
          <a:stretch/>
        </p:blipFill>
        <p:spPr>
          <a:xfrm>
            <a:off x="288000" y="72000"/>
            <a:ext cx="708840" cy="708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"/>
          <p:cNvGrpSpPr/>
          <p:nvPr/>
        </p:nvGrpSpPr>
        <p:grpSpPr>
          <a:xfrm>
            <a:off x="360000" y="807120"/>
            <a:ext cx="9699120" cy="4374720"/>
            <a:chOff x="360000" y="807120"/>
            <a:chExt cx="9699120" cy="4374720"/>
          </a:xfrm>
        </p:grpSpPr>
        <p:pic>
          <p:nvPicPr>
            <p:cNvPr id="89" name="" descr=""/>
            <p:cNvPicPr/>
            <p:nvPr/>
          </p:nvPicPr>
          <p:blipFill>
            <a:blip r:embed="rId1"/>
            <a:stretch/>
          </p:blipFill>
          <p:spPr>
            <a:xfrm>
              <a:off x="4474800" y="807120"/>
              <a:ext cx="5584320" cy="4374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90" name="" descr=""/>
            <p:cNvPicPr/>
            <p:nvPr/>
          </p:nvPicPr>
          <p:blipFill>
            <a:blip r:embed="rId2"/>
            <a:srcRect l="6928" t="0" r="0" b="4210"/>
            <a:stretch/>
          </p:blipFill>
          <p:spPr>
            <a:xfrm>
              <a:off x="360000" y="963720"/>
              <a:ext cx="4832640" cy="38937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91" name=""/>
          <p:cNvSpPr/>
          <p:nvPr/>
        </p:nvSpPr>
        <p:spPr>
          <a:xfrm>
            <a:off x="117000" y="5274000"/>
            <a:ext cx="9840960" cy="354960"/>
          </a:xfrm>
          <a:prstGeom prst="rect">
            <a:avLst/>
          </a:prstGeom>
          <a:solidFill>
            <a:srgbClr val="000000"/>
          </a:solidFill>
          <a:ln w="254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</a:pPr>
            <a:r>
              <a:rPr b="1" i="1" lang="en-GB" sz="1600" spc="-1" strike="noStrike">
                <a:solidFill>
                  <a:srgbClr val="ffffff"/>
                </a:solidFill>
                <a:latin typeface="Arial"/>
                <a:ea typeface="DejaVu Sans"/>
              </a:rPr>
              <a:t>XVIII Young Scientists’ Conference</a:t>
            </a:r>
            <a:endParaRPr b="0" lang="en-GB" sz="1600" spc="-1" strike="noStrike">
              <a:latin typeface="Arial"/>
            </a:endParaRPr>
          </a:p>
        </p:txBody>
      </p:sp>
      <p:sp>
        <p:nvSpPr>
          <p:cNvPr id="92" name=""/>
          <p:cNvSpPr/>
          <p:nvPr/>
        </p:nvSpPr>
        <p:spPr>
          <a:xfrm>
            <a:off x="117000" y="14040"/>
            <a:ext cx="9834840" cy="708840"/>
          </a:xfrm>
          <a:prstGeom prst="rect">
            <a:avLst/>
          </a:prstGeom>
          <a:solidFill>
            <a:srgbClr val="0b2e6d"/>
          </a:solidFill>
          <a:ln w="254160">
            <a:solidFill>
              <a:srgbClr val="0b2e6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endParaRPr b="0" lang="en-GB" sz="7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en-GB" sz="3000" spc="-1" strike="noStrike">
                <a:solidFill>
                  <a:srgbClr val="ffffff"/>
                </a:solidFill>
                <a:latin typeface="Arial"/>
                <a:ea typeface="DejaVu Sans"/>
              </a:rPr>
              <a:t>Polarisation of microwaves</a:t>
            </a:r>
            <a:endParaRPr b="0" lang="en-GB" sz="3000" spc="-1" strike="noStrike">
              <a:latin typeface="Arial"/>
            </a:endParaRPr>
          </a:p>
        </p:txBody>
      </p:sp>
      <p:sp>
        <p:nvSpPr>
          <p:cNvPr id="93" name=""/>
          <p:cNvSpPr/>
          <p:nvPr/>
        </p:nvSpPr>
        <p:spPr>
          <a:xfrm>
            <a:off x="8263080" y="5112000"/>
            <a:ext cx="1895040" cy="54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fld id="{C97E67E7-55A8-4D3A-B03D-CE11F28E93D8}" type="slidenum">
              <a:rPr b="1" lang="en-GB" sz="2000" spc="-1" strike="noStrike">
                <a:solidFill>
                  <a:srgbClr val="ffffff"/>
                </a:solidFill>
                <a:latin typeface="Arial"/>
                <a:ea typeface="DejaVu Sans"/>
              </a:rPr>
              <a:t>&lt;number&gt;</a:t>
            </a:fld>
            <a:r>
              <a:rPr b="1" lang="en-GB" sz="2000" spc="-1" strike="noStrike">
                <a:solidFill>
                  <a:srgbClr val="ffffff"/>
                </a:solidFill>
                <a:latin typeface="Arial"/>
                <a:ea typeface="DejaVu Sans"/>
              </a:rPr>
              <a:t> / 12</a:t>
            </a:r>
            <a:endParaRPr b="0" lang="en-GB" sz="2000" spc="-1" strike="noStrike">
              <a:latin typeface="Arial"/>
            </a:endParaRPr>
          </a:p>
        </p:txBody>
      </p:sp>
      <p:pic>
        <p:nvPicPr>
          <p:cNvPr id="94" name="" descr=""/>
          <p:cNvPicPr/>
          <p:nvPr/>
        </p:nvPicPr>
        <p:blipFill>
          <a:blip r:embed="rId3"/>
          <a:stretch/>
        </p:blipFill>
        <p:spPr>
          <a:xfrm>
            <a:off x="288000" y="72000"/>
            <a:ext cx="708840" cy="708840"/>
          </a:xfrm>
          <a:prstGeom prst="rect">
            <a:avLst/>
          </a:prstGeom>
          <a:ln w="0">
            <a:noFill/>
          </a:ln>
        </p:spPr>
      </p:pic>
      <p:sp>
        <p:nvSpPr>
          <p:cNvPr id="95" name="Line 2"/>
          <p:cNvSpPr/>
          <p:nvPr/>
        </p:nvSpPr>
        <p:spPr>
          <a:xfrm flipH="1" flipV="1">
            <a:off x="1440000" y="2880000"/>
            <a:ext cx="720000" cy="1440000"/>
          </a:xfrm>
          <a:prstGeom prst="line">
            <a:avLst/>
          </a:prstGeom>
          <a:ln w="5724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6" name="Line 8"/>
          <p:cNvSpPr/>
          <p:nvPr/>
        </p:nvSpPr>
        <p:spPr>
          <a:xfrm flipV="1">
            <a:off x="5562000" y="3060000"/>
            <a:ext cx="557640" cy="1332000"/>
          </a:xfrm>
          <a:prstGeom prst="line">
            <a:avLst/>
          </a:prstGeom>
          <a:ln w="5724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7" name="CustomShape 3"/>
          <p:cNvSpPr/>
          <p:nvPr/>
        </p:nvSpPr>
        <p:spPr>
          <a:xfrm>
            <a:off x="2142720" y="4392000"/>
            <a:ext cx="3417120" cy="359280"/>
          </a:xfrm>
          <a:prstGeom prst="rect">
            <a:avLst/>
          </a:prstGeom>
          <a:solidFill>
            <a:srgbClr val="cccccc"/>
          </a:solidFill>
          <a:ln w="254160">
            <a:solidFill>
              <a:srgbClr val="ccccc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Polarisation from sunspot source</a:t>
            </a:r>
            <a:endParaRPr b="0" lang="en-GB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"/>
          <p:cNvGrpSpPr/>
          <p:nvPr/>
        </p:nvGrpSpPr>
        <p:grpSpPr>
          <a:xfrm>
            <a:off x="894960" y="833400"/>
            <a:ext cx="8288280" cy="4317120"/>
            <a:chOff x="894960" y="833400"/>
            <a:chExt cx="8288280" cy="4317120"/>
          </a:xfrm>
        </p:grpSpPr>
        <p:pic>
          <p:nvPicPr>
            <p:cNvPr id="99" name="" descr=""/>
            <p:cNvPicPr/>
            <p:nvPr/>
          </p:nvPicPr>
          <p:blipFill>
            <a:blip r:embed="rId1"/>
            <a:stretch/>
          </p:blipFill>
          <p:spPr>
            <a:xfrm>
              <a:off x="4858920" y="833400"/>
              <a:ext cx="4324320" cy="4317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0" name="" descr=""/>
            <p:cNvPicPr/>
            <p:nvPr/>
          </p:nvPicPr>
          <p:blipFill>
            <a:blip r:embed="rId2"/>
            <a:stretch/>
          </p:blipFill>
          <p:spPr>
            <a:xfrm>
              <a:off x="894960" y="833400"/>
              <a:ext cx="4324320" cy="4317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1" name="CustomShape 1"/>
            <p:cNvSpPr/>
            <p:nvPr/>
          </p:nvSpPr>
          <p:spPr>
            <a:xfrm>
              <a:off x="3816000" y="3924000"/>
              <a:ext cx="1113120" cy="357120"/>
            </a:xfrm>
            <a:prstGeom prst="rect">
              <a:avLst/>
            </a:prstGeom>
            <a:solidFill>
              <a:srgbClr val="cccccc"/>
            </a:solidFill>
            <a:ln w="254160">
              <a:solidFill>
                <a:srgbClr val="cccccc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  <a:buNone/>
              </a:pPr>
              <a:r>
                <a: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~ 3 Gauss</a:t>
              </a:r>
              <a:endParaRPr b="0" lang="en-GB" sz="1800" spc="-1" strike="noStrike">
                <a:latin typeface="Arial"/>
              </a:endParaRPr>
            </a:p>
          </p:txBody>
        </p:sp>
        <p:sp>
          <p:nvSpPr>
            <p:cNvPr id="102" name=""/>
            <p:cNvSpPr/>
            <p:nvPr/>
          </p:nvSpPr>
          <p:spPr>
            <a:xfrm>
              <a:off x="3132000" y="2412000"/>
              <a:ext cx="360" cy="1980000"/>
            </a:xfrm>
            <a:prstGeom prst="line">
              <a:avLst/>
            </a:prstGeom>
            <a:ln w="38160">
              <a:solidFill>
                <a:srgbClr val="000000"/>
              </a:solidFill>
              <a:round/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3" name="CustomShape 2"/>
            <p:cNvSpPr/>
            <p:nvPr/>
          </p:nvSpPr>
          <p:spPr>
            <a:xfrm>
              <a:off x="6300000" y="3924000"/>
              <a:ext cx="2589120" cy="357120"/>
            </a:xfrm>
            <a:prstGeom prst="rect">
              <a:avLst/>
            </a:prstGeom>
            <a:solidFill>
              <a:srgbClr val="cccccc"/>
            </a:solidFill>
            <a:ln w="254160">
              <a:solidFill>
                <a:srgbClr val="cccccc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  <a:buNone/>
              </a:pPr>
              <a:r>
                <a: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Thermal bremsstralung spectrum</a:t>
              </a:r>
              <a:endParaRPr b="0" lang="en-GB" sz="1800" spc="-1" strike="noStrike">
                <a:latin typeface="Arial"/>
              </a:endParaRPr>
            </a:p>
          </p:txBody>
        </p:sp>
        <p:sp>
          <p:nvSpPr>
            <p:cNvPr id="104" name=""/>
            <p:cNvSpPr/>
            <p:nvPr/>
          </p:nvSpPr>
          <p:spPr>
            <a:xfrm>
              <a:off x="2130840" y="4140000"/>
              <a:ext cx="926280" cy="343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  <a:buNone/>
              </a:pPr>
              <a:r>
                <a:rPr b="0" lang="ru-RU" sz="1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~2 ГГц</a:t>
              </a:r>
              <a:endParaRPr b="0" lang="en-GB" sz="1800" spc="-1" strike="noStrike">
                <a:latin typeface="Arial"/>
              </a:endParaRPr>
            </a:p>
          </p:txBody>
        </p:sp>
      </p:grpSp>
      <p:sp>
        <p:nvSpPr>
          <p:cNvPr id="105" name=""/>
          <p:cNvSpPr/>
          <p:nvPr/>
        </p:nvSpPr>
        <p:spPr>
          <a:xfrm>
            <a:off x="117000" y="5274000"/>
            <a:ext cx="9840960" cy="354960"/>
          </a:xfrm>
          <a:prstGeom prst="rect">
            <a:avLst/>
          </a:prstGeom>
          <a:solidFill>
            <a:srgbClr val="000000"/>
          </a:solidFill>
          <a:ln w="254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</a:pPr>
            <a:r>
              <a:rPr b="1" i="1" lang="en-GB" sz="1600" spc="-1" strike="noStrike">
                <a:solidFill>
                  <a:srgbClr val="ffffff"/>
                </a:solidFill>
                <a:latin typeface="Arial"/>
                <a:ea typeface="DejaVu Sans"/>
              </a:rPr>
              <a:t>XVIII Young Scientists’ Conference</a:t>
            </a:r>
            <a:endParaRPr b="0" lang="en-GB" sz="1600" spc="-1" strike="noStrike">
              <a:latin typeface="Arial"/>
            </a:endParaRPr>
          </a:p>
        </p:txBody>
      </p:sp>
      <p:sp>
        <p:nvSpPr>
          <p:cNvPr id="106" name=""/>
          <p:cNvSpPr/>
          <p:nvPr/>
        </p:nvSpPr>
        <p:spPr>
          <a:xfrm>
            <a:off x="117000" y="14040"/>
            <a:ext cx="9834840" cy="708840"/>
          </a:xfrm>
          <a:prstGeom prst="rect">
            <a:avLst/>
          </a:prstGeom>
          <a:solidFill>
            <a:srgbClr val="0b2e6d"/>
          </a:solidFill>
          <a:ln w="254160">
            <a:solidFill>
              <a:srgbClr val="0b2e6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endParaRPr b="0" lang="en-GB" sz="7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en-GB" sz="3000" spc="-1" strike="noStrike">
                <a:solidFill>
                  <a:srgbClr val="ffffff"/>
                </a:solidFill>
                <a:latin typeface="Arial"/>
                <a:ea typeface="DejaVu Sans"/>
              </a:rPr>
              <a:t>Evolution of average spectra</a:t>
            </a:r>
            <a:endParaRPr b="0" lang="en-GB" sz="3000" spc="-1" strike="noStrike">
              <a:latin typeface="Arial"/>
            </a:endParaRPr>
          </a:p>
        </p:txBody>
      </p:sp>
      <p:sp>
        <p:nvSpPr>
          <p:cNvPr id="107" name=""/>
          <p:cNvSpPr/>
          <p:nvPr/>
        </p:nvSpPr>
        <p:spPr>
          <a:xfrm>
            <a:off x="8263080" y="5112000"/>
            <a:ext cx="1895040" cy="54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fld id="{51B73A2E-DD4B-4D04-8F77-B1CFD09017C7}" type="slidenum">
              <a:rPr b="1" lang="en-GB" sz="2000" spc="-1" strike="noStrike">
                <a:solidFill>
                  <a:srgbClr val="ffffff"/>
                </a:solidFill>
                <a:latin typeface="Arial"/>
                <a:ea typeface="DejaVu Sans"/>
              </a:rPr>
              <a:t>&lt;number&gt;</a:t>
            </a:fld>
            <a:r>
              <a:rPr b="1" lang="en-GB" sz="2000" spc="-1" strike="noStrike">
                <a:solidFill>
                  <a:srgbClr val="ffffff"/>
                </a:solidFill>
                <a:latin typeface="Arial"/>
                <a:ea typeface="DejaVu Sans"/>
              </a:rPr>
              <a:t> / 12</a:t>
            </a:r>
            <a:endParaRPr b="0" lang="en-GB" sz="2000" spc="-1" strike="noStrike">
              <a:latin typeface="Arial"/>
            </a:endParaRPr>
          </a:p>
        </p:txBody>
      </p:sp>
      <p:pic>
        <p:nvPicPr>
          <p:cNvPr id="108" name="" descr=""/>
          <p:cNvPicPr/>
          <p:nvPr/>
        </p:nvPicPr>
        <p:blipFill>
          <a:blip r:embed="rId3"/>
          <a:stretch/>
        </p:blipFill>
        <p:spPr>
          <a:xfrm>
            <a:off x="288000" y="72000"/>
            <a:ext cx="708840" cy="708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"/>
          <p:cNvSpPr/>
          <p:nvPr/>
        </p:nvSpPr>
        <p:spPr>
          <a:xfrm>
            <a:off x="117000" y="5274000"/>
            <a:ext cx="9840960" cy="354960"/>
          </a:xfrm>
          <a:prstGeom prst="rect">
            <a:avLst/>
          </a:prstGeom>
          <a:solidFill>
            <a:srgbClr val="000000"/>
          </a:solidFill>
          <a:ln w="254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</a:pPr>
            <a:r>
              <a:rPr b="1" i="1" lang="en-GB" sz="1600" spc="-1" strike="noStrike">
                <a:solidFill>
                  <a:srgbClr val="ffffff"/>
                </a:solidFill>
                <a:latin typeface="Arial"/>
                <a:ea typeface="DejaVu Sans"/>
              </a:rPr>
              <a:t>XVIII Young Scientists’ Conference</a:t>
            </a:r>
            <a:endParaRPr b="0" lang="en-GB" sz="1600" spc="-1" strike="noStrike">
              <a:latin typeface="Arial"/>
            </a:endParaRPr>
          </a:p>
        </p:txBody>
      </p:sp>
      <p:sp>
        <p:nvSpPr>
          <p:cNvPr id="110" name=""/>
          <p:cNvSpPr/>
          <p:nvPr/>
        </p:nvSpPr>
        <p:spPr>
          <a:xfrm>
            <a:off x="117000" y="14040"/>
            <a:ext cx="9834840" cy="708840"/>
          </a:xfrm>
          <a:prstGeom prst="rect">
            <a:avLst/>
          </a:prstGeom>
          <a:solidFill>
            <a:srgbClr val="0b2e6d"/>
          </a:solidFill>
          <a:ln w="254160">
            <a:solidFill>
              <a:srgbClr val="0b2e6d"/>
            </a:solidFill>
            <a:round/>
          </a:ln>
          <a:effectLst>
            <a:outerShdw blurRad="0" dir="2700000" dist="101823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endParaRPr b="0" lang="en-GB" sz="7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en-GB" sz="3000" spc="-1" strike="noStrike">
                <a:solidFill>
                  <a:srgbClr val="ffffff"/>
                </a:solidFill>
                <a:latin typeface="Arial"/>
                <a:ea typeface="DejaVu Sans"/>
              </a:rPr>
              <a:t>Spectral evolution of the arcade parts</a:t>
            </a:r>
            <a:endParaRPr b="0" lang="en-GB" sz="3000" spc="-1" strike="noStrike">
              <a:latin typeface="Arial"/>
            </a:endParaRPr>
          </a:p>
        </p:txBody>
      </p:sp>
      <p:sp>
        <p:nvSpPr>
          <p:cNvPr id="111" name=""/>
          <p:cNvSpPr/>
          <p:nvPr/>
        </p:nvSpPr>
        <p:spPr>
          <a:xfrm>
            <a:off x="8263080" y="5112000"/>
            <a:ext cx="1895040" cy="54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fld id="{C5BB8A48-9B9B-4468-8B3E-BE9A3FF87968}" type="slidenum">
              <a:rPr b="1" lang="en-GB" sz="2000" spc="-1" strike="noStrike">
                <a:solidFill>
                  <a:srgbClr val="ffffff"/>
                </a:solidFill>
                <a:latin typeface="Arial"/>
                <a:ea typeface="DejaVu Sans"/>
              </a:rPr>
              <a:t>&lt;number&gt;</a:t>
            </a:fld>
            <a:r>
              <a:rPr b="1" lang="en-GB" sz="2000" spc="-1" strike="noStrike">
                <a:solidFill>
                  <a:srgbClr val="ffffff"/>
                </a:solidFill>
                <a:latin typeface="Arial"/>
                <a:ea typeface="DejaVu Sans"/>
              </a:rPr>
              <a:t> / 12</a:t>
            </a:r>
            <a:endParaRPr b="0" lang="en-GB" sz="2000" spc="-1" strike="noStrike">
              <a:latin typeface="Arial"/>
            </a:endParaRPr>
          </a:p>
        </p:txBody>
      </p:sp>
      <p:pic>
        <p:nvPicPr>
          <p:cNvPr id="112" name="" descr=""/>
          <p:cNvPicPr/>
          <p:nvPr/>
        </p:nvPicPr>
        <p:blipFill>
          <a:blip r:embed="rId1"/>
          <a:stretch/>
        </p:blipFill>
        <p:spPr>
          <a:xfrm>
            <a:off x="288000" y="72000"/>
            <a:ext cx="708840" cy="708840"/>
          </a:xfrm>
          <a:prstGeom prst="rect">
            <a:avLst/>
          </a:prstGeom>
          <a:ln w="0">
            <a:noFill/>
          </a:ln>
        </p:spPr>
      </p:pic>
      <p:pic>
        <p:nvPicPr>
          <p:cNvPr id="113" name="" descr=""/>
          <p:cNvPicPr/>
          <p:nvPr/>
        </p:nvPicPr>
        <p:blipFill>
          <a:blip r:embed="rId2"/>
          <a:stretch/>
        </p:blipFill>
        <p:spPr>
          <a:xfrm>
            <a:off x="67680" y="900000"/>
            <a:ext cx="4960080" cy="3775680"/>
          </a:xfrm>
          <a:prstGeom prst="rect">
            <a:avLst/>
          </a:prstGeom>
          <a:ln w="0">
            <a:noFill/>
          </a:ln>
        </p:spPr>
      </p:pic>
      <p:pic>
        <p:nvPicPr>
          <p:cNvPr id="114" name="" descr=""/>
          <p:cNvPicPr/>
          <p:nvPr/>
        </p:nvPicPr>
        <p:blipFill>
          <a:blip r:embed="rId3"/>
          <a:stretch/>
        </p:blipFill>
        <p:spPr>
          <a:xfrm>
            <a:off x="5065920" y="900000"/>
            <a:ext cx="4956480" cy="3775680"/>
          </a:xfrm>
          <a:prstGeom prst="rect">
            <a:avLst/>
          </a:prstGeom>
          <a:ln w="0">
            <a:noFill/>
          </a:ln>
        </p:spPr>
      </p:pic>
      <p:sp>
        <p:nvSpPr>
          <p:cNvPr id="115" name=""/>
          <p:cNvSpPr/>
          <p:nvPr/>
        </p:nvSpPr>
        <p:spPr>
          <a:xfrm>
            <a:off x="0" y="4745160"/>
            <a:ext cx="10076760" cy="326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DejaVu Sans"/>
              </a:rPr>
              <a:t>*All values in sfu</a:t>
            </a:r>
            <a:endParaRPr b="0" lang="en-GB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"/>
          <p:cNvGrpSpPr/>
          <p:nvPr/>
        </p:nvGrpSpPr>
        <p:grpSpPr>
          <a:xfrm>
            <a:off x="-1080" y="846000"/>
            <a:ext cx="10079280" cy="4316040"/>
            <a:chOff x="-1080" y="846000"/>
            <a:chExt cx="10079280" cy="4316040"/>
          </a:xfrm>
        </p:grpSpPr>
        <p:pic>
          <p:nvPicPr>
            <p:cNvPr id="117" name="" descr=""/>
            <p:cNvPicPr/>
            <p:nvPr/>
          </p:nvPicPr>
          <p:blipFill>
            <a:blip r:embed="rId1"/>
            <a:stretch/>
          </p:blipFill>
          <p:spPr>
            <a:xfrm>
              <a:off x="4728960" y="846000"/>
              <a:ext cx="5349240" cy="4316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8" name="" descr=""/>
            <p:cNvPicPr/>
            <p:nvPr/>
          </p:nvPicPr>
          <p:blipFill>
            <a:blip r:embed="rId2"/>
            <a:srcRect l="0" t="0" r="2128" b="0"/>
            <a:stretch/>
          </p:blipFill>
          <p:spPr>
            <a:xfrm>
              <a:off x="-1080" y="846000"/>
              <a:ext cx="5235120" cy="43160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19" name=""/>
          <p:cNvSpPr/>
          <p:nvPr/>
        </p:nvSpPr>
        <p:spPr>
          <a:xfrm>
            <a:off x="117000" y="5274000"/>
            <a:ext cx="9840960" cy="354960"/>
          </a:xfrm>
          <a:prstGeom prst="rect">
            <a:avLst/>
          </a:prstGeom>
          <a:solidFill>
            <a:srgbClr val="000000"/>
          </a:solidFill>
          <a:ln w="254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</a:pPr>
            <a:r>
              <a:rPr b="1" i="1" lang="en-GB" sz="1600" spc="-1" strike="noStrike">
                <a:solidFill>
                  <a:srgbClr val="ffffff"/>
                </a:solidFill>
                <a:latin typeface="Arial"/>
                <a:ea typeface="DejaVu Sans"/>
              </a:rPr>
              <a:t>XVIII Young Scientists’ Conference</a:t>
            </a:r>
            <a:endParaRPr b="0" lang="en-GB" sz="1600" spc="-1" strike="noStrike">
              <a:latin typeface="Arial"/>
            </a:endParaRPr>
          </a:p>
        </p:txBody>
      </p:sp>
      <p:sp>
        <p:nvSpPr>
          <p:cNvPr id="120" name=""/>
          <p:cNvSpPr/>
          <p:nvPr/>
        </p:nvSpPr>
        <p:spPr>
          <a:xfrm>
            <a:off x="117000" y="14040"/>
            <a:ext cx="9834840" cy="708840"/>
          </a:xfrm>
          <a:prstGeom prst="rect">
            <a:avLst/>
          </a:prstGeom>
          <a:solidFill>
            <a:srgbClr val="0b2e6d"/>
          </a:solidFill>
          <a:ln w="254160">
            <a:solidFill>
              <a:srgbClr val="0b2e6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endParaRPr b="0" lang="en-GB" sz="7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en-GB" sz="3000" spc="-1" strike="noStrike">
                <a:solidFill>
                  <a:srgbClr val="ffffff"/>
                </a:solidFill>
                <a:latin typeface="Arial"/>
                <a:ea typeface="DejaVu Sans"/>
              </a:rPr>
              <a:t>Spectral evolution of the arcade parts</a:t>
            </a:r>
            <a:endParaRPr b="0" lang="en-GB" sz="3000" spc="-1" strike="noStrike">
              <a:latin typeface="Arial"/>
            </a:endParaRPr>
          </a:p>
        </p:txBody>
      </p:sp>
      <p:sp>
        <p:nvSpPr>
          <p:cNvPr id="121" name=""/>
          <p:cNvSpPr/>
          <p:nvPr/>
        </p:nvSpPr>
        <p:spPr>
          <a:xfrm>
            <a:off x="8263080" y="5112000"/>
            <a:ext cx="1895040" cy="54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fld id="{F80D9B08-2024-4427-855E-184C3478AE25}" type="slidenum">
              <a:rPr b="1" lang="en-GB" sz="2000" spc="-1" strike="noStrike">
                <a:solidFill>
                  <a:srgbClr val="ffffff"/>
                </a:solidFill>
                <a:latin typeface="Arial"/>
                <a:ea typeface="DejaVu Sans"/>
              </a:rPr>
              <a:t>&lt;number&gt;</a:t>
            </a:fld>
            <a:r>
              <a:rPr b="1" lang="en-GB" sz="2000" spc="-1" strike="noStrike">
                <a:solidFill>
                  <a:srgbClr val="ffffff"/>
                </a:solidFill>
                <a:latin typeface="Arial"/>
                <a:ea typeface="DejaVu Sans"/>
              </a:rPr>
              <a:t> / 12</a:t>
            </a:r>
            <a:endParaRPr b="0" lang="en-GB" sz="2000" spc="-1" strike="noStrike">
              <a:latin typeface="Arial"/>
            </a:endParaRPr>
          </a:p>
        </p:txBody>
      </p:sp>
      <p:pic>
        <p:nvPicPr>
          <p:cNvPr id="122" name="" descr=""/>
          <p:cNvPicPr/>
          <p:nvPr/>
        </p:nvPicPr>
        <p:blipFill>
          <a:blip r:embed="rId3"/>
          <a:stretch/>
        </p:blipFill>
        <p:spPr>
          <a:xfrm>
            <a:off x="288000" y="72000"/>
            <a:ext cx="708840" cy="708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3104</TotalTime>
  <Application>LibreOffice/7.3.7.2$Linux_X86_64 LibreOffice_project/30$Build-2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2021-07-23T13:08:12Z</dcterms:created>
  <dc:creator/>
  <dc:description/>
  <dc:language>en-GB</dc:language>
  <cp:lastModifiedBy/>
  <cp:lastPrinted>2024-07-01T13:37:19Z</cp:lastPrinted>
  <dcterms:modified xsi:type="dcterms:W3CDTF">2024-08-24T17:42:54Z</dcterms:modified>
  <cp:revision>223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