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9" r:id="rId5"/>
    <p:sldId id="259" r:id="rId6"/>
    <p:sldId id="260" r:id="rId7"/>
    <p:sldId id="262" r:id="rId8"/>
    <p:sldId id="261" r:id="rId9"/>
    <p:sldId id="270" r:id="rId10"/>
    <p:sldId id="263" r:id="rId11"/>
    <p:sldId id="264" r:id="rId12"/>
    <p:sldId id="265" r:id="rId13"/>
    <p:sldId id="266" r:id="rId14"/>
    <p:sldId id="268" r:id="rId15"/>
    <p:sldId id="267" r:id="rId16"/>
  </p:sldIdLst>
  <p:sldSz cx="12190413" cy="68595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364"/>
    <a:srgbClr val="DE9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1" autoAdjust="0"/>
  </p:normalViewPr>
  <p:slideViewPr>
    <p:cSldViewPr>
      <p:cViewPr varScale="1">
        <p:scale>
          <a:sx n="106" d="100"/>
          <a:sy n="106" d="100"/>
        </p:scale>
        <p:origin x="636" y="96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AD983-7691-4F6B-9D7B-3B8C0288B8B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364A2-5DA2-44B6-AADA-4D3786F17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24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364A2-5DA2-44B6-AADA-4D3786F170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2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2130921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6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4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74702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03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0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7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3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3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52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5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4" y="273116"/>
            <a:ext cx="6814779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6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64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6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D440F-329E-465A-ADBF-67BBC800435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9" y="6357822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291F-C923-47F0-A516-5E5E077D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97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38493" y="5096481"/>
            <a:ext cx="9301274" cy="98474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O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r>
              <a:rPr lang="en-US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S.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Mikhailova</a:t>
            </a:r>
            <a:r>
              <a:rPr lang="ru-RU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P</a:t>
            </a:r>
            <a:r>
              <a:rPr lang="ru-RU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r>
              <a:rPr lang="en-US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N.</a:t>
            </a:r>
            <a:r>
              <a:rPr lang="ru-RU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Mager</a:t>
            </a:r>
            <a:endParaRPr lang="ru-RU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Заголовок 4"/>
          <p:cNvSpPr>
            <a:spLocks noGrp="1"/>
          </p:cNvSpPr>
          <p:nvPr>
            <p:ph type="ctrTitle"/>
          </p:nvPr>
        </p:nvSpPr>
        <p:spPr>
          <a:xfrm>
            <a:off x="938493" y="3513561"/>
            <a:ext cx="11251919" cy="1296145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>
                <a:solidFill>
                  <a:srgbClr val="002060"/>
                </a:solidFill>
                <a:cs typeface="Times New Roman" pitchFamily="18" charset="0"/>
              </a:rPr>
              <a:t>EXPERIMENTAL </a:t>
            </a:r>
            <a:r>
              <a:rPr lang="en-US" sz="3000" dirty="0" smtClean="0">
                <a:solidFill>
                  <a:srgbClr val="002060"/>
                </a:solidFill>
                <a:cs typeface="Times New Roman" pitchFamily="18" charset="0"/>
              </a:rPr>
              <a:t>CONFIRMATION </a:t>
            </a:r>
            <a:r>
              <a:rPr lang="en-US" sz="3000" dirty="0" smtClean="0">
                <a:solidFill>
                  <a:srgbClr val="002060"/>
                </a:solidFill>
                <a:cs typeface="Times New Roman" pitchFamily="18" charset="0"/>
              </a:rPr>
              <a:t>OF THE EXISTENCE OF AN EQUATORIAL RESONATOR FOR </a:t>
            </a:r>
            <a:r>
              <a:rPr lang="en-US" sz="3000" dirty="0" smtClean="0">
                <a:solidFill>
                  <a:srgbClr val="002060"/>
                </a:solidFill>
                <a:cs typeface="Times New Roman" pitchFamily="18" charset="0"/>
              </a:rPr>
              <a:t>P</a:t>
            </a:r>
            <a:r>
              <a:rPr lang="en-US" sz="3000" dirty="0" smtClean="0">
                <a:solidFill>
                  <a:srgbClr val="002060"/>
                </a:solidFill>
                <a:cs typeface="Times New Roman" pitchFamily="18" charset="0"/>
              </a:rPr>
              <a:t>С1 WAVES IN THE MAGNETOSPHERE</a:t>
            </a:r>
            <a:endParaRPr lang="ru-RU" sz="3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17AD642-53DA-2346-B779-74930E11593F}"/>
              </a:ext>
            </a:extLst>
          </p:cNvPr>
          <p:cNvSpPr txBox="1"/>
          <p:nvPr/>
        </p:nvSpPr>
        <p:spPr>
          <a:xfrm>
            <a:off x="938494" y="5670031"/>
            <a:ext cx="65248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1E5E"/>
                </a:solidFill>
                <a:effectLst/>
                <a:latin typeface="Calibri" panose="020F0502020204030204" pitchFamily="34" charset="0"/>
              </a:rPr>
              <a:t>Institute of Solar-Terrestrial Ph</a:t>
            </a:r>
            <a:r>
              <a:rPr lang="en-US" sz="2000" dirty="0">
                <a:solidFill>
                  <a:srgbClr val="001E5E"/>
                </a:solidFill>
                <a:latin typeface="Calibri" panose="020F0502020204030204" pitchFamily="34" charset="0"/>
              </a:rPr>
              <a:t>ysics SB RAS</a:t>
            </a:r>
            <a:r>
              <a:rPr lang="ru-RU" sz="2000" dirty="0">
                <a:solidFill>
                  <a:srgbClr val="001E5E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2000" dirty="0">
                <a:solidFill>
                  <a:srgbClr val="001E5E"/>
                </a:solidFill>
                <a:effectLst/>
                <a:latin typeface="Calibri" panose="020F0502020204030204" pitchFamily="34" charset="0"/>
              </a:rPr>
              <a:t>Irkutsk, Russia</a:t>
            </a:r>
            <a:endParaRPr lang="en" sz="2000" dirty="0"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014F9AD-6703-30C5-7071-EE3C2CF72586}"/>
              </a:ext>
            </a:extLst>
          </p:cNvPr>
          <p:cNvSpPr/>
          <p:nvPr/>
        </p:nvSpPr>
        <p:spPr>
          <a:xfrm>
            <a:off x="2134766" y="405459"/>
            <a:ext cx="9361040" cy="1368152"/>
          </a:xfrm>
          <a:prstGeom prst="rect">
            <a:avLst/>
          </a:prstGeom>
          <a:solidFill>
            <a:srgbClr val="2033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0336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AF4F3FC-173E-AA84-A1EE-DED5477A1544}"/>
              </a:ext>
            </a:extLst>
          </p:cNvPr>
          <p:cNvSpPr txBox="1"/>
          <p:nvPr/>
        </p:nvSpPr>
        <p:spPr>
          <a:xfrm>
            <a:off x="938493" y="1959968"/>
            <a:ext cx="10729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3364"/>
                </a:solidFill>
                <a:latin typeface="-apple-system"/>
              </a:rPr>
              <a:t>BAIKAL YOUNG SCIENTISTS’ INTERNATIONAL SCHOOL ON FUNDAMENTAL PHYSICS</a:t>
            </a:r>
          </a:p>
          <a:p>
            <a:r>
              <a:rPr lang="en-US" dirty="0">
                <a:solidFill>
                  <a:srgbClr val="203364"/>
                </a:solidFill>
                <a:latin typeface="-apple-system"/>
              </a:rPr>
              <a:t>“PHYSICAL PROCESSES IN OUTER AND NEAR-EARTH SPACE”</a:t>
            </a:r>
          </a:p>
          <a:p>
            <a:r>
              <a:rPr lang="en-US" dirty="0" smtClean="0">
                <a:solidFill>
                  <a:srgbClr val="203364"/>
                </a:solidFill>
                <a:latin typeface="-apple-system"/>
              </a:rPr>
              <a:t>Irkutsk</a:t>
            </a:r>
            <a:r>
              <a:rPr lang="en-US" dirty="0">
                <a:solidFill>
                  <a:srgbClr val="203364"/>
                </a:solidFill>
                <a:latin typeface="-apple-system"/>
              </a:rPr>
              <a:t>, September 1-7, 2024</a:t>
            </a:r>
            <a:endParaRPr lang="ru-RU" dirty="0">
              <a:solidFill>
                <a:srgbClr val="203364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5866" y="465220"/>
            <a:ext cx="1213036" cy="1164374"/>
          </a:xfrm>
          <a:prstGeom prst="ellipse">
            <a:avLst/>
          </a:prstGeom>
          <a:noFill/>
          <a:ln>
            <a:solidFill>
              <a:srgbClr val="203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5" t="-187" r="41033"/>
          <a:stretch/>
        </p:blipFill>
        <p:spPr>
          <a:xfrm>
            <a:off x="2145866" y="519237"/>
            <a:ext cx="1141028" cy="11103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5170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0160" y="265734"/>
            <a:ext cx="5996137" cy="69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Data"/>
          <p:cNvSpPr txBox="1">
            <a:spLocks noGrp="1"/>
          </p:cNvSpPr>
          <p:nvPr>
            <p:ph type="title"/>
          </p:nvPr>
        </p:nvSpPr>
        <p:spPr>
          <a:xfrm>
            <a:off x="-35050" y="45418"/>
            <a:ext cx="7704856" cy="10308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EQUATORIAL LOCALIZATION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7102" y="1199127"/>
                <a:ext cx="9037154" cy="778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𝐻𝑒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𝐻𝑒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𝐻𝑒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2" y="1199127"/>
                <a:ext cx="9037154" cy="778546"/>
              </a:xfrm>
              <a:prstGeom prst="rect">
                <a:avLst/>
              </a:prstGeom>
              <a:blipFill>
                <a:blip r:embed="rId3"/>
                <a:stretch>
                  <a:fillRect l="-983" b="-48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44145" y="3285778"/>
                <a:ext cx="2108206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45" y="3285778"/>
                <a:ext cx="2108206" cy="5761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73007" y="5170655"/>
                <a:ext cx="1530804" cy="428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07" y="5170655"/>
                <a:ext cx="1530804" cy="428900"/>
              </a:xfrm>
              <a:prstGeom prst="rect">
                <a:avLst/>
              </a:prstGeom>
              <a:blipFill rotWithShape="0">
                <a:blip r:embed="rId5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Группа 49"/>
          <p:cNvGrpSpPr/>
          <p:nvPr/>
        </p:nvGrpSpPr>
        <p:grpSpPr>
          <a:xfrm>
            <a:off x="3968477" y="2133649"/>
            <a:ext cx="8247409" cy="4725939"/>
            <a:chOff x="3733453" y="2356781"/>
            <a:chExt cx="7554900" cy="4329116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3733453" y="2356781"/>
              <a:ext cx="7554900" cy="4329116"/>
              <a:chOff x="3669953" y="2737781"/>
              <a:chExt cx="7554900" cy="4329116"/>
            </a:xfrm>
          </p:grpSpPr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74728" y="2868991"/>
                <a:ext cx="7350125" cy="419790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Прямоугольник 44"/>
                  <p:cNvSpPr/>
                  <p:nvPr/>
                </p:nvSpPr>
                <p:spPr>
                  <a:xfrm>
                    <a:off x="3669953" y="2737781"/>
                    <a:ext cx="581185" cy="49629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ru-RU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ru-RU" sz="2400" dirty="0"/>
                  </a:p>
                </p:txBody>
              </p:sp>
            </mc:Choice>
            <mc:Fallback xmlns="">
              <p:sp>
                <p:nvSpPr>
                  <p:cNvPr id="45" name="Прямоугольник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9953" y="2737781"/>
                    <a:ext cx="581185" cy="49629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Прямоугольник 45"/>
                  <p:cNvSpPr/>
                  <p:nvPr/>
                </p:nvSpPr>
                <p:spPr>
                  <a:xfrm>
                    <a:off x="10689258" y="4296881"/>
                    <a:ext cx="535595" cy="523220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lang="ru-RU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Прямоугольник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89258" y="4296881"/>
                    <a:ext cx="535595" cy="52322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Прямоугольник 46"/>
            <p:cNvSpPr/>
            <p:nvPr/>
          </p:nvSpPr>
          <p:spPr>
            <a:xfrm>
              <a:off x="6664389" y="2604926"/>
              <a:ext cx="1087002" cy="3829894"/>
            </a:xfrm>
            <a:prstGeom prst="rect">
              <a:avLst/>
            </a:prstGeom>
            <a:solidFill>
              <a:srgbClr val="DE9F60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8858562" y="2671997"/>
              <a:ext cx="1066224" cy="3829894"/>
            </a:xfrm>
            <a:prstGeom prst="rect">
              <a:avLst/>
            </a:prstGeom>
            <a:solidFill>
              <a:srgbClr val="DE9F60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390875" y="2635312"/>
              <a:ext cx="1211092" cy="3829894"/>
            </a:xfrm>
            <a:prstGeom prst="rect">
              <a:avLst/>
            </a:prstGeom>
            <a:solidFill>
              <a:srgbClr val="DE9F60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44145" y="4061541"/>
                <a:ext cx="2706767" cy="909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45" y="4061541"/>
                <a:ext cx="2706767" cy="9093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98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0160" y="265734"/>
            <a:ext cx="5996137" cy="69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Data"/>
          <p:cNvSpPr txBox="1">
            <a:spLocks noGrp="1"/>
          </p:cNvSpPr>
          <p:nvPr>
            <p:ph type="title"/>
          </p:nvPr>
        </p:nvSpPr>
        <p:spPr>
          <a:xfrm>
            <a:off x="838621" y="59721"/>
            <a:ext cx="6097675" cy="10308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CALCULATED FREQUENCIES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4806" y="1341562"/>
            <a:ext cx="1022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N = 0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40" y="1691070"/>
            <a:ext cx="5460073" cy="4913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15486" y="1367904"/>
            <a:ext cx="1229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N = 10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06" y="1737429"/>
            <a:ext cx="5295048" cy="48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21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0160" y="265734"/>
            <a:ext cx="5996137" cy="69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Data"/>
          <p:cNvSpPr txBox="1">
            <a:spLocks noGrp="1"/>
          </p:cNvSpPr>
          <p:nvPr>
            <p:ph type="title"/>
          </p:nvPr>
        </p:nvSpPr>
        <p:spPr>
          <a:xfrm>
            <a:off x="190550" y="99189"/>
            <a:ext cx="4248472" cy="10308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BEATS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" t="8916" r="11136" b="3788"/>
          <a:stretch/>
        </p:blipFill>
        <p:spPr>
          <a:xfrm>
            <a:off x="817648" y="1485578"/>
            <a:ext cx="9588876" cy="499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6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622" y="180539"/>
            <a:ext cx="5996137" cy="69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Data"/>
          <p:cNvSpPr txBox="1">
            <a:spLocks noGrp="1"/>
          </p:cNvSpPr>
          <p:nvPr>
            <p:ph type="title"/>
          </p:nvPr>
        </p:nvSpPr>
        <p:spPr>
          <a:xfrm>
            <a:off x="190550" y="99189"/>
            <a:ext cx="3879268" cy="10308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574" y="1324236"/>
            <a:ext cx="1130525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584200" hangingPunct="0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Pc1 pearl event at the frequency just above the helium gyrofrequency was registered by Van Allen Probe A. During the event we observed high densities of oxygen and helium ions. </a:t>
            </a:r>
            <a:endParaRPr lang="ru-RU" sz="2800" dirty="0">
              <a:solidFill>
                <a:srgbClr val="002060"/>
              </a:solidFill>
              <a:sym typeface="Gill San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It was shown that theoretical approach have to include the admixture both oxygen and helium ions. </a:t>
            </a:r>
            <a:endParaRPr lang="ru-RU" sz="2800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We consider this event as evidence of the existence of a near-equatorial resonator for ion-ion hybrid modes in the magnetosphere.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sym typeface="Gill Sans"/>
              </a:rPr>
              <a:t>The Pc1 wave’s frequency corresponds to the calculated frequencies of </a:t>
            </a:r>
            <a:r>
              <a:rPr lang="en-US" sz="2800" dirty="0">
                <a:solidFill>
                  <a:srgbClr val="002060"/>
                </a:solidFill>
              </a:rPr>
              <a:t>ion-ion hybrid modes</a:t>
            </a:r>
            <a:r>
              <a:rPr lang="en-US" sz="2800" dirty="0">
                <a:solidFill>
                  <a:srgbClr val="002060"/>
                </a:solidFill>
                <a:sym typeface="Gill Sans"/>
              </a:rPr>
              <a:t> in the near-equatorial resonator.</a:t>
            </a:r>
            <a:r>
              <a:rPr lang="ru-RU" sz="2800" dirty="0">
                <a:solidFill>
                  <a:srgbClr val="002060"/>
                </a:solidFill>
                <a:sym typeface="Gill Sans"/>
              </a:rPr>
              <a:t> </a:t>
            </a:r>
            <a:endParaRPr lang="en-US" sz="2800" dirty="0">
              <a:solidFill>
                <a:srgbClr val="002060"/>
              </a:solidFill>
              <a:sym typeface="Gill San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sym typeface="Gill Sans"/>
              </a:rPr>
              <a:t>The frequency difference between two close resonator’s harmonics is close to the observed Pc1 beat modulations. 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382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42" y="2997746"/>
            <a:ext cx="7010932" cy="114326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THANK YOU</a:t>
            </a:r>
            <a:r>
              <a:rPr lang="ru-RU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460F3F0-6779-A78D-5A39-4A4BE7EBF262}"/>
              </a:ext>
            </a:extLst>
          </p:cNvPr>
          <p:cNvSpPr/>
          <p:nvPr/>
        </p:nvSpPr>
        <p:spPr>
          <a:xfrm>
            <a:off x="1630710" y="189434"/>
            <a:ext cx="5996137" cy="69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46997F9-3D4A-40EA-C200-F6EE1532B4C3}"/>
              </a:ext>
            </a:extLst>
          </p:cNvPr>
          <p:cNvSpPr txBox="1"/>
          <p:nvPr/>
        </p:nvSpPr>
        <p:spPr>
          <a:xfrm>
            <a:off x="1630710" y="338238"/>
            <a:ext cx="10153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SOLAR-TERRESTRIAL PHYSICS SB RAS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28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0160" y="265734"/>
            <a:ext cx="5996137" cy="69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Data"/>
          <p:cNvSpPr txBox="1">
            <a:spLocks noGrp="1"/>
          </p:cNvSpPr>
          <p:nvPr>
            <p:ph type="title"/>
          </p:nvPr>
        </p:nvSpPr>
        <p:spPr>
          <a:xfrm>
            <a:off x="838622" y="59721"/>
            <a:ext cx="6840760" cy="10308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RESONATOR’S FREQUENCIES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17890" y="1578890"/>
                <a:ext cx="2593082" cy="44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890" y="1578890"/>
                <a:ext cx="2593082" cy="4421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6574" y="2636500"/>
                <a:ext cx="11612666" cy="14486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𝐻𝑒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𝐻𝑒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16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𝑂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𝐻𝑒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𝑂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74" y="2636500"/>
                <a:ext cx="11612666" cy="14486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40888" y="4459250"/>
                <a:ext cx="8873006" cy="1782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𝐻𝑒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ru-RU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16</m:t>
                                          </m:r>
                                        </m:den>
                                      </m:f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𝐻𝑒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16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𝑂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𝐻𝑒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888" y="4459250"/>
                <a:ext cx="8873006" cy="17824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09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6558" y="261442"/>
            <a:ext cx="5996137" cy="69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-184664"/>
            <a:ext cx="18472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b="38812"/>
          <a:stretch/>
        </p:blipFill>
        <p:spPr>
          <a:xfrm>
            <a:off x="6887294" y="1605420"/>
            <a:ext cx="4691741" cy="454969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6942695" y="1169465"/>
            <a:ext cx="3905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July,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Van Allen Probe 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3621F2A-3538-CB4F-AB41-C763B333D181}"/>
              </a:ext>
            </a:extLst>
          </p:cNvPr>
          <p:cNvSpPr txBox="1"/>
          <p:nvPr/>
        </p:nvSpPr>
        <p:spPr>
          <a:xfrm>
            <a:off x="2352518" y="6224818"/>
            <a:ext cx="2230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Jun et al., 2014</a:t>
            </a:r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37E79E2-F8B5-D589-32F2-648238424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9" y="1169465"/>
            <a:ext cx="6456117" cy="502142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7DABCD5-105E-B972-EDE0-284EC69523E1}"/>
              </a:ext>
            </a:extLst>
          </p:cNvPr>
          <p:cNvSpPr/>
          <p:nvPr/>
        </p:nvSpPr>
        <p:spPr>
          <a:xfrm>
            <a:off x="236379" y="1169465"/>
            <a:ext cx="386219" cy="435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Data">
            <a:extLst>
              <a:ext uri="{FF2B5EF4-FFF2-40B4-BE49-F238E27FC236}">
                <a16:creationId xmlns="" xmlns:a16="http://schemas.microsoft.com/office/drawing/2014/main" id="{662A5FD9-860A-711B-D890-AA1994CCC507}"/>
              </a:ext>
            </a:extLst>
          </p:cNvPr>
          <p:cNvSpPr txBox="1">
            <a:spLocks/>
          </p:cNvSpPr>
          <p:nvPr/>
        </p:nvSpPr>
        <p:spPr>
          <a:xfrm>
            <a:off x="838622" y="59721"/>
            <a:ext cx="3879268" cy="1030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РС1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PULSATIONS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5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0160" y="265734"/>
            <a:ext cx="5996137" cy="69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02228" y="4096084"/>
            <a:ext cx="6131260" cy="1470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Left circular polarized waves </a:t>
            </a:r>
            <a:r>
              <a:rPr lang="ru-RU" sz="2200" dirty="0">
                <a:solidFill>
                  <a:srgbClr val="002060"/>
                </a:solidFill>
              </a:rPr>
              <a:t>– </a:t>
            </a:r>
            <a:r>
              <a:rPr lang="en-US" sz="2200" b="1" dirty="0">
                <a:solidFill>
                  <a:srgbClr val="002060"/>
                </a:solidFill>
              </a:rPr>
              <a:t> electromagnetic ion-cyclotron waves </a:t>
            </a:r>
            <a:r>
              <a:rPr lang="ru-RU" sz="2200" b="1" dirty="0">
                <a:solidFill>
                  <a:srgbClr val="002060"/>
                </a:solidFill>
              </a:rPr>
              <a:t>(</a:t>
            </a:r>
            <a:r>
              <a:rPr lang="en-US" sz="2200" b="1" dirty="0">
                <a:solidFill>
                  <a:srgbClr val="002060"/>
                </a:solidFill>
              </a:rPr>
              <a:t>EMIC)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en-US" sz="2200" dirty="0">
                <a:solidFill>
                  <a:srgbClr val="002060"/>
                </a:solidFill>
              </a:rPr>
              <a:t>occur due to ion-cyclotron instability</a:t>
            </a:r>
            <a:endParaRPr lang="ru-RU" sz="22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204" y="2925738"/>
            <a:ext cx="936104" cy="3898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487" y="1036899"/>
            <a:ext cx="5756925" cy="54172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99462" y="64902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Paulson et al., 2017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390" y="5251255"/>
            <a:ext cx="885731" cy="410787"/>
          </a:xfrm>
          <a:prstGeom prst="rect">
            <a:avLst/>
          </a:prstGeom>
        </p:spPr>
      </p:pic>
      <p:sp>
        <p:nvSpPr>
          <p:cNvPr id="11" name="Текст 4"/>
          <p:cNvSpPr txBox="1">
            <a:spLocks/>
          </p:cNvSpPr>
          <p:nvPr/>
        </p:nvSpPr>
        <p:spPr>
          <a:xfrm>
            <a:off x="319658" y="1773610"/>
            <a:ext cx="6113829" cy="10289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2060"/>
                </a:solidFill>
              </a:rPr>
              <a:t>Linear polarized waves </a:t>
            </a:r>
            <a:r>
              <a:rPr lang="ru-RU" sz="2200" dirty="0">
                <a:solidFill>
                  <a:srgbClr val="002060"/>
                </a:solidFill>
              </a:rPr>
              <a:t>– </a:t>
            </a:r>
            <a:r>
              <a:rPr lang="en-US" sz="2200" b="1" dirty="0">
                <a:solidFill>
                  <a:srgbClr val="002060"/>
                </a:solidFill>
              </a:rPr>
              <a:t>ion-ion hybrid waves,</a:t>
            </a:r>
            <a:r>
              <a:rPr lang="en-US" sz="2200" dirty="0">
                <a:solidFill>
                  <a:srgbClr val="002060"/>
                </a:solidFill>
              </a:rPr>
              <a:t> occur in plasma with the admixture of heavy ions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3" name="Data">
            <a:extLst>
              <a:ext uri="{FF2B5EF4-FFF2-40B4-BE49-F238E27FC236}">
                <a16:creationId xmlns="" xmlns:a16="http://schemas.microsoft.com/office/drawing/2014/main" id="{DFF9C646-92E1-B6EF-278E-8895D340CBA9}"/>
              </a:ext>
            </a:extLst>
          </p:cNvPr>
          <p:cNvSpPr txBox="1">
            <a:spLocks/>
          </p:cNvSpPr>
          <p:nvPr/>
        </p:nvSpPr>
        <p:spPr>
          <a:xfrm>
            <a:off x="838622" y="59721"/>
            <a:ext cx="3879268" cy="1030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РС1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PULSATIONS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5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423ED57-D434-A230-2445-D413FF72CD4D}"/>
              </a:ext>
            </a:extLst>
          </p:cNvPr>
          <p:cNvSpPr/>
          <p:nvPr/>
        </p:nvSpPr>
        <p:spPr>
          <a:xfrm>
            <a:off x="940160" y="265734"/>
            <a:ext cx="5996137" cy="69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Data">
            <a:extLst>
              <a:ext uri="{FF2B5EF4-FFF2-40B4-BE49-F238E27FC236}">
                <a16:creationId xmlns="" xmlns:a16="http://schemas.microsoft.com/office/drawing/2014/main" id="{941C02FB-C3DA-7C07-584F-40C525C25F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441" y="21579"/>
            <a:ext cx="3879268" cy="10308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E2C5883-578F-D2E6-2639-6DEFE5336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09" y="4109859"/>
            <a:ext cx="3035202" cy="2416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79B8C15-EF21-6C25-FF42-B361AF163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5" y="4109859"/>
            <a:ext cx="3571262" cy="241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D033D3B-CD0D-AEDB-F467-484E35679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58" y="4103013"/>
            <a:ext cx="4121849" cy="2420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8CA7F77-03AE-5E03-7932-BFA2C7128447}"/>
              </a:ext>
            </a:extLst>
          </p:cNvPr>
          <p:cNvSpPr/>
          <p:nvPr/>
        </p:nvSpPr>
        <p:spPr>
          <a:xfrm>
            <a:off x="542455" y="1125538"/>
            <a:ext cx="107373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2" indent="-5715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</a:rPr>
              <a:t>Bouncing wave packet [</a:t>
            </a:r>
            <a:r>
              <a:rPr lang="en" sz="2200" dirty="0">
                <a:solidFill>
                  <a:srgbClr val="002060"/>
                </a:solidFill>
              </a:rPr>
              <a:t>Jacobs and Watanabe, 1964; Obayashi, 1965].</a:t>
            </a:r>
            <a:endParaRPr lang="ru-RU" sz="2200" dirty="0">
              <a:solidFill>
                <a:srgbClr val="002060"/>
              </a:solidFill>
            </a:endParaRPr>
          </a:p>
          <a:p>
            <a:pPr marL="571500" lvl="1" indent="-571500" algn="l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</a:rPr>
              <a:t>Transverse resonator at the plasmapause [</a:t>
            </a:r>
            <a:r>
              <a:rPr lang="en-US" sz="2200" dirty="0" err="1">
                <a:solidFill>
                  <a:srgbClr val="002060"/>
                </a:solidFill>
              </a:rPr>
              <a:t>Dmitrienko</a:t>
            </a:r>
            <a:r>
              <a:rPr lang="en-US" sz="2200" dirty="0">
                <a:solidFill>
                  <a:srgbClr val="002060"/>
                </a:solidFill>
              </a:rPr>
              <a:t> and Mazur</a:t>
            </a:r>
            <a:r>
              <a:rPr lang="ru-RU" sz="2200" dirty="0">
                <a:solidFill>
                  <a:srgbClr val="002060"/>
                </a:solidFill>
              </a:rPr>
              <a:t>, 1992</a:t>
            </a:r>
            <a:r>
              <a:rPr lang="en-US" sz="2200" dirty="0">
                <a:solidFill>
                  <a:srgbClr val="002060"/>
                </a:solidFill>
              </a:rPr>
              <a:t>]</a:t>
            </a:r>
          </a:p>
          <a:p>
            <a:pPr marL="571500" lvl="1" indent="-571500" algn="l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</a:rPr>
              <a:t>Modulations by Pc4-5 [</a:t>
            </a:r>
            <a:r>
              <a:rPr lang="en-US" sz="2200" dirty="0" err="1">
                <a:solidFill>
                  <a:srgbClr val="002060"/>
                </a:solidFill>
              </a:rPr>
              <a:t>Mursula</a:t>
            </a:r>
            <a:r>
              <a:rPr lang="en-US" sz="2200" dirty="0">
                <a:solidFill>
                  <a:srgbClr val="002060"/>
                </a:solidFill>
              </a:rPr>
              <a:t>, 2007]</a:t>
            </a:r>
            <a:endParaRPr lang="ru-RU" sz="2200" dirty="0">
              <a:solidFill>
                <a:srgbClr val="002060"/>
              </a:solidFill>
            </a:endParaRPr>
          </a:p>
          <a:p>
            <a:pPr marL="571500" lvl="1" indent="-5715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</a:rPr>
              <a:t>Longitudinal resonator for ion-cyclotron waves in plasma with heavy ions [</a:t>
            </a:r>
            <a:r>
              <a:rPr lang="en-US" sz="2200" dirty="0" err="1">
                <a:solidFill>
                  <a:srgbClr val="002060"/>
                </a:solidFill>
              </a:rPr>
              <a:t>Guglielmi</a:t>
            </a:r>
            <a:r>
              <a:rPr lang="en-US" sz="2200" dirty="0">
                <a:solidFill>
                  <a:srgbClr val="002060"/>
                </a:solidFill>
              </a:rPr>
              <a:t> et al., 2000]</a:t>
            </a:r>
            <a:endParaRPr lang="ru-RU" sz="2200" dirty="0">
              <a:solidFill>
                <a:srgbClr val="002060"/>
              </a:solidFill>
            </a:endParaRPr>
          </a:p>
          <a:p>
            <a:pPr marL="571500" lvl="1" indent="-5715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</a:rPr>
              <a:t>Longitudinal resonator for ion-ion hybrid waves in plasma with heavy ions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[</a:t>
            </a:r>
            <a:r>
              <a:rPr lang="en-US" sz="2200" dirty="0" err="1">
                <a:solidFill>
                  <a:srgbClr val="002060"/>
                </a:solidFill>
              </a:rPr>
              <a:t>Klimushkin</a:t>
            </a:r>
            <a:r>
              <a:rPr lang="en-US" sz="2200" dirty="0">
                <a:solidFill>
                  <a:srgbClr val="002060"/>
                </a:solidFill>
              </a:rPr>
              <a:t> et al., </a:t>
            </a:r>
            <a:r>
              <a:rPr lang="ru-RU" sz="2200" dirty="0">
                <a:solidFill>
                  <a:srgbClr val="002060"/>
                </a:solidFill>
              </a:rPr>
              <a:t>2010</a:t>
            </a:r>
            <a:r>
              <a:rPr lang="en-US" sz="2200" dirty="0">
                <a:solidFill>
                  <a:srgbClr val="002060"/>
                </a:solidFill>
              </a:rPr>
              <a:t>]</a:t>
            </a:r>
            <a:endParaRPr lang="ru-RU" sz="2200" dirty="0">
              <a:solidFill>
                <a:srgbClr val="002060"/>
              </a:solidFill>
            </a:endParaRPr>
          </a:p>
          <a:p>
            <a:pPr marL="571500" lvl="1" indent="-571500" algn="l"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002060"/>
              </a:solidFill>
            </a:endParaRPr>
          </a:p>
          <a:p>
            <a:pPr marL="571500" lvl="1" indent="-571500" algn="l"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94079BF-F4C9-689B-4171-FADE4D52B038}"/>
              </a:ext>
            </a:extLst>
          </p:cNvPr>
          <p:cNvSpPr/>
          <p:nvPr/>
        </p:nvSpPr>
        <p:spPr>
          <a:xfrm>
            <a:off x="2782838" y="4109859"/>
            <a:ext cx="1226589" cy="544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03364"/>
                </a:solidFill>
              </a:rPr>
              <a:t>Ion-cyclotron</a:t>
            </a:r>
          </a:p>
          <a:p>
            <a:pPr algn="ctr"/>
            <a:r>
              <a:rPr lang="en-US" sz="1400" dirty="0">
                <a:solidFill>
                  <a:srgbClr val="203364"/>
                </a:solidFill>
              </a:rPr>
              <a:t>instability</a:t>
            </a:r>
            <a:endParaRPr lang="ru-RU" sz="1400" dirty="0">
              <a:solidFill>
                <a:srgbClr val="203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3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0160" y="261442"/>
            <a:ext cx="5996137" cy="69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Data"/>
          <p:cNvSpPr txBox="1">
            <a:spLocks/>
          </p:cNvSpPr>
          <p:nvPr/>
        </p:nvSpPr>
        <p:spPr>
          <a:xfrm>
            <a:off x="694604" y="144016"/>
            <a:ext cx="11305257" cy="909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NEAR-EQUATORIAL RESONATOR FOR ION-ION HYBRID MODES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669" y="1485578"/>
            <a:ext cx="7145744" cy="48922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97" y="1709356"/>
            <a:ext cx="4176464" cy="8744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97" y="2797329"/>
            <a:ext cx="2414978" cy="6324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2015" y="3750305"/>
            <a:ext cx="235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Turning points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05" y="4283058"/>
            <a:ext cx="2177490" cy="9849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76" y="5302002"/>
            <a:ext cx="3749448" cy="8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1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0630" y="204679"/>
            <a:ext cx="5996137" cy="69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Data"/>
          <p:cNvSpPr txBox="1">
            <a:spLocks noGrp="1"/>
          </p:cNvSpPr>
          <p:nvPr>
            <p:ph type="title"/>
          </p:nvPr>
        </p:nvSpPr>
        <p:spPr>
          <a:xfrm>
            <a:off x="-32370" y="78098"/>
            <a:ext cx="6408712" cy="10308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РС1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EVENT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34" y="1284223"/>
            <a:ext cx="5142710" cy="53139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5950" y="1312922"/>
            <a:ext cx="2552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14 </a:t>
            </a:r>
            <a:r>
              <a:rPr lang="en-US" sz="2200" dirty="0">
                <a:solidFill>
                  <a:srgbClr val="002060"/>
                </a:solidFill>
              </a:rPr>
              <a:t>July,</a:t>
            </a:r>
            <a:r>
              <a:rPr lang="ru-RU" sz="2200" dirty="0">
                <a:solidFill>
                  <a:srgbClr val="002060"/>
                </a:solidFill>
              </a:rPr>
              <a:t> 2014</a:t>
            </a:r>
          </a:p>
          <a:p>
            <a:r>
              <a:rPr lang="en-US" sz="2200" dirty="0">
                <a:solidFill>
                  <a:srgbClr val="002060"/>
                </a:solidFill>
              </a:rPr>
              <a:t>Van Allen Probe A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 t="6335" r="10776" b="10325"/>
          <a:stretch/>
        </p:blipFill>
        <p:spPr>
          <a:xfrm>
            <a:off x="1990750" y="2304757"/>
            <a:ext cx="2847900" cy="400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06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0160" y="265734"/>
            <a:ext cx="5996137" cy="69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Data"/>
          <p:cNvSpPr txBox="1">
            <a:spLocks noGrp="1"/>
          </p:cNvSpPr>
          <p:nvPr>
            <p:ph type="title"/>
          </p:nvPr>
        </p:nvSpPr>
        <p:spPr>
          <a:xfrm>
            <a:off x="334566" y="99189"/>
            <a:ext cx="6408712" cy="10308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POYNTING VECTOR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967941" y="1557586"/>
            <a:ext cx="9510460" cy="4780810"/>
            <a:chOff x="190500" y="2445687"/>
            <a:chExt cx="12471400" cy="626924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875" y="2445687"/>
              <a:ext cx="12011025" cy="626924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00" y="4532559"/>
              <a:ext cx="691002" cy="1225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173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40160" y="265734"/>
            <a:ext cx="5996137" cy="69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Data"/>
          <p:cNvSpPr txBox="1">
            <a:spLocks noGrp="1"/>
          </p:cNvSpPr>
          <p:nvPr>
            <p:ph type="title"/>
          </p:nvPr>
        </p:nvSpPr>
        <p:spPr>
          <a:xfrm>
            <a:off x="-313506" y="99189"/>
            <a:ext cx="6408712" cy="10308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РС1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EVENT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1107086" y="1078456"/>
            <a:ext cx="4631517" cy="5769060"/>
            <a:chOff x="6936297" y="1090528"/>
            <a:chExt cx="4462835" cy="559073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297" y="1090528"/>
              <a:ext cx="4462810" cy="5565069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10676588" y="1152433"/>
              <a:ext cx="156265" cy="5203147"/>
            </a:xfrm>
            <a:prstGeom prst="rect">
              <a:avLst/>
            </a:prstGeom>
            <a:solidFill>
              <a:srgbClr val="DE9F60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500869" y="6355388"/>
              <a:ext cx="3898237" cy="3258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9" name="Объект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440741"/>
                </p:ext>
              </p:extLst>
            </p:nvPr>
          </p:nvGraphicFramePr>
          <p:xfrm>
            <a:off x="7439259" y="6360887"/>
            <a:ext cx="3941924" cy="3024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Plot" r:id="rId4" imgW="5587200" imgH="428760" progId="Grapher.Document">
                    <p:embed/>
                  </p:oleObj>
                </mc:Choice>
                <mc:Fallback>
                  <p:oleObj name="Plot" r:id="rId4" imgW="5587200" imgH="428760" progId="Grapher.Documen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439259" y="6360887"/>
                          <a:ext cx="3941924" cy="3024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Прямая соединительная линия 39"/>
            <p:cNvCxnSpPr/>
            <p:nvPr/>
          </p:nvCxnSpPr>
          <p:spPr>
            <a:xfrm>
              <a:off x="7500869" y="1892579"/>
              <a:ext cx="3889275" cy="8961"/>
            </a:xfrm>
            <a:prstGeom prst="line">
              <a:avLst/>
            </a:prstGeom>
            <a:ln>
              <a:solidFill>
                <a:srgbClr val="DE9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1381209" y="1157740"/>
              <a:ext cx="17923" cy="23210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Рисунок 43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" b="9469"/>
          <a:stretch/>
        </p:blipFill>
        <p:spPr>
          <a:xfrm>
            <a:off x="6428662" y="1837361"/>
            <a:ext cx="4680546" cy="19442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46" y="3750160"/>
            <a:ext cx="4344874" cy="2266891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7796840" y="2007681"/>
            <a:ext cx="1080120" cy="3528392"/>
          </a:xfrm>
          <a:prstGeom prst="rect">
            <a:avLst/>
          </a:prstGeom>
          <a:solidFill>
            <a:srgbClr val="DE9F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6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4E2F6E7-5D4E-96B6-B7E0-51005404980B}"/>
              </a:ext>
            </a:extLst>
          </p:cNvPr>
          <p:cNvSpPr/>
          <p:nvPr/>
        </p:nvSpPr>
        <p:spPr>
          <a:xfrm>
            <a:off x="940160" y="265734"/>
            <a:ext cx="5996137" cy="69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Data">
            <a:extLst>
              <a:ext uri="{FF2B5EF4-FFF2-40B4-BE49-F238E27FC236}">
                <a16:creationId xmlns="" xmlns:a16="http://schemas.microsoft.com/office/drawing/2014/main" id="{1B6C66FC-6D20-53F0-885B-DC42AFA2F5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13506" y="99189"/>
            <a:ext cx="6408712" cy="10308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РС1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EVENT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6648AF9-39A1-0186-C770-90DD1BD719D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" b="9469"/>
          <a:stretch/>
        </p:blipFill>
        <p:spPr>
          <a:xfrm>
            <a:off x="6428662" y="1837361"/>
            <a:ext cx="4680546" cy="19442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2524092-B171-9C05-7C93-761D09AD3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46" y="3750160"/>
            <a:ext cx="4344874" cy="226689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859F872-1266-75D0-551A-96C1293C6B15}"/>
              </a:ext>
            </a:extLst>
          </p:cNvPr>
          <p:cNvSpPr/>
          <p:nvPr/>
        </p:nvSpPr>
        <p:spPr>
          <a:xfrm>
            <a:off x="7796840" y="2007681"/>
            <a:ext cx="1080120" cy="3528392"/>
          </a:xfrm>
          <a:prstGeom prst="rect">
            <a:avLst/>
          </a:prstGeom>
          <a:solidFill>
            <a:srgbClr val="DE9F6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693B933-B005-162B-C596-FF75B48FA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678" y="2637706"/>
            <a:ext cx="4008898" cy="887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31D10E21-2033-25E2-D5A1-2297ABE0BB6D}"/>
                  </a:ext>
                </a:extLst>
              </p:cNvPr>
              <p:cNvSpPr txBox="1"/>
              <p:nvPr/>
            </p:nvSpPr>
            <p:spPr>
              <a:xfrm>
                <a:off x="1081205" y="3749212"/>
                <a:ext cx="4792475" cy="1243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203364"/>
                    </a:solidFill>
                  </a:rPr>
                  <a:t>Oxygen ions (huge value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solidFill>
                              <a:srgbClr val="20336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rgbClr val="20336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20336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203364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20336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20336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203364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rgbClr val="203364"/>
                    </a:solidFill>
                  </a:rPr>
                  <a:t>)  – calculated frequency is too low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203364"/>
                    </a:solidFill>
                  </a:rPr>
                  <a:t>Helium ions (high value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solidFill>
                              <a:srgbClr val="20336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rgbClr val="20336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20336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20336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20336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20336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203364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rgbClr val="203364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2033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20336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20336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0336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0336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203364"/>
                    </a:solidFill>
                  </a:rPr>
                  <a:t>) – calculated frequency is too low</a:t>
                </a:r>
                <a:endParaRPr lang="ru-RU" dirty="0">
                  <a:solidFill>
                    <a:srgbClr val="203364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D10E21-2033-25E2-D5A1-2297ABE0B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205" y="3749212"/>
                <a:ext cx="4792475" cy="1243161"/>
              </a:xfrm>
              <a:prstGeom prst="rect">
                <a:avLst/>
              </a:prstGeom>
              <a:blipFill>
                <a:blip r:embed="rId5"/>
                <a:stretch>
                  <a:fillRect l="-528" t="-34343" b="-26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402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356</Words>
  <Application>Microsoft Office PowerPoint</Application>
  <PresentationFormat>Произвольный</PresentationFormat>
  <Paragraphs>55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-apple-system</vt:lpstr>
      <vt:lpstr>Arial</vt:lpstr>
      <vt:lpstr>Calibri</vt:lpstr>
      <vt:lpstr>Cambria Math</vt:lpstr>
      <vt:lpstr>Gill Sans</vt:lpstr>
      <vt:lpstr>Times New Roman</vt:lpstr>
      <vt:lpstr>Wingdings</vt:lpstr>
      <vt:lpstr>Тема Office</vt:lpstr>
      <vt:lpstr>Plot</vt:lpstr>
      <vt:lpstr>EXPERIMENTAL CONFIRMATION OF THE EXISTENCE OF AN EQUATORIAL RESONATOR FOR PС1 WAVES IN THE MAGNETOSPHERE</vt:lpstr>
      <vt:lpstr>Презентация PowerPoint</vt:lpstr>
      <vt:lpstr>Презентация PowerPoint</vt:lpstr>
      <vt:lpstr>MODELS</vt:lpstr>
      <vt:lpstr>Презентация PowerPoint</vt:lpstr>
      <vt:lpstr>РС1 EVENT</vt:lpstr>
      <vt:lpstr>POYNTING VECTOR</vt:lpstr>
      <vt:lpstr>РС1 EVENT</vt:lpstr>
      <vt:lpstr>РС1 EVENT</vt:lpstr>
      <vt:lpstr>EQUATORIAL LOCALIZATION</vt:lpstr>
      <vt:lpstr>CALCULATED FREQUENCIES</vt:lpstr>
      <vt:lpstr>BEATS</vt:lpstr>
      <vt:lpstr>RESULTS</vt:lpstr>
      <vt:lpstr>THANK YOU!</vt:lpstr>
      <vt:lpstr>RESONATOR’S FREQUENCIES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Olga Mikhaylova</cp:lastModifiedBy>
  <cp:revision>34</cp:revision>
  <dcterms:created xsi:type="dcterms:W3CDTF">2021-11-25T02:36:15Z</dcterms:created>
  <dcterms:modified xsi:type="dcterms:W3CDTF">2024-08-29T08:31:39Z</dcterms:modified>
</cp:coreProperties>
</file>