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notesMasterIdLst>
    <p:notesMasterId r:id="rId72"/>
  </p:notesMasterIdLst>
  <p:handoutMasterIdLst>
    <p:handoutMasterId r:id="rId73"/>
  </p:handoutMasterIdLst>
  <p:sldIdLst>
    <p:sldId id="256" r:id="rId2"/>
    <p:sldId id="467" r:id="rId3"/>
    <p:sldId id="479" r:id="rId4"/>
    <p:sldId id="481" r:id="rId5"/>
    <p:sldId id="435" r:id="rId6"/>
    <p:sldId id="453" r:id="rId7"/>
    <p:sldId id="447" r:id="rId8"/>
    <p:sldId id="451" r:id="rId9"/>
    <p:sldId id="455" r:id="rId10"/>
    <p:sldId id="450" r:id="rId11"/>
    <p:sldId id="454" r:id="rId12"/>
    <p:sldId id="456" r:id="rId13"/>
    <p:sldId id="470" r:id="rId14"/>
    <p:sldId id="466" r:id="rId15"/>
    <p:sldId id="472" r:id="rId16"/>
    <p:sldId id="471" r:id="rId17"/>
    <p:sldId id="468" r:id="rId18"/>
    <p:sldId id="469" r:id="rId19"/>
    <p:sldId id="473" r:id="rId20"/>
    <p:sldId id="436" r:id="rId21"/>
    <p:sldId id="439" r:id="rId22"/>
    <p:sldId id="457" r:id="rId23"/>
    <p:sldId id="484" r:id="rId24"/>
    <p:sldId id="464" r:id="rId25"/>
    <p:sldId id="440" r:id="rId26"/>
    <p:sldId id="443" r:id="rId27"/>
    <p:sldId id="444" r:id="rId28"/>
    <p:sldId id="445" r:id="rId29"/>
    <p:sldId id="375" r:id="rId30"/>
    <p:sldId id="438" r:id="rId31"/>
    <p:sldId id="459" r:id="rId32"/>
    <p:sldId id="460" r:id="rId33"/>
    <p:sldId id="461" r:id="rId34"/>
    <p:sldId id="419" r:id="rId35"/>
    <p:sldId id="410" r:id="rId36"/>
    <p:sldId id="465" r:id="rId37"/>
    <p:sldId id="373" r:id="rId38"/>
    <p:sldId id="437" r:id="rId39"/>
    <p:sldId id="358" r:id="rId40"/>
    <p:sldId id="346" r:id="rId41"/>
    <p:sldId id="399" r:id="rId42"/>
    <p:sldId id="420" r:id="rId43"/>
    <p:sldId id="425" r:id="rId44"/>
    <p:sldId id="364" r:id="rId45"/>
    <p:sldId id="374" r:id="rId46"/>
    <p:sldId id="394" r:id="rId47"/>
    <p:sldId id="396" r:id="rId48"/>
    <p:sldId id="395" r:id="rId49"/>
    <p:sldId id="413" r:id="rId50"/>
    <p:sldId id="415" r:id="rId51"/>
    <p:sldId id="474" r:id="rId52"/>
    <p:sldId id="421" r:id="rId53"/>
    <p:sldId id="485" r:id="rId54"/>
    <p:sldId id="392" r:id="rId55"/>
    <p:sldId id="416" r:id="rId56"/>
    <p:sldId id="381" r:id="rId57"/>
    <p:sldId id="397" r:id="rId58"/>
    <p:sldId id="483" r:id="rId59"/>
    <p:sldId id="441" r:id="rId60"/>
    <p:sldId id="463" r:id="rId61"/>
    <p:sldId id="393" r:id="rId62"/>
    <p:sldId id="427" r:id="rId63"/>
    <p:sldId id="428" r:id="rId64"/>
    <p:sldId id="429" r:id="rId65"/>
    <p:sldId id="369" r:id="rId66"/>
    <p:sldId id="476" r:id="rId67"/>
    <p:sldId id="478" r:id="rId68"/>
    <p:sldId id="477" r:id="rId69"/>
    <p:sldId id="289" r:id="rId70"/>
    <p:sldId id="482" r:id="rId71"/>
  </p:sldIdLst>
  <p:sldSz cx="9144000" cy="6858000" type="screen4x3"/>
  <p:notesSz cx="9874250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141">
          <p15:clr>
            <a:srgbClr val="A4A3A4"/>
          </p15:clr>
        </p15:guide>
        <p15:guide id="2" pos="311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823" autoAdjust="0"/>
    <p:restoredTop sz="99023" autoAdjust="0"/>
  </p:normalViewPr>
  <p:slideViewPr>
    <p:cSldViewPr>
      <p:cViewPr>
        <p:scale>
          <a:sx n="70" d="100"/>
          <a:sy n="70" d="100"/>
        </p:scale>
        <p:origin x="-1666" y="-71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11376"/>
    </p:cViewPr>
  </p:sorterViewPr>
  <p:notesViewPr>
    <p:cSldViewPr>
      <p:cViewPr varScale="1">
        <p:scale>
          <a:sx n="76" d="100"/>
          <a:sy n="76" d="100"/>
        </p:scale>
        <p:origin x="-2214" y="-96"/>
      </p:cViewPr>
      <p:guideLst>
        <p:guide orient="horz" pos="2141"/>
        <p:guide pos="311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0B016B-1E37-414F-A41E-E20D0F6271AC}" type="doc">
      <dgm:prSet loTypeId="urn:microsoft.com/office/officeart/2005/8/layout/hierarchy2" loCatId="hierarchy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E7461080-3EC2-4C8A-8327-EE5A5A9907FE}">
      <dgm:prSet phldrT="[Текст]" custT="1"/>
      <dgm:spPr>
        <a:solidFill>
          <a:srgbClr val="002060"/>
        </a:solidFill>
      </dgm:spPr>
      <dgm:t>
        <a:bodyPr/>
        <a:lstStyle/>
        <a:p>
          <a:r>
            <a:rPr lang="en-US" sz="2000" dirty="0" err="1"/>
            <a:t>Dst</a:t>
          </a:r>
          <a:endParaRPr lang="ru-RU" sz="1400" dirty="0"/>
        </a:p>
      </dgm:t>
    </dgm:pt>
    <dgm:pt modelId="{A01A3D06-280F-4D74-8B4F-36BDA2653960}" type="parTrans" cxnId="{F264242B-00B5-460D-B2FD-3A35E9963BB9}">
      <dgm:prSet/>
      <dgm:spPr/>
      <dgm:t>
        <a:bodyPr/>
        <a:lstStyle/>
        <a:p>
          <a:endParaRPr lang="ru-RU"/>
        </a:p>
      </dgm:t>
    </dgm:pt>
    <dgm:pt modelId="{A73A9F4A-68A6-419C-BB94-FA3558B0AB79}" type="sibTrans" cxnId="{F264242B-00B5-460D-B2FD-3A35E9963BB9}">
      <dgm:prSet/>
      <dgm:spPr/>
      <dgm:t>
        <a:bodyPr/>
        <a:lstStyle/>
        <a:p>
          <a:endParaRPr lang="ru-RU"/>
        </a:p>
      </dgm:t>
    </dgm:pt>
    <dgm:pt modelId="{2F167142-A3BB-46B5-802D-7320B0375DFF}">
      <dgm:prSet phldrT="[Текст]"/>
      <dgm:spPr/>
      <dgm:t>
        <a:bodyPr/>
        <a:lstStyle/>
        <a:p>
          <a:r>
            <a:rPr lang="ru-RU" dirty="0"/>
            <a:t>Возмущение магнитосферы</a:t>
          </a:r>
        </a:p>
      </dgm:t>
    </dgm:pt>
    <dgm:pt modelId="{21D1E2AE-A71B-417B-86DC-534D9C8ACB4F}" type="parTrans" cxnId="{A40BD550-D4DF-48A1-A2FE-84549BA3A83A}">
      <dgm:prSet/>
      <dgm:spPr/>
      <dgm:t>
        <a:bodyPr/>
        <a:lstStyle/>
        <a:p>
          <a:endParaRPr lang="ru-RU"/>
        </a:p>
      </dgm:t>
    </dgm:pt>
    <dgm:pt modelId="{F02D23B4-6155-4B21-B734-EF948349ADCA}" type="sibTrans" cxnId="{A40BD550-D4DF-48A1-A2FE-84549BA3A83A}">
      <dgm:prSet/>
      <dgm:spPr/>
      <dgm:t>
        <a:bodyPr/>
        <a:lstStyle/>
        <a:p>
          <a:endParaRPr lang="ru-RU"/>
        </a:p>
      </dgm:t>
    </dgm:pt>
    <dgm:pt modelId="{9194529A-B1C8-484D-8DF4-378C8E8A9998}">
      <dgm:prSet phldrT="[Текст]"/>
      <dgm:spPr/>
      <dgm:t>
        <a:bodyPr/>
        <a:lstStyle/>
        <a:p>
          <a:r>
            <a:rPr lang="ru-RU" dirty="0"/>
            <a:t>Солнечный ветер</a:t>
          </a:r>
        </a:p>
      </dgm:t>
    </dgm:pt>
    <dgm:pt modelId="{CA06F941-2E06-4C30-A8A9-B90E4E688FC3}" type="parTrans" cxnId="{15517DB9-296B-491D-B6C0-368875C1853D}">
      <dgm:prSet/>
      <dgm:spPr/>
      <dgm:t>
        <a:bodyPr/>
        <a:lstStyle/>
        <a:p>
          <a:endParaRPr lang="ru-RU"/>
        </a:p>
      </dgm:t>
    </dgm:pt>
    <dgm:pt modelId="{0D5AFDF8-C2CE-499A-A967-BCA5CF0B2B82}" type="sibTrans" cxnId="{15517DB9-296B-491D-B6C0-368875C1853D}">
      <dgm:prSet/>
      <dgm:spPr/>
      <dgm:t>
        <a:bodyPr/>
        <a:lstStyle/>
        <a:p>
          <a:endParaRPr lang="ru-RU"/>
        </a:p>
      </dgm:t>
    </dgm:pt>
    <dgm:pt modelId="{2D3FA631-78E3-4BCC-84F2-F2CB46C2BB88}">
      <dgm:prSet phldrT="[Текст]"/>
      <dgm:spPr/>
      <dgm:t>
        <a:bodyPr/>
        <a:lstStyle/>
        <a:p>
          <a:r>
            <a:rPr lang="ru-RU" dirty="0"/>
            <a:t>Межпланетное магнитное поле</a:t>
          </a:r>
        </a:p>
      </dgm:t>
    </dgm:pt>
    <dgm:pt modelId="{B7C9DC2D-1D28-4AB7-ACE3-71166D4F375D}" type="parTrans" cxnId="{1BE0E063-44FA-4E78-AFBC-991BA1FE5BB7}">
      <dgm:prSet/>
      <dgm:spPr/>
      <dgm:t>
        <a:bodyPr/>
        <a:lstStyle/>
        <a:p>
          <a:endParaRPr lang="ru-RU"/>
        </a:p>
      </dgm:t>
    </dgm:pt>
    <dgm:pt modelId="{0B5EE015-AD79-44ED-BFB6-2F0CF35D4A9A}" type="sibTrans" cxnId="{1BE0E063-44FA-4E78-AFBC-991BA1FE5BB7}">
      <dgm:prSet/>
      <dgm:spPr/>
      <dgm:t>
        <a:bodyPr/>
        <a:lstStyle/>
        <a:p>
          <a:endParaRPr lang="ru-RU"/>
        </a:p>
      </dgm:t>
    </dgm:pt>
    <dgm:pt modelId="{CFBCA1B2-09DE-4227-8022-C89CE4033E94}">
      <dgm:prSet/>
      <dgm:spPr/>
      <dgm:t>
        <a:bodyPr/>
        <a:lstStyle/>
        <a:p>
          <a:r>
            <a:rPr lang="ru-RU" dirty="0"/>
            <a:t>Положение Земли относительно Солнца, вращение Земли</a:t>
          </a:r>
        </a:p>
      </dgm:t>
    </dgm:pt>
    <dgm:pt modelId="{3D6E1C06-EE6C-49F4-A6F9-07B5777AB724}" type="parTrans" cxnId="{47FBEBAF-22CD-485B-B5F6-29C3171FE649}">
      <dgm:prSet/>
      <dgm:spPr/>
      <dgm:t>
        <a:bodyPr/>
        <a:lstStyle/>
        <a:p>
          <a:endParaRPr lang="ru-RU"/>
        </a:p>
      </dgm:t>
    </dgm:pt>
    <dgm:pt modelId="{FB5BE0A7-9973-44DC-A9DF-1B85F998C41C}" type="sibTrans" cxnId="{47FBEBAF-22CD-485B-B5F6-29C3171FE649}">
      <dgm:prSet/>
      <dgm:spPr/>
      <dgm:t>
        <a:bodyPr/>
        <a:lstStyle/>
        <a:p>
          <a:endParaRPr lang="ru-RU"/>
        </a:p>
      </dgm:t>
    </dgm:pt>
    <dgm:pt modelId="{C528FC8F-D0AC-484C-8007-8529074EC67C}">
      <dgm:prSet/>
      <dgm:spPr/>
      <dgm:t>
        <a:bodyPr/>
        <a:lstStyle/>
        <a:p>
          <a:r>
            <a:rPr lang="ru-RU" dirty="0"/>
            <a:t>Скорость и плотность СВ</a:t>
          </a:r>
        </a:p>
      </dgm:t>
    </dgm:pt>
    <dgm:pt modelId="{682565F6-9378-4DF3-9E37-1367DEB1DDE3}" type="parTrans" cxnId="{6E19A520-EC19-4BF2-83C4-E03F0B3F8288}">
      <dgm:prSet/>
      <dgm:spPr/>
      <dgm:t>
        <a:bodyPr/>
        <a:lstStyle/>
        <a:p>
          <a:endParaRPr lang="ru-RU"/>
        </a:p>
      </dgm:t>
    </dgm:pt>
    <dgm:pt modelId="{FBD14FEC-5106-45EB-B78F-555C6BA9239B}" type="sibTrans" cxnId="{6E19A520-EC19-4BF2-83C4-E03F0B3F8288}">
      <dgm:prSet/>
      <dgm:spPr/>
      <dgm:t>
        <a:bodyPr/>
        <a:lstStyle/>
        <a:p>
          <a:endParaRPr lang="ru-RU"/>
        </a:p>
      </dgm:t>
    </dgm:pt>
    <dgm:pt modelId="{489B26FE-2C49-40C3-AF83-1B6C00651988}">
      <dgm:prSet/>
      <dgm:spPr/>
      <dgm:t>
        <a:bodyPr/>
        <a:lstStyle/>
        <a:p>
          <a:r>
            <a:rPr lang="ru-RU" dirty="0"/>
            <a:t>Модуль вектора магнитного поля и его </a:t>
          </a:r>
          <a:r>
            <a:rPr lang="en-US" dirty="0"/>
            <a:t>Z-</a:t>
          </a:r>
          <a:r>
            <a:rPr lang="ru-RU" dirty="0"/>
            <a:t>компонента</a:t>
          </a:r>
        </a:p>
      </dgm:t>
    </dgm:pt>
    <dgm:pt modelId="{437D547A-179A-427A-B1A5-BD6A9A7B4F0B}" type="parTrans" cxnId="{801F0665-111E-422D-9D53-A583E31936B7}">
      <dgm:prSet/>
      <dgm:spPr/>
      <dgm:t>
        <a:bodyPr/>
        <a:lstStyle/>
        <a:p>
          <a:endParaRPr lang="ru-RU"/>
        </a:p>
      </dgm:t>
    </dgm:pt>
    <dgm:pt modelId="{A956DF69-D153-4005-BF7F-E3020039ECA8}" type="sibTrans" cxnId="{801F0665-111E-422D-9D53-A583E31936B7}">
      <dgm:prSet/>
      <dgm:spPr/>
      <dgm:t>
        <a:bodyPr/>
        <a:lstStyle/>
        <a:p>
          <a:endParaRPr lang="ru-RU"/>
        </a:p>
      </dgm:t>
    </dgm:pt>
    <dgm:pt modelId="{8A72D365-1B3D-42EA-8255-70C69A93FB40}">
      <dgm:prSet/>
      <dgm:spPr/>
      <dgm:t>
        <a:bodyPr/>
        <a:lstStyle/>
        <a:p>
          <a:r>
            <a:rPr lang="ru-RU" dirty="0"/>
            <a:t>2 периодические функции</a:t>
          </a:r>
        </a:p>
      </dgm:t>
    </dgm:pt>
    <dgm:pt modelId="{60278677-603B-48E5-8AA5-9C7F4CA63F66}" type="parTrans" cxnId="{C8F92379-1A6D-442B-B7C3-58A52EB9EAEE}">
      <dgm:prSet/>
      <dgm:spPr/>
      <dgm:t>
        <a:bodyPr/>
        <a:lstStyle/>
        <a:p>
          <a:endParaRPr lang="ru-RU"/>
        </a:p>
      </dgm:t>
    </dgm:pt>
    <dgm:pt modelId="{82B960E6-30D3-4928-BC92-FF8142042E86}" type="sibTrans" cxnId="{C8F92379-1A6D-442B-B7C3-58A52EB9EAEE}">
      <dgm:prSet/>
      <dgm:spPr/>
      <dgm:t>
        <a:bodyPr/>
        <a:lstStyle/>
        <a:p>
          <a:endParaRPr lang="ru-RU"/>
        </a:p>
      </dgm:t>
    </dgm:pt>
    <dgm:pt modelId="{E35B8C09-3BE1-49A8-855A-C9149762408B}">
      <dgm:prSet custT="1"/>
      <dgm:spPr/>
      <dgm:t>
        <a:bodyPr/>
        <a:lstStyle/>
        <a:p>
          <a:r>
            <a:rPr lang="en-US" sz="2000" dirty="0" err="1"/>
            <a:t>Dst</a:t>
          </a:r>
          <a:endParaRPr lang="ru-RU" sz="2400" dirty="0"/>
        </a:p>
      </dgm:t>
    </dgm:pt>
    <dgm:pt modelId="{E4D8605F-DD0A-4046-BCFD-69F2EE05842A}" type="parTrans" cxnId="{FD284677-4ADB-4D42-8A11-64FAD48566A8}">
      <dgm:prSet/>
      <dgm:spPr/>
      <dgm:t>
        <a:bodyPr/>
        <a:lstStyle/>
        <a:p>
          <a:endParaRPr lang="ru-RU"/>
        </a:p>
      </dgm:t>
    </dgm:pt>
    <dgm:pt modelId="{08829A2E-5539-43B5-B9F3-4EC514E346FF}" type="sibTrans" cxnId="{FD284677-4ADB-4D42-8A11-64FAD48566A8}">
      <dgm:prSet/>
      <dgm:spPr/>
      <dgm:t>
        <a:bodyPr/>
        <a:lstStyle/>
        <a:p>
          <a:endParaRPr lang="ru-RU"/>
        </a:p>
      </dgm:t>
    </dgm:pt>
    <dgm:pt modelId="{39CDD97A-97D4-4E2A-926F-59E7FD2E2B31}" type="pres">
      <dgm:prSet presAssocID="{C00B016B-1E37-414F-A41E-E20D0F6271A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4451391-94CE-4224-889B-CA1078F9C956}" type="pres">
      <dgm:prSet presAssocID="{E7461080-3EC2-4C8A-8327-EE5A5A9907FE}" presName="root1" presStyleCnt="0"/>
      <dgm:spPr/>
    </dgm:pt>
    <dgm:pt modelId="{1C174662-8B47-45F9-93E0-D8BE13D55536}" type="pres">
      <dgm:prSet presAssocID="{E7461080-3EC2-4C8A-8327-EE5A5A9907FE}" presName="LevelOneTextNode" presStyleLbl="node0" presStyleIdx="0" presStyleCnt="1" custScaleX="40697" custScaleY="61528" custLinFactNeighborX="-41" custLinFactNeighborY="32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15296C1-4FF1-49DA-A45E-3DD286069861}" type="pres">
      <dgm:prSet presAssocID="{E7461080-3EC2-4C8A-8327-EE5A5A9907FE}" presName="level2hierChild" presStyleCnt="0"/>
      <dgm:spPr/>
    </dgm:pt>
    <dgm:pt modelId="{746B3413-356E-4396-9677-49AC97B9559D}" type="pres">
      <dgm:prSet presAssocID="{21D1E2AE-A71B-417B-86DC-534D9C8ACB4F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19DCE110-F01B-4CD6-81C1-4E7476A32BFF}" type="pres">
      <dgm:prSet presAssocID="{21D1E2AE-A71B-417B-86DC-534D9C8ACB4F}" presName="connTx" presStyleLbl="parChTrans1D2" presStyleIdx="0" presStyleCnt="3"/>
      <dgm:spPr/>
      <dgm:t>
        <a:bodyPr/>
        <a:lstStyle/>
        <a:p>
          <a:endParaRPr lang="ru-RU"/>
        </a:p>
      </dgm:t>
    </dgm:pt>
    <dgm:pt modelId="{5C041E1C-707B-4891-968C-79E0229BE719}" type="pres">
      <dgm:prSet presAssocID="{2F167142-A3BB-46B5-802D-7320B0375DFF}" presName="root2" presStyleCnt="0"/>
      <dgm:spPr/>
    </dgm:pt>
    <dgm:pt modelId="{56BDDD50-72DF-4B1D-B88D-A6463E48182C}" type="pres">
      <dgm:prSet presAssocID="{2F167142-A3BB-46B5-802D-7320B0375DFF}" presName="LevelTwoTextNode" presStyleLbl="node2" presStyleIdx="0" presStyleCnt="3" custScaleX="81573" custScaleY="72335" custLinFactNeighborX="-20677" custLinFactNeighborY="-147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335704E-810D-4FA3-BD64-7E9AAA93FAEC}" type="pres">
      <dgm:prSet presAssocID="{2F167142-A3BB-46B5-802D-7320B0375DFF}" presName="level3hierChild" presStyleCnt="0"/>
      <dgm:spPr/>
    </dgm:pt>
    <dgm:pt modelId="{89D4FF4C-DA7F-40A3-B4B8-78732F8942AA}" type="pres">
      <dgm:prSet presAssocID="{CA06F941-2E06-4C30-A8A9-B90E4E688FC3}" presName="conn2-1" presStyleLbl="parChTrans1D3" presStyleIdx="0" presStyleCnt="3"/>
      <dgm:spPr/>
      <dgm:t>
        <a:bodyPr/>
        <a:lstStyle/>
        <a:p>
          <a:endParaRPr lang="ru-RU"/>
        </a:p>
      </dgm:t>
    </dgm:pt>
    <dgm:pt modelId="{0165D29E-1F63-4D94-A66F-24779E40A4E3}" type="pres">
      <dgm:prSet presAssocID="{CA06F941-2E06-4C30-A8A9-B90E4E688FC3}" presName="connTx" presStyleLbl="parChTrans1D3" presStyleIdx="0" presStyleCnt="3"/>
      <dgm:spPr/>
      <dgm:t>
        <a:bodyPr/>
        <a:lstStyle/>
        <a:p>
          <a:endParaRPr lang="ru-RU"/>
        </a:p>
      </dgm:t>
    </dgm:pt>
    <dgm:pt modelId="{F06ADE23-4320-4E59-B70D-104C03FDA2C3}" type="pres">
      <dgm:prSet presAssocID="{9194529A-B1C8-484D-8DF4-378C8E8A9998}" presName="root2" presStyleCnt="0"/>
      <dgm:spPr/>
    </dgm:pt>
    <dgm:pt modelId="{A9551442-0C4B-40B9-A095-03B074FD5B6B}" type="pres">
      <dgm:prSet presAssocID="{9194529A-B1C8-484D-8DF4-378C8E8A9998}" presName="LevelTwoTextNode" presStyleLbl="node3" presStyleIdx="0" presStyleCnt="3" custScaleX="84320" custScaleY="65860" custLinFactNeighborX="-31312" custLinFactNeighborY="-254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2F7EC05-9ABC-47D4-BA43-65EB5557E485}" type="pres">
      <dgm:prSet presAssocID="{9194529A-B1C8-484D-8DF4-378C8E8A9998}" presName="level3hierChild" presStyleCnt="0"/>
      <dgm:spPr/>
    </dgm:pt>
    <dgm:pt modelId="{B5D28208-DBC1-42D5-8BCC-3F006B3BE353}" type="pres">
      <dgm:prSet presAssocID="{682565F6-9378-4DF3-9E37-1367DEB1DDE3}" presName="conn2-1" presStyleLbl="parChTrans1D4" presStyleIdx="0" presStyleCnt="2"/>
      <dgm:spPr/>
      <dgm:t>
        <a:bodyPr/>
        <a:lstStyle/>
        <a:p>
          <a:endParaRPr lang="ru-RU"/>
        </a:p>
      </dgm:t>
    </dgm:pt>
    <dgm:pt modelId="{6D553DEE-2E13-45BC-BD63-A978C5FBD6AA}" type="pres">
      <dgm:prSet presAssocID="{682565F6-9378-4DF3-9E37-1367DEB1DDE3}" presName="connTx" presStyleLbl="parChTrans1D4" presStyleIdx="0" presStyleCnt="2"/>
      <dgm:spPr/>
      <dgm:t>
        <a:bodyPr/>
        <a:lstStyle/>
        <a:p>
          <a:endParaRPr lang="ru-RU"/>
        </a:p>
      </dgm:t>
    </dgm:pt>
    <dgm:pt modelId="{9663BA39-27E8-4641-8C1E-D165238C3FE6}" type="pres">
      <dgm:prSet presAssocID="{C528FC8F-D0AC-484C-8007-8529074EC67C}" presName="root2" presStyleCnt="0"/>
      <dgm:spPr/>
    </dgm:pt>
    <dgm:pt modelId="{8D03A170-FB45-4CE3-AA02-AEF03505B0E5}" type="pres">
      <dgm:prSet presAssocID="{C528FC8F-D0AC-484C-8007-8529074EC67C}" presName="LevelTwoTextNode" presStyleLbl="node4" presStyleIdx="0" presStyleCnt="2" custScaleX="67395" custScaleY="68532" custLinFactNeighborX="-17730" custLinFactNeighborY="-2456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F35F3D0-C41B-4BAA-809C-537A060E4DA7}" type="pres">
      <dgm:prSet presAssocID="{C528FC8F-D0AC-484C-8007-8529074EC67C}" presName="level3hierChild" presStyleCnt="0"/>
      <dgm:spPr/>
    </dgm:pt>
    <dgm:pt modelId="{F05C7328-EC85-45FC-8F12-94DC282C4F29}" type="pres">
      <dgm:prSet presAssocID="{B7C9DC2D-1D28-4AB7-ACE3-71166D4F375D}" presName="conn2-1" presStyleLbl="parChTrans1D3" presStyleIdx="1" presStyleCnt="3"/>
      <dgm:spPr/>
      <dgm:t>
        <a:bodyPr/>
        <a:lstStyle/>
        <a:p>
          <a:endParaRPr lang="ru-RU"/>
        </a:p>
      </dgm:t>
    </dgm:pt>
    <dgm:pt modelId="{BF4F59CF-3FC9-4E53-959A-ABB34121F771}" type="pres">
      <dgm:prSet presAssocID="{B7C9DC2D-1D28-4AB7-ACE3-71166D4F375D}" presName="connTx" presStyleLbl="parChTrans1D3" presStyleIdx="1" presStyleCnt="3"/>
      <dgm:spPr/>
      <dgm:t>
        <a:bodyPr/>
        <a:lstStyle/>
        <a:p>
          <a:endParaRPr lang="ru-RU"/>
        </a:p>
      </dgm:t>
    </dgm:pt>
    <dgm:pt modelId="{C42B1FE8-FFEC-4DE9-B182-8F71D3A34628}" type="pres">
      <dgm:prSet presAssocID="{2D3FA631-78E3-4BCC-84F2-F2CB46C2BB88}" presName="root2" presStyleCnt="0"/>
      <dgm:spPr/>
    </dgm:pt>
    <dgm:pt modelId="{8C2D97E3-AFD1-4D08-A244-EB54DCEC60A8}" type="pres">
      <dgm:prSet presAssocID="{2D3FA631-78E3-4BCC-84F2-F2CB46C2BB88}" presName="LevelTwoTextNode" presStyleLbl="node3" presStyleIdx="1" presStyleCnt="3" custScaleX="83137" custScaleY="79715" custLinFactNeighborX="-31555" custLinFactNeighborY="-1717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ED02619-EAE1-4A38-AA90-7631AAEC0BF4}" type="pres">
      <dgm:prSet presAssocID="{2D3FA631-78E3-4BCC-84F2-F2CB46C2BB88}" presName="level3hierChild" presStyleCnt="0"/>
      <dgm:spPr/>
    </dgm:pt>
    <dgm:pt modelId="{FFB6305A-1D86-4F06-8BE7-D236159321A2}" type="pres">
      <dgm:prSet presAssocID="{437D547A-179A-427A-B1A5-BD6A9A7B4F0B}" presName="conn2-1" presStyleLbl="parChTrans1D4" presStyleIdx="1" presStyleCnt="2"/>
      <dgm:spPr/>
      <dgm:t>
        <a:bodyPr/>
        <a:lstStyle/>
        <a:p>
          <a:endParaRPr lang="ru-RU"/>
        </a:p>
      </dgm:t>
    </dgm:pt>
    <dgm:pt modelId="{E79BD45D-4D52-466E-83C7-3645C2009992}" type="pres">
      <dgm:prSet presAssocID="{437D547A-179A-427A-B1A5-BD6A9A7B4F0B}" presName="connTx" presStyleLbl="parChTrans1D4" presStyleIdx="1" presStyleCnt="2"/>
      <dgm:spPr/>
      <dgm:t>
        <a:bodyPr/>
        <a:lstStyle/>
        <a:p>
          <a:endParaRPr lang="ru-RU"/>
        </a:p>
      </dgm:t>
    </dgm:pt>
    <dgm:pt modelId="{75803689-96EF-4D96-8F8E-BDEF60A6EB74}" type="pres">
      <dgm:prSet presAssocID="{489B26FE-2C49-40C3-AF83-1B6C00651988}" presName="root2" presStyleCnt="0"/>
      <dgm:spPr/>
    </dgm:pt>
    <dgm:pt modelId="{AA50717D-486A-4D32-96BE-AF9C03EE0EF8}" type="pres">
      <dgm:prSet presAssocID="{489B26FE-2C49-40C3-AF83-1B6C00651988}" presName="LevelTwoTextNode" presStyleLbl="node4" presStyleIdx="1" presStyleCnt="2" custScaleX="65576" custScaleY="66627" custLinFactNeighborX="-15919" custLinFactNeighborY="-1607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37DECF4-0338-4DF8-ACF1-FED10DD4EE6C}" type="pres">
      <dgm:prSet presAssocID="{489B26FE-2C49-40C3-AF83-1B6C00651988}" presName="level3hierChild" presStyleCnt="0"/>
      <dgm:spPr/>
    </dgm:pt>
    <dgm:pt modelId="{FE74D453-5D1F-468E-B40C-D4C9C625B9E1}" type="pres">
      <dgm:prSet presAssocID="{3D6E1C06-EE6C-49F4-A6F9-07B5777AB724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989C1217-0AD9-4388-8E3B-C1E88087685E}" type="pres">
      <dgm:prSet presAssocID="{3D6E1C06-EE6C-49F4-A6F9-07B5777AB724}" presName="connTx" presStyleLbl="parChTrans1D2" presStyleIdx="1" presStyleCnt="3"/>
      <dgm:spPr/>
      <dgm:t>
        <a:bodyPr/>
        <a:lstStyle/>
        <a:p>
          <a:endParaRPr lang="ru-RU"/>
        </a:p>
      </dgm:t>
    </dgm:pt>
    <dgm:pt modelId="{BD0110B2-5D06-48F1-93A7-17FB34BE5BF8}" type="pres">
      <dgm:prSet presAssocID="{CFBCA1B2-09DE-4227-8022-C89CE4033E94}" presName="root2" presStyleCnt="0"/>
      <dgm:spPr/>
    </dgm:pt>
    <dgm:pt modelId="{EDDA1CC9-39AA-4A5D-AE3E-AAF237DFE5CE}" type="pres">
      <dgm:prSet presAssocID="{CFBCA1B2-09DE-4227-8022-C89CE4033E94}" presName="LevelTwoTextNode" presStyleLbl="node2" presStyleIdx="1" presStyleCnt="3" custScaleX="85072" custScaleY="62664" custLinFactNeighborX="-21964" custLinFactNeighborY="125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639D4-D98B-45A8-AD05-92F8495149D5}" type="pres">
      <dgm:prSet presAssocID="{CFBCA1B2-09DE-4227-8022-C89CE4033E94}" presName="level3hierChild" presStyleCnt="0"/>
      <dgm:spPr/>
    </dgm:pt>
    <dgm:pt modelId="{6DCE2BAB-5C79-43E9-8371-149B9C6EF303}" type="pres">
      <dgm:prSet presAssocID="{60278677-603B-48E5-8AA5-9C7F4CA63F66}" presName="conn2-1" presStyleLbl="parChTrans1D3" presStyleIdx="2" presStyleCnt="3"/>
      <dgm:spPr/>
      <dgm:t>
        <a:bodyPr/>
        <a:lstStyle/>
        <a:p>
          <a:endParaRPr lang="ru-RU"/>
        </a:p>
      </dgm:t>
    </dgm:pt>
    <dgm:pt modelId="{E8598EA6-5322-4083-B304-45909D7BA570}" type="pres">
      <dgm:prSet presAssocID="{60278677-603B-48E5-8AA5-9C7F4CA63F66}" presName="connTx" presStyleLbl="parChTrans1D3" presStyleIdx="2" presStyleCnt="3"/>
      <dgm:spPr/>
      <dgm:t>
        <a:bodyPr/>
        <a:lstStyle/>
        <a:p>
          <a:endParaRPr lang="ru-RU"/>
        </a:p>
      </dgm:t>
    </dgm:pt>
    <dgm:pt modelId="{4196353B-5EBF-4351-BC71-E0A9047A4DBF}" type="pres">
      <dgm:prSet presAssocID="{8A72D365-1B3D-42EA-8255-70C69A93FB40}" presName="root2" presStyleCnt="0"/>
      <dgm:spPr/>
    </dgm:pt>
    <dgm:pt modelId="{D2D5460B-CB8C-43DE-A35B-5AB34710C51B}" type="pres">
      <dgm:prSet presAssocID="{8A72D365-1B3D-42EA-8255-70C69A93FB40}" presName="LevelTwoTextNode" presStyleLbl="node3" presStyleIdx="2" presStyleCnt="3" custScaleX="67661" custScaleY="72276" custLinFactX="2973" custLinFactNeighborX="100000" custLinFactNeighborY="1303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567B751-66D5-40BA-8D69-687530E61137}" type="pres">
      <dgm:prSet presAssocID="{8A72D365-1B3D-42EA-8255-70C69A93FB40}" presName="level3hierChild" presStyleCnt="0"/>
      <dgm:spPr/>
    </dgm:pt>
    <dgm:pt modelId="{FC79E4F9-899A-4EA1-B497-33ABEB6B70F2}" type="pres">
      <dgm:prSet presAssocID="{E4D8605F-DD0A-4046-BCFD-69F2EE05842A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12107C6C-3CDF-4634-97D4-43F61CDF5C83}" type="pres">
      <dgm:prSet presAssocID="{E4D8605F-DD0A-4046-BCFD-69F2EE05842A}" presName="connTx" presStyleLbl="parChTrans1D2" presStyleIdx="2" presStyleCnt="3"/>
      <dgm:spPr/>
      <dgm:t>
        <a:bodyPr/>
        <a:lstStyle/>
        <a:p>
          <a:endParaRPr lang="ru-RU"/>
        </a:p>
      </dgm:t>
    </dgm:pt>
    <dgm:pt modelId="{35831287-D6B3-4432-8672-1EC46A5FF745}" type="pres">
      <dgm:prSet presAssocID="{E35B8C09-3BE1-49A8-855A-C9149762408B}" presName="root2" presStyleCnt="0"/>
      <dgm:spPr/>
    </dgm:pt>
    <dgm:pt modelId="{BCA70BCA-D15F-4B94-94A8-A90D332A3781}" type="pres">
      <dgm:prSet presAssocID="{E35B8C09-3BE1-49A8-855A-C9149762408B}" presName="LevelTwoTextNode" presStyleLbl="node2" presStyleIdx="2" presStyleCnt="3" custScaleX="83798" custScaleY="61106" custLinFactNeighborX="-22054" custLinFactNeighborY="4563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3A0652A-2D17-483F-9C70-9C74D6A9DA1C}" type="pres">
      <dgm:prSet presAssocID="{E35B8C09-3BE1-49A8-855A-C9149762408B}" presName="level3hierChild" presStyleCnt="0"/>
      <dgm:spPr/>
    </dgm:pt>
  </dgm:ptLst>
  <dgm:cxnLst>
    <dgm:cxn modelId="{801F0665-111E-422D-9D53-A583E31936B7}" srcId="{2D3FA631-78E3-4BCC-84F2-F2CB46C2BB88}" destId="{489B26FE-2C49-40C3-AF83-1B6C00651988}" srcOrd="0" destOrd="0" parTransId="{437D547A-179A-427A-B1A5-BD6A9A7B4F0B}" sibTransId="{A956DF69-D153-4005-BF7F-E3020039ECA8}"/>
    <dgm:cxn modelId="{E55958DE-ADB3-4E83-81AF-905999C3FCE6}" type="presOf" srcId="{3D6E1C06-EE6C-49F4-A6F9-07B5777AB724}" destId="{FE74D453-5D1F-468E-B40C-D4C9C625B9E1}" srcOrd="0" destOrd="0" presId="urn:microsoft.com/office/officeart/2005/8/layout/hierarchy2"/>
    <dgm:cxn modelId="{47FBEBAF-22CD-485B-B5F6-29C3171FE649}" srcId="{E7461080-3EC2-4C8A-8327-EE5A5A9907FE}" destId="{CFBCA1B2-09DE-4227-8022-C89CE4033E94}" srcOrd="1" destOrd="0" parTransId="{3D6E1C06-EE6C-49F4-A6F9-07B5777AB724}" sibTransId="{FB5BE0A7-9973-44DC-A9DF-1B85F998C41C}"/>
    <dgm:cxn modelId="{FD284677-4ADB-4D42-8A11-64FAD48566A8}" srcId="{E7461080-3EC2-4C8A-8327-EE5A5A9907FE}" destId="{E35B8C09-3BE1-49A8-855A-C9149762408B}" srcOrd="2" destOrd="0" parTransId="{E4D8605F-DD0A-4046-BCFD-69F2EE05842A}" sibTransId="{08829A2E-5539-43B5-B9F3-4EC514E346FF}"/>
    <dgm:cxn modelId="{3D0B55F5-4ABF-4C01-B457-B95619BFCFEF}" type="presOf" srcId="{E35B8C09-3BE1-49A8-855A-C9149762408B}" destId="{BCA70BCA-D15F-4B94-94A8-A90D332A3781}" srcOrd="0" destOrd="0" presId="urn:microsoft.com/office/officeart/2005/8/layout/hierarchy2"/>
    <dgm:cxn modelId="{F2092BFB-3B6C-410E-8D97-4A256A1FF9B4}" type="presOf" srcId="{E4D8605F-DD0A-4046-BCFD-69F2EE05842A}" destId="{FC79E4F9-899A-4EA1-B497-33ABEB6B70F2}" srcOrd="0" destOrd="0" presId="urn:microsoft.com/office/officeart/2005/8/layout/hierarchy2"/>
    <dgm:cxn modelId="{C8F92379-1A6D-442B-B7C3-58A52EB9EAEE}" srcId="{CFBCA1B2-09DE-4227-8022-C89CE4033E94}" destId="{8A72D365-1B3D-42EA-8255-70C69A93FB40}" srcOrd="0" destOrd="0" parTransId="{60278677-603B-48E5-8AA5-9C7F4CA63F66}" sibTransId="{82B960E6-30D3-4928-BC92-FF8142042E86}"/>
    <dgm:cxn modelId="{A40BD550-D4DF-48A1-A2FE-84549BA3A83A}" srcId="{E7461080-3EC2-4C8A-8327-EE5A5A9907FE}" destId="{2F167142-A3BB-46B5-802D-7320B0375DFF}" srcOrd="0" destOrd="0" parTransId="{21D1E2AE-A71B-417B-86DC-534D9C8ACB4F}" sibTransId="{F02D23B4-6155-4B21-B734-EF948349ADCA}"/>
    <dgm:cxn modelId="{E7103758-A9B6-4B30-84BF-EE3B1187855D}" type="presOf" srcId="{B7C9DC2D-1D28-4AB7-ACE3-71166D4F375D}" destId="{BF4F59CF-3FC9-4E53-959A-ABB34121F771}" srcOrd="1" destOrd="0" presId="urn:microsoft.com/office/officeart/2005/8/layout/hierarchy2"/>
    <dgm:cxn modelId="{FFAB730D-D2B0-4B97-BD40-26556162AE70}" type="presOf" srcId="{682565F6-9378-4DF3-9E37-1367DEB1DDE3}" destId="{B5D28208-DBC1-42D5-8BCC-3F006B3BE353}" srcOrd="0" destOrd="0" presId="urn:microsoft.com/office/officeart/2005/8/layout/hierarchy2"/>
    <dgm:cxn modelId="{7EE8F5A0-827D-42D5-AEA2-6DB64A18C9B9}" type="presOf" srcId="{437D547A-179A-427A-B1A5-BD6A9A7B4F0B}" destId="{FFB6305A-1D86-4F06-8BE7-D236159321A2}" srcOrd="0" destOrd="0" presId="urn:microsoft.com/office/officeart/2005/8/layout/hierarchy2"/>
    <dgm:cxn modelId="{647575FA-103E-48DE-9AF4-9AC9C66E197A}" type="presOf" srcId="{B7C9DC2D-1D28-4AB7-ACE3-71166D4F375D}" destId="{F05C7328-EC85-45FC-8F12-94DC282C4F29}" srcOrd="0" destOrd="0" presId="urn:microsoft.com/office/officeart/2005/8/layout/hierarchy2"/>
    <dgm:cxn modelId="{37F74967-A84C-4A0A-9187-2AD4CC2823EB}" type="presOf" srcId="{CFBCA1B2-09DE-4227-8022-C89CE4033E94}" destId="{EDDA1CC9-39AA-4A5D-AE3E-AAF237DFE5CE}" srcOrd="0" destOrd="0" presId="urn:microsoft.com/office/officeart/2005/8/layout/hierarchy2"/>
    <dgm:cxn modelId="{60FCE95F-B7D2-40F4-80BD-5C4F831EDA59}" type="presOf" srcId="{60278677-603B-48E5-8AA5-9C7F4CA63F66}" destId="{6DCE2BAB-5C79-43E9-8371-149B9C6EF303}" srcOrd="0" destOrd="0" presId="urn:microsoft.com/office/officeart/2005/8/layout/hierarchy2"/>
    <dgm:cxn modelId="{E6AF6CF5-B50A-435F-9106-EF07A1600624}" type="presOf" srcId="{2D3FA631-78E3-4BCC-84F2-F2CB46C2BB88}" destId="{8C2D97E3-AFD1-4D08-A244-EB54DCEC60A8}" srcOrd="0" destOrd="0" presId="urn:microsoft.com/office/officeart/2005/8/layout/hierarchy2"/>
    <dgm:cxn modelId="{FD806CB7-AF06-45A5-865A-FA211CD6EBFF}" type="presOf" srcId="{682565F6-9378-4DF3-9E37-1367DEB1DDE3}" destId="{6D553DEE-2E13-45BC-BD63-A978C5FBD6AA}" srcOrd="1" destOrd="0" presId="urn:microsoft.com/office/officeart/2005/8/layout/hierarchy2"/>
    <dgm:cxn modelId="{B415A167-479A-42D8-94C6-8B9CBF146DC2}" type="presOf" srcId="{60278677-603B-48E5-8AA5-9C7F4CA63F66}" destId="{E8598EA6-5322-4083-B304-45909D7BA570}" srcOrd="1" destOrd="0" presId="urn:microsoft.com/office/officeart/2005/8/layout/hierarchy2"/>
    <dgm:cxn modelId="{E0EE8747-FAE2-4F3C-B6DF-2B2984B04125}" type="presOf" srcId="{3D6E1C06-EE6C-49F4-A6F9-07B5777AB724}" destId="{989C1217-0AD9-4388-8E3B-C1E88087685E}" srcOrd="1" destOrd="0" presId="urn:microsoft.com/office/officeart/2005/8/layout/hierarchy2"/>
    <dgm:cxn modelId="{6E19A520-EC19-4BF2-83C4-E03F0B3F8288}" srcId="{9194529A-B1C8-484D-8DF4-378C8E8A9998}" destId="{C528FC8F-D0AC-484C-8007-8529074EC67C}" srcOrd="0" destOrd="0" parTransId="{682565F6-9378-4DF3-9E37-1367DEB1DDE3}" sibTransId="{FBD14FEC-5106-45EB-B78F-555C6BA9239B}"/>
    <dgm:cxn modelId="{43E968C6-5071-4624-91E9-E38D9A3EF134}" type="presOf" srcId="{8A72D365-1B3D-42EA-8255-70C69A93FB40}" destId="{D2D5460B-CB8C-43DE-A35B-5AB34710C51B}" srcOrd="0" destOrd="0" presId="urn:microsoft.com/office/officeart/2005/8/layout/hierarchy2"/>
    <dgm:cxn modelId="{992F5C3F-B430-42F1-A1F6-A7A07C57CEF3}" type="presOf" srcId="{9194529A-B1C8-484D-8DF4-378C8E8A9998}" destId="{A9551442-0C4B-40B9-A095-03B074FD5B6B}" srcOrd="0" destOrd="0" presId="urn:microsoft.com/office/officeart/2005/8/layout/hierarchy2"/>
    <dgm:cxn modelId="{DFF0119F-4A9F-4323-84DE-0BB07C47FD13}" type="presOf" srcId="{CA06F941-2E06-4C30-A8A9-B90E4E688FC3}" destId="{0165D29E-1F63-4D94-A66F-24779E40A4E3}" srcOrd="1" destOrd="0" presId="urn:microsoft.com/office/officeart/2005/8/layout/hierarchy2"/>
    <dgm:cxn modelId="{32FDB711-C591-4190-8DBB-90F6E045ED3D}" type="presOf" srcId="{437D547A-179A-427A-B1A5-BD6A9A7B4F0B}" destId="{E79BD45D-4D52-466E-83C7-3645C2009992}" srcOrd="1" destOrd="0" presId="urn:microsoft.com/office/officeart/2005/8/layout/hierarchy2"/>
    <dgm:cxn modelId="{62309A2F-A988-408C-AE42-ED3BA2AA1EC4}" type="presOf" srcId="{C528FC8F-D0AC-484C-8007-8529074EC67C}" destId="{8D03A170-FB45-4CE3-AA02-AEF03505B0E5}" srcOrd="0" destOrd="0" presId="urn:microsoft.com/office/officeart/2005/8/layout/hierarchy2"/>
    <dgm:cxn modelId="{36B636B9-6D3E-40AA-8AF4-AB20B1AEDA51}" type="presOf" srcId="{489B26FE-2C49-40C3-AF83-1B6C00651988}" destId="{AA50717D-486A-4D32-96BE-AF9C03EE0EF8}" srcOrd="0" destOrd="0" presId="urn:microsoft.com/office/officeart/2005/8/layout/hierarchy2"/>
    <dgm:cxn modelId="{F264242B-00B5-460D-B2FD-3A35E9963BB9}" srcId="{C00B016B-1E37-414F-A41E-E20D0F6271AC}" destId="{E7461080-3EC2-4C8A-8327-EE5A5A9907FE}" srcOrd="0" destOrd="0" parTransId="{A01A3D06-280F-4D74-8B4F-36BDA2653960}" sibTransId="{A73A9F4A-68A6-419C-BB94-FA3558B0AB79}"/>
    <dgm:cxn modelId="{216A5EBC-5BA3-4F4F-8378-5F3F9C95E7AC}" type="presOf" srcId="{C00B016B-1E37-414F-A41E-E20D0F6271AC}" destId="{39CDD97A-97D4-4E2A-926F-59E7FD2E2B31}" srcOrd="0" destOrd="0" presId="urn:microsoft.com/office/officeart/2005/8/layout/hierarchy2"/>
    <dgm:cxn modelId="{15517DB9-296B-491D-B6C0-368875C1853D}" srcId="{2F167142-A3BB-46B5-802D-7320B0375DFF}" destId="{9194529A-B1C8-484D-8DF4-378C8E8A9998}" srcOrd="0" destOrd="0" parTransId="{CA06F941-2E06-4C30-A8A9-B90E4E688FC3}" sibTransId="{0D5AFDF8-C2CE-499A-A967-BCA5CF0B2B82}"/>
    <dgm:cxn modelId="{1BE0E063-44FA-4E78-AFBC-991BA1FE5BB7}" srcId="{2F167142-A3BB-46B5-802D-7320B0375DFF}" destId="{2D3FA631-78E3-4BCC-84F2-F2CB46C2BB88}" srcOrd="1" destOrd="0" parTransId="{B7C9DC2D-1D28-4AB7-ACE3-71166D4F375D}" sibTransId="{0B5EE015-AD79-44ED-BFB6-2F0CF35D4A9A}"/>
    <dgm:cxn modelId="{8D46803D-9D48-47CD-87F1-A95D9603270E}" type="presOf" srcId="{CA06F941-2E06-4C30-A8A9-B90E4E688FC3}" destId="{89D4FF4C-DA7F-40A3-B4B8-78732F8942AA}" srcOrd="0" destOrd="0" presId="urn:microsoft.com/office/officeart/2005/8/layout/hierarchy2"/>
    <dgm:cxn modelId="{57EA1F17-D6C3-4BB2-8A12-E25B2B3C455D}" type="presOf" srcId="{21D1E2AE-A71B-417B-86DC-534D9C8ACB4F}" destId="{746B3413-356E-4396-9677-49AC97B9559D}" srcOrd="0" destOrd="0" presId="urn:microsoft.com/office/officeart/2005/8/layout/hierarchy2"/>
    <dgm:cxn modelId="{82641D9E-8B3E-4F40-831D-0ADC0D4C3760}" type="presOf" srcId="{E4D8605F-DD0A-4046-BCFD-69F2EE05842A}" destId="{12107C6C-3CDF-4634-97D4-43F61CDF5C83}" srcOrd="1" destOrd="0" presId="urn:microsoft.com/office/officeart/2005/8/layout/hierarchy2"/>
    <dgm:cxn modelId="{5D92E26F-F02B-4389-BC0F-C1D0051C2984}" type="presOf" srcId="{E7461080-3EC2-4C8A-8327-EE5A5A9907FE}" destId="{1C174662-8B47-45F9-93E0-D8BE13D55536}" srcOrd="0" destOrd="0" presId="urn:microsoft.com/office/officeart/2005/8/layout/hierarchy2"/>
    <dgm:cxn modelId="{1941D09A-A58E-4B51-BB15-23BADEEF4791}" type="presOf" srcId="{2F167142-A3BB-46B5-802D-7320B0375DFF}" destId="{56BDDD50-72DF-4B1D-B88D-A6463E48182C}" srcOrd="0" destOrd="0" presId="urn:microsoft.com/office/officeart/2005/8/layout/hierarchy2"/>
    <dgm:cxn modelId="{43E9007D-46AD-42D6-844D-01E85B1AB051}" type="presOf" srcId="{21D1E2AE-A71B-417B-86DC-534D9C8ACB4F}" destId="{19DCE110-F01B-4CD6-81C1-4E7476A32BFF}" srcOrd="1" destOrd="0" presId="urn:microsoft.com/office/officeart/2005/8/layout/hierarchy2"/>
    <dgm:cxn modelId="{DA5D6943-A24E-470D-86BB-132E3C9E4F2B}" type="presParOf" srcId="{39CDD97A-97D4-4E2A-926F-59E7FD2E2B31}" destId="{C4451391-94CE-4224-889B-CA1078F9C956}" srcOrd="0" destOrd="0" presId="urn:microsoft.com/office/officeart/2005/8/layout/hierarchy2"/>
    <dgm:cxn modelId="{51292254-C9AF-4C56-AC74-7FE52B9DEDE7}" type="presParOf" srcId="{C4451391-94CE-4224-889B-CA1078F9C956}" destId="{1C174662-8B47-45F9-93E0-D8BE13D55536}" srcOrd="0" destOrd="0" presId="urn:microsoft.com/office/officeart/2005/8/layout/hierarchy2"/>
    <dgm:cxn modelId="{6A8F9D14-B392-4AFF-ABB7-BBC476F551EC}" type="presParOf" srcId="{C4451391-94CE-4224-889B-CA1078F9C956}" destId="{715296C1-4FF1-49DA-A45E-3DD286069861}" srcOrd="1" destOrd="0" presId="urn:microsoft.com/office/officeart/2005/8/layout/hierarchy2"/>
    <dgm:cxn modelId="{97CA249F-088C-47E9-8B21-F61629842589}" type="presParOf" srcId="{715296C1-4FF1-49DA-A45E-3DD286069861}" destId="{746B3413-356E-4396-9677-49AC97B9559D}" srcOrd="0" destOrd="0" presId="urn:microsoft.com/office/officeart/2005/8/layout/hierarchy2"/>
    <dgm:cxn modelId="{D948C470-566C-46BA-914E-DE628B7A0780}" type="presParOf" srcId="{746B3413-356E-4396-9677-49AC97B9559D}" destId="{19DCE110-F01B-4CD6-81C1-4E7476A32BFF}" srcOrd="0" destOrd="0" presId="urn:microsoft.com/office/officeart/2005/8/layout/hierarchy2"/>
    <dgm:cxn modelId="{52740B8F-6162-4BF0-9BA6-AD088B2BB98E}" type="presParOf" srcId="{715296C1-4FF1-49DA-A45E-3DD286069861}" destId="{5C041E1C-707B-4891-968C-79E0229BE719}" srcOrd="1" destOrd="0" presId="urn:microsoft.com/office/officeart/2005/8/layout/hierarchy2"/>
    <dgm:cxn modelId="{71ED1460-6577-44F1-A0C6-01068C3B0BAE}" type="presParOf" srcId="{5C041E1C-707B-4891-968C-79E0229BE719}" destId="{56BDDD50-72DF-4B1D-B88D-A6463E48182C}" srcOrd="0" destOrd="0" presId="urn:microsoft.com/office/officeart/2005/8/layout/hierarchy2"/>
    <dgm:cxn modelId="{24D0929A-A9EF-45D3-9E75-C29424E23BBE}" type="presParOf" srcId="{5C041E1C-707B-4891-968C-79E0229BE719}" destId="{2335704E-810D-4FA3-BD64-7E9AAA93FAEC}" srcOrd="1" destOrd="0" presId="urn:microsoft.com/office/officeart/2005/8/layout/hierarchy2"/>
    <dgm:cxn modelId="{D261EEED-86FF-426C-A8A7-2FAC97A90185}" type="presParOf" srcId="{2335704E-810D-4FA3-BD64-7E9AAA93FAEC}" destId="{89D4FF4C-DA7F-40A3-B4B8-78732F8942AA}" srcOrd="0" destOrd="0" presId="urn:microsoft.com/office/officeart/2005/8/layout/hierarchy2"/>
    <dgm:cxn modelId="{809EA5A0-87EA-4362-BCBE-8121910EC93A}" type="presParOf" srcId="{89D4FF4C-DA7F-40A3-B4B8-78732F8942AA}" destId="{0165D29E-1F63-4D94-A66F-24779E40A4E3}" srcOrd="0" destOrd="0" presId="urn:microsoft.com/office/officeart/2005/8/layout/hierarchy2"/>
    <dgm:cxn modelId="{89FB0ED6-CD86-44C8-BB74-C946864ED92D}" type="presParOf" srcId="{2335704E-810D-4FA3-BD64-7E9AAA93FAEC}" destId="{F06ADE23-4320-4E59-B70D-104C03FDA2C3}" srcOrd="1" destOrd="0" presId="urn:microsoft.com/office/officeart/2005/8/layout/hierarchy2"/>
    <dgm:cxn modelId="{CF44E370-8822-4A7B-865E-9B926D21564B}" type="presParOf" srcId="{F06ADE23-4320-4E59-B70D-104C03FDA2C3}" destId="{A9551442-0C4B-40B9-A095-03B074FD5B6B}" srcOrd="0" destOrd="0" presId="urn:microsoft.com/office/officeart/2005/8/layout/hierarchy2"/>
    <dgm:cxn modelId="{6DCD2BB1-9D98-4424-A5BF-30072363569E}" type="presParOf" srcId="{F06ADE23-4320-4E59-B70D-104C03FDA2C3}" destId="{42F7EC05-9ABC-47D4-BA43-65EB5557E485}" srcOrd="1" destOrd="0" presId="urn:microsoft.com/office/officeart/2005/8/layout/hierarchy2"/>
    <dgm:cxn modelId="{1835C07A-D2CF-42D9-86E8-F8FB573F21AB}" type="presParOf" srcId="{42F7EC05-9ABC-47D4-BA43-65EB5557E485}" destId="{B5D28208-DBC1-42D5-8BCC-3F006B3BE353}" srcOrd="0" destOrd="0" presId="urn:microsoft.com/office/officeart/2005/8/layout/hierarchy2"/>
    <dgm:cxn modelId="{1515DC1E-73DC-41E1-91B1-2B03333728DF}" type="presParOf" srcId="{B5D28208-DBC1-42D5-8BCC-3F006B3BE353}" destId="{6D553DEE-2E13-45BC-BD63-A978C5FBD6AA}" srcOrd="0" destOrd="0" presId="urn:microsoft.com/office/officeart/2005/8/layout/hierarchy2"/>
    <dgm:cxn modelId="{D99327FE-887C-42C7-BCA4-7935BB5F20A6}" type="presParOf" srcId="{42F7EC05-9ABC-47D4-BA43-65EB5557E485}" destId="{9663BA39-27E8-4641-8C1E-D165238C3FE6}" srcOrd="1" destOrd="0" presId="urn:microsoft.com/office/officeart/2005/8/layout/hierarchy2"/>
    <dgm:cxn modelId="{3A578B31-22D2-48B9-8EF9-FA899816F0EF}" type="presParOf" srcId="{9663BA39-27E8-4641-8C1E-D165238C3FE6}" destId="{8D03A170-FB45-4CE3-AA02-AEF03505B0E5}" srcOrd="0" destOrd="0" presId="urn:microsoft.com/office/officeart/2005/8/layout/hierarchy2"/>
    <dgm:cxn modelId="{CF50A26B-0D78-4AC3-BA01-E2022E274F69}" type="presParOf" srcId="{9663BA39-27E8-4641-8C1E-D165238C3FE6}" destId="{9F35F3D0-C41B-4BAA-809C-537A060E4DA7}" srcOrd="1" destOrd="0" presId="urn:microsoft.com/office/officeart/2005/8/layout/hierarchy2"/>
    <dgm:cxn modelId="{B30725CF-E1CC-4B94-9084-6D94AAE7A598}" type="presParOf" srcId="{2335704E-810D-4FA3-BD64-7E9AAA93FAEC}" destId="{F05C7328-EC85-45FC-8F12-94DC282C4F29}" srcOrd="2" destOrd="0" presId="urn:microsoft.com/office/officeart/2005/8/layout/hierarchy2"/>
    <dgm:cxn modelId="{CF5EFF2F-515B-4C72-B865-B34376A69267}" type="presParOf" srcId="{F05C7328-EC85-45FC-8F12-94DC282C4F29}" destId="{BF4F59CF-3FC9-4E53-959A-ABB34121F771}" srcOrd="0" destOrd="0" presId="urn:microsoft.com/office/officeart/2005/8/layout/hierarchy2"/>
    <dgm:cxn modelId="{307491D6-A22B-4FB4-BAA3-08CD7B73AFA6}" type="presParOf" srcId="{2335704E-810D-4FA3-BD64-7E9AAA93FAEC}" destId="{C42B1FE8-FFEC-4DE9-B182-8F71D3A34628}" srcOrd="3" destOrd="0" presId="urn:microsoft.com/office/officeart/2005/8/layout/hierarchy2"/>
    <dgm:cxn modelId="{CCBBCDCE-0CED-44BB-A485-7669E6750CAC}" type="presParOf" srcId="{C42B1FE8-FFEC-4DE9-B182-8F71D3A34628}" destId="{8C2D97E3-AFD1-4D08-A244-EB54DCEC60A8}" srcOrd="0" destOrd="0" presId="urn:microsoft.com/office/officeart/2005/8/layout/hierarchy2"/>
    <dgm:cxn modelId="{074C9C21-CE89-48F7-B2EC-971B4833D75A}" type="presParOf" srcId="{C42B1FE8-FFEC-4DE9-B182-8F71D3A34628}" destId="{AED02619-EAE1-4A38-AA90-7631AAEC0BF4}" srcOrd="1" destOrd="0" presId="urn:microsoft.com/office/officeart/2005/8/layout/hierarchy2"/>
    <dgm:cxn modelId="{184BE25A-E579-42D3-B359-FEF63108338F}" type="presParOf" srcId="{AED02619-EAE1-4A38-AA90-7631AAEC0BF4}" destId="{FFB6305A-1D86-4F06-8BE7-D236159321A2}" srcOrd="0" destOrd="0" presId="urn:microsoft.com/office/officeart/2005/8/layout/hierarchy2"/>
    <dgm:cxn modelId="{E49F579B-0891-434A-88CB-8AE1B8A9C506}" type="presParOf" srcId="{FFB6305A-1D86-4F06-8BE7-D236159321A2}" destId="{E79BD45D-4D52-466E-83C7-3645C2009992}" srcOrd="0" destOrd="0" presId="urn:microsoft.com/office/officeart/2005/8/layout/hierarchy2"/>
    <dgm:cxn modelId="{4435BC10-5332-4F84-9C07-991987B0C77B}" type="presParOf" srcId="{AED02619-EAE1-4A38-AA90-7631AAEC0BF4}" destId="{75803689-96EF-4D96-8F8E-BDEF60A6EB74}" srcOrd="1" destOrd="0" presId="urn:microsoft.com/office/officeart/2005/8/layout/hierarchy2"/>
    <dgm:cxn modelId="{B28CE01F-BAB1-43F0-94C8-9E5A93314A07}" type="presParOf" srcId="{75803689-96EF-4D96-8F8E-BDEF60A6EB74}" destId="{AA50717D-486A-4D32-96BE-AF9C03EE0EF8}" srcOrd="0" destOrd="0" presId="urn:microsoft.com/office/officeart/2005/8/layout/hierarchy2"/>
    <dgm:cxn modelId="{3A1B5601-BA7E-499D-B18F-F4DB1CB827AE}" type="presParOf" srcId="{75803689-96EF-4D96-8F8E-BDEF60A6EB74}" destId="{737DECF4-0338-4DF8-ACF1-FED10DD4EE6C}" srcOrd="1" destOrd="0" presId="urn:microsoft.com/office/officeart/2005/8/layout/hierarchy2"/>
    <dgm:cxn modelId="{38139DED-1BA9-4C39-AA13-CFE19B417765}" type="presParOf" srcId="{715296C1-4FF1-49DA-A45E-3DD286069861}" destId="{FE74D453-5D1F-468E-B40C-D4C9C625B9E1}" srcOrd="2" destOrd="0" presId="urn:microsoft.com/office/officeart/2005/8/layout/hierarchy2"/>
    <dgm:cxn modelId="{7D438D85-B101-43FB-A7F0-797E4163B361}" type="presParOf" srcId="{FE74D453-5D1F-468E-B40C-D4C9C625B9E1}" destId="{989C1217-0AD9-4388-8E3B-C1E88087685E}" srcOrd="0" destOrd="0" presId="urn:microsoft.com/office/officeart/2005/8/layout/hierarchy2"/>
    <dgm:cxn modelId="{20AEBB91-BA07-46A3-B130-8DB0FD5293F9}" type="presParOf" srcId="{715296C1-4FF1-49DA-A45E-3DD286069861}" destId="{BD0110B2-5D06-48F1-93A7-17FB34BE5BF8}" srcOrd="3" destOrd="0" presId="urn:microsoft.com/office/officeart/2005/8/layout/hierarchy2"/>
    <dgm:cxn modelId="{5D5F9C49-28F8-428A-88CF-1B62930A04E5}" type="presParOf" srcId="{BD0110B2-5D06-48F1-93A7-17FB34BE5BF8}" destId="{EDDA1CC9-39AA-4A5D-AE3E-AAF237DFE5CE}" srcOrd="0" destOrd="0" presId="urn:microsoft.com/office/officeart/2005/8/layout/hierarchy2"/>
    <dgm:cxn modelId="{7898B703-6B1D-4140-B3A4-64EEA6BA2E90}" type="presParOf" srcId="{BD0110B2-5D06-48F1-93A7-17FB34BE5BF8}" destId="{DCA639D4-D98B-45A8-AD05-92F8495149D5}" srcOrd="1" destOrd="0" presId="urn:microsoft.com/office/officeart/2005/8/layout/hierarchy2"/>
    <dgm:cxn modelId="{3D1C16F4-02BD-4AFC-BC5A-2E1C9458C3E4}" type="presParOf" srcId="{DCA639D4-D98B-45A8-AD05-92F8495149D5}" destId="{6DCE2BAB-5C79-43E9-8371-149B9C6EF303}" srcOrd="0" destOrd="0" presId="urn:microsoft.com/office/officeart/2005/8/layout/hierarchy2"/>
    <dgm:cxn modelId="{6BCE35C3-92D1-4D86-99CF-E1E555EEBBAB}" type="presParOf" srcId="{6DCE2BAB-5C79-43E9-8371-149B9C6EF303}" destId="{E8598EA6-5322-4083-B304-45909D7BA570}" srcOrd="0" destOrd="0" presId="urn:microsoft.com/office/officeart/2005/8/layout/hierarchy2"/>
    <dgm:cxn modelId="{1EDDF56A-B33D-4B4D-8E49-601CD696446D}" type="presParOf" srcId="{DCA639D4-D98B-45A8-AD05-92F8495149D5}" destId="{4196353B-5EBF-4351-BC71-E0A9047A4DBF}" srcOrd="1" destOrd="0" presId="urn:microsoft.com/office/officeart/2005/8/layout/hierarchy2"/>
    <dgm:cxn modelId="{F2E3F3E6-5FFF-4780-B3DE-364641970470}" type="presParOf" srcId="{4196353B-5EBF-4351-BC71-E0A9047A4DBF}" destId="{D2D5460B-CB8C-43DE-A35B-5AB34710C51B}" srcOrd="0" destOrd="0" presId="urn:microsoft.com/office/officeart/2005/8/layout/hierarchy2"/>
    <dgm:cxn modelId="{D79B4139-96C3-402A-9796-172883A2B3DD}" type="presParOf" srcId="{4196353B-5EBF-4351-BC71-E0A9047A4DBF}" destId="{6567B751-66D5-40BA-8D69-687530E61137}" srcOrd="1" destOrd="0" presId="urn:microsoft.com/office/officeart/2005/8/layout/hierarchy2"/>
    <dgm:cxn modelId="{862C7BDC-5321-4D41-B919-1E2DFFC6C3F4}" type="presParOf" srcId="{715296C1-4FF1-49DA-A45E-3DD286069861}" destId="{FC79E4F9-899A-4EA1-B497-33ABEB6B70F2}" srcOrd="4" destOrd="0" presId="urn:microsoft.com/office/officeart/2005/8/layout/hierarchy2"/>
    <dgm:cxn modelId="{82E7F4CF-FF59-4FD3-8EA2-DA08CD4121DB}" type="presParOf" srcId="{FC79E4F9-899A-4EA1-B497-33ABEB6B70F2}" destId="{12107C6C-3CDF-4634-97D4-43F61CDF5C83}" srcOrd="0" destOrd="0" presId="urn:microsoft.com/office/officeart/2005/8/layout/hierarchy2"/>
    <dgm:cxn modelId="{DB59513A-08C1-4EA2-8182-42E729716505}" type="presParOf" srcId="{715296C1-4FF1-49DA-A45E-3DD286069861}" destId="{35831287-D6B3-4432-8672-1EC46A5FF745}" srcOrd="5" destOrd="0" presId="urn:microsoft.com/office/officeart/2005/8/layout/hierarchy2"/>
    <dgm:cxn modelId="{54A06181-65F7-462A-B6E4-FB9CB7022C62}" type="presParOf" srcId="{35831287-D6B3-4432-8672-1EC46A5FF745}" destId="{BCA70BCA-D15F-4B94-94A8-A90D332A3781}" srcOrd="0" destOrd="0" presId="urn:microsoft.com/office/officeart/2005/8/layout/hierarchy2"/>
    <dgm:cxn modelId="{3ACC2177-952B-490D-9B06-A47FDF37F0C2}" type="presParOf" srcId="{35831287-D6B3-4432-8672-1EC46A5FF745}" destId="{E3A0652A-2D17-483F-9C70-9C74D6A9DA1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83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63"/>
            <a:ext cx="42783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92763" y="6456363"/>
            <a:ext cx="42799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20DB6FF3-E912-4172-B67D-7BC70019A84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11684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313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92763" y="0"/>
            <a:ext cx="4279900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59DDCEC-494F-4E98-8ED4-D1F40C0B2DAB}" type="datetimeFigureOut">
              <a:rPr lang="ru-RU"/>
              <a:pPr>
                <a:defRPr/>
              </a:pPr>
              <a:t>04.09.2024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38500" y="509588"/>
            <a:ext cx="3397250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5838" y="3228975"/>
            <a:ext cx="7902575" cy="30591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278313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92763" y="6456363"/>
            <a:ext cx="4279900" cy="339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505C982-AA34-410C-B332-077126A0C72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92604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">
            <a:extLst>
              <a:ext uri="{FF2B5EF4-FFF2-40B4-BE49-F238E27FC236}">
                <a16:creationId xmlns:a16="http://schemas.microsoft.com/office/drawing/2014/main" xmlns="" id="{62E4C3AF-97F2-16B4-E011-4B3E8793918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5175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1pPr>
            <a:lvl2pPr marL="741363" indent="-284163" defTabSz="765175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2pPr>
            <a:lvl3pPr marL="1141413" indent="-227013" defTabSz="765175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3pPr>
            <a:lvl4pPr marL="1598613" indent="-227013" defTabSz="765175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4pPr>
            <a:lvl5pPr marL="2055813" indent="-227013" defTabSz="765175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5pPr>
            <a:lvl6pPr marL="2513013" indent="-227013" defTabSz="7651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6pPr>
            <a:lvl7pPr marL="2970213" indent="-227013" defTabSz="7651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7pPr>
            <a:lvl8pPr marL="3427413" indent="-227013" defTabSz="7651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8pPr>
            <a:lvl9pPr marL="3884613" indent="-227013" defTabSz="7651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9pPr>
          </a:lstStyle>
          <a:p>
            <a:r>
              <a:rPr lang="en-US" altLang="ru-RU" sz="1000" b="0">
                <a:latin typeface="Arial" panose="020B0604020202020204" pitchFamily="34" charset="0"/>
              </a:rPr>
              <a:t>Лекция 1. Основные понятия. Алгоритм обратного распространения ошибки</a:t>
            </a:r>
            <a:endParaRPr lang="en-US" altLang="ru-RU" sz="1000" b="0"/>
          </a:p>
        </p:txBody>
      </p:sp>
      <p:sp>
        <p:nvSpPr>
          <p:cNvPr id="44035" name="Rectangle 7">
            <a:extLst>
              <a:ext uri="{FF2B5EF4-FFF2-40B4-BE49-F238E27FC236}">
                <a16:creationId xmlns:a16="http://schemas.microsoft.com/office/drawing/2014/main" xmlns="" id="{9FD02318-0286-1F85-E5FC-17E0F7DCFF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5175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1pPr>
            <a:lvl2pPr marL="741363" indent="-284163" defTabSz="765175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2pPr>
            <a:lvl3pPr marL="1141413" indent="-227013" defTabSz="765175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3pPr>
            <a:lvl4pPr marL="1598613" indent="-227013" defTabSz="765175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4pPr>
            <a:lvl5pPr marL="2055813" indent="-227013" defTabSz="765175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5pPr>
            <a:lvl6pPr marL="2513013" indent="-227013" defTabSz="7651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6pPr>
            <a:lvl7pPr marL="2970213" indent="-227013" defTabSz="7651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7pPr>
            <a:lvl8pPr marL="3427413" indent="-227013" defTabSz="7651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8pPr>
            <a:lvl9pPr marL="3884613" indent="-227013" defTabSz="7651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9pPr>
          </a:lstStyle>
          <a:p>
            <a:fld id="{587A1A55-839E-4C11-B5BF-7249C5749BD9}" type="slidenum">
              <a:rPr lang="en-US" altLang="ru-RU" sz="1000" b="0">
                <a:latin typeface="Arial" panose="020B0604020202020204" pitchFamily="34" charset="0"/>
              </a:rPr>
              <a:pPr/>
              <a:t>22</a:t>
            </a:fld>
            <a:endParaRPr lang="en-US" altLang="ru-RU" sz="1000" b="0"/>
          </a:p>
        </p:txBody>
      </p:sp>
      <p:sp>
        <p:nvSpPr>
          <p:cNvPr id="44036" name="Rectangle 2">
            <a:extLst>
              <a:ext uri="{FF2B5EF4-FFF2-40B4-BE49-F238E27FC236}">
                <a16:creationId xmlns:a16="http://schemas.microsoft.com/office/drawing/2014/main" xmlns="" id="{9BA3E659-1102-22EA-7068-F38C5E72F7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44037" name="Rectangle 3">
            <a:extLst>
              <a:ext uri="{FF2B5EF4-FFF2-40B4-BE49-F238E27FC236}">
                <a16:creationId xmlns:a16="http://schemas.microsoft.com/office/drawing/2014/main" xmlns="" id="{70C22325-7398-FBDE-42DE-C8F8C28D3C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6628" name="Номер слайда 3"/>
          <p:cNvSpPr txBox="1">
            <a:spLocks noGrp="1"/>
          </p:cNvSpPr>
          <p:nvPr/>
        </p:nvSpPr>
        <p:spPr bwMode="auto">
          <a:xfrm>
            <a:off x="5592763" y="6456363"/>
            <a:ext cx="4279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700039E-B9CD-42F1-A0BD-01407AEEC628}" type="slidenum">
              <a:rPr lang="ru-RU" altLang="ru-RU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40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7652" name="Номер слайда 3"/>
          <p:cNvSpPr txBox="1">
            <a:spLocks noGrp="1"/>
          </p:cNvSpPr>
          <p:nvPr/>
        </p:nvSpPr>
        <p:spPr bwMode="auto">
          <a:xfrm>
            <a:off x="5592763" y="6456363"/>
            <a:ext cx="4279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CA12B99-F996-4825-BB6C-606931588205}" type="slidenum">
              <a:rPr lang="ru-RU" altLang="ru-RU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41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2147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2772" name="Номер слайда 3"/>
          <p:cNvSpPr txBox="1">
            <a:spLocks noGrp="1"/>
          </p:cNvSpPr>
          <p:nvPr/>
        </p:nvSpPr>
        <p:spPr bwMode="auto">
          <a:xfrm>
            <a:off x="5592763" y="6456363"/>
            <a:ext cx="4279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89CED26-1D99-4BAA-9759-3C3481252095}" type="slidenum">
              <a:rPr lang="ru-RU" altLang="ru-RU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42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140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AE62F-E860-4685-8BD3-7325CB797F25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1728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8676" name="Номер слайда 3"/>
          <p:cNvSpPr txBox="1">
            <a:spLocks noGrp="1"/>
          </p:cNvSpPr>
          <p:nvPr/>
        </p:nvSpPr>
        <p:spPr bwMode="auto">
          <a:xfrm>
            <a:off x="5592763" y="6456363"/>
            <a:ext cx="4279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FD286C5-5732-4518-A940-1A1C269186E8}" type="slidenum">
              <a:rPr lang="ru-RU" altLang="ru-RU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44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0724" name="Номер слайда 3"/>
          <p:cNvSpPr txBox="1">
            <a:spLocks noGrp="1"/>
          </p:cNvSpPr>
          <p:nvPr/>
        </p:nvSpPr>
        <p:spPr bwMode="auto">
          <a:xfrm>
            <a:off x="5592763" y="6456363"/>
            <a:ext cx="4279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53621D8-3264-4CE3-B5CF-5C181C184C40}" type="slidenum">
              <a:rPr lang="ru-RU" altLang="ru-RU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45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2772" name="Номер слайда 3"/>
          <p:cNvSpPr txBox="1">
            <a:spLocks noGrp="1"/>
          </p:cNvSpPr>
          <p:nvPr/>
        </p:nvSpPr>
        <p:spPr bwMode="auto">
          <a:xfrm>
            <a:off x="5592763" y="6456363"/>
            <a:ext cx="4279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89CED26-1D99-4BAA-9759-3C3481252095}" type="slidenum">
              <a:rPr lang="ru-RU" altLang="ru-RU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46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2772" name="Номер слайда 3"/>
          <p:cNvSpPr txBox="1">
            <a:spLocks noGrp="1"/>
          </p:cNvSpPr>
          <p:nvPr/>
        </p:nvSpPr>
        <p:spPr bwMode="auto">
          <a:xfrm>
            <a:off x="5592763" y="6456363"/>
            <a:ext cx="4279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89CED26-1D99-4BAA-9759-3C3481252095}" type="slidenum">
              <a:rPr lang="ru-RU" altLang="ru-RU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47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2772" name="Номер слайда 3"/>
          <p:cNvSpPr txBox="1">
            <a:spLocks noGrp="1"/>
          </p:cNvSpPr>
          <p:nvPr/>
        </p:nvSpPr>
        <p:spPr bwMode="auto">
          <a:xfrm>
            <a:off x="5592763" y="6456363"/>
            <a:ext cx="4279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89CED26-1D99-4BAA-9759-3C3481252095}" type="slidenum">
              <a:rPr lang="ru-RU" altLang="ru-RU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48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2772" name="Номер слайда 3"/>
          <p:cNvSpPr txBox="1">
            <a:spLocks noGrp="1"/>
          </p:cNvSpPr>
          <p:nvPr/>
        </p:nvSpPr>
        <p:spPr bwMode="auto">
          <a:xfrm>
            <a:off x="5592763" y="6456363"/>
            <a:ext cx="4279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89CED26-1D99-4BAA-9759-3C3481252095}" type="slidenum">
              <a:rPr lang="ru-RU" altLang="ru-RU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49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6">
            <a:extLst>
              <a:ext uri="{FF2B5EF4-FFF2-40B4-BE49-F238E27FC236}">
                <a16:creationId xmlns:a16="http://schemas.microsoft.com/office/drawing/2014/main" xmlns="" id="{90EB10E6-5D39-66BE-702A-7C172C87C65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5175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1pPr>
            <a:lvl2pPr marL="741363" indent="-284163" defTabSz="765175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2pPr>
            <a:lvl3pPr marL="1141413" indent="-227013" defTabSz="765175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3pPr>
            <a:lvl4pPr marL="1598613" indent="-227013" defTabSz="765175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4pPr>
            <a:lvl5pPr marL="2055813" indent="-227013" defTabSz="765175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5pPr>
            <a:lvl6pPr marL="2513013" indent="-227013" defTabSz="7651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6pPr>
            <a:lvl7pPr marL="2970213" indent="-227013" defTabSz="7651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7pPr>
            <a:lvl8pPr marL="3427413" indent="-227013" defTabSz="7651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8pPr>
            <a:lvl9pPr marL="3884613" indent="-227013" defTabSz="7651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9pPr>
          </a:lstStyle>
          <a:p>
            <a:r>
              <a:rPr lang="en-US" altLang="ru-RU" sz="1000" b="0">
                <a:latin typeface="Arial" panose="020B0604020202020204" pitchFamily="34" charset="0"/>
              </a:rPr>
              <a:t>Лекция 1. Основные понятия. Алгоритм обратного распространения ошибки</a:t>
            </a:r>
            <a:endParaRPr lang="en-US" altLang="ru-RU" sz="1000" b="0"/>
          </a:p>
        </p:txBody>
      </p:sp>
      <p:sp>
        <p:nvSpPr>
          <p:cNvPr id="48131" name="Rectangle 7">
            <a:extLst>
              <a:ext uri="{FF2B5EF4-FFF2-40B4-BE49-F238E27FC236}">
                <a16:creationId xmlns:a16="http://schemas.microsoft.com/office/drawing/2014/main" xmlns="" id="{F4F98639-1F80-08D0-43C6-00F66D0B9A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5175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1pPr>
            <a:lvl2pPr marL="741363" indent="-284163" defTabSz="765175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2pPr>
            <a:lvl3pPr marL="1141413" indent="-227013" defTabSz="765175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3pPr>
            <a:lvl4pPr marL="1598613" indent="-227013" defTabSz="765175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4pPr>
            <a:lvl5pPr marL="2055813" indent="-227013" defTabSz="765175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5pPr>
            <a:lvl6pPr marL="2513013" indent="-227013" defTabSz="7651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6pPr>
            <a:lvl7pPr marL="2970213" indent="-227013" defTabSz="7651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7pPr>
            <a:lvl8pPr marL="3427413" indent="-227013" defTabSz="7651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8pPr>
            <a:lvl9pPr marL="3884613" indent="-227013" defTabSz="7651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9pPr>
          </a:lstStyle>
          <a:p>
            <a:fld id="{091BDDC8-5A6F-46EC-AB6E-5C6034BDB966}" type="slidenum">
              <a:rPr lang="en-US" altLang="ru-RU" sz="1000" b="0">
                <a:latin typeface="Arial" panose="020B0604020202020204" pitchFamily="34" charset="0"/>
              </a:rPr>
              <a:pPr/>
              <a:t>23</a:t>
            </a:fld>
            <a:endParaRPr lang="en-US" altLang="ru-RU" sz="1000" b="0"/>
          </a:p>
        </p:txBody>
      </p:sp>
      <p:sp>
        <p:nvSpPr>
          <p:cNvPr id="48132" name="Rectangle 2">
            <a:extLst>
              <a:ext uri="{FF2B5EF4-FFF2-40B4-BE49-F238E27FC236}">
                <a16:creationId xmlns:a16="http://schemas.microsoft.com/office/drawing/2014/main" xmlns="" id="{EF50D633-584B-BA99-0753-CDCA470EDD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48133" name="Rectangle 3">
            <a:extLst>
              <a:ext uri="{FF2B5EF4-FFF2-40B4-BE49-F238E27FC236}">
                <a16:creationId xmlns:a16="http://schemas.microsoft.com/office/drawing/2014/main" xmlns="" id="{9FA3CA41-5797-9569-0DB9-32498BC95A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ru-RU"/>
              <a:t>Несколько выходов</a:t>
            </a:r>
          </a:p>
          <a:p>
            <a:endParaRPr lang="en-US" altLang="ru-RU">
              <a:latin typeface="Times New Roman Cyr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2772" name="Номер слайда 3"/>
          <p:cNvSpPr txBox="1">
            <a:spLocks noGrp="1"/>
          </p:cNvSpPr>
          <p:nvPr/>
        </p:nvSpPr>
        <p:spPr bwMode="auto">
          <a:xfrm>
            <a:off x="5592763" y="6456363"/>
            <a:ext cx="4279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89CED26-1D99-4BAA-9759-3C3481252095}" type="slidenum">
              <a:rPr lang="ru-RU" altLang="ru-RU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50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Номер слайда 3"/>
          <p:cNvSpPr txBox="1">
            <a:spLocks noGrp="1"/>
          </p:cNvSpPr>
          <p:nvPr/>
        </p:nvSpPr>
        <p:spPr bwMode="auto">
          <a:xfrm>
            <a:off x="5592763" y="6456363"/>
            <a:ext cx="4279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B407AEB-FCF7-440F-98E0-DC71FBCBABCB}" type="slidenum">
              <a:rPr lang="ru-RU" altLang="ru-RU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52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8984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Номер слайда 3"/>
          <p:cNvSpPr txBox="1">
            <a:spLocks noGrp="1"/>
          </p:cNvSpPr>
          <p:nvPr/>
        </p:nvSpPr>
        <p:spPr bwMode="auto">
          <a:xfrm>
            <a:off x="5592763" y="6456363"/>
            <a:ext cx="4279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B407AEB-FCF7-440F-98E0-DC71FBCBABCB}" type="slidenum">
              <a:rPr lang="ru-RU" altLang="ru-RU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54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Номер слайда 3"/>
          <p:cNvSpPr txBox="1">
            <a:spLocks noGrp="1"/>
          </p:cNvSpPr>
          <p:nvPr/>
        </p:nvSpPr>
        <p:spPr bwMode="auto">
          <a:xfrm>
            <a:off x="5592763" y="6456363"/>
            <a:ext cx="4279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B407AEB-FCF7-440F-98E0-DC71FBCBABCB}" type="slidenum">
              <a:rPr lang="ru-RU" altLang="ru-RU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56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4300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4820" name="Номер слайда 3"/>
          <p:cNvSpPr txBox="1">
            <a:spLocks noGrp="1"/>
          </p:cNvSpPr>
          <p:nvPr/>
        </p:nvSpPr>
        <p:spPr bwMode="auto">
          <a:xfrm>
            <a:off x="5592763" y="6456363"/>
            <a:ext cx="4279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245BE7D-B5F6-4474-9839-E1500672E013}" type="slidenum">
              <a:rPr lang="ru-RU" altLang="ru-RU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57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4820" name="Номер слайда 3"/>
          <p:cNvSpPr txBox="1">
            <a:spLocks noGrp="1"/>
          </p:cNvSpPr>
          <p:nvPr/>
        </p:nvSpPr>
        <p:spPr bwMode="auto">
          <a:xfrm>
            <a:off x="5592763" y="6456363"/>
            <a:ext cx="4279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245BE7D-B5F6-4474-9839-E1500672E013}" type="slidenum">
              <a:rPr lang="ru-RU" altLang="ru-RU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59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4820" name="Номер слайда 3"/>
          <p:cNvSpPr txBox="1">
            <a:spLocks noGrp="1"/>
          </p:cNvSpPr>
          <p:nvPr/>
        </p:nvSpPr>
        <p:spPr bwMode="auto">
          <a:xfrm>
            <a:off x="5592763" y="6456363"/>
            <a:ext cx="4279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245BE7D-B5F6-4474-9839-E1500672E013}" type="slidenum">
              <a:rPr lang="ru-RU" altLang="ru-RU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60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4820" name="Номер слайда 3"/>
          <p:cNvSpPr txBox="1">
            <a:spLocks noGrp="1"/>
          </p:cNvSpPr>
          <p:nvPr/>
        </p:nvSpPr>
        <p:spPr bwMode="auto">
          <a:xfrm>
            <a:off x="5592763" y="6456363"/>
            <a:ext cx="4279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245BE7D-B5F6-4474-9839-E1500672E013}" type="slidenum">
              <a:rPr lang="ru-RU" altLang="ru-RU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61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5844" name="Номер слайда 3"/>
          <p:cNvSpPr txBox="1">
            <a:spLocks noGrp="1"/>
          </p:cNvSpPr>
          <p:nvPr/>
        </p:nvSpPr>
        <p:spPr bwMode="auto">
          <a:xfrm>
            <a:off x="5592763" y="6456363"/>
            <a:ext cx="4279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90E3553-D372-4C1D-AC45-0C20C1058E0A}" type="slidenum">
              <a:rPr lang="ru-RU" altLang="ru-RU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65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6">
            <a:extLst>
              <a:ext uri="{FF2B5EF4-FFF2-40B4-BE49-F238E27FC236}">
                <a16:creationId xmlns:a16="http://schemas.microsoft.com/office/drawing/2014/main" xmlns="" id="{F5C1F432-3B8B-EA0A-B465-5106DF11A67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5175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1pPr>
            <a:lvl2pPr marL="741363" indent="-284163" defTabSz="765175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2pPr>
            <a:lvl3pPr marL="1141413" indent="-227013" defTabSz="765175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3pPr>
            <a:lvl4pPr marL="1598613" indent="-227013" defTabSz="765175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4pPr>
            <a:lvl5pPr marL="2055813" indent="-227013" defTabSz="765175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5pPr>
            <a:lvl6pPr marL="2513013" indent="-227013" defTabSz="7651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6pPr>
            <a:lvl7pPr marL="2970213" indent="-227013" defTabSz="7651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7pPr>
            <a:lvl8pPr marL="3427413" indent="-227013" defTabSz="7651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8pPr>
            <a:lvl9pPr marL="3884613" indent="-227013" defTabSz="7651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9pPr>
          </a:lstStyle>
          <a:p>
            <a:r>
              <a:rPr lang="en-US" altLang="ru-RU" sz="1000" b="0">
                <a:latin typeface="Arial" panose="020B0604020202020204" pitchFamily="34" charset="0"/>
              </a:rPr>
              <a:t>Лекция 1. Основные понятия. Алгоритм обратного распространения ошибки</a:t>
            </a:r>
            <a:endParaRPr lang="en-US" altLang="ru-RU" sz="1000" b="0"/>
          </a:p>
        </p:txBody>
      </p:sp>
      <p:sp>
        <p:nvSpPr>
          <p:cNvPr id="50179" name="Rectangle 7">
            <a:extLst>
              <a:ext uri="{FF2B5EF4-FFF2-40B4-BE49-F238E27FC236}">
                <a16:creationId xmlns:a16="http://schemas.microsoft.com/office/drawing/2014/main" xmlns="" id="{F3AEF8ED-D9FE-C8BD-F87E-8147CCD286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5175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1pPr>
            <a:lvl2pPr marL="741363" indent="-284163" defTabSz="765175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2pPr>
            <a:lvl3pPr marL="1141413" indent="-227013" defTabSz="765175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3pPr>
            <a:lvl4pPr marL="1598613" indent="-227013" defTabSz="765175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4pPr>
            <a:lvl5pPr marL="2055813" indent="-227013" defTabSz="765175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5pPr>
            <a:lvl6pPr marL="2513013" indent="-227013" defTabSz="7651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6pPr>
            <a:lvl7pPr marL="2970213" indent="-227013" defTabSz="7651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7pPr>
            <a:lvl8pPr marL="3427413" indent="-227013" defTabSz="7651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8pPr>
            <a:lvl9pPr marL="3884613" indent="-227013" defTabSz="7651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9pPr>
          </a:lstStyle>
          <a:p>
            <a:fld id="{7D898FD6-5FAD-44E0-BEAF-99EADA47E74A}" type="slidenum">
              <a:rPr lang="en-US" altLang="ru-RU" sz="1000" b="0">
                <a:latin typeface="Arial" panose="020B0604020202020204" pitchFamily="34" charset="0"/>
              </a:rPr>
              <a:pPr/>
              <a:t>24</a:t>
            </a:fld>
            <a:endParaRPr lang="en-US" altLang="ru-RU" sz="1000" b="0"/>
          </a:p>
        </p:txBody>
      </p:sp>
      <p:sp>
        <p:nvSpPr>
          <p:cNvPr id="50180" name="Rectangle 2">
            <a:extLst>
              <a:ext uri="{FF2B5EF4-FFF2-40B4-BE49-F238E27FC236}">
                <a16:creationId xmlns:a16="http://schemas.microsoft.com/office/drawing/2014/main" xmlns="" id="{472F0C53-A036-9EBB-53DF-C90526DA05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50181" name="Rectangle 3">
            <a:extLst>
              <a:ext uri="{FF2B5EF4-FFF2-40B4-BE49-F238E27FC236}">
                <a16:creationId xmlns:a16="http://schemas.microsoft.com/office/drawing/2014/main" xmlns="" id="{BE67F71B-DC23-A47F-268A-00C11B6D92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ru-RU"/>
              <a:t>Несколько выходов</a:t>
            </a:r>
          </a:p>
          <a:p>
            <a:endParaRPr lang="en-US" altLang="ru-RU">
              <a:latin typeface="Times New Roman Cyr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>
            <a:extLst>
              <a:ext uri="{FF2B5EF4-FFF2-40B4-BE49-F238E27FC236}">
                <a16:creationId xmlns:a16="http://schemas.microsoft.com/office/drawing/2014/main" xmlns="" id="{7F37EAD7-A74E-8960-C074-F0C13570220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771525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1pPr>
            <a:lvl2pPr marL="742950" indent="-285750" defTabSz="771525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2pPr>
            <a:lvl3pPr marL="1143000" indent="-228600" defTabSz="771525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3pPr>
            <a:lvl4pPr marL="1600200" indent="-228600" defTabSz="771525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4pPr>
            <a:lvl5pPr marL="2057400" indent="-228600" defTabSz="771525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5pPr>
            <a:lvl6pPr marL="25146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6pPr>
            <a:lvl7pPr marL="29718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7pPr>
            <a:lvl8pPr marL="34290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8pPr>
            <a:lvl9pPr marL="38862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9pPr>
          </a:lstStyle>
          <a:p>
            <a:r>
              <a:rPr lang="ru-RU" altLang="ru-RU" sz="1000" b="0">
                <a:latin typeface="Arial" panose="020B0604020202020204" pitchFamily="34" charset="0"/>
              </a:rPr>
              <a:t>Лекция №2. Алгоритм обратного распространения ошибки и его модификации. Персептроны. Выбор параметров сети </a:t>
            </a:r>
            <a:endParaRPr lang="ru-RU" altLang="ru-RU" sz="1000" b="0"/>
          </a:p>
        </p:txBody>
      </p:sp>
      <p:sp>
        <p:nvSpPr>
          <p:cNvPr id="37891" name="Rectangle 7">
            <a:extLst>
              <a:ext uri="{FF2B5EF4-FFF2-40B4-BE49-F238E27FC236}">
                <a16:creationId xmlns:a16="http://schemas.microsoft.com/office/drawing/2014/main" xmlns="" id="{B5767AFA-3A5F-1303-B47C-89A769A504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771525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1pPr>
            <a:lvl2pPr marL="742950" indent="-285750" defTabSz="771525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2pPr>
            <a:lvl3pPr marL="1143000" indent="-228600" defTabSz="771525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3pPr>
            <a:lvl4pPr marL="1600200" indent="-228600" defTabSz="771525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4pPr>
            <a:lvl5pPr marL="2057400" indent="-228600" defTabSz="771525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5pPr>
            <a:lvl6pPr marL="25146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6pPr>
            <a:lvl7pPr marL="29718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7pPr>
            <a:lvl8pPr marL="34290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8pPr>
            <a:lvl9pPr marL="38862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9pPr>
          </a:lstStyle>
          <a:p>
            <a:fld id="{FD56CA45-0175-4B76-AD1B-3ADBF4C7DAEE}" type="slidenum">
              <a:rPr lang="ru-RU" altLang="ru-RU" sz="1000" b="0">
                <a:latin typeface="Arial" panose="020B0604020202020204" pitchFamily="34" charset="0"/>
              </a:rPr>
              <a:pPr/>
              <a:t>25</a:t>
            </a:fld>
            <a:endParaRPr lang="ru-RU" altLang="ru-RU" sz="1000" b="0"/>
          </a:p>
        </p:txBody>
      </p:sp>
      <p:sp>
        <p:nvSpPr>
          <p:cNvPr id="37892" name="Rectangle 2">
            <a:extLst>
              <a:ext uri="{FF2B5EF4-FFF2-40B4-BE49-F238E27FC236}">
                <a16:creationId xmlns:a16="http://schemas.microsoft.com/office/drawing/2014/main" xmlns="" id="{C4C83061-4E4E-C435-35D0-A7B2708E39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8025" y="515938"/>
            <a:ext cx="3384550" cy="2538412"/>
          </a:xfrm>
          <a:ln cap="flat"/>
        </p:spPr>
      </p:sp>
      <p:sp>
        <p:nvSpPr>
          <p:cNvPr id="37893" name="Rectangle 3">
            <a:extLst>
              <a:ext uri="{FF2B5EF4-FFF2-40B4-BE49-F238E27FC236}">
                <a16:creationId xmlns:a16="http://schemas.microsoft.com/office/drawing/2014/main" xmlns="" id="{A7B078F6-08D8-F9A3-6FEC-9628F410CD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3370" tIns="46686" rIns="93370" bIns="46686"/>
          <a:lstStyle/>
          <a:p>
            <a:r>
              <a:rPr lang="en-US" altLang="ru-RU"/>
              <a:t>Ср.со случаем выходного слоя</a:t>
            </a:r>
          </a:p>
          <a:p>
            <a:endParaRPr lang="en-US" altLang="ru-RU">
              <a:latin typeface="Times New Roman Cyr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>
            <a:extLst>
              <a:ext uri="{FF2B5EF4-FFF2-40B4-BE49-F238E27FC236}">
                <a16:creationId xmlns:a16="http://schemas.microsoft.com/office/drawing/2014/main" xmlns="" id="{9B474269-AD1A-01D0-A96C-816FE9E498E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6763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1pPr>
            <a:lvl2pPr marL="736600" indent="-282575" defTabSz="766763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2pPr>
            <a:lvl3pPr marL="1133475" indent="-225425" defTabSz="766763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3pPr>
            <a:lvl4pPr marL="1587500" indent="-225425" defTabSz="766763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4pPr>
            <a:lvl5pPr marL="2041525" indent="-225425" defTabSz="766763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5pPr>
            <a:lvl6pPr marL="2498725" indent="-225425" defTabSz="7667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6pPr>
            <a:lvl7pPr marL="2955925" indent="-225425" defTabSz="7667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7pPr>
            <a:lvl8pPr marL="3413125" indent="-225425" defTabSz="7667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8pPr>
            <a:lvl9pPr marL="3870325" indent="-225425" defTabSz="7667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9pPr>
          </a:lstStyle>
          <a:p>
            <a:r>
              <a:rPr lang="en-US" altLang="ru-RU" sz="1000" b="0">
                <a:latin typeface="Arial" panose="020B0604020202020204" pitchFamily="34" charset="0"/>
              </a:rPr>
              <a:t>Лекция 1. Основные понятия. Алгоритм обратного распространения ошибки</a:t>
            </a:r>
            <a:endParaRPr lang="en-US" altLang="ru-RU" sz="1000" b="0"/>
          </a:p>
        </p:txBody>
      </p:sp>
      <p:sp>
        <p:nvSpPr>
          <p:cNvPr id="17411" name="Rectangle 7">
            <a:extLst>
              <a:ext uri="{FF2B5EF4-FFF2-40B4-BE49-F238E27FC236}">
                <a16:creationId xmlns:a16="http://schemas.microsoft.com/office/drawing/2014/main" xmlns="" id="{C35CAC05-2EA3-3248-8112-BEAC983235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6763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1pPr>
            <a:lvl2pPr marL="736600" indent="-282575" defTabSz="766763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2pPr>
            <a:lvl3pPr marL="1133475" indent="-225425" defTabSz="766763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3pPr>
            <a:lvl4pPr marL="1587500" indent="-225425" defTabSz="766763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4pPr>
            <a:lvl5pPr marL="2041525" indent="-225425" defTabSz="766763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5pPr>
            <a:lvl6pPr marL="2498725" indent="-225425" defTabSz="7667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6pPr>
            <a:lvl7pPr marL="2955925" indent="-225425" defTabSz="7667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7pPr>
            <a:lvl8pPr marL="3413125" indent="-225425" defTabSz="7667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8pPr>
            <a:lvl9pPr marL="3870325" indent="-225425" defTabSz="7667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9pPr>
          </a:lstStyle>
          <a:p>
            <a:fld id="{C0CD8616-06BF-40B2-AAAD-A65C4F2F1980}" type="slidenum">
              <a:rPr lang="en-US" altLang="ru-RU" sz="1000" b="0">
                <a:latin typeface="Arial" panose="020B0604020202020204" pitchFamily="34" charset="0"/>
              </a:rPr>
              <a:pPr/>
              <a:t>26</a:t>
            </a:fld>
            <a:endParaRPr lang="en-US" altLang="ru-RU" sz="1000" b="0"/>
          </a:p>
        </p:txBody>
      </p:sp>
      <p:sp>
        <p:nvSpPr>
          <p:cNvPr id="17412" name="Rectangle 2">
            <a:extLst>
              <a:ext uri="{FF2B5EF4-FFF2-40B4-BE49-F238E27FC236}">
                <a16:creationId xmlns:a16="http://schemas.microsoft.com/office/drawing/2014/main" xmlns="" id="{69E37167-4B88-37C4-55ED-1C4773015A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7413" name="Rectangle 3">
            <a:extLst>
              <a:ext uri="{FF2B5EF4-FFF2-40B4-BE49-F238E27FC236}">
                <a16:creationId xmlns:a16="http://schemas.microsoft.com/office/drawing/2014/main" xmlns="" id="{318BB536-35A1-4930-CA48-133631E045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ru-RU"/>
              <a:t>Те НС, которые мы будем рассматривать</a:t>
            </a:r>
          </a:p>
          <a:p>
            <a:endParaRPr lang="en-US" altLang="ru-RU"/>
          </a:p>
          <a:p>
            <a:r>
              <a:rPr lang="en-US" altLang="ru-RU"/>
              <a:t>Условное деление</a:t>
            </a:r>
          </a:p>
          <a:p>
            <a:endParaRPr lang="en-US" altLang="ru-RU">
              <a:latin typeface="Times New Roman Cyr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>
            <a:extLst>
              <a:ext uri="{FF2B5EF4-FFF2-40B4-BE49-F238E27FC236}">
                <a16:creationId xmlns:a16="http://schemas.microsoft.com/office/drawing/2014/main" xmlns="" id="{4C79018E-6114-9C28-0243-65448F2BE0C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5175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1pPr>
            <a:lvl2pPr marL="741363" indent="-284163" defTabSz="765175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2pPr>
            <a:lvl3pPr marL="1141413" indent="-227013" defTabSz="765175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3pPr>
            <a:lvl4pPr marL="1598613" indent="-227013" defTabSz="765175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4pPr>
            <a:lvl5pPr marL="2055813" indent="-227013" defTabSz="765175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5pPr>
            <a:lvl6pPr marL="2513013" indent="-227013" defTabSz="7651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6pPr>
            <a:lvl7pPr marL="2970213" indent="-227013" defTabSz="7651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7pPr>
            <a:lvl8pPr marL="3427413" indent="-227013" defTabSz="7651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8pPr>
            <a:lvl9pPr marL="3884613" indent="-227013" defTabSz="7651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9pPr>
          </a:lstStyle>
          <a:p>
            <a:r>
              <a:rPr lang="en-US" altLang="ru-RU" sz="1000" b="0">
                <a:latin typeface="Arial" panose="020B0604020202020204" pitchFamily="34" charset="0"/>
              </a:rPr>
              <a:t>Лекция 1. Основные понятия. Алгоритм обратного распространения ошибки</a:t>
            </a:r>
            <a:endParaRPr lang="en-US" altLang="ru-RU" sz="1000" b="0"/>
          </a:p>
        </p:txBody>
      </p:sp>
      <p:sp>
        <p:nvSpPr>
          <p:cNvPr id="23555" name="Rectangle 7">
            <a:extLst>
              <a:ext uri="{FF2B5EF4-FFF2-40B4-BE49-F238E27FC236}">
                <a16:creationId xmlns:a16="http://schemas.microsoft.com/office/drawing/2014/main" xmlns="" id="{37BBA6B6-E81E-7422-18EC-6DDFA631C2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5175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1pPr>
            <a:lvl2pPr marL="741363" indent="-284163" defTabSz="765175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2pPr>
            <a:lvl3pPr marL="1141413" indent="-227013" defTabSz="765175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3pPr>
            <a:lvl4pPr marL="1598613" indent="-227013" defTabSz="765175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4pPr>
            <a:lvl5pPr marL="2055813" indent="-227013" defTabSz="765175"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5pPr>
            <a:lvl6pPr marL="2513013" indent="-227013" defTabSz="7651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6pPr>
            <a:lvl7pPr marL="2970213" indent="-227013" defTabSz="7651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7pPr>
            <a:lvl8pPr marL="3427413" indent="-227013" defTabSz="7651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8pPr>
            <a:lvl9pPr marL="3884613" indent="-227013" defTabSz="7651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panose="020B0604020202020204" pitchFamily="34" charset="0"/>
              </a:defRPr>
            </a:lvl9pPr>
          </a:lstStyle>
          <a:p>
            <a:fld id="{769FB57C-6415-475B-B3E3-66A0CB566CB7}" type="slidenum">
              <a:rPr lang="en-US" altLang="ru-RU" sz="1000" b="0">
                <a:latin typeface="Arial" panose="020B0604020202020204" pitchFamily="34" charset="0"/>
              </a:rPr>
              <a:pPr/>
              <a:t>27</a:t>
            </a:fld>
            <a:endParaRPr lang="en-US" altLang="ru-RU" sz="1000" b="0"/>
          </a:p>
        </p:txBody>
      </p:sp>
      <p:sp>
        <p:nvSpPr>
          <p:cNvPr id="23556" name="Rectangle 1026">
            <a:extLst>
              <a:ext uri="{FF2B5EF4-FFF2-40B4-BE49-F238E27FC236}">
                <a16:creationId xmlns:a16="http://schemas.microsoft.com/office/drawing/2014/main" xmlns="" id="{B863466A-002A-2B65-318F-13FCE7EFEE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3557" name="Rectangle 1027">
            <a:extLst>
              <a:ext uri="{FF2B5EF4-FFF2-40B4-BE49-F238E27FC236}">
                <a16:creationId xmlns:a16="http://schemas.microsoft.com/office/drawing/2014/main" xmlns="" id="{E4CF429E-058F-F8B1-D666-30738039F3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ru-RU"/>
              <a:t>Обучение - подстройка весов</a:t>
            </a:r>
          </a:p>
          <a:p>
            <a:r>
              <a:rPr lang="en-US" altLang="ru-RU"/>
              <a:t>Распределенное хранение знаний в весах</a:t>
            </a:r>
          </a:p>
          <a:p>
            <a:endParaRPr lang="en-US" altLang="ru-RU">
              <a:latin typeface="Times New Roman Cyr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1748" name="Номер слайда 3"/>
          <p:cNvSpPr txBox="1">
            <a:spLocks noGrp="1"/>
          </p:cNvSpPr>
          <p:nvPr/>
        </p:nvSpPr>
        <p:spPr bwMode="auto">
          <a:xfrm>
            <a:off x="5592763" y="6456363"/>
            <a:ext cx="4279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96B2DEB-C17E-444B-989D-124977721CF0}" type="slidenum">
              <a:rPr lang="ru-RU" altLang="ru-RU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29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9700" name="Номер слайда 3"/>
          <p:cNvSpPr txBox="1">
            <a:spLocks noGrp="1"/>
          </p:cNvSpPr>
          <p:nvPr/>
        </p:nvSpPr>
        <p:spPr bwMode="auto">
          <a:xfrm>
            <a:off x="5592763" y="6456363"/>
            <a:ext cx="4279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052AD60-5A91-40E1-AFB0-C24519953E6B}" type="slidenum">
              <a:rPr lang="ru-RU" altLang="ru-RU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37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5604" name="Номер слайда 3"/>
          <p:cNvSpPr txBox="1">
            <a:spLocks noGrp="1"/>
          </p:cNvSpPr>
          <p:nvPr/>
        </p:nvSpPr>
        <p:spPr bwMode="auto">
          <a:xfrm>
            <a:off x="5592763" y="6456363"/>
            <a:ext cx="4279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A68684D-CEC4-4C7D-BA2A-D9811DFFB5D9}" type="slidenum">
              <a:rPr lang="ru-RU" altLang="ru-RU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39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F930C-340F-4E6D-9A92-B7A794CD6B32}" type="datetimeFigureOut">
              <a:rPr lang="ru-RU" altLang="ru-RU"/>
              <a:pPr>
                <a:defRPr/>
              </a:pPr>
              <a:t>04.09.2024</a:t>
            </a:fld>
            <a:endParaRPr lang="ru-RU" alt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C2CB1B-EB21-4918-AF3F-988FEA201D5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819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352CA-E3B8-405C-84D1-50748A93B095}" type="datetimeFigureOut">
              <a:rPr lang="ru-RU" altLang="ru-RU"/>
              <a:pPr>
                <a:defRPr/>
              </a:pPr>
              <a:t>04.09.2024</a:t>
            </a:fld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3A125F-3E06-4D22-AA85-61FCD8A9B20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69235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905FB-2D32-4503-8217-B1F08442E9D6}" type="datetimeFigureOut">
              <a:rPr lang="ru-RU" altLang="ru-RU"/>
              <a:pPr>
                <a:defRPr/>
              </a:pPr>
              <a:t>04.09.2024</a:t>
            </a:fld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67C68A-9ACA-4F52-9C1B-AA4A7455789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275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40005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B69D0-6BDE-47DC-B6DB-AA3C217457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87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4CF99-B38D-42BD-9BCD-A3A4E0FE1340}" type="datetimeFigureOut">
              <a:rPr lang="ru-RU" altLang="ru-RU"/>
              <a:pPr>
                <a:defRPr/>
              </a:pPr>
              <a:t>04.09.2024</a:t>
            </a:fld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FB0B2E8D-9AF8-45A7-B447-DE82E04E73D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33988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5303C-FA12-4F8A-B6A8-7AF6FC6A291A}" type="datetimeFigureOut">
              <a:rPr lang="ru-RU" altLang="ru-RU"/>
              <a:pPr>
                <a:defRPr/>
              </a:pPr>
              <a:t>04.09.2024</a:t>
            </a:fld>
            <a:endParaRPr lang="ru-RU" alt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FECC8B-5DD9-4D81-BD4C-E5BBB97F677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3428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E220D-925C-4D22-85E5-275D744D302D}" type="datetimeFigureOut">
              <a:rPr lang="ru-RU" altLang="ru-RU"/>
              <a:pPr>
                <a:defRPr/>
              </a:pPr>
              <a:t>04.09.2024</a:t>
            </a:fld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A6F03A9E-D82C-4695-A212-DC7BF68FCAA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9466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0E394-EE13-4365-822B-DC05A768E706}" type="datetimeFigureOut">
              <a:rPr lang="ru-RU" altLang="ru-RU"/>
              <a:pPr>
                <a:defRPr/>
              </a:pPr>
              <a:t>04.09.2024</a:t>
            </a:fld>
            <a:endParaRPr lang="ru-RU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B1062F-57FB-4F53-AA5E-6772C93EEDE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92526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3374C-973D-4EE2-B5F0-A7489950DA9B}" type="datetimeFigureOut">
              <a:rPr lang="ru-RU" altLang="ru-RU"/>
              <a:pPr>
                <a:defRPr/>
              </a:pPr>
              <a:t>04.09.2024</a:t>
            </a:fld>
            <a:endParaRPr lang="ru-RU" alt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3064F5-2561-46D2-8697-19E18551FAA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23318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C8C3D-C391-4687-9B8D-882F1F63849D}" type="datetimeFigureOut">
              <a:rPr lang="ru-RU" altLang="ru-RU"/>
              <a:pPr>
                <a:defRPr/>
              </a:pPr>
              <a:t>04.09.2024</a:t>
            </a:fld>
            <a:endParaRPr lang="ru-RU" alt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4AE344-6A46-4C53-96A5-46AEA230D65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64768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4BF99-2A4B-4481-B59B-6CD0A1672AE6}" type="datetimeFigureOut">
              <a:rPr lang="ru-RU" altLang="ru-RU"/>
              <a:pPr>
                <a:defRPr/>
              </a:pPr>
              <a:t>04.09.2024</a:t>
            </a:fld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C1331E-CC22-4164-9C78-7D6C6DF2BC0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00239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C5AB5-936C-4F44-AE50-2F2D85417AB6}" type="datetimeFigureOut">
              <a:rPr lang="ru-RU" altLang="ru-RU"/>
              <a:pPr>
                <a:defRPr/>
              </a:pPr>
              <a:t>04.09.2024</a:t>
            </a:fld>
            <a:endParaRPr lang="ru-RU" alt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B8B279-DCF4-4723-A918-1362F59922F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80028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67676"/>
            </a:gs>
            <a:gs pos="50000">
              <a:srgbClr val="FFFFFF"/>
            </a:gs>
            <a:gs pos="100000">
              <a:srgbClr val="767676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100" b="1">
                <a:solidFill>
                  <a:srgbClr val="7F7F7F"/>
                </a:solidFill>
                <a:latin typeface="Arial" charset="0"/>
              </a:defRPr>
            </a:lvl1pPr>
          </a:lstStyle>
          <a:p>
            <a:pPr>
              <a:defRPr/>
            </a:pPr>
            <a:fld id="{3BC50132-6D5B-4759-A539-1380CFA7F752}" type="datetimeFigureOut">
              <a:rPr lang="ru-RU" altLang="ru-RU"/>
              <a:pPr>
                <a:defRPr/>
              </a:pPr>
              <a:t>04.09.2024</a:t>
            </a:fld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00" b="1">
                <a:solidFill>
                  <a:srgbClr val="7F7F7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7F7F7F"/>
                </a:solidFill>
              </a:defRPr>
            </a:lvl1pPr>
          </a:lstStyle>
          <a:p>
            <a:fld id="{9015C836-D11D-4F34-881B-9F9C2D11A23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3" r:id="rId1"/>
    <p:sldLayoutId id="2147484215" r:id="rId2"/>
    <p:sldLayoutId id="2147484224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5" r:id="rId9"/>
    <p:sldLayoutId id="2147484221" r:id="rId10"/>
    <p:sldLayoutId id="2147484222" r:id="rId11"/>
    <p:sldLayoutId id="2147484226" r:id="rId12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3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2.emf"/><Relationship Id="rId4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10.png"/><Relationship Id="rId4" Type="http://schemas.openxmlformats.org/officeDocument/2006/relationships/image" Target="../media/image7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swx.sinp.msu.ru/weather.php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864441"/>
            <a:ext cx="9114505" cy="132690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/>
              <a:t>Использование методов машинного обучения для прогнозирования явлений космической погоды </a:t>
            </a:r>
            <a:r>
              <a:rPr lang="ru-RU" altLang="ru-RU" sz="3400" b="1" dirty="0" smtClean="0">
                <a:solidFill>
                  <a:srgbClr val="FF0000"/>
                </a:solidFill>
              </a:rPr>
              <a:t/>
            </a:r>
            <a:br>
              <a:rPr lang="ru-RU" altLang="ru-RU" sz="3400" b="1" dirty="0" smtClean="0">
                <a:solidFill>
                  <a:srgbClr val="FF0000"/>
                </a:solidFill>
              </a:rPr>
            </a:br>
            <a:endParaRPr lang="ru-RU" altLang="ru-RU" sz="3400" b="1" dirty="0" smtClean="0"/>
          </a:p>
        </p:txBody>
      </p:sp>
      <p:sp>
        <p:nvSpPr>
          <p:cNvPr id="5124" name="Rectangle 7"/>
          <p:cNvSpPr>
            <a:spLocks noChangeArrowheads="1"/>
          </p:cNvSpPr>
          <p:nvPr/>
        </p:nvSpPr>
        <p:spPr bwMode="auto">
          <a:xfrm>
            <a:off x="12239" y="5167073"/>
            <a:ext cx="9144000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buNone/>
            </a:pPr>
            <a:r>
              <a:rPr lang="ru-RU" sz="2000" b="1" dirty="0"/>
              <a:t>Мягкова И.Н</a:t>
            </a:r>
            <a:r>
              <a:rPr lang="ru-RU" sz="2000" b="1" dirty="0" smtClean="0"/>
              <a:t>.</a:t>
            </a:r>
          </a:p>
          <a:p>
            <a:pPr>
              <a:buNone/>
            </a:pPr>
            <a:r>
              <a:rPr lang="ru-RU" sz="2000" i="1" dirty="0" smtClean="0"/>
              <a:t>НИИЯФ </a:t>
            </a:r>
            <a:r>
              <a:rPr lang="ru-RU" sz="2000" i="1" dirty="0"/>
              <a:t>имени Д.В. </a:t>
            </a:r>
            <a:r>
              <a:rPr lang="ru-RU" sz="2000" i="1" dirty="0" err="1"/>
              <a:t>Скобельцына</a:t>
            </a:r>
            <a:r>
              <a:rPr lang="ru-RU" sz="2000" i="1" dirty="0"/>
              <a:t> МГУ имени </a:t>
            </a:r>
            <a:r>
              <a:rPr lang="ru-RU" sz="2000" i="1" dirty="0" err="1"/>
              <a:t>М.В.Ломоносова</a:t>
            </a:r>
            <a:r>
              <a:rPr lang="ru-RU" sz="2000" i="1" dirty="0"/>
              <a:t>, г. Москва, Россия</a:t>
            </a:r>
            <a:endParaRPr lang="ru-RU" sz="2000" dirty="0"/>
          </a:p>
          <a:p>
            <a:r>
              <a:rPr lang="en-US" sz="2000" i="1" dirty="0" err="1"/>
              <a:t>irina</a:t>
            </a:r>
            <a:r>
              <a:rPr lang="ru-RU" sz="2000" i="1" dirty="0"/>
              <a:t>@</a:t>
            </a:r>
            <a:r>
              <a:rPr lang="en-US" sz="2000" i="1" dirty="0" err="1"/>
              <a:t>srd</a:t>
            </a:r>
            <a:r>
              <a:rPr lang="ru-RU" sz="2000" i="1" dirty="0"/>
              <a:t>.</a:t>
            </a:r>
            <a:r>
              <a:rPr lang="en-US" sz="2000" i="1" dirty="0" err="1"/>
              <a:t>sinp</a:t>
            </a:r>
            <a:r>
              <a:rPr lang="ru-RU" sz="2000" i="1" dirty="0"/>
              <a:t>.msu.ru</a:t>
            </a:r>
            <a:endParaRPr lang="ru-RU" sz="2000" dirty="0"/>
          </a:p>
          <a:p>
            <a:pPr algn="ctr" eaLnBrk="1" hangingPunct="1"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dirty="0" smtClean="0"/>
              <a:t> </a:t>
            </a:r>
          </a:p>
        </p:txBody>
      </p:sp>
      <p:pic>
        <p:nvPicPr>
          <p:cNvPr id="5127" name="Picture 9" descr="НИИЯФ МГ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645" y="5949280"/>
            <a:ext cx="1432726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207" y="0"/>
            <a:ext cx="5148064" cy="386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143000"/>
          </a:xfrm>
        </p:spPr>
        <p:txBody>
          <a:bodyPr>
            <a:normAutofit/>
          </a:bodyPr>
          <a:lstStyle/>
          <a:p>
            <a:r>
              <a:rPr lang="ru-RU" sz="3200" dirty="0"/>
              <a:t>КОРОНАЛЬНЫЙ </a:t>
            </a:r>
            <a:r>
              <a:rPr lang="ru-RU" sz="3200" dirty="0" smtClean="0"/>
              <a:t>ВЫБРОС 11 </a:t>
            </a:r>
            <a:r>
              <a:rPr lang="ru-RU" sz="3200" cap="all" dirty="0"/>
              <a:t>мая </a:t>
            </a:r>
            <a:r>
              <a:rPr lang="ru-RU" sz="3200" dirty="0"/>
              <a:t>2024</a:t>
            </a:r>
          </a:p>
        </p:txBody>
      </p:sp>
      <p:pic>
        <p:nvPicPr>
          <p:cNvPr id="3074" name="Picture 2" descr="https://spaceweather.com/images2024/11may24/newcme_op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00808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94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662" cy="562074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 </a:t>
            </a:r>
            <a:r>
              <a:rPr lang="ru-RU" sz="4900" dirty="0" smtClean="0"/>
              <a:t>Магнитные бури  мая 2024</a:t>
            </a:r>
          </a:p>
        </p:txBody>
      </p:sp>
      <p:sp>
        <p:nvSpPr>
          <p:cNvPr id="45060" name="TextBox 1"/>
          <p:cNvSpPr txBox="1">
            <a:spLocks noChangeArrowheads="1"/>
          </p:cNvSpPr>
          <p:nvPr/>
        </p:nvSpPr>
        <p:spPr bwMode="auto">
          <a:xfrm>
            <a:off x="611560" y="6093296"/>
            <a:ext cx="7815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dirty="0"/>
              <a:t>https://wdc.kugi.kyoto-u.ac.jp/dst_realtime/presentmonth/index.html</a:t>
            </a:r>
            <a:endParaRPr lang="ru-RU" sz="2000" dirty="0"/>
          </a:p>
        </p:txBody>
      </p:sp>
      <p:pic>
        <p:nvPicPr>
          <p:cNvPr id="45062" name="Picture 6" descr="https://wdc.kugi.kyoto-u.ac.jp/dst_realtime/202405/dst240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7" y="1340768"/>
            <a:ext cx="9144000" cy="337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95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s://sun9-68.userapi.com/impg/1ZEl5CW_SQGi71mYAFZAHXQajFPLRshEXT7GIw/vQ1KkMsYmww.jpg?size=1620x2160&amp;quality=95&amp;sign=d9cdaa0b1ff38866204c01b20e5391a8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63" y="445314"/>
            <a:ext cx="4143246" cy="552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692696"/>
            <a:ext cx="1415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Севастополь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797" y="3462852"/>
            <a:ext cx="4427683" cy="332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88024" y="3861048"/>
            <a:ext cx="157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Новороссийск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637" y="16"/>
            <a:ext cx="4396835" cy="329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44008" y="260648"/>
            <a:ext cx="123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Краснодар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698" y="5986154"/>
            <a:ext cx="43490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AstroAlert</a:t>
            </a:r>
            <a:r>
              <a:rPr lang="en-US" b="1" dirty="0"/>
              <a:t> | </a:t>
            </a:r>
            <a:r>
              <a:rPr lang="ru-RU" b="1" dirty="0"/>
              <a:t>Наблюдательная </a:t>
            </a:r>
            <a:r>
              <a:rPr lang="ru-RU" b="1" dirty="0" smtClean="0"/>
              <a:t>астрономия</a:t>
            </a:r>
          </a:p>
          <a:p>
            <a:r>
              <a:rPr lang="en-US" b="1" dirty="0"/>
              <a:t>https://vk.com/astro.nomy?from=search</a:t>
            </a:r>
            <a:endParaRPr lang="ru-RU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429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3" y="404664"/>
            <a:ext cx="8968500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508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8009987" cy="6409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244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8964488" cy="442872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3200" dirty="0" smtClean="0"/>
              <a:t>Сравнение магнитных бурь возмущение после вспышек мая 2024 и октября 2003 г</a:t>
            </a:r>
            <a:endParaRPr lang="ru-RU" sz="3200" dirty="0"/>
          </a:p>
        </p:txBody>
      </p:sp>
      <p:sp>
        <p:nvSpPr>
          <p:cNvPr id="59395" name="Текст 2"/>
          <p:cNvSpPr>
            <a:spLocks noGrp="1"/>
          </p:cNvSpPr>
          <p:nvPr>
            <p:ph type="body" idx="1"/>
          </p:nvPr>
        </p:nvSpPr>
        <p:spPr>
          <a:xfrm>
            <a:off x="1143000" y="731519"/>
            <a:ext cx="3245024" cy="1627909"/>
          </a:xfrm>
        </p:spPr>
        <p:txBody>
          <a:bodyPr/>
          <a:lstStyle/>
          <a:p>
            <a:pPr eaLnBrk="1" hangingPunct="1"/>
            <a:r>
              <a:rPr lang="ru-RU" dirty="0" smtClean="0"/>
              <a:t>2024                          </a:t>
            </a:r>
          </a:p>
        </p:txBody>
      </p:sp>
      <p:sp>
        <p:nvSpPr>
          <p:cNvPr id="59396" name="Текст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237066" cy="2193424"/>
          </a:xfrm>
        </p:spPr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59397" name="Объект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167335" cy="733824"/>
          </a:xfrm>
        </p:spPr>
        <p:txBody>
          <a:bodyPr>
            <a:normAutofit fontScale="92500" lnSpcReduction="20000"/>
          </a:bodyPr>
          <a:lstStyle/>
          <a:p>
            <a:pPr marL="46037" indent="0" eaLnBrk="1" hangingPunct="1">
              <a:buNone/>
            </a:pPr>
            <a:r>
              <a:rPr lang="ru-RU" sz="2400" b="1" dirty="0" smtClean="0"/>
              <a:t> </a:t>
            </a:r>
          </a:p>
          <a:p>
            <a:pPr marL="46037" indent="0" eaLnBrk="1" hangingPunct="1">
              <a:buNone/>
            </a:pPr>
            <a:r>
              <a:rPr lang="ru-RU" sz="2400" b="1" dirty="0" smtClean="0"/>
              <a:t>2003</a:t>
            </a:r>
          </a:p>
        </p:txBody>
      </p:sp>
      <p:pic>
        <p:nvPicPr>
          <p:cNvPr id="59399" name="Picture 2" descr="Кр-индекс во время бури Хеллоуина 2003 года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51" y="2132856"/>
            <a:ext cx="4456112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2896"/>
            <a:ext cx="4136504" cy="4185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587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sz="3600" dirty="0" smtClean="0"/>
              <a:t>Сравнение потоков протонов от вспышки 28 октября 2021 и 2003 г</a:t>
            </a:r>
          </a:p>
        </p:txBody>
      </p:sp>
      <p:sp>
        <p:nvSpPr>
          <p:cNvPr id="56323" name="Текст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284984" cy="1689368"/>
          </a:xfrm>
        </p:spPr>
        <p:txBody>
          <a:bodyPr/>
          <a:lstStyle/>
          <a:p>
            <a:pPr eaLnBrk="1" hangingPunct="1"/>
            <a:endParaRPr lang="ru-RU" dirty="0" smtClean="0"/>
          </a:p>
          <a:p>
            <a:pPr eaLnBrk="1" hangingPunct="1"/>
            <a:endParaRPr lang="ru-RU" dirty="0"/>
          </a:p>
          <a:p>
            <a:pPr eaLnBrk="1" hangingPunct="1"/>
            <a:endParaRPr lang="ru-RU" dirty="0" smtClean="0"/>
          </a:p>
          <a:p>
            <a:pPr eaLnBrk="1" hangingPunct="1"/>
            <a:r>
              <a:rPr lang="ru-RU" dirty="0" smtClean="0"/>
              <a:t>202</a:t>
            </a:r>
            <a:r>
              <a:rPr lang="en-US" dirty="0" smtClean="0"/>
              <a:t>4</a:t>
            </a:r>
            <a:endParaRPr lang="ru-RU" dirty="0" smtClean="0"/>
          </a:p>
        </p:txBody>
      </p:sp>
      <p:sp>
        <p:nvSpPr>
          <p:cNvPr id="56325" name="Текст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525098" cy="1689368"/>
          </a:xfrm>
        </p:spPr>
        <p:txBody>
          <a:bodyPr/>
          <a:lstStyle/>
          <a:p>
            <a:pPr eaLnBrk="1" hangingPunct="1"/>
            <a:r>
              <a:rPr lang="ru-RU" dirty="0" smtClean="0"/>
              <a:t>2003</a:t>
            </a:r>
          </a:p>
        </p:txBody>
      </p:sp>
      <p:pic>
        <p:nvPicPr>
          <p:cNvPr id="56326" name="Picture 2" descr="https://solarmonitor.org/data/2003/10/30/pngs/goes/goes_prtns_200310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5" y="2636838"/>
            <a:ext cx="4176713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Maksina\AppData\Local\Packages\Microsoft.Windows.Photos_8wekyb3d8bbwe\TempState\ShareServiceTempFolder\chart - 2024-05-16T014739.383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" y="2708920"/>
            <a:ext cx="4040188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5913"/>
            <a:ext cx="8892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Сравнение потоков протонов от </a:t>
            </a:r>
            <a:r>
              <a:rPr lang="ru-RU" sz="3200" dirty="0" smtClean="0"/>
              <a:t> серий </a:t>
            </a:r>
          </a:p>
          <a:p>
            <a:r>
              <a:rPr lang="ru-RU" sz="3200" dirty="0" smtClean="0"/>
              <a:t> вспышек мая 2024 </a:t>
            </a:r>
            <a:r>
              <a:rPr lang="ru-RU" sz="3200" dirty="0"/>
              <a:t>и </a:t>
            </a:r>
            <a:r>
              <a:rPr lang="ru-RU" sz="3200" dirty="0" smtClean="0"/>
              <a:t>октября-ноября 2003 </a:t>
            </a:r>
            <a:r>
              <a:rPr lang="ru-RU" sz="3200" dirty="0"/>
              <a:t>г</a:t>
            </a:r>
          </a:p>
        </p:txBody>
      </p:sp>
    </p:spTree>
    <p:extLst>
      <p:ext uri="{BB962C8B-B14F-4D97-AF65-F5344CB8AC3E}">
        <p14:creationId xmlns:p14="http://schemas.microsoft.com/office/powerpoint/2010/main" val="39041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323851" y="5732463"/>
            <a:ext cx="6120358" cy="648865"/>
          </a:xfrm>
        </p:spPr>
        <p:txBody>
          <a:bodyPr>
            <a:normAutofit fontScale="90000"/>
          </a:bodyPr>
          <a:lstStyle/>
          <a:p>
            <a:pPr algn="just" eaLnBrk="1" hangingPunct="1"/>
            <a:r>
              <a:rPr lang="en-US" altLang="ru-RU" sz="2000" dirty="0" smtClean="0"/>
              <a:t> CORONAS-Photon data (550 </a:t>
            </a:r>
            <a:r>
              <a:rPr lang="ru-RU" altLang="ru-RU" sz="2000" dirty="0" smtClean="0"/>
              <a:t>к</a:t>
            </a:r>
            <a:r>
              <a:rPr lang="en-US" altLang="ru-RU" sz="2000" dirty="0" smtClean="0"/>
              <a:t>m, April,  2009),  enhancement of flux in the VERB after </a:t>
            </a:r>
            <a:r>
              <a:rPr lang="en-US" sz="2000" dirty="0" smtClean="0"/>
              <a:t>HSS SW coming to the Earth</a:t>
            </a:r>
            <a:r>
              <a:rPr lang="en-US" altLang="ru-RU" sz="2000" dirty="0" smtClean="0"/>
              <a:t>. </a:t>
            </a:r>
            <a:endParaRPr lang="ru-RU" altLang="ru-RU" sz="2000" dirty="0" smtClean="0"/>
          </a:p>
        </p:txBody>
      </p:sp>
      <p:sp>
        <p:nvSpPr>
          <p:cNvPr id="9219" name="Прямоугольник 3"/>
          <p:cNvSpPr>
            <a:spLocks noChangeArrowheads="1"/>
          </p:cNvSpPr>
          <p:nvPr/>
        </p:nvSpPr>
        <p:spPr bwMode="auto">
          <a:xfrm>
            <a:off x="179388" y="5934075"/>
            <a:ext cx="90011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 altLang="ru-RU" sz="1600" i="1">
              <a:latin typeface="Arial" pitchFamily="34" charset="0"/>
            </a:endParaRPr>
          </a:p>
        </p:txBody>
      </p:sp>
      <p:graphicFrame>
        <p:nvGraphicFramePr>
          <p:cNvPr id="9220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3505803"/>
              </p:ext>
            </p:extLst>
          </p:nvPr>
        </p:nvGraphicFramePr>
        <p:xfrm>
          <a:off x="179388" y="2232051"/>
          <a:ext cx="7560964" cy="45095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0" name="Точечный рисунок" r:id="rId3" imgW="6066667" imgH="3067478" progId="PBrush">
                  <p:embed/>
                </p:oleObj>
              </mc:Choice>
              <mc:Fallback>
                <p:oleObj name="Точечный рисунок" r:id="rId3" imgW="6066667" imgH="3067478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2232051"/>
                        <a:ext cx="7560964" cy="45095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323528" y="6085"/>
            <a:ext cx="4356422" cy="206084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dirty="0" smtClean="0"/>
              <a:t>Актуальность в связи с планами создания РОС</a:t>
            </a:r>
            <a:endParaRPr lang="ru-RU" sz="3600" dirty="0"/>
          </a:p>
        </p:txBody>
      </p:sp>
      <p:pic>
        <p:nvPicPr>
          <p:cNvPr id="6" name="Picture 7" descr="http://www.insidegnss.com/auto/popupimage/Van%20Allen%20Belts%20&amp;%20GPS%20S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866" y="-99392"/>
            <a:ext cx="3849158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703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7560840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152" y="3212976"/>
            <a:ext cx="7704856" cy="266429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51520" y="5877272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Временные зависимости потоков релятивистских электронов на геостационарной орбите и на малых высотах (верхняя панель) и </a:t>
            </a:r>
            <a:r>
              <a:rPr lang="ru-RU" i="1" dirty="0" err="1"/>
              <a:t>Кр</a:t>
            </a:r>
            <a:r>
              <a:rPr lang="ru-RU" i="1" dirty="0"/>
              <a:t>-индекса, скорости солнечного ветра и числа Вольфа с 1994 по 2010 гг.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761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81075"/>
            <a:ext cx="2268538" cy="5327650"/>
          </a:xfrm>
        </p:spPr>
        <p:txBody>
          <a:bodyPr/>
          <a:lstStyle/>
          <a:p>
            <a:pPr eaLnBrk="1" hangingPunct="1"/>
            <a:r>
              <a:rPr lang="en-US" altLang="ru-RU" sz="3200" b="1" dirty="0" smtClean="0">
                <a:solidFill>
                  <a:schemeClr val="tx1"/>
                </a:solidFill>
              </a:rPr>
              <a:t>View to Poles </a:t>
            </a:r>
            <a:br>
              <a:rPr lang="en-US" altLang="ru-RU" sz="3200" b="1" dirty="0" smtClean="0">
                <a:solidFill>
                  <a:schemeClr val="tx1"/>
                </a:solidFill>
              </a:rPr>
            </a:br>
            <a:r>
              <a:rPr lang="en-US" altLang="ru-RU" sz="3200" b="1" dirty="0" smtClean="0">
                <a:solidFill>
                  <a:schemeClr val="tx1"/>
                </a:solidFill>
              </a:rPr>
              <a:t/>
            </a:r>
            <a:br>
              <a:rPr lang="en-US" altLang="ru-RU" sz="3200" b="1" dirty="0" smtClean="0">
                <a:solidFill>
                  <a:schemeClr val="tx1"/>
                </a:solidFill>
              </a:rPr>
            </a:br>
            <a:r>
              <a:rPr lang="en-US" altLang="ru-RU" sz="3200" b="1" dirty="0" smtClean="0">
                <a:solidFill>
                  <a:schemeClr val="tx1"/>
                </a:solidFill>
              </a:rPr>
              <a:t>28-</a:t>
            </a:r>
            <a:br>
              <a:rPr lang="en-US" altLang="ru-RU" sz="3200" b="1" dirty="0" smtClean="0">
                <a:solidFill>
                  <a:schemeClr val="tx1"/>
                </a:solidFill>
              </a:rPr>
            </a:br>
            <a:r>
              <a:rPr lang="en-US" altLang="ru-RU" sz="3200" b="1" dirty="0" smtClean="0">
                <a:solidFill>
                  <a:schemeClr val="tx1"/>
                </a:solidFill>
              </a:rPr>
              <a:t>30 /10/03</a:t>
            </a:r>
            <a:br>
              <a:rPr lang="en-US" altLang="ru-RU" sz="3200" b="1" dirty="0" smtClean="0">
                <a:solidFill>
                  <a:schemeClr val="tx1"/>
                </a:solidFill>
              </a:rPr>
            </a:br>
            <a:r>
              <a:rPr lang="en-US" altLang="ru-RU" sz="3200" b="1" dirty="0" smtClean="0">
                <a:solidFill>
                  <a:schemeClr val="tx1"/>
                </a:solidFill>
              </a:rPr>
              <a:t/>
            </a:r>
            <a:br>
              <a:rPr lang="en-US" altLang="ru-RU" sz="3200" b="1" dirty="0" smtClean="0">
                <a:solidFill>
                  <a:schemeClr val="tx1"/>
                </a:solidFill>
              </a:rPr>
            </a:br>
            <a:r>
              <a:rPr lang="en-US" altLang="ru-RU" sz="3200" b="1" dirty="0" smtClean="0">
                <a:solidFill>
                  <a:schemeClr val="tx1"/>
                </a:solidFill>
              </a:rPr>
              <a:t/>
            </a:r>
            <a:br>
              <a:rPr lang="en-US" altLang="ru-RU" sz="3200" b="1" dirty="0" smtClean="0">
                <a:solidFill>
                  <a:schemeClr val="tx1"/>
                </a:solidFill>
              </a:rPr>
            </a:br>
            <a:r>
              <a:rPr lang="en-US" altLang="ru-RU" sz="3200" b="1" dirty="0" smtClean="0">
                <a:solidFill>
                  <a:schemeClr val="tx1"/>
                </a:solidFill>
              </a:rPr>
              <a:t/>
            </a:r>
            <a:br>
              <a:rPr lang="en-US" altLang="ru-RU" sz="3200" b="1" dirty="0" smtClean="0">
                <a:solidFill>
                  <a:schemeClr val="tx1"/>
                </a:solidFill>
              </a:rPr>
            </a:br>
            <a:r>
              <a:rPr lang="en-US" altLang="ru-RU" sz="3200" b="1" dirty="0" smtClean="0">
                <a:solidFill>
                  <a:schemeClr val="tx1"/>
                </a:solidFill>
              </a:rPr>
              <a:t/>
            </a:r>
            <a:br>
              <a:rPr lang="en-US" altLang="ru-RU" sz="3200" b="1" dirty="0" smtClean="0">
                <a:solidFill>
                  <a:schemeClr val="tx1"/>
                </a:solidFill>
              </a:rPr>
            </a:br>
            <a:r>
              <a:rPr lang="en-US" altLang="ru-RU" sz="3200" b="1" dirty="0" smtClean="0">
                <a:solidFill>
                  <a:schemeClr val="tx1"/>
                </a:solidFill>
              </a:rPr>
              <a:t>01-</a:t>
            </a:r>
            <a:br>
              <a:rPr lang="en-US" altLang="ru-RU" sz="3200" b="1" dirty="0" smtClean="0">
                <a:solidFill>
                  <a:schemeClr val="tx1"/>
                </a:solidFill>
              </a:rPr>
            </a:br>
            <a:r>
              <a:rPr lang="en-US" altLang="ru-RU" sz="3200" b="1" dirty="0" smtClean="0">
                <a:solidFill>
                  <a:schemeClr val="tx1"/>
                </a:solidFill>
              </a:rPr>
              <a:t>05/11/03</a:t>
            </a:r>
            <a:r>
              <a:rPr lang="en-US" altLang="ru-RU" sz="3200" dirty="0" smtClean="0"/>
              <a:t/>
            </a:r>
            <a:br>
              <a:rPr lang="en-US" altLang="ru-RU" sz="3200" dirty="0" smtClean="0"/>
            </a:br>
            <a:r>
              <a:rPr lang="en-US" altLang="ru-RU" sz="4000" dirty="0" smtClean="0"/>
              <a:t/>
            </a:r>
            <a:br>
              <a:rPr lang="en-US" altLang="ru-RU" sz="4000" dirty="0" smtClean="0"/>
            </a:br>
            <a:r>
              <a:rPr lang="en-US" altLang="ru-RU" sz="4000" dirty="0" smtClean="0"/>
              <a:t/>
            </a:r>
            <a:br>
              <a:rPr lang="en-US" altLang="ru-RU" sz="4000" dirty="0" smtClean="0"/>
            </a:br>
            <a:endParaRPr lang="ru-RU" altLang="ru-RU" sz="4000" dirty="0" smtClean="0"/>
          </a:p>
        </p:txBody>
      </p:sp>
      <p:pic>
        <p:nvPicPr>
          <p:cNvPr id="2969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0"/>
            <a:ext cx="6732587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500438"/>
            <a:ext cx="6659562" cy="32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НИИЯФ МГ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2726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771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511925" cy="1143000"/>
          </a:xfrm>
        </p:spPr>
        <p:txBody>
          <a:bodyPr/>
          <a:lstStyle/>
          <a:p>
            <a:r>
              <a:rPr lang="ru-RU" dirty="0" smtClean="0"/>
              <a:t>План доклада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340768"/>
            <a:ext cx="8640960" cy="4194800"/>
          </a:xfrm>
        </p:spPr>
        <p:txBody>
          <a:bodyPr/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Какие факторы космической погоды мы хотим ( и можем) прогнозировать – на примере экстремальных солнечных событий мая 2024 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2. Актуальность проблемы прогнозирования КП для  космических исследований</a:t>
            </a: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3. Немного о машинном обучении (ИИ, ИНС,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etc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) 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4. Состояние дел по прогнозу солнечных вспышек и потоков СКЛ </a:t>
            </a: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5. Опыт использование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машинного обучения в центре анализа космической погоды НИИЯФ МГУ для прогнозирования геомагнитной и радиационной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обстановки  </a:t>
            </a: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Дополнение, не касающееся машинного обучения - </a:t>
            </a:r>
          </a:p>
          <a:p>
            <a:pPr marL="46037" indent="0">
              <a:buNone/>
            </a:pPr>
            <a:r>
              <a:rPr lang="ru-RU" b="1" dirty="0">
                <a:latin typeface="Arial" pitchFamily="34" charset="0"/>
                <a:cs typeface="Arial" pitchFamily="34" charset="0"/>
              </a:rPr>
              <a:t>р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адиация в космосе – а причем тут НИИЯФ ? </a:t>
            </a:r>
          </a:p>
          <a:p>
            <a:endParaRPr lang="ru-RU" b="1" dirty="0">
              <a:latin typeface="Arial" pitchFamily="34" charset="0"/>
              <a:cs typeface="Arial" pitchFamily="34" charset="0"/>
            </a:endParaRPr>
          </a:p>
          <a:p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endParaRPr lang="ru-RU" b="1" dirty="0">
              <a:latin typeface="Arial" pitchFamily="34" charset="0"/>
              <a:cs typeface="Arial" pitchFamily="34" charset="0"/>
            </a:endParaRPr>
          </a:p>
          <a:p>
            <a:endParaRPr lang="ru-RU" b="1" dirty="0">
              <a:latin typeface="Arial" pitchFamily="34" charset="0"/>
              <a:cs typeface="Arial" pitchFamily="34" charset="0"/>
            </a:endParaRPr>
          </a:p>
          <a:p>
            <a:endParaRPr lang="ru-RU" b="1" dirty="0"/>
          </a:p>
        </p:txBody>
      </p:sp>
      <p:pic>
        <p:nvPicPr>
          <p:cNvPr id="4" name="Picture 9" descr="НИИЯФ МГ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645" y="68154"/>
            <a:ext cx="1432726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019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06" y="260648"/>
            <a:ext cx="8908387" cy="6336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848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153400" cy="1096963"/>
          </a:xfrm>
        </p:spPr>
        <p:txBody>
          <a:bodyPr/>
          <a:lstStyle/>
          <a:p>
            <a:pPr eaLnBrk="1" hangingPunct="1"/>
            <a:r>
              <a:rPr lang="ru-RU" altLang="ja-JP" sz="2400" b="1" i="1" smtClean="0">
                <a:solidFill>
                  <a:srgbClr val="000066"/>
                </a:solidFill>
              </a:rPr>
              <a:t>Воздействие различных факторов космической погоды среды на космические аппараты</a:t>
            </a:r>
            <a:endParaRPr lang="ru-RU" sz="2400" b="1" i="1" smtClean="0">
              <a:solidFill>
                <a:srgbClr val="000066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914400"/>
            <a:ext cx="8915400" cy="5715000"/>
          </a:xfrm>
          <a:prstGeom prst="rect">
            <a:avLst/>
          </a:prstGeo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1800" dirty="0" smtClean="0"/>
              <a:t>Естественно, что особую роль различные факторы космической погоды играют при оценке их воздействия на функционирование космических аппаратов. В работе </a:t>
            </a:r>
            <a:r>
              <a:rPr lang="en-US" sz="1800" dirty="0" smtClean="0"/>
              <a:t>[14] </a:t>
            </a:r>
            <a:r>
              <a:rPr lang="ru-RU" sz="1800" dirty="0" smtClean="0"/>
              <a:t>представлены данные о воздействия различных факторов космической погоды (в соответствии с данной в этой работе их классификацией). Черным цветом отмечены факторы, имеющие прямое воздействие, серым – косвенное)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87625"/>
            <a:ext cx="7451725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517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Line 4">
            <a:extLst>
              <a:ext uri="{FF2B5EF4-FFF2-40B4-BE49-F238E27FC236}">
                <a16:creationId xmlns:a16="http://schemas.microsoft.com/office/drawing/2014/main" xmlns="" id="{43B7E7DE-4E9F-60CC-B9C8-5A2C6E77BEE6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" y="685800"/>
            <a:ext cx="8153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3011" name="Rectangle 28">
            <a:extLst>
              <a:ext uri="{FF2B5EF4-FFF2-40B4-BE49-F238E27FC236}">
                <a16:creationId xmlns:a16="http://schemas.microsoft.com/office/drawing/2014/main" xmlns="" id="{A7BA29BC-5D50-A77F-038E-B846517B34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381000"/>
          </a:xfrm>
          <a:noFill/>
        </p:spPr>
        <p:txBody>
          <a:bodyPr/>
          <a:lstStyle/>
          <a:p>
            <a:r>
              <a:rPr lang="en-US" altLang="ru-RU" sz="2400" b="1">
                <a:latin typeface="Arial" panose="020B0604020202020204" pitchFamily="34" charset="0"/>
              </a:rPr>
              <a:t>МАТЕМАТИЧЕСКАЯ МОДЕЛЬ НЕЙРОНА</a:t>
            </a:r>
            <a:endParaRPr lang="en-US" altLang="ru-RU" sz="2400" b="1">
              <a:latin typeface="Arial Cyr" panose="020B0604020202020204" pitchFamily="34" charset="0"/>
            </a:endParaRPr>
          </a:p>
        </p:txBody>
      </p:sp>
      <p:pic>
        <p:nvPicPr>
          <p:cNvPr id="43012" name="Picture 29" descr="Мак-Каллок">
            <a:extLst>
              <a:ext uri="{FF2B5EF4-FFF2-40B4-BE49-F238E27FC236}">
                <a16:creationId xmlns:a16="http://schemas.microsoft.com/office/drawing/2014/main" xmlns="" id="{B41818C7-1E61-703B-3E01-FEC3D149B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75" y="1577975"/>
            <a:ext cx="219075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30" descr="Питтс">
            <a:extLst>
              <a:ext uri="{FF2B5EF4-FFF2-40B4-BE49-F238E27FC236}">
                <a16:creationId xmlns:a16="http://schemas.microsoft.com/office/drawing/2014/main" xmlns="" id="{6D5369E4-6EE1-4965-16FD-C21BE5AF8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1577975"/>
            <a:ext cx="11874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Rectangle 31">
            <a:extLst>
              <a:ext uri="{FF2B5EF4-FFF2-40B4-BE49-F238E27FC236}">
                <a16:creationId xmlns:a16="http://schemas.microsoft.com/office/drawing/2014/main" xmlns="" id="{F32668AB-5901-3931-01B2-C3B1B9B99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575" y="3519488"/>
            <a:ext cx="34274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hlink"/>
                </a:solidFill>
                <a:latin typeface="Arial Cyr" panose="020B0604020202020204" pitchFamily="34" charset="0"/>
              </a:rPr>
              <a:t>Warren Sturgis McCulloch</a:t>
            </a:r>
            <a:r>
              <a:rPr lang="en-US" altLang="ru-RU" sz="2000">
                <a:solidFill>
                  <a:schemeClr val="hlink"/>
                </a:solidFill>
                <a:latin typeface="Arial Cyr" panose="020B0604020202020204" pitchFamily="34" charset="0"/>
              </a:rPr>
              <a:t> </a:t>
            </a:r>
            <a:endParaRPr lang="ru-RU" altLang="ru-RU" sz="2000">
              <a:solidFill>
                <a:schemeClr val="hlink"/>
              </a:solidFill>
              <a:latin typeface="Arial Cyr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hlink"/>
                </a:solidFill>
                <a:latin typeface="Arial Cyr" panose="020B0604020202020204" pitchFamily="34" charset="0"/>
              </a:rPr>
              <a:t>1898-1969</a:t>
            </a:r>
            <a:endParaRPr lang="en-US" altLang="ru-RU" sz="2000">
              <a:solidFill>
                <a:schemeClr val="hlink"/>
              </a:solidFill>
              <a:latin typeface="Arial Cyr" panose="020B0604020202020204" pitchFamily="34" charset="0"/>
            </a:endParaRPr>
          </a:p>
        </p:txBody>
      </p:sp>
      <p:sp>
        <p:nvSpPr>
          <p:cNvPr id="43015" name="Rectangle 32">
            <a:extLst>
              <a:ext uri="{FF2B5EF4-FFF2-40B4-BE49-F238E27FC236}">
                <a16:creationId xmlns:a16="http://schemas.microsoft.com/office/drawing/2014/main" xmlns="" id="{231533D8-A554-A412-8EA8-AB9105670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8725" y="3519488"/>
            <a:ext cx="16478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hlink"/>
                </a:solidFill>
                <a:latin typeface="Arial Cyr" panose="020B0604020202020204" pitchFamily="34" charset="0"/>
              </a:rPr>
              <a:t>Wa</a:t>
            </a:r>
            <a:r>
              <a:rPr lang="en-US" altLang="ru-RU" sz="2000">
                <a:solidFill>
                  <a:schemeClr val="hlink"/>
                </a:solidFill>
                <a:latin typeface="Arial Cyr" panose="020B0604020202020204" pitchFamily="34" charset="0"/>
              </a:rPr>
              <a:t>lter Pitts </a:t>
            </a:r>
            <a:endParaRPr lang="ru-RU" altLang="ru-RU" sz="2000">
              <a:solidFill>
                <a:schemeClr val="hlink"/>
              </a:solidFill>
              <a:latin typeface="Arial Cyr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hlink"/>
                </a:solidFill>
                <a:latin typeface="Arial Cyr" panose="020B0604020202020204" pitchFamily="34" charset="0"/>
              </a:rPr>
              <a:t>1</a:t>
            </a:r>
            <a:r>
              <a:rPr lang="en-US" altLang="ru-RU" sz="2000">
                <a:solidFill>
                  <a:schemeClr val="hlink"/>
                </a:solidFill>
                <a:latin typeface="Arial Cyr" panose="020B0604020202020204" pitchFamily="34" charset="0"/>
              </a:rPr>
              <a:t>923</a:t>
            </a:r>
            <a:r>
              <a:rPr lang="ru-RU" altLang="ru-RU" sz="2000">
                <a:solidFill>
                  <a:schemeClr val="hlink"/>
                </a:solidFill>
                <a:latin typeface="Arial Cyr" panose="020B0604020202020204" pitchFamily="34" charset="0"/>
              </a:rPr>
              <a:t>-1969</a:t>
            </a:r>
            <a:endParaRPr lang="en-US" altLang="ru-RU" sz="2000">
              <a:solidFill>
                <a:schemeClr val="hlink"/>
              </a:solidFill>
              <a:latin typeface="Arial Cyr" panose="020B0604020202020204" pitchFamily="34" charset="0"/>
            </a:endParaRPr>
          </a:p>
        </p:txBody>
      </p:sp>
      <p:sp>
        <p:nvSpPr>
          <p:cNvPr id="43016" name="Text Box 33">
            <a:extLst>
              <a:ext uri="{FF2B5EF4-FFF2-40B4-BE49-F238E27FC236}">
                <a16:creationId xmlns:a16="http://schemas.microsoft.com/office/drawing/2014/main" xmlns="" id="{7B5636CA-C1F6-14F1-8E19-CA923D954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871538"/>
            <a:ext cx="7991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ru-RU" altLang="ru-RU" sz="2400">
                <a:latin typeface="Arial Cyr" panose="020B0604020202020204" pitchFamily="34" charset="0"/>
              </a:rPr>
              <a:t>Предложена в 1943 г. У. Мак-Каллоком и У. Питтсом</a:t>
            </a:r>
          </a:p>
        </p:txBody>
      </p:sp>
      <p:sp>
        <p:nvSpPr>
          <p:cNvPr id="43017" name="Text Box 34">
            <a:extLst>
              <a:ext uri="{FF2B5EF4-FFF2-40B4-BE49-F238E27FC236}">
                <a16:creationId xmlns:a16="http://schemas.microsoft.com/office/drawing/2014/main" xmlns="" id="{D9E013AA-D4D7-39A5-2242-F24CB0C7D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581525"/>
            <a:ext cx="864076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ru-RU" altLang="ru-RU" sz="2000" dirty="0">
                <a:latin typeface="Arial Cyr" panose="020B0604020202020204" pitchFamily="34" charset="0"/>
              </a:rPr>
              <a:t>1943, "A </a:t>
            </a:r>
            <a:r>
              <a:rPr lang="ru-RU" altLang="ru-RU" sz="2000" dirty="0" err="1">
                <a:latin typeface="Arial Cyr" panose="020B0604020202020204" pitchFamily="34" charset="0"/>
              </a:rPr>
              <a:t>Logical</a:t>
            </a:r>
            <a:r>
              <a:rPr lang="ru-RU" altLang="ru-RU" sz="2000" dirty="0">
                <a:latin typeface="Arial Cyr" panose="020B0604020202020204" pitchFamily="34" charset="0"/>
              </a:rPr>
              <a:t> </a:t>
            </a:r>
            <a:r>
              <a:rPr lang="ru-RU" altLang="ru-RU" sz="2000" dirty="0" err="1">
                <a:latin typeface="Arial Cyr" panose="020B0604020202020204" pitchFamily="34" charset="0"/>
              </a:rPr>
              <a:t>Calculus</a:t>
            </a:r>
            <a:r>
              <a:rPr lang="ru-RU" altLang="ru-RU" sz="2000" dirty="0">
                <a:latin typeface="Arial Cyr" panose="020B0604020202020204" pitchFamily="34" charset="0"/>
              </a:rPr>
              <a:t> </a:t>
            </a:r>
            <a:r>
              <a:rPr lang="ru-RU" altLang="ru-RU" sz="2000" dirty="0" err="1">
                <a:latin typeface="Arial Cyr" panose="020B0604020202020204" pitchFamily="34" charset="0"/>
              </a:rPr>
              <a:t>of</a:t>
            </a:r>
            <a:r>
              <a:rPr lang="ru-RU" altLang="ru-RU" sz="2000" dirty="0">
                <a:latin typeface="Arial Cyr" panose="020B0604020202020204" pitchFamily="34" charset="0"/>
              </a:rPr>
              <a:t> </a:t>
            </a:r>
            <a:r>
              <a:rPr lang="ru-RU" altLang="ru-RU" sz="2000" dirty="0" err="1">
                <a:latin typeface="Arial Cyr" panose="020B0604020202020204" pitchFamily="34" charset="0"/>
              </a:rPr>
              <a:t>the</a:t>
            </a:r>
            <a:r>
              <a:rPr lang="ru-RU" altLang="ru-RU" sz="2000" dirty="0">
                <a:latin typeface="Arial Cyr" panose="020B0604020202020204" pitchFamily="34" charset="0"/>
              </a:rPr>
              <a:t> </a:t>
            </a:r>
            <a:r>
              <a:rPr lang="ru-RU" altLang="ru-RU" sz="2000" dirty="0" err="1">
                <a:latin typeface="Arial Cyr" panose="020B0604020202020204" pitchFamily="34" charset="0"/>
              </a:rPr>
              <a:t>Ideas</a:t>
            </a:r>
            <a:r>
              <a:rPr lang="ru-RU" altLang="ru-RU" sz="2000" dirty="0">
                <a:latin typeface="Arial Cyr" panose="020B0604020202020204" pitchFamily="34" charset="0"/>
              </a:rPr>
              <a:t> </a:t>
            </a:r>
            <a:r>
              <a:rPr lang="ru-RU" altLang="ru-RU" sz="2000" dirty="0" err="1">
                <a:latin typeface="Arial Cyr" panose="020B0604020202020204" pitchFamily="34" charset="0"/>
              </a:rPr>
              <a:t>Immanent</a:t>
            </a:r>
            <a:r>
              <a:rPr lang="ru-RU" altLang="ru-RU" sz="2000" dirty="0">
                <a:latin typeface="Arial Cyr" panose="020B0604020202020204" pitchFamily="34" charset="0"/>
              </a:rPr>
              <a:t> </a:t>
            </a:r>
            <a:r>
              <a:rPr lang="ru-RU" altLang="ru-RU" sz="2000" dirty="0" err="1">
                <a:latin typeface="Arial Cyr" panose="020B0604020202020204" pitchFamily="34" charset="0"/>
              </a:rPr>
              <a:t>in</a:t>
            </a:r>
            <a:r>
              <a:rPr lang="ru-RU" altLang="ru-RU" sz="2000" dirty="0">
                <a:latin typeface="Arial Cyr" panose="020B0604020202020204" pitchFamily="34" charset="0"/>
              </a:rPr>
              <a:t> </a:t>
            </a:r>
            <a:r>
              <a:rPr lang="ru-RU" altLang="ru-RU" sz="2000" dirty="0" err="1">
                <a:latin typeface="Arial Cyr" panose="020B0604020202020204" pitchFamily="34" charset="0"/>
              </a:rPr>
              <a:t>Nervous</a:t>
            </a:r>
            <a:r>
              <a:rPr lang="ru-RU" altLang="ru-RU" sz="2000" dirty="0">
                <a:latin typeface="Arial Cyr" panose="020B0604020202020204" pitchFamily="34" charset="0"/>
              </a:rPr>
              <a:t> </a:t>
            </a:r>
            <a:r>
              <a:rPr lang="ru-RU" altLang="ru-RU" sz="2000" dirty="0" err="1">
                <a:latin typeface="Arial Cyr" panose="020B0604020202020204" pitchFamily="34" charset="0"/>
              </a:rPr>
              <a:t>Activity</a:t>
            </a:r>
            <a:r>
              <a:rPr lang="ru-RU" altLang="ru-RU" sz="2000" dirty="0">
                <a:latin typeface="Arial Cyr" panose="020B0604020202020204" pitchFamily="34" charset="0"/>
              </a:rPr>
              <a:t>". </a:t>
            </a:r>
            <a:r>
              <a:rPr lang="ru-RU" altLang="ru-RU" sz="2000" dirty="0" err="1">
                <a:latin typeface="Arial Cyr" panose="020B0604020202020204" pitchFamily="34" charset="0"/>
              </a:rPr>
              <a:t>In</a:t>
            </a:r>
            <a:r>
              <a:rPr lang="ru-RU" altLang="ru-RU" sz="2000" dirty="0">
                <a:latin typeface="Arial Cyr" panose="020B0604020202020204" pitchFamily="34" charset="0"/>
              </a:rPr>
              <a:t>: </a:t>
            </a:r>
            <a:r>
              <a:rPr lang="ru-RU" altLang="ru-RU" sz="2000" i="1" dirty="0" err="1">
                <a:latin typeface="Arial Cyr" panose="020B0604020202020204" pitchFamily="34" charset="0"/>
              </a:rPr>
              <a:t>Bulletin</a:t>
            </a:r>
            <a:r>
              <a:rPr lang="ru-RU" altLang="ru-RU" sz="2000" i="1" dirty="0">
                <a:latin typeface="Arial Cyr" panose="020B0604020202020204" pitchFamily="34" charset="0"/>
              </a:rPr>
              <a:t> </a:t>
            </a:r>
            <a:r>
              <a:rPr lang="ru-RU" altLang="ru-RU" sz="2000" i="1" dirty="0" err="1">
                <a:latin typeface="Arial Cyr" panose="020B0604020202020204" pitchFamily="34" charset="0"/>
              </a:rPr>
              <a:t>of</a:t>
            </a:r>
            <a:r>
              <a:rPr lang="ru-RU" altLang="ru-RU" sz="2000" i="1" dirty="0">
                <a:latin typeface="Arial Cyr" panose="020B0604020202020204" pitchFamily="34" charset="0"/>
              </a:rPr>
              <a:t> </a:t>
            </a:r>
            <a:r>
              <a:rPr lang="ru-RU" altLang="ru-RU" sz="2000" i="1" dirty="0" err="1">
                <a:latin typeface="Arial Cyr" panose="020B0604020202020204" pitchFamily="34" charset="0"/>
              </a:rPr>
              <a:t>Mathematical</a:t>
            </a:r>
            <a:r>
              <a:rPr lang="ru-RU" altLang="ru-RU" sz="2000" i="1" dirty="0">
                <a:latin typeface="Arial Cyr" panose="020B0604020202020204" pitchFamily="34" charset="0"/>
              </a:rPr>
              <a:t> </a:t>
            </a:r>
            <a:r>
              <a:rPr lang="ru-RU" altLang="ru-RU" sz="2000" i="1" dirty="0" err="1">
                <a:latin typeface="Arial Cyr" panose="020B0604020202020204" pitchFamily="34" charset="0"/>
              </a:rPr>
              <a:t>Biophysics</a:t>
            </a:r>
            <a:r>
              <a:rPr lang="ru-RU" altLang="ru-RU" sz="2000" i="1" dirty="0">
                <a:latin typeface="Arial Cyr" panose="020B0604020202020204" pitchFamily="34" charset="0"/>
              </a:rPr>
              <a:t>,</a:t>
            </a:r>
            <a:r>
              <a:rPr lang="ru-RU" altLang="ru-RU" sz="2000" dirty="0">
                <a:latin typeface="Arial Cyr" panose="020B0604020202020204" pitchFamily="34" charset="0"/>
              </a:rPr>
              <a:t> </a:t>
            </a:r>
            <a:r>
              <a:rPr lang="ru-RU" altLang="ru-RU" sz="2000" dirty="0" err="1">
                <a:latin typeface="Arial Cyr" panose="020B0604020202020204" pitchFamily="34" charset="0"/>
              </a:rPr>
              <a:t>Vol</a:t>
            </a:r>
            <a:r>
              <a:rPr lang="ru-RU" altLang="ru-RU" sz="2000" dirty="0">
                <a:latin typeface="Arial Cyr" panose="020B0604020202020204" pitchFamily="34" charset="0"/>
              </a:rPr>
              <a:t>. 5, </a:t>
            </a:r>
            <a:r>
              <a:rPr lang="ru-RU" altLang="ru-RU" sz="2000" dirty="0" err="1">
                <a:latin typeface="Arial Cyr" panose="020B0604020202020204" pitchFamily="34" charset="0"/>
              </a:rPr>
              <a:t>pp</a:t>
            </a:r>
            <a:r>
              <a:rPr lang="ru-RU" altLang="ru-RU" sz="2000" dirty="0">
                <a:latin typeface="Arial Cyr" panose="020B0604020202020204" pitchFamily="34" charset="0"/>
              </a:rPr>
              <a:t>. 115–133.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ru-RU" altLang="ru-RU" sz="2400" dirty="0" smtClean="0">
                <a:latin typeface="Arial Cyr" panose="020B0604020202020204" pitchFamily="34" charset="0"/>
              </a:rPr>
              <a:t>Была предложена модель </a:t>
            </a:r>
            <a:r>
              <a:rPr lang="ru-RU" altLang="ru-RU" sz="2400" dirty="0">
                <a:latin typeface="Arial Cyr" panose="020B0604020202020204" pitchFamily="34" charset="0"/>
              </a:rPr>
              <a:t>обработки информации в живом </a:t>
            </a:r>
            <a:r>
              <a:rPr lang="ru-RU" altLang="ru-RU" sz="2400" dirty="0" smtClean="0">
                <a:latin typeface="Arial Cyr" panose="020B0604020202020204" pitchFamily="34" charset="0"/>
              </a:rPr>
              <a:t>нейроне - нейрон </a:t>
            </a:r>
            <a:r>
              <a:rPr lang="ru-RU" altLang="ru-RU" sz="2400" dirty="0">
                <a:latin typeface="Arial Cyr" panose="020B0604020202020204" pitchFamily="34" charset="0"/>
              </a:rPr>
              <a:t>как пороговое устройство с несколькими входами и одним бинарным выходом</a:t>
            </a:r>
            <a:endParaRPr lang="ru-RU" altLang="ru-RU" sz="2000" dirty="0">
              <a:latin typeface="Arial Cyr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0147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Line 8">
            <a:extLst>
              <a:ext uri="{FF2B5EF4-FFF2-40B4-BE49-F238E27FC236}">
                <a16:creationId xmlns:a16="http://schemas.microsoft.com/office/drawing/2014/main" xmlns="" id="{AF4FC17D-8659-DF89-BC03-C174946F22C8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685800"/>
            <a:ext cx="80772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7107" name="Rectangle 9">
            <a:extLst>
              <a:ext uri="{FF2B5EF4-FFF2-40B4-BE49-F238E27FC236}">
                <a16:creationId xmlns:a16="http://schemas.microsoft.com/office/drawing/2014/main" xmlns="" id="{5148DEBC-2A33-E97E-BD60-6F989FDE8B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3568" y="0"/>
            <a:ext cx="7772400" cy="381000"/>
          </a:xfrm>
          <a:noFill/>
        </p:spPr>
        <p:txBody>
          <a:bodyPr/>
          <a:lstStyle/>
          <a:p>
            <a:r>
              <a:rPr lang="en-US" altLang="ru-RU" sz="2400" b="1" dirty="0">
                <a:latin typeface="Arial" panose="020B0604020202020204" pitchFamily="34" charset="0"/>
              </a:rPr>
              <a:t>ПЕР</a:t>
            </a:r>
            <a:r>
              <a:rPr lang="ru-RU" altLang="ru-RU" sz="2400" b="1" dirty="0">
                <a:latin typeface="Arial" panose="020B0604020202020204" pitchFamily="34" charset="0"/>
              </a:rPr>
              <a:t>С</a:t>
            </a:r>
            <a:r>
              <a:rPr lang="en-US" altLang="ru-RU" sz="2400" b="1" dirty="0">
                <a:latin typeface="Arial" panose="020B0604020202020204" pitchFamily="34" charset="0"/>
              </a:rPr>
              <a:t>ЕПТРОН  </a:t>
            </a:r>
            <a:r>
              <a:rPr lang="ru-RU" altLang="ru-RU" sz="2400" b="1" dirty="0">
                <a:latin typeface="Arial" panose="020B0604020202020204" pitchFamily="34" charset="0"/>
              </a:rPr>
              <a:t>РОЗЕНБЛАТТА</a:t>
            </a:r>
            <a:endParaRPr lang="en-US" altLang="ru-RU" sz="2400" b="1" dirty="0">
              <a:latin typeface="Arial Cyr" panose="020B0604020202020204" pitchFamily="34" charset="0"/>
            </a:endParaRPr>
          </a:p>
        </p:txBody>
      </p:sp>
      <p:pic>
        <p:nvPicPr>
          <p:cNvPr id="47108" name="Picture 10" descr="Персептрон">
            <a:extLst>
              <a:ext uri="{FF2B5EF4-FFF2-40B4-BE49-F238E27FC236}">
                <a16:creationId xmlns:a16="http://schemas.microsoft.com/office/drawing/2014/main" xmlns="" id="{3EF9C631-7715-F19E-88C5-7A3568CB1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97313"/>
            <a:ext cx="2881313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11" descr="Rosenblatt">
            <a:extLst>
              <a:ext uri="{FF2B5EF4-FFF2-40B4-BE49-F238E27FC236}">
                <a16:creationId xmlns:a16="http://schemas.microsoft.com/office/drawing/2014/main" xmlns="" id="{44F71E4A-425C-9DD3-C055-112B20AEF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81075"/>
            <a:ext cx="2359025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Rectangle 12">
            <a:extLst>
              <a:ext uri="{FF2B5EF4-FFF2-40B4-BE49-F238E27FC236}">
                <a16:creationId xmlns:a16="http://schemas.microsoft.com/office/drawing/2014/main" xmlns="" id="{F37F1DB3-C197-AE45-2546-928CEF6A5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6451" y="249156"/>
            <a:ext cx="6030045" cy="4450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ru-RU" sz="2000" dirty="0">
                <a:solidFill>
                  <a:schemeClr val="hlink"/>
                </a:solidFill>
                <a:latin typeface="Arial Cyr" panose="020B0604020202020204" pitchFamily="34" charset="0"/>
              </a:rPr>
              <a:t>Frank Rosenblatt (1928 – 1971)</a:t>
            </a:r>
          </a:p>
          <a:p>
            <a:pPr algn="just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Arial Cyr" panose="020B0604020202020204" pitchFamily="34" charset="0"/>
              </a:rPr>
              <a:t>1958</a:t>
            </a:r>
            <a:r>
              <a:rPr lang="en-US" altLang="ru-RU" sz="1800" dirty="0">
                <a:latin typeface="Arial Cyr" panose="020B0604020202020204" pitchFamily="34" charset="0"/>
              </a:rPr>
              <a:t>, </a:t>
            </a:r>
            <a:r>
              <a:rPr lang="ru-RU" altLang="ru-RU" sz="1800" dirty="0">
                <a:latin typeface="Arial Cyr" panose="020B0604020202020204" pitchFamily="34" charset="0"/>
              </a:rPr>
              <a:t> </a:t>
            </a:r>
            <a:r>
              <a:rPr lang="en-US" altLang="ru-RU" sz="1800" b="1" dirty="0">
                <a:latin typeface="Arial Cyr" panose="020B0604020202020204" pitchFamily="34" charset="0"/>
              </a:rPr>
              <a:t>“</a:t>
            </a:r>
            <a:r>
              <a:rPr lang="ru-RU" altLang="ru-RU" sz="1800" b="1" dirty="0" err="1">
                <a:latin typeface="Arial Cyr" panose="020B0604020202020204" pitchFamily="34" charset="0"/>
              </a:rPr>
              <a:t>The</a:t>
            </a:r>
            <a:r>
              <a:rPr lang="ru-RU" altLang="ru-RU" sz="1800" b="1" dirty="0">
                <a:latin typeface="Arial Cyr" panose="020B0604020202020204" pitchFamily="34" charset="0"/>
              </a:rPr>
              <a:t> </a:t>
            </a:r>
            <a:r>
              <a:rPr lang="ru-RU" altLang="ru-RU" sz="1800" b="1" dirty="0" err="1">
                <a:latin typeface="Arial Cyr" panose="020B0604020202020204" pitchFamily="34" charset="0"/>
              </a:rPr>
              <a:t>Perceptron</a:t>
            </a:r>
            <a:r>
              <a:rPr lang="ru-RU" altLang="ru-RU" sz="1800" b="1" dirty="0">
                <a:latin typeface="Arial Cyr" panose="020B0604020202020204" pitchFamily="34" charset="0"/>
              </a:rPr>
              <a:t>: A </a:t>
            </a:r>
            <a:r>
              <a:rPr lang="ru-RU" altLang="ru-RU" sz="1800" b="1" dirty="0" err="1">
                <a:latin typeface="Arial Cyr" panose="020B0604020202020204" pitchFamily="34" charset="0"/>
              </a:rPr>
              <a:t>Probabilistic</a:t>
            </a:r>
            <a:r>
              <a:rPr lang="ru-RU" altLang="ru-RU" sz="1800" b="1" dirty="0">
                <a:latin typeface="Arial Cyr" panose="020B0604020202020204" pitchFamily="34" charset="0"/>
              </a:rPr>
              <a:t> </a:t>
            </a:r>
            <a:r>
              <a:rPr lang="ru-RU" altLang="ru-RU" sz="1800" b="1" dirty="0" err="1">
                <a:latin typeface="Arial Cyr" panose="020B0604020202020204" pitchFamily="34" charset="0"/>
              </a:rPr>
              <a:t>Model</a:t>
            </a:r>
            <a:r>
              <a:rPr lang="ru-RU" altLang="ru-RU" sz="1800" b="1" dirty="0">
                <a:latin typeface="Arial Cyr" panose="020B0604020202020204" pitchFamily="34" charset="0"/>
              </a:rPr>
              <a:t> </a:t>
            </a:r>
            <a:r>
              <a:rPr lang="ru-RU" altLang="ru-RU" sz="1800" b="1" dirty="0" err="1">
                <a:latin typeface="Arial Cyr" panose="020B0604020202020204" pitchFamily="34" charset="0"/>
              </a:rPr>
              <a:t>for</a:t>
            </a:r>
            <a:r>
              <a:rPr lang="ru-RU" altLang="ru-RU" sz="1800" b="1" dirty="0">
                <a:latin typeface="Arial Cyr" panose="020B0604020202020204" pitchFamily="34" charset="0"/>
              </a:rPr>
              <a:t> </a:t>
            </a:r>
            <a:r>
              <a:rPr lang="ru-RU" altLang="ru-RU" sz="1800" b="1" dirty="0" err="1">
                <a:latin typeface="Arial Cyr" panose="020B0604020202020204" pitchFamily="34" charset="0"/>
              </a:rPr>
              <a:t>Information</a:t>
            </a:r>
            <a:r>
              <a:rPr lang="ru-RU" altLang="ru-RU" sz="1800" b="1" dirty="0">
                <a:latin typeface="Arial Cyr" panose="020B0604020202020204" pitchFamily="34" charset="0"/>
              </a:rPr>
              <a:t> </a:t>
            </a:r>
            <a:r>
              <a:rPr lang="ru-RU" altLang="ru-RU" sz="1800" b="1" dirty="0" err="1">
                <a:latin typeface="Arial Cyr" panose="020B0604020202020204" pitchFamily="34" charset="0"/>
              </a:rPr>
              <a:t>Storage</a:t>
            </a:r>
            <a:r>
              <a:rPr lang="ru-RU" altLang="ru-RU" sz="1800" b="1" dirty="0">
                <a:latin typeface="Arial Cyr" panose="020B0604020202020204" pitchFamily="34" charset="0"/>
              </a:rPr>
              <a:t> </a:t>
            </a:r>
            <a:r>
              <a:rPr lang="ru-RU" altLang="ru-RU" sz="1800" b="1" dirty="0" err="1">
                <a:latin typeface="Arial Cyr" panose="020B0604020202020204" pitchFamily="34" charset="0"/>
              </a:rPr>
              <a:t>and</a:t>
            </a:r>
            <a:r>
              <a:rPr lang="ru-RU" altLang="ru-RU" sz="1800" b="1" dirty="0">
                <a:latin typeface="Arial Cyr" panose="020B0604020202020204" pitchFamily="34" charset="0"/>
              </a:rPr>
              <a:t> </a:t>
            </a:r>
            <a:r>
              <a:rPr lang="ru-RU" altLang="ru-RU" sz="1800" b="1" dirty="0" err="1">
                <a:latin typeface="Arial Cyr" panose="020B0604020202020204" pitchFamily="34" charset="0"/>
              </a:rPr>
              <a:t>Organization</a:t>
            </a:r>
            <a:r>
              <a:rPr lang="ru-RU" altLang="ru-RU" sz="1800" b="1" dirty="0">
                <a:latin typeface="Arial Cyr" panose="020B0604020202020204" pitchFamily="34" charset="0"/>
              </a:rPr>
              <a:t> </a:t>
            </a:r>
            <a:r>
              <a:rPr lang="ru-RU" altLang="ru-RU" sz="1800" b="1" dirty="0" err="1">
                <a:latin typeface="Arial Cyr" panose="020B0604020202020204" pitchFamily="34" charset="0"/>
              </a:rPr>
              <a:t>in</a:t>
            </a:r>
            <a:r>
              <a:rPr lang="ru-RU" altLang="ru-RU" sz="1800" b="1" dirty="0">
                <a:latin typeface="Arial Cyr" panose="020B0604020202020204" pitchFamily="34" charset="0"/>
              </a:rPr>
              <a:t> </a:t>
            </a:r>
            <a:r>
              <a:rPr lang="ru-RU" altLang="ru-RU" sz="1800" b="1" dirty="0" err="1">
                <a:latin typeface="Arial Cyr" panose="020B0604020202020204" pitchFamily="34" charset="0"/>
              </a:rPr>
              <a:t>the</a:t>
            </a:r>
            <a:r>
              <a:rPr lang="ru-RU" altLang="ru-RU" sz="1800" b="1" dirty="0">
                <a:latin typeface="Arial Cyr" panose="020B0604020202020204" pitchFamily="34" charset="0"/>
              </a:rPr>
              <a:t> </a:t>
            </a:r>
            <a:r>
              <a:rPr lang="ru-RU" altLang="ru-RU" sz="1800" b="1" dirty="0" err="1">
                <a:latin typeface="Arial Cyr" panose="020B0604020202020204" pitchFamily="34" charset="0"/>
              </a:rPr>
              <a:t>Brain</a:t>
            </a:r>
            <a:r>
              <a:rPr lang="en-US" altLang="ru-RU" sz="1800" b="1" dirty="0">
                <a:latin typeface="Arial Cyr" panose="020B0604020202020204" pitchFamily="34" charset="0"/>
              </a:rPr>
              <a:t>”</a:t>
            </a:r>
            <a:r>
              <a:rPr lang="ru-RU" altLang="ru-RU" sz="1800" b="1" dirty="0">
                <a:latin typeface="Arial Cyr" panose="020B0604020202020204" pitchFamily="34" charset="0"/>
              </a:rPr>
              <a:t>, </a:t>
            </a:r>
            <a:r>
              <a:rPr lang="ru-RU" altLang="ru-RU" sz="1800" dirty="0" err="1">
                <a:latin typeface="Arial Cyr" panose="020B0604020202020204" pitchFamily="34" charset="0"/>
              </a:rPr>
              <a:t>Cornell</a:t>
            </a:r>
            <a:r>
              <a:rPr lang="ru-RU" altLang="ru-RU" sz="1800" dirty="0">
                <a:latin typeface="Arial Cyr" panose="020B0604020202020204" pitchFamily="34" charset="0"/>
              </a:rPr>
              <a:t> </a:t>
            </a:r>
            <a:r>
              <a:rPr lang="ru-RU" altLang="ru-RU" sz="1800" dirty="0" err="1">
                <a:latin typeface="Arial Cyr" panose="020B0604020202020204" pitchFamily="34" charset="0"/>
              </a:rPr>
              <a:t>Aeronautical</a:t>
            </a:r>
            <a:r>
              <a:rPr lang="ru-RU" altLang="ru-RU" sz="1800" dirty="0">
                <a:latin typeface="Arial Cyr" panose="020B0604020202020204" pitchFamily="34" charset="0"/>
              </a:rPr>
              <a:t> </a:t>
            </a:r>
            <a:r>
              <a:rPr lang="ru-RU" altLang="ru-RU" sz="1800" dirty="0" err="1">
                <a:latin typeface="Arial Cyr" panose="020B0604020202020204" pitchFamily="34" charset="0"/>
              </a:rPr>
              <a:t>Laboratory</a:t>
            </a:r>
            <a:r>
              <a:rPr lang="ru-RU" altLang="ru-RU" sz="1800" dirty="0">
                <a:latin typeface="Arial Cyr" panose="020B0604020202020204" pitchFamily="34" charset="0"/>
              </a:rPr>
              <a:t>, </a:t>
            </a:r>
            <a:r>
              <a:rPr lang="ru-RU" altLang="ru-RU" sz="1800" dirty="0" err="1">
                <a:latin typeface="Arial Cyr" panose="020B0604020202020204" pitchFamily="34" charset="0"/>
              </a:rPr>
              <a:t>Psychological</a:t>
            </a:r>
            <a:r>
              <a:rPr lang="ru-RU" altLang="ru-RU" sz="1800" dirty="0">
                <a:latin typeface="Arial Cyr" panose="020B0604020202020204" pitchFamily="34" charset="0"/>
              </a:rPr>
              <a:t> </a:t>
            </a:r>
            <a:r>
              <a:rPr lang="ru-RU" altLang="ru-RU" sz="1800" dirty="0" err="1">
                <a:latin typeface="Arial Cyr" panose="020B0604020202020204" pitchFamily="34" charset="0"/>
              </a:rPr>
              <a:t>Review</a:t>
            </a:r>
            <a:r>
              <a:rPr lang="ru-RU" altLang="ru-RU" sz="1800" dirty="0">
                <a:latin typeface="Arial Cyr" panose="020B0604020202020204" pitchFamily="34" charset="0"/>
              </a:rPr>
              <a:t>, v</a:t>
            </a:r>
            <a:r>
              <a:rPr lang="en-US" altLang="ru-RU" sz="1800" dirty="0">
                <a:latin typeface="Arial Cyr" panose="020B0604020202020204" pitchFamily="34" charset="0"/>
              </a:rPr>
              <a:t>.</a:t>
            </a:r>
            <a:r>
              <a:rPr lang="ru-RU" altLang="ru-RU" sz="1800" dirty="0">
                <a:latin typeface="Arial Cyr" panose="020B0604020202020204" pitchFamily="34" charset="0"/>
              </a:rPr>
              <a:t>65, </a:t>
            </a:r>
            <a:r>
              <a:rPr lang="ru-RU" altLang="ru-RU" sz="1800" dirty="0" err="1">
                <a:latin typeface="Arial Cyr" panose="020B0604020202020204" pitchFamily="34" charset="0"/>
              </a:rPr>
              <a:t>No</a:t>
            </a:r>
            <a:r>
              <a:rPr lang="ru-RU" altLang="ru-RU" sz="1800" dirty="0">
                <a:latin typeface="Arial Cyr" panose="020B0604020202020204" pitchFamily="34" charset="0"/>
              </a:rPr>
              <a:t>. 6, </a:t>
            </a:r>
            <a:r>
              <a:rPr lang="ru-RU" altLang="ru-RU" sz="1800" dirty="0" err="1">
                <a:latin typeface="Arial Cyr" panose="020B0604020202020204" pitchFamily="34" charset="0"/>
              </a:rPr>
              <a:t>pp</a:t>
            </a:r>
            <a:r>
              <a:rPr lang="ru-RU" altLang="ru-RU" sz="1800" dirty="0">
                <a:latin typeface="Arial Cyr" panose="020B0604020202020204" pitchFamily="34" charset="0"/>
              </a:rPr>
              <a:t>. 386-408</a:t>
            </a:r>
            <a:r>
              <a:rPr lang="ru-RU" altLang="ru-RU" sz="1800" dirty="0" smtClean="0">
                <a:latin typeface="Arial Cyr" panose="020B0604020202020204" pitchFamily="34" charset="0"/>
              </a:rPr>
              <a:t>.</a:t>
            </a:r>
          </a:p>
          <a:p>
            <a:pPr algn="just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ru-RU" sz="1800" b="1" dirty="0" smtClean="0"/>
              <a:t>Персептрон</a:t>
            </a:r>
            <a:r>
              <a:rPr lang="ru-RU" sz="1800" dirty="0"/>
              <a:t> </a:t>
            </a:r>
            <a:r>
              <a:rPr lang="ru-RU" sz="1800" b="1" dirty="0" err="1"/>
              <a:t>Розенблатта</a:t>
            </a:r>
            <a:r>
              <a:rPr lang="ru-RU" sz="1800" dirty="0"/>
              <a:t> </a:t>
            </a:r>
            <a:r>
              <a:rPr lang="ru-RU" sz="1800" dirty="0" smtClean="0"/>
              <a:t>являлся </a:t>
            </a:r>
            <a:r>
              <a:rPr lang="ru-RU" sz="1800" dirty="0"/>
              <a:t>одной из ран-них </a:t>
            </a:r>
            <a:r>
              <a:rPr lang="ru-RU" sz="1800" b="1" dirty="0"/>
              <a:t>моделей</a:t>
            </a:r>
            <a:r>
              <a:rPr lang="ru-RU" sz="1800" dirty="0"/>
              <a:t> ИНС. Он является простейшей формой нейронной сети, </a:t>
            </a:r>
            <a:r>
              <a:rPr lang="ru-RU" sz="1800" dirty="0" smtClean="0"/>
              <a:t>предназначенной для </a:t>
            </a:r>
            <a:r>
              <a:rPr lang="ru-RU" sz="1800" dirty="0"/>
              <a:t>классификации линейно-разделимых сигналов. Состоит он из одного нейрона с настраиваемыми </a:t>
            </a:r>
            <a:r>
              <a:rPr lang="ru-RU" sz="1800" dirty="0" err="1"/>
              <a:t>синаптическими</a:t>
            </a:r>
            <a:r>
              <a:rPr lang="ru-RU" sz="1800" dirty="0"/>
              <a:t> весами и порогом. Первый алгоритм настройки свободных параметров для такой нейронной сети был </a:t>
            </a:r>
            <a:r>
              <a:rPr lang="ru-RU" sz="1800" dirty="0" err="1"/>
              <a:t>соз</a:t>
            </a:r>
            <a:r>
              <a:rPr lang="ru-RU" sz="1800" dirty="0"/>
              <a:t>-дан </a:t>
            </a:r>
            <a:r>
              <a:rPr lang="ru-RU" sz="1800" b="1" dirty="0" err="1"/>
              <a:t>Розенблаттом</a:t>
            </a:r>
            <a:r>
              <a:rPr lang="ru-RU" sz="1800" dirty="0"/>
              <a:t> для </a:t>
            </a:r>
            <a:r>
              <a:rPr lang="ru-RU" sz="1800" dirty="0" err="1"/>
              <a:t>персептронной</a:t>
            </a:r>
            <a:r>
              <a:rPr lang="ru-RU" sz="1800" dirty="0"/>
              <a:t> </a:t>
            </a:r>
            <a:r>
              <a:rPr lang="ru-RU" sz="1800" b="1" dirty="0"/>
              <a:t>модели</a:t>
            </a:r>
            <a:r>
              <a:rPr lang="ru-RU" sz="1800" dirty="0"/>
              <a:t> мозга.</a:t>
            </a:r>
            <a:r>
              <a:rPr lang="ru-RU" altLang="ru-RU" sz="1800" dirty="0" smtClean="0">
                <a:latin typeface="Arial Cyr" panose="020B0604020202020204" pitchFamily="34" charset="0"/>
              </a:rPr>
              <a:t> </a:t>
            </a:r>
            <a:endParaRPr lang="en-US" altLang="ru-RU" sz="1800" dirty="0">
              <a:latin typeface="Arial Cyr" panose="020B0604020202020204" pitchFamily="34" charset="0"/>
            </a:endParaRPr>
          </a:p>
        </p:txBody>
      </p:sp>
      <p:sp>
        <p:nvSpPr>
          <p:cNvPr id="47111" name="Rectangle 13">
            <a:extLst>
              <a:ext uri="{FF2B5EF4-FFF2-40B4-BE49-F238E27FC236}">
                <a16:creationId xmlns:a16="http://schemas.microsoft.com/office/drawing/2014/main" xmlns="" id="{627025E4-9B0C-4D4A-32ED-9D70C2BA6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7" y="4600342"/>
            <a:ext cx="576103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chemeClr val="hlink"/>
                </a:solidFill>
                <a:latin typeface="Arial Cyr" panose="020B0604020202020204" pitchFamily="34" charset="0"/>
              </a:rPr>
              <a:t>S-</a:t>
            </a:r>
            <a:r>
              <a:rPr lang="ru-RU" altLang="ru-RU" sz="1800" dirty="0">
                <a:solidFill>
                  <a:schemeClr val="hlink"/>
                </a:solidFill>
                <a:latin typeface="Arial Cyr" panose="020B0604020202020204" pitchFamily="34" charset="0"/>
              </a:rPr>
              <a:t>элементы</a:t>
            </a:r>
            <a:r>
              <a:rPr lang="ru-RU" altLang="ru-RU" sz="1800" dirty="0">
                <a:latin typeface="Arial Cyr" panose="020B0604020202020204" pitchFamily="34" charset="0"/>
              </a:rPr>
              <a:t> – сенсорные клетки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chemeClr val="hlink"/>
                </a:solidFill>
                <a:latin typeface="Arial Cyr" panose="020B0604020202020204" pitchFamily="34" charset="0"/>
              </a:rPr>
              <a:t>A-</a:t>
            </a:r>
            <a:r>
              <a:rPr lang="ru-RU" altLang="ru-RU" sz="1800" dirty="0">
                <a:solidFill>
                  <a:schemeClr val="hlink"/>
                </a:solidFill>
                <a:latin typeface="Arial Cyr" panose="020B0604020202020204" pitchFamily="34" charset="0"/>
              </a:rPr>
              <a:t>элементы</a:t>
            </a:r>
            <a:r>
              <a:rPr lang="ru-RU" altLang="ru-RU" sz="1800" dirty="0">
                <a:latin typeface="Arial Cyr" panose="020B0604020202020204" pitchFamily="34" charset="0"/>
              </a:rPr>
              <a:t> – ассоциативные, имеют 				</a:t>
            </a:r>
            <a:r>
              <a:rPr lang="ru-RU" altLang="ru-RU" sz="1800" dirty="0">
                <a:solidFill>
                  <a:schemeClr val="tx2"/>
                </a:solidFill>
                <a:latin typeface="Arial Cyr" panose="020B0604020202020204" pitchFamily="34" charset="0"/>
              </a:rPr>
              <a:t>переменные</a:t>
            </a:r>
            <a:r>
              <a:rPr lang="ru-RU" altLang="ru-RU" sz="1800" dirty="0">
                <a:latin typeface="Arial Cyr" panose="020B0604020202020204" pitchFamily="34" charset="0"/>
              </a:rPr>
              <a:t> веса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chemeClr val="hlink"/>
                </a:solidFill>
                <a:latin typeface="Arial Cyr" panose="020B0604020202020204" pitchFamily="34" charset="0"/>
              </a:rPr>
              <a:t>R-</a:t>
            </a:r>
            <a:r>
              <a:rPr lang="ru-RU" altLang="ru-RU" sz="1800" dirty="0">
                <a:solidFill>
                  <a:schemeClr val="hlink"/>
                </a:solidFill>
                <a:latin typeface="Arial Cyr" panose="020B0604020202020204" pitchFamily="34" charset="0"/>
              </a:rPr>
              <a:t>элементы</a:t>
            </a:r>
            <a:r>
              <a:rPr lang="ru-RU" altLang="ru-RU" sz="1800" dirty="0">
                <a:latin typeface="Arial Cyr" panose="020B0604020202020204" pitchFamily="34" charset="0"/>
              </a:rPr>
              <a:t> – формируют реакцию, имеют 			</a:t>
            </a:r>
            <a:r>
              <a:rPr lang="ru-RU" altLang="ru-RU" sz="1800" dirty="0">
                <a:solidFill>
                  <a:schemeClr val="tx2"/>
                </a:solidFill>
                <a:latin typeface="Arial Cyr" panose="020B0604020202020204" pitchFamily="34" charset="0"/>
              </a:rPr>
              <a:t>фиксированные</a:t>
            </a:r>
            <a:r>
              <a:rPr lang="ru-RU" altLang="ru-RU" sz="1800" dirty="0">
                <a:latin typeface="Arial Cyr" panose="020B0604020202020204" pitchFamily="34" charset="0"/>
              </a:rPr>
              <a:t> веса</a:t>
            </a:r>
            <a:endParaRPr lang="en-US" altLang="ru-RU" sz="1800" dirty="0">
              <a:latin typeface="Arial Cyr" panose="020B0604020202020204" pitchFamily="34" charset="0"/>
            </a:endParaRPr>
          </a:p>
        </p:txBody>
      </p:sp>
      <p:sp>
        <p:nvSpPr>
          <p:cNvPr id="47112" name="TextBox 1">
            <a:extLst>
              <a:ext uri="{FF2B5EF4-FFF2-40B4-BE49-F238E27FC236}">
                <a16:creationId xmlns:a16="http://schemas.microsoft.com/office/drawing/2014/main" xmlns="" id="{4D970042-5B52-02F6-898C-CBFE311BA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340475"/>
            <a:ext cx="885825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Arial Cyr" panose="020B0604020202020204" pitchFamily="34" charset="0"/>
              </a:rPr>
              <a:t>Персептрон </a:t>
            </a:r>
            <a:r>
              <a:rPr lang="en-US" altLang="ru-RU" sz="2000" dirty="0">
                <a:latin typeface="Arial Cyr" panose="020B0604020202020204" pitchFamily="34" charset="0"/>
              </a:rPr>
              <a:t>MARK-1 </a:t>
            </a:r>
            <a:r>
              <a:rPr lang="ru-RU" altLang="ru-RU" sz="2000" dirty="0">
                <a:latin typeface="Arial Cyr" panose="020B0604020202020204" pitchFamily="34" charset="0"/>
              </a:rPr>
              <a:t>распознавал буквы алфавита с матрицы 20х20</a:t>
            </a:r>
          </a:p>
        </p:txBody>
      </p:sp>
    </p:spTree>
    <p:extLst>
      <p:ext uri="{BB962C8B-B14F-4D97-AF65-F5344CB8AC3E}">
        <p14:creationId xmlns:p14="http://schemas.microsoft.com/office/powerpoint/2010/main" val="5445729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26">
            <a:extLst>
              <a:ext uri="{FF2B5EF4-FFF2-40B4-BE49-F238E27FC236}">
                <a16:creationId xmlns:a16="http://schemas.microsoft.com/office/drawing/2014/main" xmlns="" id="{4B06B416-390B-D23A-1A95-D6944798D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350" y="836613"/>
            <a:ext cx="8445500" cy="53213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2400">
              <a:latin typeface="Arial Cyr" panose="020B0604020202020204" pitchFamily="34" charset="0"/>
            </a:endParaRPr>
          </a:p>
        </p:txBody>
      </p:sp>
      <p:graphicFrame>
        <p:nvGraphicFramePr>
          <p:cNvPr id="49155" name="Object 1029">
            <a:extLst>
              <a:ext uri="{FF2B5EF4-FFF2-40B4-BE49-F238E27FC236}">
                <a16:creationId xmlns:a16="http://schemas.microsoft.com/office/drawing/2014/main" xmlns="" id="{6BA8AF5F-D717-48A4-40FD-CBCF2C3C7BA5}"/>
              </a:ext>
            </a:extLst>
          </p:cNvPr>
          <p:cNvGraphicFramePr>
            <a:graphicFrameLocks/>
          </p:cNvGraphicFramePr>
          <p:nvPr/>
        </p:nvGraphicFramePr>
        <p:xfrm>
          <a:off x="609600" y="1149350"/>
          <a:ext cx="5173663" cy="3954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4" name="Документ" r:id="rId4" imgW="6153120" imgH="4686353" progId="Word.Document.8">
                  <p:embed/>
                </p:oleObj>
              </mc:Choice>
              <mc:Fallback>
                <p:oleObj name="Документ" r:id="rId4" imgW="6153120" imgH="4686353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149350"/>
                        <a:ext cx="5173663" cy="3954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9156" name="Group 1030">
            <a:extLst>
              <a:ext uri="{FF2B5EF4-FFF2-40B4-BE49-F238E27FC236}">
                <a16:creationId xmlns:a16="http://schemas.microsoft.com/office/drawing/2014/main" xmlns="" id="{E8049FB8-D8A7-E619-F22C-57DDA7F47682}"/>
              </a:ext>
            </a:extLst>
          </p:cNvPr>
          <p:cNvGrpSpPr>
            <a:grpSpLocks/>
          </p:cNvGrpSpPr>
          <p:nvPr/>
        </p:nvGrpSpPr>
        <p:grpSpPr bwMode="auto">
          <a:xfrm>
            <a:off x="5851525" y="2781300"/>
            <a:ext cx="1235075" cy="579438"/>
            <a:chOff x="3686" y="1901"/>
            <a:chExt cx="778" cy="365"/>
          </a:xfrm>
        </p:grpSpPr>
        <p:sp>
          <p:nvSpPr>
            <p:cNvPr id="49161" name="Rectangle 1028">
              <a:extLst>
                <a:ext uri="{FF2B5EF4-FFF2-40B4-BE49-F238E27FC236}">
                  <a16:creationId xmlns:a16="http://schemas.microsoft.com/office/drawing/2014/main" xmlns="" id="{FEC94837-E9EA-D1FB-2809-A5EDFA110D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6" y="1901"/>
              <a:ext cx="77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b="0" i="1">
                  <a:solidFill>
                    <a:srgbClr val="000000"/>
                  </a:solidFill>
                </a:rPr>
                <a:t>F( </a:t>
              </a:r>
              <a:r>
                <a:rPr lang="en-US" altLang="ru-RU" i="1">
                  <a:solidFill>
                    <a:srgbClr val="000000"/>
                  </a:solidFill>
                </a:rPr>
                <a:t>X </a:t>
              </a:r>
              <a:r>
                <a:rPr lang="en-US" altLang="ru-RU" b="0" i="1">
                  <a:solidFill>
                    <a:srgbClr val="000000"/>
                  </a:solidFill>
                </a:rPr>
                <a:t>)</a:t>
              </a:r>
              <a:endParaRPr lang="en-US" altLang="ru-RU" b="0" i="1">
                <a:solidFill>
                  <a:srgbClr val="000000"/>
                </a:solidFill>
                <a:latin typeface="Times New Roman Cyr" panose="02020603050405020304" pitchFamily="18" charset="0"/>
              </a:endParaRPr>
            </a:p>
          </p:txBody>
        </p:sp>
        <p:sp>
          <p:nvSpPr>
            <p:cNvPr id="49162" name="Line 1029">
              <a:extLst>
                <a:ext uri="{FF2B5EF4-FFF2-40B4-BE49-F238E27FC236}">
                  <a16:creationId xmlns:a16="http://schemas.microsoft.com/office/drawing/2014/main" xmlns="" id="{3BB466A0-3001-55CE-6087-A4745BDF36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0" y="1920"/>
              <a:ext cx="144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aphicFrame>
        <p:nvGraphicFramePr>
          <p:cNvPr id="49157" name="Object 1030">
            <a:extLst>
              <a:ext uri="{FF2B5EF4-FFF2-40B4-BE49-F238E27FC236}">
                <a16:creationId xmlns:a16="http://schemas.microsoft.com/office/drawing/2014/main" xmlns="" id="{308A633E-6FAB-B83D-6DE3-91D344C0BA90}"/>
              </a:ext>
            </a:extLst>
          </p:cNvPr>
          <p:cNvGraphicFramePr>
            <a:graphicFrameLocks/>
          </p:cNvGraphicFramePr>
          <p:nvPr/>
        </p:nvGraphicFramePr>
        <p:xfrm>
          <a:off x="4071938" y="4786313"/>
          <a:ext cx="4551362" cy="1144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5" name="Формула" r:id="rId6" imgW="4089400" imgH="1041400" progId="Equation.2">
                  <p:embed/>
                </p:oleObj>
              </mc:Choice>
              <mc:Fallback>
                <p:oleObj name="Формула" r:id="rId6" imgW="4089400" imgH="1041400" progId="Equation.2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1938" y="4786313"/>
                        <a:ext cx="4551362" cy="1144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8" name="Line 1032">
            <a:extLst>
              <a:ext uri="{FF2B5EF4-FFF2-40B4-BE49-F238E27FC236}">
                <a16:creationId xmlns:a16="http://schemas.microsoft.com/office/drawing/2014/main" xmlns="" id="{234C5B82-503B-860A-A9A0-98A55916EA1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685800"/>
            <a:ext cx="80772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9159" name="Rectangle 1033">
            <a:extLst>
              <a:ext uri="{FF2B5EF4-FFF2-40B4-BE49-F238E27FC236}">
                <a16:creationId xmlns:a16="http://schemas.microsoft.com/office/drawing/2014/main" xmlns="" id="{6A3DF532-22A1-9694-42EE-678041F5E9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381000"/>
          </a:xfrm>
          <a:noFill/>
        </p:spPr>
        <p:txBody>
          <a:bodyPr/>
          <a:lstStyle/>
          <a:p>
            <a:r>
              <a:rPr lang="en-US" altLang="ru-RU" sz="2400" b="1">
                <a:latin typeface="Arial" panose="020B0604020202020204" pitchFamily="34" charset="0"/>
              </a:rPr>
              <a:t>МНОГОСЛОЙНЫЙ ПЕР</a:t>
            </a:r>
            <a:r>
              <a:rPr lang="ru-RU" altLang="ru-RU" sz="2400" b="1">
                <a:latin typeface="Arial" panose="020B0604020202020204" pitchFamily="34" charset="0"/>
              </a:rPr>
              <a:t>С</a:t>
            </a:r>
            <a:r>
              <a:rPr lang="en-US" altLang="ru-RU" sz="2400" b="1">
                <a:latin typeface="Arial" panose="020B0604020202020204" pitchFamily="34" charset="0"/>
              </a:rPr>
              <a:t>ЕПТРОН</a:t>
            </a:r>
            <a:endParaRPr lang="en-US" altLang="ru-RU" sz="2400" b="1">
              <a:latin typeface="Arial Cyr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5640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Line 3">
            <a:extLst>
              <a:ext uri="{FF2B5EF4-FFF2-40B4-BE49-F238E27FC236}">
                <a16:creationId xmlns:a16="http://schemas.microsoft.com/office/drawing/2014/main" xmlns="" id="{0D46062E-30D3-F217-E6EA-2BE4CBCAABA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533400"/>
            <a:ext cx="86106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87" name="Rectangle 67">
            <a:extLst>
              <a:ext uri="{FF2B5EF4-FFF2-40B4-BE49-F238E27FC236}">
                <a16:creationId xmlns:a16="http://schemas.microsoft.com/office/drawing/2014/main" xmlns="" id="{9EB444AC-1A7B-A12B-5BF8-6106E7F7DF2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" y="76200"/>
            <a:ext cx="8915400" cy="381000"/>
          </a:xfrm>
          <a:noFill/>
        </p:spPr>
        <p:txBody>
          <a:bodyPr/>
          <a:lstStyle/>
          <a:p>
            <a:r>
              <a:rPr lang="ru-RU" altLang="ru-RU" sz="2400" b="1" dirty="0">
                <a:latin typeface="Arial" panose="020B0604020202020204" pitchFamily="34" charset="0"/>
              </a:rPr>
              <a:t>ОБЩАЯ  СХЕМА  МАШИННОГО  ОБУЧЕНИЯ</a:t>
            </a:r>
            <a:endParaRPr lang="en-US" altLang="ru-RU" sz="2400" b="1" dirty="0">
              <a:latin typeface="Arial Cyr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6085569-B262-235E-152C-9F1AE1B0C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48" y="936281"/>
            <a:ext cx="8714109" cy="48549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2F00AC3-D2B5-E8C3-4043-D1F79C83CB2B}"/>
              </a:ext>
            </a:extLst>
          </p:cNvPr>
          <p:cNvSpPr txBox="1"/>
          <p:nvPr/>
        </p:nvSpPr>
        <p:spPr>
          <a:xfrm>
            <a:off x="276225" y="5638798"/>
            <a:ext cx="861060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/>
              <a:t>Могут использоваться не все элементы схемы.</a:t>
            </a:r>
          </a:p>
          <a:p>
            <a:pPr>
              <a:lnSpc>
                <a:spcPct val="150000"/>
              </a:lnSpc>
            </a:pPr>
            <a:r>
              <a:rPr lang="ru-RU" sz="2000" dirty="0"/>
              <a:t>Это зависит от специфики задачи и требований к решению.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B99A907-F65D-35DB-5C37-A2BE9148DA30}"/>
              </a:ext>
            </a:extLst>
          </p:cNvPr>
          <p:cNvSpPr txBox="1"/>
          <p:nvPr/>
        </p:nvSpPr>
        <p:spPr>
          <a:xfrm>
            <a:off x="8700655" y="6508473"/>
            <a:ext cx="4399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03AD19B9-A4C4-4425-9C92-FF22B199BF8B}" type="slidenum">
              <a:rPr lang="ru-RU" altLang="ru-RU" sz="1600" smtClean="0"/>
              <a:pPr algn="r"/>
              <a:t>25</a:t>
            </a:fld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4803296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4">
            <a:extLst>
              <a:ext uri="{FF2B5EF4-FFF2-40B4-BE49-F238E27FC236}">
                <a16:creationId xmlns:a16="http://schemas.microsoft.com/office/drawing/2014/main" xmlns="" id="{3896FD01-9D10-3316-A843-E4BA4B38FB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8313" y="685800"/>
            <a:ext cx="8062912" cy="635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387" name="Rectangle 41">
            <a:extLst>
              <a:ext uri="{FF2B5EF4-FFF2-40B4-BE49-F238E27FC236}">
                <a16:creationId xmlns:a16="http://schemas.microsoft.com/office/drawing/2014/main" xmlns="" id="{5927D282-5DEE-D972-AD89-8302EB128D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640762" cy="576262"/>
          </a:xfrm>
          <a:noFill/>
        </p:spPr>
        <p:txBody>
          <a:bodyPr/>
          <a:lstStyle/>
          <a:p>
            <a:r>
              <a:rPr lang="ru-RU" altLang="ru-RU" sz="2400" b="1">
                <a:latin typeface="Arial" panose="020B0604020202020204" pitchFamily="34" charset="0"/>
              </a:rPr>
              <a:t>ТИПОЛОГИЯ  ЗАДАЧ,  РЕШАЕМЫХ  МЕТОДАМИ  МО</a:t>
            </a:r>
            <a:endParaRPr lang="en-US" altLang="ru-RU" sz="2400" b="1">
              <a:latin typeface="Arial Cyr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" y="707363"/>
            <a:ext cx="9105900" cy="578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53268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Line 2">
            <a:extLst>
              <a:ext uri="{FF2B5EF4-FFF2-40B4-BE49-F238E27FC236}">
                <a16:creationId xmlns:a16="http://schemas.microsoft.com/office/drawing/2014/main" xmlns="" id="{950CB396-02E9-C7E2-92C3-BFA37CBAB151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685800"/>
            <a:ext cx="78486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xmlns="" id="{5BA2F1AF-FDAD-D630-745A-056F68FF3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50" y="1377950"/>
            <a:ext cx="1435100" cy="1054100"/>
          </a:xfrm>
          <a:prstGeom prst="rect">
            <a:avLst/>
          </a:prstGeom>
          <a:solidFill>
            <a:srgbClr val="DDDDDD"/>
          </a:solidFill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400">
                <a:latin typeface="Arial" panose="020B0604020202020204" pitchFamily="34" charset="0"/>
              </a:rPr>
              <a:t>база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400">
                <a:latin typeface="Arial" panose="020B0604020202020204" pitchFamily="34" charset="0"/>
              </a:rPr>
              <a:t>данных</a:t>
            </a:r>
            <a:endParaRPr lang="en-US" altLang="ru-RU" sz="2400">
              <a:latin typeface="Arial Cyr" panose="020B0604020202020204" pitchFamily="34" charset="0"/>
            </a:endParaRPr>
          </a:p>
        </p:txBody>
      </p:sp>
      <p:sp>
        <p:nvSpPr>
          <p:cNvPr id="22532" name="Rectangle 4">
            <a:extLst>
              <a:ext uri="{FF2B5EF4-FFF2-40B4-BE49-F238E27FC236}">
                <a16:creationId xmlns:a16="http://schemas.microsoft.com/office/drawing/2014/main" xmlns="" id="{AA5C60BA-1846-95FC-3DFB-37BA680F2A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50" y="3130550"/>
            <a:ext cx="1587500" cy="1435100"/>
          </a:xfrm>
          <a:prstGeom prst="rect">
            <a:avLst/>
          </a:prstGeom>
          <a:solidFill>
            <a:srgbClr val="99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400">
                <a:latin typeface="Arial" panose="020B0604020202020204" pitchFamily="34" charset="0"/>
              </a:rPr>
              <a:t>выбор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400">
                <a:latin typeface="Arial" panose="020B0604020202020204" pitchFamily="34" charset="0"/>
              </a:rPr>
              <a:t>примера</a:t>
            </a:r>
            <a:endParaRPr lang="en-US" altLang="ru-RU" sz="2400">
              <a:latin typeface="Arial Cyr" panose="020B0604020202020204" pitchFamily="34" charset="0"/>
            </a:endParaRPr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xmlns="" id="{83218F80-8599-2BD8-783C-49EEFE3F1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9550" y="2597150"/>
            <a:ext cx="2273300" cy="2425700"/>
          </a:xfrm>
          <a:prstGeom prst="rect">
            <a:avLst/>
          </a:prstGeom>
          <a:solidFill>
            <a:srgbClr val="99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400">
                <a:latin typeface="Arial" panose="020B0604020202020204" pitchFamily="34" charset="0"/>
              </a:rPr>
              <a:t>применение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400">
                <a:latin typeface="Arial" panose="020B0604020202020204" pitchFamily="34" charset="0"/>
              </a:rPr>
              <a:t>нейросети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ru-RU" sz="240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ru-RU" sz="240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ru-RU" sz="2400">
              <a:latin typeface="Arial Cyr" panose="020B0604020202020204" pitchFamily="34" charset="0"/>
            </a:endParaRPr>
          </a:p>
        </p:txBody>
      </p:sp>
      <p:sp>
        <p:nvSpPr>
          <p:cNvPr id="22534" name="Rectangle 6">
            <a:extLst>
              <a:ext uri="{FF2B5EF4-FFF2-40B4-BE49-F238E27FC236}">
                <a16:creationId xmlns:a16="http://schemas.microsoft.com/office/drawing/2014/main" xmlns="" id="{CD8B2688-86D3-E6F6-F41D-DE1D5E430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6150" y="3435350"/>
            <a:ext cx="2273300" cy="1054100"/>
          </a:xfrm>
          <a:prstGeom prst="rect">
            <a:avLst/>
          </a:prstGeom>
          <a:solidFill>
            <a:srgbClr val="99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400">
                <a:latin typeface="Arial" panose="020B0604020202020204" pitchFamily="34" charset="0"/>
              </a:rPr>
              <a:t>расчет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400">
                <a:latin typeface="Arial" panose="020B0604020202020204" pitchFamily="34" charset="0"/>
              </a:rPr>
              <a:t>ошибки</a:t>
            </a:r>
            <a:endParaRPr lang="en-US" altLang="ru-RU" sz="2400">
              <a:latin typeface="Arial Cyr" panose="020B0604020202020204" pitchFamily="34" charset="0"/>
            </a:endParaRPr>
          </a:p>
        </p:txBody>
      </p:sp>
      <p:sp>
        <p:nvSpPr>
          <p:cNvPr id="22535" name="Rectangle 7">
            <a:extLst>
              <a:ext uri="{FF2B5EF4-FFF2-40B4-BE49-F238E27FC236}">
                <a16:creationId xmlns:a16="http://schemas.microsoft.com/office/drawing/2014/main" xmlns="" id="{BEA63C29-F039-B824-0267-5C7634497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3325" y="3032125"/>
            <a:ext cx="10255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400">
                <a:latin typeface="Arial" panose="020B0604020202020204" pitchFamily="34" charset="0"/>
              </a:rPr>
              <a:t>ответ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400">
                <a:latin typeface="Arial" panose="020B0604020202020204" pitchFamily="34" charset="0"/>
              </a:rPr>
              <a:t>сети</a:t>
            </a:r>
            <a:endParaRPr lang="en-US" altLang="ru-RU" sz="2400">
              <a:latin typeface="Arial Cyr" panose="020B0604020202020204" pitchFamily="34" charset="0"/>
            </a:endParaRPr>
          </a:p>
        </p:txBody>
      </p:sp>
      <p:sp>
        <p:nvSpPr>
          <p:cNvPr id="22536" name="Line 8">
            <a:extLst>
              <a:ext uri="{FF2B5EF4-FFF2-40B4-BE49-F238E27FC236}">
                <a16:creationId xmlns:a16="http://schemas.microsoft.com/office/drawing/2014/main" xmlns="" id="{2FDB4114-34E8-5143-8BEF-0561C4752F55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3962400"/>
            <a:ext cx="685800" cy="0"/>
          </a:xfrm>
          <a:prstGeom prst="line">
            <a:avLst/>
          </a:prstGeom>
          <a:noFill/>
          <a:ln w="101600">
            <a:solidFill>
              <a:schemeClr val="tx2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37" name="Line 9">
            <a:extLst>
              <a:ext uri="{FF2B5EF4-FFF2-40B4-BE49-F238E27FC236}">
                <a16:creationId xmlns:a16="http://schemas.microsoft.com/office/drawing/2014/main" xmlns="" id="{47BEBFE2-7AF7-5A18-0AE5-399BB06CF13A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3962400"/>
            <a:ext cx="990600" cy="0"/>
          </a:xfrm>
          <a:prstGeom prst="line">
            <a:avLst/>
          </a:prstGeom>
          <a:noFill/>
          <a:ln w="101600">
            <a:solidFill>
              <a:schemeClr val="tx2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38" name="Rectangle 10">
            <a:extLst>
              <a:ext uri="{FF2B5EF4-FFF2-40B4-BE49-F238E27FC236}">
                <a16:creationId xmlns:a16="http://schemas.microsoft.com/office/drawing/2014/main" xmlns="" id="{F75E0C06-728A-3E83-AFE5-B262A7D49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9550" y="5111750"/>
            <a:ext cx="2273300" cy="1358900"/>
          </a:xfrm>
          <a:prstGeom prst="rect">
            <a:avLst/>
          </a:prstGeom>
          <a:solidFill>
            <a:srgbClr val="99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400">
                <a:latin typeface="Arial" panose="020B0604020202020204" pitchFamily="34" charset="0"/>
              </a:rPr>
              <a:t>подстройка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400">
                <a:latin typeface="Arial" panose="020B0604020202020204" pitchFamily="34" charset="0"/>
              </a:rPr>
              <a:t>весов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400">
                <a:latin typeface="Arial" panose="020B0604020202020204" pitchFamily="34" charset="0"/>
              </a:rPr>
              <a:t>сети</a:t>
            </a:r>
            <a:endParaRPr lang="en-US" altLang="ru-RU" sz="2400">
              <a:latin typeface="Arial Cyr" panose="020B0604020202020204" pitchFamily="34" charset="0"/>
            </a:endParaRPr>
          </a:p>
        </p:txBody>
      </p:sp>
      <p:sp>
        <p:nvSpPr>
          <p:cNvPr id="22539" name="Line 11">
            <a:extLst>
              <a:ext uri="{FF2B5EF4-FFF2-40B4-BE49-F238E27FC236}">
                <a16:creationId xmlns:a16="http://schemas.microsoft.com/office/drawing/2014/main" xmlns="" id="{FD94FF26-CEA2-2533-351A-7886659B9519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2438400"/>
            <a:ext cx="0" cy="685800"/>
          </a:xfrm>
          <a:prstGeom prst="line">
            <a:avLst/>
          </a:prstGeom>
          <a:noFill/>
          <a:ln w="101600">
            <a:solidFill>
              <a:schemeClr val="tx2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40" name="Rectangle 12">
            <a:extLst>
              <a:ext uri="{FF2B5EF4-FFF2-40B4-BE49-F238E27FC236}">
                <a16:creationId xmlns:a16="http://schemas.microsoft.com/office/drawing/2014/main" xmlns="" id="{A0561D6A-A88E-F936-6E87-57BEF0032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5525" y="4784725"/>
            <a:ext cx="13223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400">
                <a:latin typeface="Arial" panose="020B0604020202020204" pitchFamily="34" charset="0"/>
              </a:rPr>
              <a:t>ошибка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400">
                <a:latin typeface="Arial" panose="020B0604020202020204" pitchFamily="34" charset="0"/>
              </a:rPr>
              <a:t>велика</a:t>
            </a:r>
            <a:endParaRPr lang="en-US" altLang="ru-RU" sz="2400">
              <a:latin typeface="Arial Cyr" panose="020B0604020202020204" pitchFamily="34" charset="0"/>
            </a:endParaRPr>
          </a:p>
        </p:txBody>
      </p:sp>
      <p:sp>
        <p:nvSpPr>
          <p:cNvPr id="22541" name="Line 13">
            <a:extLst>
              <a:ext uri="{FF2B5EF4-FFF2-40B4-BE49-F238E27FC236}">
                <a16:creationId xmlns:a16="http://schemas.microsoft.com/office/drawing/2014/main" xmlns="" id="{31AC02C9-E959-73ED-40B8-7486613A00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39000" y="2819400"/>
            <a:ext cx="0" cy="609600"/>
          </a:xfrm>
          <a:prstGeom prst="line">
            <a:avLst/>
          </a:prstGeom>
          <a:noFill/>
          <a:ln w="101600">
            <a:solidFill>
              <a:schemeClr val="tx2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42" name="Rectangle 14">
            <a:extLst>
              <a:ext uri="{FF2B5EF4-FFF2-40B4-BE49-F238E27FC236}">
                <a16:creationId xmlns:a16="http://schemas.microsoft.com/office/drawing/2014/main" xmlns="" id="{4AA361BA-6356-0F66-CCF2-D732C9642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6150" y="2292350"/>
            <a:ext cx="2349500" cy="520700"/>
          </a:xfrm>
          <a:prstGeom prst="rect">
            <a:avLst/>
          </a:prstGeom>
          <a:solidFill>
            <a:srgbClr val="99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400">
                <a:latin typeface="Arial" panose="020B0604020202020204" pitchFamily="34" charset="0"/>
              </a:rPr>
              <a:t>сеть обучена</a:t>
            </a:r>
            <a:endParaRPr lang="en-US" altLang="ru-RU" sz="2400">
              <a:latin typeface="Arial Cyr" panose="020B0604020202020204" pitchFamily="34" charset="0"/>
            </a:endParaRPr>
          </a:p>
        </p:txBody>
      </p:sp>
      <p:grpSp>
        <p:nvGrpSpPr>
          <p:cNvPr id="22543" name="Group 38">
            <a:extLst>
              <a:ext uri="{FF2B5EF4-FFF2-40B4-BE49-F238E27FC236}">
                <a16:creationId xmlns:a16="http://schemas.microsoft.com/office/drawing/2014/main" xmlns="" id="{4CE78175-6439-871E-BBCA-B7BF70FBCF3E}"/>
              </a:ext>
            </a:extLst>
          </p:cNvPr>
          <p:cNvGrpSpPr>
            <a:grpSpLocks/>
          </p:cNvGrpSpPr>
          <p:nvPr/>
        </p:nvGrpSpPr>
        <p:grpSpPr bwMode="auto">
          <a:xfrm>
            <a:off x="3048000" y="3892550"/>
            <a:ext cx="1828800" cy="977900"/>
            <a:chOff x="1920" y="2452"/>
            <a:chExt cx="1152" cy="616"/>
          </a:xfrm>
        </p:grpSpPr>
        <p:sp>
          <p:nvSpPr>
            <p:cNvPr id="22548" name="Line 15">
              <a:extLst>
                <a:ext uri="{FF2B5EF4-FFF2-40B4-BE49-F238E27FC236}">
                  <a16:creationId xmlns:a16="http://schemas.microsoft.com/office/drawing/2014/main" xmlns="" id="{81C3D698-7FD1-52FB-5540-57B5430729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0" y="2496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49" name="Line 16">
              <a:extLst>
                <a:ext uri="{FF2B5EF4-FFF2-40B4-BE49-F238E27FC236}">
                  <a16:creationId xmlns:a16="http://schemas.microsoft.com/office/drawing/2014/main" xmlns="" id="{9538221C-782C-0ECC-25B1-8F35676E5C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0" y="2976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50" name="Line 17">
              <a:extLst>
                <a:ext uri="{FF2B5EF4-FFF2-40B4-BE49-F238E27FC236}">
                  <a16:creationId xmlns:a16="http://schemas.microsoft.com/office/drawing/2014/main" xmlns="" id="{71083C4C-4205-2BAF-979B-4DDB4FD1E6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2496"/>
              <a:ext cx="24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51" name="Line 18">
              <a:extLst>
                <a:ext uri="{FF2B5EF4-FFF2-40B4-BE49-F238E27FC236}">
                  <a16:creationId xmlns:a16="http://schemas.microsoft.com/office/drawing/2014/main" xmlns="" id="{5CFFC488-D035-D5C8-9DF1-7B5E295B60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2736"/>
              <a:ext cx="2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52" name="Line 19">
              <a:extLst>
                <a:ext uri="{FF2B5EF4-FFF2-40B4-BE49-F238E27FC236}">
                  <a16:creationId xmlns:a16="http://schemas.microsoft.com/office/drawing/2014/main" xmlns="" id="{AA505376-F744-A91A-7F13-98A4FDC6B1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44" y="2736"/>
              <a:ext cx="24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53" name="Line 20">
              <a:extLst>
                <a:ext uri="{FF2B5EF4-FFF2-40B4-BE49-F238E27FC236}">
                  <a16:creationId xmlns:a16="http://schemas.microsoft.com/office/drawing/2014/main" xmlns="" id="{278E97E7-8A99-7598-E7A5-91CBBF578F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0" y="2736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54" name="Line 21">
              <a:extLst>
                <a:ext uri="{FF2B5EF4-FFF2-40B4-BE49-F238E27FC236}">
                  <a16:creationId xmlns:a16="http://schemas.microsoft.com/office/drawing/2014/main" xmlns="" id="{69ABB0AB-DDB2-3D0D-FEB3-06BC80F7B6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0" y="2496"/>
              <a:ext cx="288" cy="4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55" name="Line 22">
              <a:extLst>
                <a:ext uri="{FF2B5EF4-FFF2-40B4-BE49-F238E27FC236}">
                  <a16:creationId xmlns:a16="http://schemas.microsoft.com/office/drawing/2014/main" xmlns="" id="{5546F5D4-A137-B0FC-6A80-6EFE5AE76B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0" y="2496"/>
              <a:ext cx="336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56" name="Line 23">
              <a:extLst>
                <a:ext uri="{FF2B5EF4-FFF2-40B4-BE49-F238E27FC236}">
                  <a16:creationId xmlns:a16="http://schemas.microsoft.com/office/drawing/2014/main" xmlns="" id="{0B700DB9-F0FA-CB01-65E3-EF4A637005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2496"/>
              <a:ext cx="2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57" name="Line 24">
              <a:extLst>
                <a:ext uri="{FF2B5EF4-FFF2-40B4-BE49-F238E27FC236}">
                  <a16:creationId xmlns:a16="http://schemas.microsoft.com/office/drawing/2014/main" xmlns="" id="{807EB0D4-91E4-B103-9449-FAEF1AF197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08" y="2496"/>
              <a:ext cx="24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58" name="Line 25">
              <a:extLst>
                <a:ext uri="{FF2B5EF4-FFF2-40B4-BE49-F238E27FC236}">
                  <a16:creationId xmlns:a16="http://schemas.microsoft.com/office/drawing/2014/main" xmlns="" id="{32855706-FA8B-2459-3066-EF5283E2D4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2736"/>
              <a:ext cx="3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59" name="Line 26">
              <a:extLst>
                <a:ext uri="{FF2B5EF4-FFF2-40B4-BE49-F238E27FC236}">
                  <a16:creationId xmlns:a16="http://schemas.microsoft.com/office/drawing/2014/main" xmlns="" id="{B8E7B195-8677-4B66-C1AA-5ECAB4664C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0" y="2736"/>
              <a:ext cx="288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60" name="Line 27">
              <a:extLst>
                <a:ext uri="{FF2B5EF4-FFF2-40B4-BE49-F238E27FC236}">
                  <a16:creationId xmlns:a16="http://schemas.microsoft.com/office/drawing/2014/main" xmlns="" id="{894D5C1D-3902-0D67-FD94-0A22C634CF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60" y="2496"/>
              <a:ext cx="288" cy="4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61" name="Line 28">
              <a:extLst>
                <a:ext uri="{FF2B5EF4-FFF2-40B4-BE49-F238E27FC236}">
                  <a16:creationId xmlns:a16="http://schemas.microsoft.com/office/drawing/2014/main" xmlns="" id="{4A292214-C84E-FEC5-7136-11EBA31319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60" y="2736"/>
              <a:ext cx="336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62" name="Line 29">
              <a:extLst>
                <a:ext uri="{FF2B5EF4-FFF2-40B4-BE49-F238E27FC236}">
                  <a16:creationId xmlns:a16="http://schemas.microsoft.com/office/drawing/2014/main" xmlns="" id="{909B0F15-D822-6CC4-5FDC-F0636E25EA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0" y="2976"/>
              <a:ext cx="3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63" name="Rectangle 30">
              <a:extLst>
                <a:ext uri="{FF2B5EF4-FFF2-40B4-BE49-F238E27FC236}">
                  <a16:creationId xmlns:a16="http://schemas.microsoft.com/office/drawing/2014/main" xmlns="" id="{E1B8EAAF-17D7-9740-66A9-BDCD9190BA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8" y="2452"/>
              <a:ext cx="136" cy="13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2400">
                <a:latin typeface="Arial Cyr" panose="020B0604020202020204" pitchFamily="34" charset="0"/>
              </a:endParaRPr>
            </a:p>
          </p:txBody>
        </p:sp>
        <p:sp>
          <p:nvSpPr>
            <p:cNvPr id="22564" name="Rectangle 31">
              <a:extLst>
                <a:ext uri="{FF2B5EF4-FFF2-40B4-BE49-F238E27FC236}">
                  <a16:creationId xmlns:a16="http://schemas.microsoft.com/office/drawing/2014/main" xmlns="" id="{75953380-6C36-991E-3ACC-D5AC8987DE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8" y="2692"/>
              <a:ext cx="136" cy="13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2400">
                <a:latin typeface="Arial Cyr" panose="020B0604020202020204" pitchFamily="34" charset="0"/>
              </a:endParaRPr>
            </a:p>
          </p:txBody>
        </p:sp>
        <p:sp>
          <p:nvSpPr>
            <p:cNvPr id="22565" name="Rectangle 32">
              <a:extLst>
                <a:ext uri="{FF2B5EF4-FFF2-40B4-BE49-F238E27FC236}">
                  <a16:creationId xmlns:a16="http://schemas.microsoft.com/office/drawing/2014/main" xmlns="" id="{92089117-ED09-DC5F-2061-40CEC61632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8" y="2932"/>
              <a:ext cx="136" cy="13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2400">
                <a:latin typeface="Arial Cyr" panose="020B0604020202020204" pitchFamily="34" charset="0"/>
              </a:endParaRPr>
            </a:p>
          </p:txBody>
        </p:sp>
        <p:sp>
          <p:nvSpPr>
            <p:cNvPr id="22566" name="Rectangle 33">
              <a:extLst>
                <a:ext uri="{FF2B5EF4-FFF2-40B4-BE49-F238E27FC236}">
                  <a16:creationId xmlns:a16="http://schemas.microsoft.com/office/drawing/2014/main" xmlns="" id="{DBE8DBFE-B5D2-8236-29CB-3EB26A53B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2" y="2452"/>
              <a:ext cx="136" cy="13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2400">
                <a:latin typeface="Arial Cyr" panose="020B0604020202020204" pitchFamily="34" charset="0"/>
              </a:endParaRPr>
            </a:p>
          </p:txBody>
        </p:sp>
        <p:sp>
          <p:nvSpPr>
            <p:cNvPr id="22567" name="Rectangle 34">
              <a:extLst>
                <a:ext uri="{FF2B5EF4-FFF2-40B4-BE49-F238E27FC236}">
                  <a16:creationId xmlns:a16="http://schemas.microsoft.com/office/drawing/2014/main" xmlns="" id="{11D941A2-43A7-B106-0FA9-6E28BCFB3C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2" y="2692"/>
              <a:ext cx="136" cy="13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2400">
                <a:latin typeface="Arial Cyr" panose="020B0604020202020204" pitchFamily="34" charset="0"/>
              </a:endParaRPr>
            </a:p>
          </p:txBody>
        </p:sp>
        <p:sp>
          <p:nvSpPr>
            <p:cNvPr id="22568" name="Rectangle 35">
              <a:extLst>
                <a:ext uri="{FF2B5EF4-FFF2-40B4-BE49-F238E27FC236}">
                  <a16:creationId xmlns:a16="http://schemas.microsoft.com/office/drawing/2014/main" xmlns="" id="{566A5B50-8A3A-9CF6-0199-08966A0469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2" y="2932"/>
              <a:ext cx="136" cy="13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2400">
                <a:latin typeface="Arial Cyr" panose="020B0604020202020204" pitchFamily="34" charset="0"/>
              </a:endParaRPr>
            </a:p>
          </p:txBody>
        </p:sp>
        <p:sp>
          <p:nvSpPr>
            <p:cNvPr id="22569" name="Line 36">
              <a:extLst>
                <a:ext uri="{FF2B5EF4-FFF2-40B4-BE49-F238E27FC236}">
                  <a16:creationId xmlns:a16="http://schemas.microsoft.com/office/drawing/2014/main" xmlns="" id="{1CB9EA20-6372-F8BF-8EA5-2C1CED33E6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2" y="2736"/>
              <a:ext cx="2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70" name="Rectangle 37">
              <a:extLst>
                <a:ext uri="{FF2B5EF4-FFF2-40B4-BE49-F238E27FC236}">
                  <a16:creationId xmlns:a16="http://schemas.microsoft.com/office/drawing/2014/main" xmlns="" id="{C783AAAB-E407-A17F-2631-DDB74F6251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8" y="2692"/>
              <a:ext cx="136" cy="13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2400">
                <a:latin typeface="Arial Cyr" panose="020B0604020202020204" pitchFamily="34" charset="0"/>
              </a:endParaRPr>
            </a:p>
          </p:txBody>
        </p:sp>
      </p:grpSp>
      <p:sp>
        <p:nvSpPr>
          <p:cNvPr id="22544" name="Rectangle 39">
            <a:extLst>
              <a:ext uri="{FF2B5EF4-FFF2-40B4-BE49-F238E27FC236}">
                <a16:creationId xmlns:a16="http://schemas.microsoft.com/office/drawing/2014/main" xmlns="" id="{9E425B3F-5173-1697-10C1-1080C022F8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260350"/>
            <a:ext cx="7772400" cy="381000"/>
          </a:xfrm>
          <a:noFill/>
        </p:spPr>
        <p:txBody>
          <a:bodyPr/>
          <a:lstStyle/>
          <a:p>
            <a:r>
              <a:rPr lang="en-US" altLang="ru-RU" sz="2400" b="1">
                <a:latin typeface="Arial" panose="020B0604020202020204" pitchFamily="34" charset="0"/>
              </a:rPr>
              <a:t>ОБУЧЕНИЕ  НЕЙРО</a:t>
            </a:r>
            <a:r>
              <a:rPr lang="ru-RU" altLang="ru-RU" sz="2400" b="1">
                <a:latin typeface="Arial" panose="020B0604020202020204" pitchFamily="34" charset="0"/>
              </a:rPr>
              <a:t>ННОЙ  </a:t>
            </a:r>
            <a:r>
              <a:rPr lang="en-US" altLang="ru-RU" sz="2400" b="1">
                <a:latin typeface="Arial" panose="020B0604020202020204" pitchFamily="34" charset="0"/>
              </a:rPr>
              <a:t>СЕТИ</a:t>
            </a:r>
            <a:endParaRPr lang="en-US" altLang="ru-RU" sz="2400" b="1">
              <a:latin typeface="Arial Cyr" panose="020B0604020202020204" pitchFamily="34" charset="0"/>
            </a:endParaRPr>
          </a:p>
        </p:txBody>
      </p:sp>
      <p:sp>
        <p:nvSpPr>
          <p:cNvPr id="22545" name="Rectangle 40">
            <a:extLst>
              <a:ext uri="{FF2B5EF4-FFF2-40B4-BE49-F238E27FC236}">
                <a16:creationId xmlns:a16="http://schemas.microsoft.com/office/drawing/2014/main" xmlns="" id="{D30BF6CA-76CF-E14E-F299-12A6459FC19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055813" y="914400"/>
            <a:ext cx="6859587" cy="1219200"/>
          </a:xfrm>
          <a:prstGeom prst="rect">
            <a:avLst/>
          </a:prstGeom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ru-RU" sz="2400" b="1">
                <a:latin typeface="Arial" panose="020B0604020202020204" pitchFamily="34" charset="0"/>
              </a:rPr>
              <a:t>постепенная подстройка весов ИНС</a:t>
            </a:r>
          </a:p>
          <a:p>
            <a:pPr>
              <a:spcBef>
                <a:spcPct val="0"/>
              </a:spcBef>
            </a:pPr>
            <a:r>
              <a:rPr lang="en-US" altLang="ru-RU" sz="2400" b="1">
                <a:latin typeface="Arial" panose="020B0604020202020204" pitchFamily="34" charset="0"/>
              </a:rPr>
              <a:t>повтор примеров: 10</a:t>
            </a:r>
            <a:r>
              <a:rPr lang="en-US" altLang="ru-RU" sz="2400" b="1" baseline="30000">
                <a:latin typeface="Arial" panose="020B0604020202020204" pitchFamily="34" charset="0"/>
              </a:rPr>
              <a:t>2</a:t>
            </a:r>
            <a:r>
              <a:rPr lang="en-US" altLang="ru-RU" sz="2400" b="1">
                <a:latin typeface="Arial" panose="020B0604020202020204" pitchFamily="34" charset="0"/>
              </a:rPr>
              <a:t>-10</a:t>
            </a:r>
            <a:r>
              <a:rPr lang="en-US" altLang="ru-RU" sz="2400" b="1" baseline="30000">
                <a:latin typeface="Arial" panose="020B0604020202020204" pitchFamily="34" charset="0"/>
              </a:rPr>
              <a:t>6</a:t>
            </a:r>
            <a:r>
              <a:rPr lang="en-US" altLang="ru-RU" sz="2400" b="1">
                <a:latin typeface="Arial" panose="020B0604020202020204" pitchFamily="34" charset="0"/>
              </a:rPr>
              <a:t> предъявлений</a:t>
            </a:r>
            <a:endParaRPr lang="en-US" altLang="ru-RU" sz="2400" b="1" baseline="300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ru-RU" sz="2400" b="1">
                <a:latin typeface="Arial" panose="020B0604020202020204" pitchFamily="34" charset="0"/>
              </a:rPr>
              <a:t>время обучения  ~  секунды – часы</a:t>
            </a:r>
            <a:r>
              <a:rPr lang="ru-RU" altLang="ru-RU" sz="2400" b="1">
                <a:latin typeface="Arial" panose="020B0604020202020204" pitchFamily="34" charset="0"/>
              </a:rPr>
              <a:t> </a:t>
            </a:r>
            <a:r>
              <a:rPr lang="en-US" altLang="ru-RU" sz="2400" b="1">
                <a:latin typeface="Arial" panose="020B0604020202020204" pitchFamily="34" charset="0"/>
              </a:rPr>
              <a:t>–</a:t>
            </a:r>
            <a:r>
              <a:rPr lang="ru-RU" altLang="ru-RU" sz="2400" b="1">
                <a:latin typeface="Arial" panose="020B0604020202020204" pitchFamily="34" charset="0"/>
              </a:rPr>
              <a:t> …</a:t>
            </a:r>
            <a:endParaRPr lang="en-US" altLang="ru-RU" sz="2400" b="1">
              <a:latin typeface="Arial Cyr" panose="020B0604020202020204" pitchFamily="34" charset="0"/>
            </a:endParaRPr>
          </a:p>
        </p:txBody>
      </p:sp>
      <p:sp>
        <p:nvSpPr>
          <p:cNvPr id="22546" name="Freeform 41">
            <a:extLst>
              <a:ext uri="{FF2B5EF4-FFF2-40B4-BE49-F238E27FC236}">
                <a16:creationId xmlns:a16="http://schemas.microsoft.com/office/drawing/2014/main" xmlns="" id="{CF147113-C25F-96E5-D10D-E9E252D8F320}"/>
              </a:ext>
            </a:extLst>
          </p:cNvPr>
          <p:cNvSpPr>
            <a:spLocks/>
          </p:cNvSpPr>
          <p:nvPr/>
        </p:nvSpPr>
        <p:spPr bwMode="auto">
          <a:xfrm>
            <a:off x="5029200" y="4572000"/>
            <a:ext cx="2211388" cy="1068388"/>
          </a:xfrm>
          <a:custGeom>
            <a:avLst/>
            <a:gdLst>
              <a:gd name="T0" fmla="*/ 2147483646 w 1393"/>
              <a:gd name="T1" fmla="*/ 0 h 673"/>
              <a:gd name="T2" fmla="*/ 2147483646 w 1393"/>
              <a:gd name="T3" fmla="*/ 2147483646 h 673"/>
              <a:gd name="T4" fmla="*/ 0 w 1393"/>
              <a:gd name="T5" fmla="*/ 2147483646 h 673"/>
              <a:gd name="T6" fmla="*/ 0 60000 65536"/>
              <a:gd name="T7" fmla="*/ 0 60000 65536"/>
              <a:gd name="T8" fmla="*/ 0 60000 65536"/>
              <a:gd name="T9" fmla="*/ 0 w 1393"/>
              <a:gd name="T10" fmla="*/ 0 h 673"/>
              <a:gd name="T11" fmla="*/ 1393 w 1393"/>
              <a:gd name="T12" fmla="*/ 673 h 6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93" h="673">
                <a:moveTo>
                  <a:pt x="1392" y="0"/>
                </a:moveTo>
                <a:lnTo>
                  <a:pt x="1392" y="672"/>
                </a:lnTo>
                <a:lnTo>
                  <a:pt x="0" y="672"/>
                </a:lnTo>
              </a:path>
            </a:pathLst>
          </a:custGeom>
          <a:noFill/>
          <a:ln w="101600" cap="rnd" cmpd="sng">
            <a:solidFill>
              <a:schemeClr val="tx2"/>
            </a:solidFill>
            <a:prstDash val="solid"/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47" name="Freeform 42">
            <a:extLst>
              <a:ext uri="{FF2B5EF4-FFF2-40B4-BE49-F238E27FC236}">
                <a16:creationId xmlns:a16="http://schemas.microsoft.com/office/drawing/2014/main" xmlns="" id="{FF1DF53C-552D-AD87-AC1F-79383033184F}"/>
              </a:ext>
            </a:extLst>
          </p:cNvPr>
          <p:cNvSpPr>
            <a:spLocks/>
          </p:cNvSpPr>
          <p:nvPr/>
        </p:nvSpPr>
        <p:spPr bwMode="auto">
          <a:xfrm>
            <a:off x="1219200" y="4572000"/>
            <a:ext cx="1449388" cy="1068388"/>
          </a:xfrm>
          <a:custGeom>
            <a:avLst/>
            <a:gdLst>
              <a:gd name="T0" fmla="*/ 2147483646 w 913"/>
              <a:gd name="T1" fmla="*/ 2147483646 h 673"/>
              <a:gd name="T2" fmla="*/ 0 w 913"/>
              <a:gd name="T3" fmla="*/ 2147483646 h 673"/>
              <a:gd name="T4" fmla="*/ 0 w 913"/>
              <a:gd name="T5" fmla="*/ 0 h 673"/>
              <a:gd name="T6" fmla="*/ 0 60000 65536"/>
              <a:gd name="T7" fmla="*/ 0 60000 65536"/>
              <a:gd name="T8" fmla="*/ 0 60000 65536"/>
              <a:gd name="T9" fmla="*/ 0 w 913"/>
              <a:gd name="T10" fmla="*/ 0 h 673"/>
              <a:gd name="T11" fmla="*/ 913 w 913"/>
              <a:gd name="T12" fmla="*/ 673 h 6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13" h="673">
                <a:moveTo>
                  <a:pt x="912" y="672"/>
                </a:moveTo>
                <a:lnTo>
                  <a:pt x="0" y="672"/>
                </a:lnTo>
                <a:lnTo>
                  <a:pt x="0" y="0"/>
                </a:lnTo>
              </a:path>
            </a:pathLst>
          </a:custGeom>
          <a:noFill/>
          <a:ln w="101600" cap="rnd" cmpd="sng">
            <a:solidFill>
              <a:schemeClr val="tx2"/>
            </a:solidFill>
            <a:prstDash val="solid"/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0030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Line 3">
            <a:extLst>
              <a:ext uri="{FF2B5EF4-FFF2-40B4-BE49-F238E27FC236}">
                <a16:creationId xmlns:a16="http://schemas.microsoft.com/office/drawing/2014/main" xmlns="" id="{10E40CB8-096C-A61C-7BD2-4F4A9FD17AEC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" y="895350"/>
            <a:ext cx="86106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xmlns="" id="{70633BBD-C263-890B-30E3-31A10841F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19049"/>
            <a:ext cx="8610599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ru-RU" altLang="ru-RU" sz="2400" kern="0" dirty="0">
                <a:latin typeface="Arial" pitchFamily="34" charset="0"/>
              </a:rPr>
              <a:t>МЕТОДЫ  ОЦЕНКИ  КАЧЕСТВА  РЕШЕНИЯ  </a:t>
            </a:r>
            <a:br>
              <a:rPr lang="ru-RU" altLang="ru-RU" sz="2400" kern="0" dirty="0">
                <a:latin typeface="Arial" pitchFamily="34" charset="0"/>
              </a:rPr>
            </a:br>
            <a:r>
              <a:rPr lang="ru-RU" altLang="ru-RU" sz="2400" kern="0" dirty="0">
                <a:latin typeface="Arial" pitchFamily="34" charset="0"/>
              </a:rPr>
              <a:t>ДЛЯ  ЗАДАЧ  РЕГРЕССИИ</a:t>
            </a:r>
            <a:endParaRPr lang="en-US" altLang="ru-RU" sz="2400" kern="0" dirty="0">
              <a:latin typeface="Arial Cyr" charset="-52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xmlns="" id="{2593C22F-E42F-9E8E-4B09-951C0BA6F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" y="1003127"/>
            <a:ext cx="4930539" cy="570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altLang="ru-RU" sz="2000" dirty="0">
                <a:solidFill>
                  <a:srgbClr val="FF3399"/>
                </a:solidFill>
              </a:rPr>
              <a:t>Визуальный</a:t>
            </a:r>
          </a:p>
          <a:p>
            <a:pPr marL="719138" marR="0" lvl="0" indent="-363538" algn="l" defTabSz="914400" rtl="0" eaLnBrk="0" fontAlgn="base" latinLnBrk="0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00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cs typeface="Arial" panose="020B0604020202020204" pitchFamily="34" charset="0"/>
              </a:rPr>
              <a:t>Диаграмма рассеяния</a:t>
            </a:r>
          </a:p>
          <a:p>
            <a:pPr marL="719138" marR="0" lvl="0" indent="-363538" algn="l" defTabSz="914400" rtl="0" eaLnBrk="0" fontAlgn="base" latinLnBrk="0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00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cs typeface="Arial" panose="020B0604020202020204" pitchFamily="34" charset="0"/>
              </a:rPr>
              <a:t>Гистограмма ошибок</a:t>
            </a:r>
          </a:p>
          <a:p>
            <a:pPr marL="342900" marR="0" lvl="0" indent="-342900" algn="l" defTabSz="914400" rtl="0" eaLnBrk="0" fontAlgn="base" latinLnBrk="0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altLang="ru-RU" sz="2000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cs typeface="Arial" panose="020B0604020202020204" pitchFamily="34" charset="0"/>
              </a:rPr>
              <a:t>Метрики качества</a:t>
            </a:r>
          </a:p>
          <a:p>
            <a:pPr marL="719138" marR="0" lvl="0" indent="-3635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00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cs typeface="Arial" panose="020B0604020202020204" pitchFamily="34" charset="0"/>
              </a:rPr>
              <a:t>Среднее абсолютное отклонение (САО) </a:t>
            </a:r>
            <a:br>
              <a:rPr kumimoji="0" lang="ru-RU" altLang="ru-RU" sz="200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cs typeface="Arial" panose="020B0604020202020204" pitchFamily="34" charset="0"/>
              </a:rPr>
            </a:br>
            <a:r>
              <a:rPr kumimoji="0" lang="ru-RU" altLang="ru-RU" sz="200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cs typeface="Arial" panose="020B0604020202020204" pitchFamily="34" charset="0"/>
              </a:rPr>
              <a:t>(</a:t>
            </a:r>
            <a:r>
              <a:rPr kumimoji="0" lang="en-US" altLang="ru-RU" sz="200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cs typeface="Arial" panose="020B0604020202020204" pitchFamily="34" charset="0"/>
              </a:rPr>
              <a:t>MAE </a:t>
            </a:r>
            <a:r>
              <a:rPr kumimoji="0" lang="ru-RU" altLang="ru-RU" sz="200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cs typeface="Arial" panose="020B0604020202020204" pitchFamily="34" charset="0"/>
              </a:rPr>
              <a:t>- </a:t>
            </a:r>
            <a:r>
              <a:rPr kumimoji="0" lang="en-US" altLang="ru-RU" sz="200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cs typeface="Arial" panose="020B0604020202020204" pitchFamily="34" charset="0"/>
              </a:rPr>
              <a:t>Mean Absolute Error)</a:t>
            </a:r>
          </a:p>
          <a:p>
            <a:pPr marL="719138" marR="0" lvl="0" indent="-3635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00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cs typeface="Arial" panose="020B0604020202020204" pitchFamily="34" charset="0"/>
              </a:rPr>
              <a:t>Среднеквадратичное отклонение (СКО) (</a:t>
            </a:r>
            <a:r>
              <a:rPr kumimoji="0" lang="en-US" altLang="ru-RU" sz="200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cs typeface="Arial" panose="020B0604020202020204" pitchFamily="34" charset="0"/>
              </a:rPr>
              <a:t>RMSE – </a:t>
            </a:r>
            <a:r>
              <a:rPr kumimoji="0" lang="ru-RU" altLang="ru-RU" sz="200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cs typeface="Arial" panose="020B0604020202020204" pitchFamily="34" charset="0"/>
              </a:rPr>
              <a:t/>
            </a:r>
            <a:br>
              <a:rPr kumimoji="0" lang="ru-RU" altLang="ru-RU" sz="200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cs typeface="Arial" panose="020B0604020202020204" pitchFamily="34" charset="0"/>
              </a:rPr>
            </a:br>
            <a:r>
              <a:rPr kumimoji="0" lang="en-US" altLang="ru-RU" sz="200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cs typeface="Arial" panose="020B0604020202020204" pitchFamily="34" charset="0"/>
              </a:rPr>
              <a:t>Root Mean Squared Error</a:t>
            </a:r>
            <a:r>
              <a:rPr kumimoji="0" lang="ru-RU" altLang="ru-RU" sz="200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cs typeface="Arial" panose="020B0604020202020204" pitchFamily="34" charset="0"/>
              </a:rPr>
              <a:t>)</a:t>
            </a:r>
            <a:endParaRPr kumimoji="0" lang="en-US" altLang="ru-RU" sz="2000" i="0" u="none" strike="noStrike" kern="1200" cap="none" spc="0" normalizeH="0" baseline="0" noProof="0" dirty="0">
              <a:ln>
                <a:noFill/>
              </a:ln>
              <a:solidFill>
                <a:srgbClr val="6600CC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719138" marR="0" lvl="0" indent="-363538" algn="l" defTabSz="914400" rtl="0" eaLnBrk="0" fontAlgn="base" latinLnBrk="0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00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cs typeface="Arial" panose="020B0604020202020204" pitchFamily="34" charset="0"/>
              </a:rPr>
              <a:t>Коэффициент</a:t>
            </a:r>
            <a:r>
              <a:rPr kumimoji="0" lang="en-US" altLang="ru-RU" sz="200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ru-RU" altLang="ru-RU" sz="200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cs typeface="Arial" panose="020B0604020202020204" pitchFamily="34" charset="0"/>
              </a:rPr>
              <a:t>детерминации </a:t>
            </a:r>
            <a:r>
              <a:rPr kumimoji="0" lang="en-US" altLang="ru-RU" sz="200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cs typeface="Arial" panose="020B0604020202020204" pitchFamily="34" charset="0"/>
              </a:rPr>
              <a:t>R²</a:t>
            </a:r>
          </a:p>
          <a:p>
            <a:pPr marL="719138" marR="0" lvl="0" indent="-363538" algn="l" defTabSz="914400" rtl="0" eaLnBrk="0" fontAlgn="base" latinLnBrk="0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00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cs typeface="Arial" panose="020B0604020202020204" pitchFamily="34" charset="0"/>
              </a:rPr>
              <a:t>Коэффициент корреляции </a:t>
            </a:r>
            <a:r>
              <a:rPr kumimoji="0" lang="en-US" altLang="ru-RU" sz="200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cs typeface="Arial" panose="020B0604020202020204" pitchFamily="34" charset="0"/>
              </a:rPr>
              <a:t>r</a:t>
            </a:r>
          </a:p>
          <a:p>
            <a:pPr marL="719138" marR="0" lvl="0" indent="-3635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00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cs typeface="Arial" panose="020B0604020202020204" pitchFamily="34" charset="0"/>
              </a:rPr>
              <a:t>Взвешенная ошибка</a:t>
            </a:r>
            <a:r>
              <a:rPr kumimoji="0" lang="en-US" altLang="ru-RU" sz="200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cs typeface="Arial" panose="020B0604020202020204" pitchFamily="34" charset="0"/>
              </a:rPr>
              <a:t> – </a:t>
            </a:r>
            <a:r>
              <a:rPr kumimoji="0" lang="ru-RU" altLang="ru-RU" sz="200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cs typeface="Arial" panose="020B0604020202020204" pitchFamily="34" charset="0"/>
              </a:rPr>
              <a:t>если требуется разная цена ошибки </a:t>
            </a:r>
            <a:br>
              <a:rPr kumimoji="0" lang="ru-RU" altLang="ru-RU" sz="200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cs typeface="Arial" panose="020B0604020202020204" pitchFamily="34" charset="0"/>
              </a:rPr>
            </a:br>
            <a:r>
              <a:rPr kumimoji="0" lang="ru-RU" altLang="ru-RU" sz="200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cs typeface="Arial" panose="020B0604020202020204" pitchFamily="34" charset="0"/>
              </a:rPr>
              <a:t>в различных диапазонах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">
                <a:extLst>
                  <a:ext uri="{FF2B5EF4-FFF2-40B4-BE49-F238E27FC236}">
                    <a16:creationId xmlns:a16="http://schemas.microsoft.com/office/drawing/2014/main" xmlns="" id="{79512DB6-21DF-4539-727F-1357D0849E41}"/>
                  </a:ext>
                </a:extLst>
              </p:cNvPr>
              <p:cNvSpPr txBox="1"/>
              <p:nvPr/>
            </p:nvSpPr>
            <p:spPr>
              <a:xfrm>
                <a:off x="5079869" y="1088852"/>
                <a:ext cx="2507097" cy="7843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𝑀𝐴𝐸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=1</m:t>
                          </m:r>
                        </m:sub>
                        <m:sup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𝑎</m:t>
                              </m:r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">
                <a:extLst>
                  <a:ext uri="{FF2B5EF4-FFF2-40B4-BE49-F238E27FC236}">
                    <a16:creationId xmlns:a16="http://schemas.microsoft.com/office/drawing/2014/main" id="{79512DB6-21DF-4539-727F-1357D0849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9869" y="1088852"/>
                <a:ext cx="2507097" cy="78431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6">
                <a:extLst>
                  <a:ext uri="{FF2B5EF4-FFF2-40B4-BE49-F238E27FC236}">
                    <a16:creationId xmlns:a16="http://schemas.microsoft.com/office/drawing/2014/main" xmlns="" id="{C9ECEC91-4FBE-9F8A-119A-35D7459CBDDB}"/>
                  </a:ext>
                </a:extLst>
              </p:cNvPr>
              <p:cNvSpPr txBox="1"/>
              <p:nvPr/>
            </p:nvSpPr>
            <p:spPr>
              <a:xfrm>
                <a:off x="5079869" y="2100424"/>
                <a:ext cx="2974276" cy="10776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𝑅𝑀𝑆𝐸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=1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𝑎</m:t>
                                      </m:r>
                                      <m:d>
                                        <m:dPr>
                                          <m:ctrlP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ysClr val="windowText" lastClr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kumimoji="0" lang="en-US" sz="1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ysClr val="windowText" lastClr="00000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kumimoji="0" lang="en-US" sz="1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ysClr val="windowText" lastClr="00000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0" lang="en-US" sz="1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ysClr val="windowText" lastClr="00000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ysClr val="windowText" lastClr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ysClr val="windowText" lastClr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ysClr val="windowText" lastClr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rad>
                    </m:oMath>
                  </m:oMathPara>
                </a14:m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6">
                <a:extLst>
                  <a:ext uri="{FF2B5EF4-FFF2-40B4-BE49-F238E27FC236}">
                    <a16:creationId xmlns:a16="http://schemas.microsoft.com/office/drawing/2014/main" id="{C9ECEC91-4FBE-9F8A-119A-35D7459CB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9869" y="2100424"/>
                <a:ext cx="2974276" cy="10776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9">
                <a:extLst>
                  <a:ext uri="{FF2B5EF4-FFF2-40B4-BE49-F238E27FC236}">
                    <a16:creationId xmlns:a16="http://schemas.microsoft.com/office/drawing/2014/main" xmlns="" id="{0C63BCDF-0C3A-E421-BF48-B7838C93996A}"/>
                  </a:ext>
                </a:extLst>
              </p:cNvPr>
              <p:cNvSpPr txBox="1"/>
              <p:nvPr/>
            </p:nvSpPr>
            <p:spPr>
              <a:xfrm>
                <a:off x="5079869" y="3405283"/>
                <a:ext cx="2823978" cy="6383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𝑅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=1− 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=1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𝑎</m:t>
                                      </m:r>
                                      <m:d>
                                        <m:dPr>
                                          <m:ctrlP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ysClr val="windowText" lastClr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kumimoji="0" lang="en-US" sz="1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ysClr val="windowText" lastClr="00000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kumimoji="0" lang="en-US" sz="1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ysClr val="windowText" lastClr="00000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0" lang="en-US" sz="1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ysClr val="windowText" lastClr="00000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ysClr val="windowText" lastClr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ysClr val="windowText" lastClr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ysClr val="windowText" lastClr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=1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ysClr val="windowText" lastClr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ysClr val="windowText" lastClr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ysClr val="windowText" lastClr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ysClr val="windowText" lastClr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ysClr val="windowText" lastClr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𝑦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9">
                <a:extLst>
                  <a:ext uri="{FF2B5EF4-FFF2-40B4-BE49-F238E27FC236}">
                    <a16:creationId xmlns:a16="http://schemas.microsoft.com/office/drawing/2014/main" id="{0C63BCDF-0C3A-E421-BF48-B7838C9399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9869" y="3405283"/>
                <a:ext cx="2823978" cy="63831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1">
                <a:extLst>
                  <a:ext uri="{FF2B5EF4-FFF2-40B4-BE49-F238E27FC236}">
                    <a16:creationId xmlns:a16="http://schemas.microsoft.com/office/drawing/2014/main" xmlns="" id="{E1793FCB-5D97-20EB-FADA-20DF5F6F1509}"/>
                  </a:ext>
                </a:extLst>
              </p:cNvPr>
              <p:cNvSpPr txBox="1"/>
              <p:nvPr/>
            </p:nvSpPr>
            <p:spPr>
              <a:xfrm>
                <a:off x="5082290" y="4270855"/>
                <a:ext cx="4026680" cy="9248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𝑟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=1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𝑎</m:t>
                                  </m:r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ysClr val="windowText" lastClr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ysClr val="windowText" lastClr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ysClr val="windowText" lastClr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𝑎</m:t>
                                      </m:r>
                                    </m:e>
                                  </m:acc>
                                </m:e>
                              </m:d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  <a:ea typeface="+mn-ea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</m:d>
                            </m:e>
                          </m:nary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nary>
                                <m:naryPr>
                                  <m:chr m:val="∑"/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ysClr val="windowText" lastClr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ysClr val="windowText" lastClr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𝑎</m:t>
                                          </m:r>
                                          <m:d>
                                            <m:dPr>
                                              <m:ctrlPr>
                                                <a:rPr kumimoji="0" lang="en-US" sz="1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ysClr val="windowText" lastClr="00000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kumimoji="0" lang="en-US" sz="18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ysClr val="windowText" lastClr="00000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/>
                                                      <a:ea typeface="+mn-ea"/>
                                                      <a:cs typeface="+mn-cs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kumimoji="0" lang="en-US" sz="18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ysClr val="windowText" lastClr="00000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kumimoji="0" lang="en-US" sz="18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ysClr val="windowText" lastClr="00000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ysClr val="windowText" lastClr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−</m:t>
                                          </m:r>
                                          <m:acc>
                                            <m:accPr>
                                              <m:chr m:val="̅"/>
                                              <m:ctrlPr>
                                                <a:rPr kumimoji="0" lang="en-US" sz="1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ysClr val="windowText" lastClr="00000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kumimoji="0" lang="en-US" sz="1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ysClr val="windowText" lastClr="00000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𝑎</m:t>
                                              </m:r>
                                            </m:e>
                                          </m:acc>
                                        </m:e>
                                      </m:d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rad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∙</m:t>
                          </m:r>
                          <m:rad>
                            <m:radPr>
                              <m:degHide m:val="on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nary>
                                <m:naryPr>
                                  <m:chr m:val="∑"/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ysClr val="windowText" lastClr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kumimoji="0" lang="en-US" sz="1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ysClr val="windowText" lastClr="00000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kumimoji="0" lang="en-US" sz="1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ysClr val="windowText" lastClr="00000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0" lang="en-US" sz="1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ysClr val="windowText" lastClr="00000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ysClr val="windowText" lastClr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−</m:t>
                                          </m:r>
                                          <m:acc>
                                            <m:accPr>
                                              <m:chr m:val="̅"/>
                                              <m:ctrlPr>
                                                <a:rPr kumimoji="0" lang="en-US" sz="1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ysClr val="windowText" lastClr="00000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kumimoji="0" lang="en-US" sz="1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ysClr val="windowText" lastClr="00000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𝑦</m:t>
                                              </m:r>
                                            </m:e>
                                          </m:acc>
                                        </m:e>
                                      </m:d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rad>
                        </m:den>
                      </m:f>
                    </m:oMath>
                  </m:oMathPara>
                </a14:m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1">
                <a:extLst>
                  <a:ext uri="{FF2B5EF4-FFF2-40B4-BE49-F238E27FC236}">
                    <a16:creationId xmlns:a16="http://schemas.microsoft.com/office/drawing/2014/main" id="{E1793FCB-5D97-20EB-FADA-20DF5F6F15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290" y="4270855"/>
                <a:ext cx="4026680" cy="92486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2">
                <a:extLst>
                  <a:ext uri="{FF2B5EF4-FFF2-40B4-BE49-F238E27FC236}">
                    <a16:creationId xmlns:a16="http://schemas.microsoft.com/office/drawing/2014/main" xmlns="" id="{F0C7ED05-0AFA-93B0-812F-645A62AFF954}"/>
                  </a:ext>
                </a:extLst>
              </p:cNvPr>
              <p:cNvSpPr txBox="1"/>
              <p:nvPr/>
            </p:nvSpPr>
            <p:spPr>
              <a:xfrm>
                <a:off x="5081846" y="5422981"/>
                <a:ext cx="3865032" cy="7843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w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𝑒𝑖𝑔h𝑡𝑒𝑑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𝑀𝐴𝐸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=1</m:t>
                          </m:r>
                        </m:sub>
                        <m:sup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|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𝑎</m:t>
                              </m:r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2">
                <a:extLst>
                  <a:ext uri="{FF2B5EF4-FFF2-40B4-BE49-F238E27FC236}">
                    <a16:creationId xmlns:a16="http://schemas.microsoft.com/office/drawing/2014/main" id="{F0C7ED05-0AFA-93B0-812F-645A62AFF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1846" y="5422981"/>
                <a:ext cx="3865032" cy="7843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4BC987C-ED0D-0098-01CF-1652F10A7697}"/>
              </a:ext>
            </a:extLst>
          </p:cNvPr>
          <p:cNvSpPr txBox="1"/>
          <p:nvPr/>
        </p:nvSpPr>
        <p:spPr>
          <a:xfrm>
            <a:off x="8700655" y="6508473"/>
            <a:ext cx="4399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03AD19B9-A4C4-4425-9C92-FF22B199BF8B}" type="slidenum">
              <a:rPr lang="ru-RU" altLang="ru-RU" sz="1600" smtClean="0"/>
              <a:pPr algn="r"/>
              <a:t>28</a:t>
            </a:fld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44209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611188" y="260350"/>
            <a:ext cx="8424862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Используемые адаптивные методы прогнозирования</a:t>
            </a:r>
            <a:endParaRPr lang="en-US" altLang="ru-RU" sz="24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87675" y="1773238"/>
            <a:ext cx="431800" cy="215900"/>
          </a:xfrm>
          <a:prstGeom prst="rect">
            <a:avLst/>
          </a:prstGeom>
          <a:noFill/>
          <a:ln>
            <a:solidFill>
              <a:srgbClr val="C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364" name="Line 5"/>
          <p:cNvSpPr>
            <a:spLocks noChangeShapeType="1"/>
          </p:cNvSpPr>
          <p:nvPr/>
        </p:nvSpPr>
        <p:spPr bwMode="auto">
          <a:xfrm flipV="1">
            <a:off x="179388" y="765174"/>
            <a:ext cx="87851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365" name="Line 6"/>
          <p:cNvSpPr>
            <a:spLocks noChangeShapeType="1"/>
          </p:cNvSpPr>
          <p:nvPr/>
        </p:nvSpPr>
        <p:spPr bwMode="auto">
          <a:xfrm>
            <a:off x="468313" y="260350"/>
            <a:ext cx="0" cy="122396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68313" y="836712"/>
            <a:ext cx="8496175" cy="597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Линейная регрессия </a:t>
            </a: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1800" dirty="0" smtClean="0">
                <a:solidFill>
                  <a:srgbClr val="000066"/>
                </a:solidFill>
                <a:latin typeface="Arial" panose="020B0604020202020204" pitchFamily="34" charset="0"/>
              </a:rPr>
              <a:t>Линейная регрессия в линейном и нелинейном базисе</a:t>
            </a: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1800" dirty="0" smtClean="0">
                <a:solidFill>
                  <a:srgbClr val="000066"/>
                </a:solidFill>
                <a:latin typeface="Arial" panose="020B0604020202020204" pitchFamily="34" charset="0"/>
              </a:rPr>
              <a:t>Метод проекций на латентные структуры</a:t>
            </a:r>
            <a:endParaRPr lang="en-US" altLang="ru-RU" sz="1800" dirty="0" smtClean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Искусственные нейронные сети без обратных связей</a:t>
            </a: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1800" dirty="0" smtClean="0">
                <a:solidFill>
                  <a:srgbClr val="000066"/>
                </a:solidFill>
                <a:latin typeface="Arial" panose="020B0604020202020204" pitchFamily="34" charset="0"/>
              </a:rPr>
              <a:t>Многослойные персептроны</a:t>
            </a: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1800" dirty="0" smtClean="0">
                <a:solidFill>
                  <a:srgbClr val="000066"/>
                </a:solidFill>
                <a:latin typeface="Arial" panose="020B0604020202020204" pitchFamily="34" charset="0"/>
              </a:rPr>
              <a:t>Вейвлет нейронные сети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Рекуррентные нейронные сети</a:t>
            </a: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1800" dirty="0" smtClean="0">
                <a:solidFill>
                  <a:srgbClr val="000066"/>
                </a:solidFill>
                <a:latin typeface="Arial" panose="020B0604020202020204" pitchFamily="34" charset="0"/>
              </a:rPr>
              <a:t>Сети с длинной краткосрочной памятью </a:t>
            </a:r>
            <a:r>
              <a:rPr lang="en-US" altLang="ru-RU" sz="1800" dirty="0" smtClean="0">
                <a:solidFill>
                  <a:srgbClr val="000066"/>
                </a:solidFill>
                <a:latin typeface="Arial" panose="020B0604020202020204" pitchFamily="34" charset="0"/>
              </a:rPr>
              <a:t>(LSTM)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Метод группового учёта аргументов (МГУА)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Адаптивные </a:t>
            </a:r>
            <a:r>
              <a:rPr lang="ru-RU" altLang="ru-RU" sz="2000" dirty="0" err="1">
                <a:solidFill>
                  <a:srgbClr val="000066"/>
                </a:solidFill>
                <a:latin typeface="Arial" panose="020B0604020202020204" pitchFamily="34" charset="0"/>
              </a:rPr>
              <a:t>нейро</a:t>
            </a:r>
            <a:r>
              <a:rPr lang="ru-RU" altLang="ru-RU" sz="2000" dirty="0">
                <a:solidFill>
                  <a:srgbClr val="000066"/>
                </a:solidFill>
                <a:latin typeface="Arial" panose="020B0604020202020204" pitchFamily="34" charset="0"/>
              </a:rPr>
              <a:t>-нечёткие системы </a:t>
            </a:r>
            <a:r>
              <a:rPr lang="en-US" altLang="ru-RU" sz="2000" dirty="0">
                <a:solidFill>
                  <a:srgbClr val="000066"/>
                </a:solidFill>
                <a:latin typeface="Arial" panose="020B0604020202020204" pitchFamily="34" charset="0"/>
              </a:rPr>
              <a:t>(ANFIS)</a:t>
            </a:r>
            <a:endParaRPr lang="ru-RU" altLang="ru-RU" sz="20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Деревья решений и алгоритмы на их основе</a:t>
            </a: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1800" dirty="0" smtClean="0">
                <a:solidFill>
                  <a:srgbClr val="000066"/>
                </a:solidFill>
                <a:latin typeface="Arial" panose="020B0604020202020204" pitchFamily="34" charset="0"/>
              </a:rPr>
              <a:t>Алгоритм случайного леса</a:t>
            </a: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en-US" altLang="ru-RU" sz="1800" dirty="0" err="1" smtClean="0">
                <a:solidFill>
                  <a:srgbClr val="000066"/>
                </a:solidFill>
                <a:latin typeface="Arial" panose="020B0604020202020204" pitchFamily="34" charset="0"/>
              </a:rPr>
              <a:t>eXtreme</a:t>
            </a:r>
            <a:r>
              <a:rPr lang="en-US" altLang="ru-RU" sz="1800" dirty="0" smtClean="0">
                <a:solidFill>
                  <a:srgbClr val="000066"/>
                </a:solidFill>
                <a:latin typeface="Arial" panose="020B0604020202020204" pitchFamily="34" charset="0"/>
              </a:rPr>
              <a:t> Gradient Boosting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Комитеты (ансамбли) предикторов</a:t>
            </a:r>
          </a:p>
        </p:txBody>
      </p:sp>
      <p:pic>
        <p:nvPicPr>
          <p:cNvPr id="7" name="Picture 3" descr="C:\Users\sash_sokolov\Desktop\для презентации химиков\neural-networ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2546580"/>
            <a:ext cx="1591815" cy="117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camo.githubusercontent.com/94a316027040a6acee97196778e736526518e621/687474703a2f2f636f6c61682e6769746875622e696f2f696d616765732f706f73742d636f766572732f6c73746d2e706e6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038" y="3594688"/>
            <a:ext cx="2164449" cy="168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Картинки по запросу wavelet neural network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611" y="2023737"/>
            <a:ext cx="1204869" cy="147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sash_sokolov\Desktop\для презентации химиков\fores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4" y="5447552"/>
            <a:ext cx="1812227" cy="135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sash_sokolov\Desktop\ICANN2016_poster\plan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890" y="807728"/>
            <a:ext cx="1224582" cy="115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8964613" cy="677863"/>
          </a:xfrm>
        </p:spPr>
        <p:txBody>
          <a:bodyPr/>
          <a:lstStyle/>
          <a:p>
            <a:pPr eaLnBrk="1" hangingPunct="1"/>
            <a:r>
              <a:rPr lang="ru-RU" sz="3200" i="1" dirty="0" smtClean="0">
                <a:solidFill>
                  <a:srgbClr val="002060"/>
                </a:solidFill>
              </a:rPr>
              <a:t>Космическая погода или </a:t>
            </a:r>
            <a:r>
              <a:rPr lang="ru-RU" sz="3200" i="1" dirty="0" err="1" smtClean="0">
                <a:solidFill>
                  <a:srgbClr val="002060"/>
                </a:solidFill>
              </a:rPr>
              <a:t>Space</a:t>
            </a:r>
            <a:r>
              <a:rPr lang="ru-RU" sz="3200" i="1" dirty="0" smtClean="0">
                <a:solidFill>
                  <a:srgbClr val="002060"/>
                </a:solidFill>
              </a:rPr>
              <a:t> </a:t>
            </a:r>
            <a:r>
              <a:rPr lang="ru-RU" sz="3200" i="1" dirty="0" err="1" smtClean="0">
                <a:solidFill>
                  <a:srgbClr val="002060"/>
                </a:solidFill>
              </a:rPr>
              <a:t>Weather</a:t>
            </a:r>
            <a:endParaRPr lang="ru-RU" sz="3200" dirty="0" smtClean="0">
              <a:solidFill>
                <a:srgbClr val="002060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528" y="1052736"/>
            <a:ext cx="8712646" cy="5904185"/>
          </a:xfrm>
        </p:spPr>
        <p:txBody>
          <a:bodyPr>
            <a:normAutofit lnSpcReduction="10000"/>
          </a:bodyPr>
          <a:lstStyle/>
          <a:p>
            <a:pPr algn="just" eaLnBrk="1" hangingPunct="1">
              <a:lnSpc>
                <a:spcPct val="90000"/>
              </a:lnSpc>
            </a:pPr>
            <a:r>
              <a:rPr lang="ru-RU" sz="2400" dirty="0" smtClean="0">
                <a:solidFill>
                  <a:schemeClr val="tx1"/>
                </a:solidFill>
              </a:rPr>
              <a:t>Официально в научном сообществе определение понятия «космическая погода» </a:t>
            </a:r>
            <a:r>
              <a:rPr lang="ru-RU" sz="2400" dirty="0">
                <a:solidFill>
                  <a:schemeClr val="tx1"/>
                </a:solidFill>
              </a:rPr>
              <a:t> (</a:t>
            </a:r>
            <a:r>
              <a:rPr lang="ru-RU" sz="2400" dirty="0" err="1">
                <a:solidFill>
                  <a:schemeClr val="tx1"/>
                </a:solidFill>
              </a:rPr>
              <a:t>Space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Weather</a:t>
            </a:r>
            <a:r>
              <a:rPr lang="ru-RU" sz="2400" dirty="0" smtClean="0">
                <a:solidFill>
                  <a:schemeClr val="tx1"/>
                </a:solidFill>
              </a:rPr>
              <a:t>) было дано в США в 1995 г при разработке национальной программы NSWP -  </a:t>
            </a:r>
            <a:r>
              <a:rPr lang="ru-RU" sz="2400" dirty="0" err="1" smtClean="0">
                <a:solidFill>
                  <a:schemeClr val="tx1"/>
                </a:solidFill>
              </a:rPr>
              <a:t>National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Space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Weather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Program</a:t>
            </a:r>
            <a:r>
              <a:rPr lang="ru-RU" sz="2400" dirty="0" smtClean="0">
                <a:solidFill>
                  <a:schemeClr val="tx1"/>
                </a:solidFill>
              </a:rPr>
              <a:t> . </a:t>
            </a:r>
          </a:p>
          <a:p>
            <a:pPr algn="just" eaLnBrk="1" hangingPunct="1">
              <a:lnSpc>
                <a:spcPct val="90000"/>
              </a:lnSpc>
            </a:pPr>
            <a:endParaRPr lang="ru-RU" sz="2400" dirty="0" smtClean="0">
              <a:solidFill>
                <a:schemeClr val="tx1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r>
              <a:rPr lang="ru-RU" sz="2400" b="1" i="1" dirty="0" smtClean="0">
                <a:solidFill>
                  <a:schemeClr val="tx1"/>
                </a:solidFill>
              </a:rPr>
              <a:t>«Космическая погода»</a:t>
            </a:r>
            <a:r>
              <a:rPr lang="ru-RU" sz="2400" i="1" dirty="0" smtClean="0">
                <a:solidFill>
                  <a:schemeClr val="tx1"/>
                </a:solidFill>
              </a:rPr>
              <a:t> - это  изменения условий на Солнце, в солнечном ветре, магнитосфере и ионосфере, которые могут повлиять на работу и надежность бортовых и наземных технологических систем и угрожать здоровью и жизни людей. </a:t>
            </a:r>
            <a:r>
              <a:rPr lang="ru-RU" sz="2400" dirty="0" smtClean="0">
                <a:solidFill>
                  <a:schemeClr val="tx1"/>
                </a:solidFill>
              </a:rPr>
              <a:t>(</a:t>
            </a:r>
            <a:r>
              <a:rPr lang="ru-RU" sz="2400" dirty="0" err="1" smtClean="0">
                <a:solidFill>
                  <a:schemeClr val="tx1"/>
                </a:solidFill>
              </a:rPr>
              <a:t>National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Space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Weather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Program</a:t>
            </a:r>
            <a:r>
              <a:rPr lang="ru-RU" sz="2400" dirty="0" smtClean="0">
                <a:solidFill>
                  <a:schemeClr val="tx1"/>
                </a:solidFill>
              </a:rPr>
              <a:t>. </a:t>
            </a:r>
            <a:r>
              <a:rPr lang="ru-RU" sz="2400" dirty="0" err="1" smtClean="0">
                <a:solidFill>
                  <a:schemeClr val="tx1"/>
                </a:solidFill>
              </a:rPr>
              <a:t>Strategic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Plan</a:t>
            </a:r>
            <a:r>
              <a:rPr lang="ru-RU" sz="2400" dirty="0" smtClean="0">
                <a:solidFill>
                  <a:schemeClr val="tx1"/>
                </a:solidFill>
              </a:rPr>
              <a:t>. </a:t>
            </a:r>
            <a:r>
              <a:rPr lang="ru-RU" sz="2400" dirty="0" err="1" smtClean="0">
                <a:solidFill>
                  <a:schemeClr val="tx1"/>
                </a:solidFill>
              </a:rPr>
              <a:t>Office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of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Federal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Coordinator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for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Meteorological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Services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and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Supporting</a:t>
            </a:r>
            <a:r>
              <a:rPr lang="ru-RU" sz="2400" dirty="0" smtClean="0">
                <a:solidFill>
                  <a:schemeClr val="tx1"/>
                </a:solidFill>
              </a:rPr>
              <a:t>  </a:t>
            </a:r>
            <a:r>
              <a:rPr lang="ru-RU" sz="2400" dirty="0" err="1" smtClean="0">
                <a:solidFill>
                  <a:schemeClr val="tx1"/>
                </a:solidFill>
              </a:rPr>
              <a:t>Research</a:t>
            </a:r>
            <a:r>
              <a:rPr lang="ru-RU" sz="2400" dirty="0" smtClean="0">
                <a:solidFill>
                  <a:schemeClr val="tx1"/>
                </a:solidFill>
              </a:rPr>
              <a:t> FCM-P30-1995. </a:t>
            </a:r>
            <a:r>
              <a:rPr lang="ru-RU" sz="2400" dirty="0" err="1" smtClean="0">
                <a:solidFill>
                  <a:schemeClr val="tx1"/>
                </a:solidFill>
              </a:rPr>
              <a:t>Washington</a:t>
            </a:r>
            <a:r>
              <a:rPr lang="ru-RU" sz="2400" dirty="0" smtClean="0">
                <a:solidFill>
                  <a:schemeClr val="tx1"/>
                </a:solidFill>
              </a:rPr>
              <a:t> DC. 1995. )</a:t>
            </a:r>
          </a:p>
          <a:p>
            <a:pPr algn="just" eaLnBrk="1" hangingPunct="1">
              <a:lnSpc>
                <a:spcPct val="90000"/>
              </a:lnSpc>
            </a:pPr>
            <a:endParaRPr lang="ru-RU" sz="2400" i="1" dirty="0" smtClean="0">
              <a:solidFill>
                <a:schemeClr val="tx1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r>
              <a:rPr lang="ru-RU" sz="2000" dirty="0" smtClean="0">
                <a:solidFill>
                  <a:schemeClr val="tx1"/>
                </a:solidFill>
              </a:rPr>
              <a:t>В последние годы проявления долгопериодических (более 10 лет) вариаций солнечной активности и космической погоды получили название</a:t>
            </a:r>
            <a:r>
              <a:rPr lang="ru-RU" sz="2000" i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«Космический климат»</a:t>
            </a:r>
          </a:p>
        </p:txBody>
      </p:sp>
    </p:spTree>
    <p:extLst>
      <p:ext uri="{BB962C8B-B14F-4D97-AF65-F5344CB8AC3E}">
        <p14:creationId xmlns:p14="http://schemas.microsoft.com/office/powerpoint/2010/main" val="319457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5" y="620689"/>
            <a:ext cx="8961589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267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44" y="476672"/>
            <a:ext cx="8597109" cy="590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826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3388"/>
            <a:ext cx="6187583" cy="4245892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67544" y="6144533"/>
            <a:ext cx="8466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/>
              <a:t> Прогнозы “связанных” со вспышкой СПС 8 ноября 1987г и 21 апреля 2002г.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32238" y="188640"/>
            <a:ext cx="81369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Прогнозирование СПС с помощью МО </a:t>
            </a:r>
          </a:p>
          <a:p>
            <a:endParaRPr lang="ru-RU" dirty="0" smtClean="0"/>
          </a:p>
          <a:p>
            <a:r>
              <a:rPr lang="en-US" i="1" dirty="0"/>
              <a:t>Alberto Garcia-</a:t>
            </a:r>
            <a:r>
              <a:rPr lang="en-US" i="1" dirty="0" err="1"/>
              <a:t>Rigo</a:t>
            </a:r>
            <a:r>
              <a:rPr lang="en-US" i="1" dirty="0"/>
              <a:t>, Marlon </a:t>
            </a:r>
            <a:r>
              <a:rPr lang="en-US" i="1" dirty="0" err="1"/>
              <a:t>Núñez</a:t>
            </a:r>
            <a:r>
              <a:rPr lang="en-US" i="1" dirty="0"/>
              <a:t>.  Prediction and warning system of SEP events and solar flares for risk estimation in space launch operations // </a:t>
            </a:r>
            <a:r>
              <a:rPr lang="es-MX" i="1" dirty="0"/>
              <a:t>J. Space Weather Space Clim., 6, A28 (2016)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97587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контент\Linux backup\py3\protons\картинки\FORECAST\exam_events_all\10MeV-124h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43" y="15957"/>
            <a:ext cx="8064896" cy="57606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79512" y="6095037"/>
            <a:ext cx="8414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Спрогнозированные и контрольные значения потоков протонов </a:t>
            </a:r>
            <a:r>
              <a:rPr lang="en-US" i="1" dirty="0"/>
              <a:t>E</a:t>
            </a:r>
            <a:r>
              <a:rPr lang="ru-RU" i="1" dirty="0"/>
              <a:t>&gt;10 МэВ для СПС 4.09.2017 – 17.09.2017. Горизонты прогноза – 1,2,4ч.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997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573620"/>
            <a:ext cx="4860032" cy="326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83968" y="332656"/>
            <a:ext cx="4968552" cy="3480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ru-RU" sz="2400" b="1" dirty="0">
                <a:solidFill>
                  <a:srgbClr val="000066"/>
                </a:solidFill>
              </a:rPr>
              <a:t>Основоположник адаптивных методов в </a:t>
            </a:r>
            <a:r>
              <a:rPr lang="ru-RU" altLang="ru-RU" sz="2400" b="1" dirty="0" smtClean="0">
                <a:solidFill>
                  <a:srgbClr val="000066"/>
                </a:solidFill>
              </a:rPr>
              <a:t>НИИЯФ -  </a:t>
            </a:r>
          </a:p>
          <a:p>
            <a:pPr>
              <a:lnSpc>
                <a:spcPct val="90000"/>
              </a:lnSpc>
            </a:pPr>
            <a:endParaRPr lang="ru-RU" altLang="ru-RU" sz="2400" b="1" dirty="0" smtClean="0">
              <a:solidFill>
                <a:srgbClr val="000066"/>
              </a:solidFill>
            </a:endParaRPr>
          </a:p>
          <a:p>
            <a:pPr algn="ctr">
              <a:spcAft>
                <a:spcPct val="20000"/>
              </a:spcAft>
              <a:buFontTx/>
              <a:buNone/>
            </a:pPr>
            <a:r>
              <a:rPr lang="ru-RU" altLang="ru-RU" sz="2400" dirty="0">
                <a:solidFill>
                  <a:srgbClr val="000066"/>
                </a:solidFill>
              </a:rPr>
              <a:t>Игорь Георгиевич </a:t>
            </a:r>
            <a:r>
              <a:rPr lang="ru-RU" altLang="ru-RU" sz="2400" dirty="0" err="1">
                <a:solidFill>
                  <a:srgbClr val="000066"/>
                </a:solidFill>
              </a:rPr>
              <a:t>Персианцев</a:t>
            </a:r>
            <a:endParaRPr lang="ru-RU" altLang="ru-RU" sz="2400" dirty="0">
              <a:solidFill>
                <a:srgbClr val="000066"/>
              </a:solidFill>
            </a:endParaRPr>
          </a:p>
          <a:p>
            <a:pPr algn="ctr">
              <a:spcAft>
                <a:spcPct val="20000"/>
              </a:spcAft>
              <a:buFontTx/>
              <a:buNone/>
            </a:pPr>
            <a:r>
              <a:rPr lang="ru-RU" altLang="ru-RU" sz="2400" dirty="0">
                <a:solidFill>
                  <a:srgbClr val="000066"/>
                </a:solidFill>
              </a:rPr>
              <a:t>1937 – </a:t>
            </a:r>
            <a:r>
              <a:rPr lang="ru-RU" altLang="ru-RU" sz="2400" dirty="0" smtClean="0">
                <a:solidFill>
                  <a:srgbClr val="000066"/>
                </a:solidFill>
              </a:rPr>
              <a:t>2015</a:t>
            </a:r>
          </a:p>
          <a:p>
            <a:pPr algn="ctr">
              <a:spcAft>
                <a:spcPct val="20000"/>
              </a:spcAft>
              <a:buFontTx/>
              <a:buNone/>
            </a:pPr>
            <a:endParaRPr lang="ru-RU" altLang="ru-RU" sz="2400" dirty="0">
              <a:solidFill>
                <a:srgbClr val="000066"/>
              </a:solidFill>
            </a:endParaRPr>
          </a:p>
          <a:p>
            <a:pPr algn="ctr">
              <a:spcAft>
                <a:spcPct val="20000"/>
              </a:spcAft>
              <a:buFontTx/>
              <a:buNone/>
            </a:pPr>
            <a:r>
              <a:rPr lang="ru-RU" altLang="ru-RU" sz="2400" dirty="0" smtClean="0">
                <a:solidFill>
                  <a:srgbClr val="000066"/>
                </a:solidFill>
              </a:rPr>
              <a:t>Команда </a:t>
            </a:r>
            <a:r>
              <a:rPr lang="en-US" altLang="ru-RU" sz="2400" dirty="0" smtClean="0">
                <a:solidFill>
                  <a:srgbClr val="000066"/>
                </a:solidFill>
              </a:rPr>
              <a:t>swx.sinp.msu.ru (</a:t>
            </a:r>
            <a:r>
              <a:rPr lang="ru-RU" altLang="ru-RU" sz="2400" dirty="0" smtClean="0">
                <a:solidFill>
                  <a:srgbClr val="000066"/>
                </a:solidFill>
              </a:rPr>
              <a:t>примерно 2016-</a:t>
            </a:r>
            <a:r>
              <a:rPr lang="en-US" altLang="ru-RU" sz="2400" dirty="0" smtClean="0">
                <a:solidFill>
                  <a:srgbClr val="000066"/>
                </a:solidFill>
              </a:rPr>
              <a:t>201</a:t>
            </a:r>
            <a:r>
              <a:rPr lang="ru-RU" altLang="ru-RU" sz="2400" dirty="0" smtClean="0">
                <a:solidFill>
                  <a:srgbClr val="000066"/>
                </a:solidFill>
              </a:rPr>
              <a:t>8</a:t>
            </a:r>
            <a:r>
              <a:rPr lang="en-US" altLang="ru-RU" sz="2400" dirty="0" smtClean="0">
                <a:solidFill>
                  <a:srgbClr val="000066"/>
                </a:solidFill>
              </a:rPr>
              <a:t>)</a:t>
            </a:r>
            <a:endParaRPr lang="ru-RU" altLang="ru-RU" sz="2400" dirty="0">
              <a:solidFill>
                <a:srgbClr val="000066"/>
              </a:solidFill>
            </a:endParaRPr>
          </a:p>
          <a:p>
            <a:pPr>
              <a:lnSpc>
                <a:spcPct val="90000"/>
              </a:lnSpc>
            </a:pPr>
            <a:endParaRPr lang="en-US" altLang="ru-RU" b="1" dirty="0">
              <a:solidFill>
                <a:srgbClr val="000066"/>
              </a:solidFill>
              <a:cs typeface="Arial" panose="020B0604020202020204" pitchFamily="34" charset="0"/>
            </a:endParaRP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49" y="620688"/>
            <a:ext cx="3180623" cy="5120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37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55" y="0"/>
            <a:ext cx="7317489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26287" y="0"/>
            <a:ext cx="2593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rgbClr val="FF0000"/>
                </a:solidFill>
              </a:rPr>
              <a:t>swx.sinp.msu.ru</a:t>
            </a:r>
            <a:endParaRPr lang="ru-RU" sz="2400" b="1" u="sng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174" y="1772816"/>
            <a:ext cx="6369050" cy="178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470" y="1824480"/>
            <a:ext cx="6369050" cy="1732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270" y="1853108"/>
            <a:ext cx="6202858" cy="1675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139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>
          <a:xfrm>
            <a:off x="36750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u="sng" dirty="0" smtClean="0">
                <a:hlinkClick r:id="rId2"/>
              </a:rPr>
              <a:t>https://swx.sinp.msu.ru/weather.php</a:t>
            </a:r>
            <a:r>
              <a:rPr lang="ru-RU" sz="3600" u="sng" dirty="0" smtClean="0"/>
              <a:t> </a:t>
            </a:r>
            <a:br>
              <a:rPr lang="ru-RU" sz="3600" u="sng" dirty="0" smtClean="0"/>
            </a:br>
            <a:endParaRPr lang="ru-RU" sz="3600" u="sng" dirty="0" smtClean="0"/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71418"/>
            <a:ext cx="8964613" cy="354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08" y="1340768"/>
            <a:ext cx="7776864" cy="2149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944" y="3490152"/>
            <a:ext cx="5600722" cy="3356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03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ChangeArrowheads="1"/>
          </p:cNvSpPr>
          <p:nvPr/>
        </p:nvSpPr>
        <p:spPr bwMode="auto">
          <a:xfrm>
            <a:off x="611188" y="260350"/>
            <a:ext cx="8424862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 Основные решаемые задачи</a:t>
            </a:r>
            <a:endParaRPr lang="en-US" altLang="ru-RU" sz="28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87675" y="1773238"/>
            <a:ext cx="431800" cy="215900"/>
          </a:xfrm>
          <a:prstGeom prst="rect">
            <a:avLst/>
          </a:prstGeom>
          <a:noFill/>
          <a:ln>
            <a:solidFill>
              <a:srgbClr val="C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16" name="Line 5"/>
          <p:cNvSpPr>
            <a:spLocks noChangeShapeType="1"/>
          </p:cNvSpPr>
          <p:nvPr/>
        </p:nvSpPr>
        <p:spPr bwMode="auto">
          <a:xfrm>
            <a:off x="179388" y="765175"/>
            <a:ext cx="72009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17" name="Line 6"/>
          <p:cNvSpPr>
            <a:spLocks noChangeShapeType="1"/>
          </p:cNvSpPr>
          <p:nvPr/>
        </p:nvSpPr>
        <p:spPr bwMode="auto">
          <a:xfrm>
            <a:off x="468313" y="260350"/>
            <a:ext cx="0" cy="122396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68313" y="836712"/>
            <a:ext cx="8675687" cy="597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2000" dirty="0" smtClean="0">
                <a:solidFill>
                  <a:srgbClr val="CC0000"/>
                </a:solidFill>
                <a:latin typeface="Arial" panose="020B0604020202020204" pitchFamily="34" charset="0"/>
              </a:rPr>
              <a:t>Прогнозирование</a:t>
            </a:r>
            <a: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: </a:t>
            </a: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Часовых значений индекса </a:t>
            </a:r>
            <a:r>
              <a:rPr lang="en-US" altLang="ru-RU" b="1" dirty="0" err="1" smtClean="0">
                <a:solidFill>
                  <a:srgbClr val="000066"/>
                </a:solidFill>
                <a:latin typeface="Arial" panose="020B0604020202020204" pitchFamily="34" charset="0"/>
              </a:rPr>
              <a:t>Dst</a:t>
            </a:r>
            <a:endParaRPr lang="ru-RU" altLang="ru-RU" b="1" dirty="0" smtClean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Трёхчасовых значений индекса </a:t>
            </a:r>
            <a:r>
              <a:rPr lang="en-US" altLang="ru-RU" b="1" dirty="0" err="1" smtClean="0">
                <a:solidFill>
                  <a:srgbClr val="000066"/>
                </a:solidFill>
                <a:latin typeface="Arial" panose="020B0604020202020204" pitchFamily="34" charset="0"/>
              </a:rPr>
              <a:t>Kp</a:t>
            </a:r>
            <a:endParaRPr lang="en-US" altLang="ru-RU" b="1" dirty="0" smtClean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b="1" dirty="0">
                <a:solidFill>
                  <a:srgbClr val="000066"/>
                </a:solidFill>
                <a:latin typeface="Arial" panose="020B0604020202020204" pitchFamily="34" charset="0"/>
              </a:rPr>
              <a:t>Среднечасовых значений потока релятивистских электронов (РЭ) внешнего радиационного пояса Земли (ВРПЗ) (</a:t>
            </a:r>
            <a:r>
              <a:rPr lang="en-US" altLang="ru-RU" b="1" dirty="0">
                <a:solidFill>
                  <a:srgbClr val="000066"/>
                </a:solidFill>
                <a:latin typeface="Arial" panose="020B0604020202020204" pitchFamily="34" charset="0"/>
              </a:rPr>
              <a:t>E &gt; 2 </a:t>
            </a:r>
            <a:r>
              <a:rPr lang="ru-RU" altLang="ru-RU" b="1" dirty="0">
                <a:solidFill>
                  <a:srgbClr val="000066"/>
                </a:solidFill>
                <a:latin typeface="Arial" panose="020B0604020202020204" pitchFamily="34" charset="0"/>
              </a:rPr>
              <a:t>МэВ) </a:t>
            </a:r>
            <a:br>
              <a:rPr lang="ru-RU" altLang="ru-RU" b="1" dirty="0">
                <a:solidFill>
                  <a:srgbClr val="000066"/>
                </a:solidFill>
                <a:latin typeface="Arial" panose="020B0604020202020204" pitchFamily="34" charset="0"/>
              </a:rPr>
            </a:br>
            <a:r>
              <a:rPr lang="ru-RU" altLang="ru-RU" b="1" dirty="0">
                <a:solidFill>
                  <a:srgbClr val="000066"/>
                </a:solidFill>
                <a:latin typeface="Arial" panose="020B0604020202020204" pitchFamily="34" charset="0"/>
              </a:rPr>
              <a:t>на геостационарной орбите</a:t>
            </a: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Суточных </a:t>
            </a:r>
            <a:r>
              <a:rPr lang="ru-RU" altLang="ru-RU" b="1" dirty="0" err="1" smtClean="0">
                <a:solidFill>
                  <a:srgbClr val="000066"/>
                </a:solidFill>
                <a:latin typeface="Arial" panose="020B0604020202020204" pitchFamily="34" charset="0"/>
              </a:rPr>
              <a:t>флюенсов</a:t>
            </a:r>
            <a:r>
              <a:rPr lang="ru-RU" altLang="ru-RU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 РЭ ВРПЗ (</a:t>
            </a:r>
            <a:r>
              <a:rPr lang="en-US" altLang="ru-RU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E &gt; 2 </a:t>
            </a:r>
            <a:r>
              <a:rPr lang="ru-RU" altLang="ru-RU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МэВ) на геостационарной орбите</a:t>
            </a: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endParaRPr lang="ru-RU" altLang="ru-RU" b="1" dirty="0" smtClean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352927" cy="936104"/>
          </a:xfrm>
          <a:effectLst/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effectLst/>
              </a:rPr>
              <a:t>Пример прогноза </a:t>
            </a:r>
            <a:r>
              <a:rPr lang="en-US" sz="3200" dirty="0" err="1" smtClean="0">
                <a:effectLst/>
              </a:rPr>
              <a:t>Dst</a:t>
            </a:r>
            <a:r>
              <a:rPr lang="en-US" sz="3200" dirty="0" smtClean="0">
                <a:effectLst/>
              </a:rPr>
              <a:t>-</a:t>
            </a:r>
            <a:r>
              <a:rPr lang="ru-RU" sz="3200" dirty="0" smtClean="0">
                <a:effectLst/>
              </a:rPr>
              <a:t>индекс</a:t>
            </a:r>
            <a:r>
              <a:rPr lang="ru-RU" sz="3200" dirty="0">
                <a:effectLst/>
              </a:rPr>
              <a:t>а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97" y="908720"/>
            <a:ext cx="7743443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8008" y="452185"/>
            <a:ext cx="86678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000066"/>
                </a:solidFill>
              </a:rPr>
              <a:t> </a:t>
            </a:r>
            <a:r>
              <a:rPr lang="ru-RU" dirty="0" smtClean="0">
                <a:solidFill>
                  <a:srgbClr val="000066"/>
                </a:solidFill>
              </a:rPr>
              <a:t>         </a:t>
            </a:r>
            <a:r>
              <a:rPr lang="en-US" b="1" dirty="0" smtClean="0">
                <a:solidFill>
                  <a:srgbClr val="0000FF"/>
                </a:solidFill>
              </a:rPr>
              <a:t>http</a:t>
            </a:r>
            <a:r>
              <a:rPr lang="en-US" b="1" dirty="0">
                <a:solidFill>
                  <a:srgbClr val="0000FF"/>
                </a:solidFill>
              </a:rPr>
              <a:t>://</a:t>
            </a:r>
            <a:r>
              <a:rPr lang="en-US" b="1" dirty="0" smtClean="0">
                <a:solidFill>
                  <a:srgbClr val="0000FF"/>
                </a:solidFill>
              </a:rPr>
              <a:t>swx.sinp.msu.ru/models/dst.php?gcm=1</a:t>
            </a:r>
            <a:endParaRPr lang="ru-RU" b="1" dirty="0" smtClean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</a:pP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2050" name="Picture 2" descr="C:\Users\Maksina\AppData\Local\Packages\Microsoft.Windows.Photos_8wekyb3d8bbwe\TempState\ShareServiceTempFolder\chart - 2024-09-02T051442.897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3147"/>
            <a:ext cx="8825827" cy="300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89040"/>
            <a:ext cx="8172400" cy="2768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547664" y="4036422"/>
            <a:ext cx="5333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https://swx.sinp.msu.ru/models/kp.php?gcm=1</a:t>
            </a:r>
            <a:endParaRPr lang="ru-RU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82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539750" y="260350"/>
            <a:ext cx="8532813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Динамические системы и временные ряды</a:t>
            </a:r>
            <a:endParaRPr lang="en-US" altLang="ru-RU" sz="28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87675" y="1773238"/>
            <a:ext cx="431800" cy="215900"/>
          </a:xfrm>
          <a:prstGeom prst="rect">
            <a:avLst/>
          </a:prstGeom>
          <a:noFill/>
          <a:ln>
            <a:solidFill>
              <a:srgbClr val="C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220" name="Line 5"/>
          <p:cNvSpPr>
            <a:spLocks noChangeShapeType="1"/>
          </p:cNvSpPr>
          <p:nvPr/>
        </p:nvSpPr>
        <p:spPr bwMode="auto">
          <a:xfrm>
            <a:off x="179388" y="765175"/>
            <a:ext cx="84963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21" name="Line 6"/>
          <p:cNvSpPr>
            <a:spLocks noChangeShapeType="1"/>
          </p:cNvSpPr>
          <p:nvPr/>
        </p:nvSpPr>
        <p:spPr bwMode="auto">
          <a:xfrm>
            <a:off x="468313" y="260350"/>
            <a:ext cx="0" cy="122396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68313" y="836712"/>
            <a:ext cx="8675687" cy="597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2000" dirty="0" smtClean="0">
                <a:solidFill>
                  <a:srgbClr val="C00000"/>
                </a:solidFill>
                <a:latin typeface="Arial" panose="020B0604020202020204" pitchFamily="34" charset="0"/>
              </a:rPr>
              <a:t>Динамическая система (ДС)</a:t>
            </a:r>
            <a: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 – изменяющаяся во времени </a:t>
            </a:r>
            <a:b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</a:br>
            <a: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сложная система, описываемая набором параметров</a:t>
            </a:r>
            <a:r>
              <a:rPr lang="en-US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 (</a:t>
            </a:r>
            <a: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признаков)</a:t>
            </a:r>
          </a:p>
          <a:p>
            <a:pPr eaLnBrk="1" hangingPunct="1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Состояние ДС зависит </a:t>
            </a:r>
            <a:r>
              <a:rPr lang="ru-RU" altLang="ru-RU" sz="2000" dirty="0" smtClean="0">
                <a:solidFill>
                  <a:srgbClr val="C00000"/>
                </a:solidFill>
                <a:latin typeface="Arial" panose="020B0604020202020204" pitchFamily="34" charset="0"/>
              </a:rPr>
              <a:t>от её предыстории</a:t>
            </a:r>
          </a:p>
          <a:p>
            <a:pPr eaLnBrk="1" hangingPunct="1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Состояние ДС может зависеть </a:t>
            </a:r>
            <a:r>
              <a:rPr lang="ru-RU" altLang="ru-RU" sz="2000" dirty="0" smtClean="0">
                <a:solidFill>
                  <a:srgbClr val="C00000"/>
                </a:solidFill>
                <a:latin typeface="Arial" panose="020B0604020202020204" pitchFamily="34" charset="0"/>
              </a:rPr>
              <a:t>от внешних воздействий</a:t>
            </a:r>
          </a:p>
          <a:p>
            <a:pPr eaLnBrk="1" hangingPunct="1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Поведение ДС описывается </a:t>
            </a:r>
            <a:r>
              <a:rPr lang="ru-RU" altLang="ru-RU" sz="2000" dirty="0" smtClean="0">
                <a:solidFill>
                  <a:srgbClr val="C00000"/>
                </a:solidFill>
                <a:latin typeface="Arial" panose="020B0604020202020204" pitchFamily="34" charset="0"/>
              </a:rPr>
              <a:t>многомерным временным рядом (МВР)</a:t>
            </a:r>
            <a: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, каждому признаку соответствует компонента временного ряда</a:t>
            </a:r>
            <a:endParaRPr lang="ru-RU" altLang="ru-RU" sz="2000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225" y="3632317"/>
            <a:ext cx="5435550" cy="3037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6632"/>
            <a:ext cx="9144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		Петр </a:t>
            </a:r>
            <a:r>
              <a:rPr lang="ru-RU" sz="1600" dirty="0" err="1"/>
              <a:t>Ширшов</a:t>
            </a:r>
            <a:r>
              <a:rPr lang="ru-RU" sz="1600" dirty="0"/>
              <a:t>, Эрнст </a:t>
            </a:r>
            <a:r>
              <a:rPr lang="ru-RU" sz="1600" dirty="0" err="1"/>
              <a:t>Кренкель</a:t>
            </a:r>
            <a:r>
              <a:rPr lang="ru-RU" sz="1600" dirty="0"/>
              <a:t>, Иван Папанин, </a:t>
            </a:r>
            <a:r>
              <a:rPr lang="ru-RU" sz="1600" b="1" dirty="0"/>
              <a:t>Евгений Федоров</a:t>
            </a:r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r>
              <a:rPr lang="ru-RU" sz="1600" dirty="0" smtClean="0"/>
              <a:t>Высадка экспедиции на лед была выполнена 21 мая 1937 года. Официальное открытие дрейфующей станции «Северный полюс-1» состоялось 6 июня 1937 года. Через 9 месяцев дрейфа (274 дня) на юг станция была вынесена в Гренландское море, льдина проплыла более 2000 км. Ледокольные пароходы «Таймыр» и «</a:t>
            </a:r>
            <a:r>
              <a:rPr lang="ru-RU" sz="1600" dirty="0" err="1" smtClean="0"/>
              <a:t>Мурман</a:t>
            </a:r>
            <a:r>
              <a:rPr lang="ru-RU" sz="1600" dirty="0" smtClean="0"/>
              <a:t>» сняли полярников 19 февраля 1938 г.</a:t>
            </a:r>
            <a:endParaRPr lang="ru-RU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1340752" y="1344848"/>
            <a:ext cx="36194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.</a:t>
            </a:r>
            <a:endParaRPr lang="ru-RU" sz="1800" dirty="0"/>
          </a:p>
        </p:txBody>
      </p:sp>
      <p:pic>
        <p:nvPicPr>
          <p:cNvPr id="109572" name="Picture 4" descr="http://csef.ru/media/articles/8137/97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48680"/>
            <a:ext cx="7380312" cy="492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16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611188" y="254000"/>
            <a:ext cx="8281987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Способы обработки данных МВР</a:t>
            </a:r>
            <a:endParaRPr lang="en-US" altLang="ru-RU" sz="28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87675" y="1773238"/>
            <a:ext cx="431800" cy="215900"/>
          </a:xfrm>
          <a:prstGeom prst="rect">
            <a:avLst/>
          </a:prstGeom>
          <a:noFill/>
          <a:ln>
            <a:solidFill>
              <a:srgbClr val="C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244" name="Line 5"/>
          <p:cNvSpPr>
            <a:spLocks noChangeShapeType="1"/>
          </p:cNvSpPr>
          <p:nvPr/>
        </p:nvSpPr>
        <p:spPr bwMode="auto">
          <a:xfrm>
            <a:off x="179388" y="765175"/>
            <a:ext cx="8208962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45" name="Line 6"/>
          <p:cNvSpPr>
            <a:spLocks noChangeShapeType="1"/>
          </p:cNvSpPr>
          <p:nvPr/>
        </p:nvSpPr>
        <p:spPr bwMode="auto">
          <a:xfrm>
            <a:off x="468313" y="260350"/>
            <a:ext cx="0" cy="122396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68313" y="836712"/>
            <a:ext cx="8675687" cy="597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2000" dirty="0" smtClean="0">
                <a:solidFill>
                  <a:srgbClr val="C00000"/>
                </a:solidFill>
                <a:latin typeface="Arial" panose="020B0604020202020204" pitchFamily="34" charset="0"/>
              </a:rPr>
              <a:t>Рекуррентный режим</a:t>
            </a:r>
            <a: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 – примеры должны следовать </a:t>
            </a:r>
            <a:b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</a:br>
            <a: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в том же порядке, что и в исходном временном ряде </a:t>
            </a:r>
          </a:p>
          <a:p>
            <a:pPr eaLnBrk="1" hangingPunct="1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2000" dirty="0" smtClean="0">
                <a:solidFill>
                  <a:srgbClr val="C00000"/>
                </a:solidFill>
                <a:latin typeface="Arial" panose="020B0604020202020204" pitchFamily="34" charset="0"/>
              </a:rPr>
              <a:t>Погружение временного ряда</a:t>
            </a:r>
          </a:p>
          <a:p>
            <a:pPr eaLnBrk="1" hangingPunct="1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endParaRPr lang="ru-RU" altLang="ru-RU" sz="20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endParaRPr lang="ru-RU" altLang="ru-RU" sz="2000" dirty="0" smtClean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endParaRPr lang="ru-RU" altLang="ru-RU" sz="20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endParaRPr lang="ru-RU" altLang="ru-RU" sz="2000" dirty="0" smtClean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marL="0" indent="0" eaLnBrk="1" hangingPunct="1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/>
            </a:r>
            <a:b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</a:br>
            <a: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Вопрос о глубине погружения каждой компоненты временного ряда, как правило, требует отдельного исследования.</a:t>
            </a:r>
          </a:p>
          <a:p>
            <a:pPr marL="0" indent="0" eaLnBrk="1" hangingPunct="1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2000" u="sng" dirty="0" smtClean="0">
                <a:solidFill>
                  <a:srgbClr val="000066"/>
                </a:solidFill>
                <a:latin typeface="Arial" panose="020B0604020202020204" pitchFamily="34" charset="0"/>
              </a:rPr>
              <a:t>Итак</a:t>
            </a:r>
            <a: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, </a:t>
            </a:r>
            <a:r>
              <a:rPr lang="ru-RU" altLang="ru-RU" sz="2000" dirty="0" smtClean="0">
                <a:solidFill>
                  <a:srgbClr val="CC0000"/>
                </a:solidFill>
                <a:latin typeface="Arial" panose="020B0604020202020204" pitchFamily="34" charset="0"/>
              </a:rPr>
              <a:t>мы строим аппроксимацию отображения</a:t>
            </a:r>
            <a: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 точки в исходном признаковом пространстве в значение желаемого прогноза:</a:t>
            </a:r>
            <a:b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</a:br>
            <a: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(</a:t>
            </a:r>
            <a:r>
              <a:rPr lang="en-US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A</a:t>
            </a:r>
            <a:r>
              <a:rPr lang="en-US" altLang="ru-RU" sz="2000" baseline="-25000" dirty="0" smtClean="0">
                <a:solidFill>
                  <a:srgbClr val="000066"/>
                </a:solidFill>
                <a:latin typeface="Arial" panose="020B0604020202020204" pitchFamily="34" charset="0"/>
              </a:rPr>
              <a:t>t</a:t>
            </a:r>
            <a:r>
              <a:rPr lang="en-US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, A</a:t>
            </a:r>
            <a:r>
              <a:rPr lang="en-US" altLang="ru-RU" sz="2000" baseline="-25000" dirty="0" smtClean="0">
                <a:solidFill>
                  <a:srgbClr val="000066"/>
                </a:solidFill>
                <a:latin typeface="Arial" panose="020B0604020202020204" pitchFamily="34" charset="0"/>
              </a:rPr>
              <a:t>t-1</a:t>
            </a:r>
            <a:r>
              <a:rPr lang="en-US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,…, A</a:t>
            </a:r>
            <a:r>
              <a:rPr lang="en-US" altLang="ru-RU" sz="2000" baseline="-25000" dirty="0" smtClean="0">
                <a:solidFill>
                  <a:srgbClr val="000066"/>
                </a:solidFill>
                <a:latin typeface="Arial" panose="020B0604020202020204" pitchFamily="34" charset="0"/>
              </a:rPr>
              <a:t>t-</a:t>
            </a:r>
            <a:r>
              <a:rPr lang="en-US" altLang="ru-RU" sz="2000" baseline="-25000" dirty="0" err="1" smtClean="0">
                <a:solidFill>
                  <a:srgbClr val="000066"/>
                </a:solidFill>
                <a:latin typeface="Arial" panose="020B0604020202020204" pitchFamily="34" charset="0"/>
              </a:rPr>
              <a:t>t</a:t>
            </a:r>
            <a:r>
              <a:rPr lang="en-US" altLang="ru-RU" sz="1800" baseline="-40000" dirty="0" err="1" smtClean="0">
                <a:solidFill>
                  <a:srgbClr val="000066"/>
                </a:solidFill>
                <a:latin typeface="Arial" panose="020B0604020202020204" pitchFamily="34" charset="0"/>
              </a:rPr>
              <a:t>A</a:t>
            </a:r>
            <a:r>
              <a:rPr lang="en-US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, </a:t>
            </a:r>
            <a:r>
              <a:rPr lang="en-US" altLang="ru-RU" sz="2000" dirty="0" err="1" smtClean="0">
                <a:solidFill>
                  <a:srgbClr val="000066"/>
                </a:solidFill>
                <a:latin typeface="Arial" panose="020B0604020202020204" pitchFamily="34" charset="0"/>
              </a:rPr>
              <a:t>B</a:t>
            </a:r>
            <a:r>
              <a:rPr lang="en-US" altLang="ru-RU" sz="2000" baseline="-25000" dirty="0" err="1" smtClean="0">
                <a:solidFill>
                  <a:srgbClr val="000066"/>
                </a:solidFill>
                <a:latin typeface="Arial" panose="020B0604020202020204" pitchFamily="34" charset="0"/>
              </a:rPr>
              <a:t>t</a:t>
            </a:r>
            <a:r>
              <a:rPr lang="en-US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, B</a:t>
            </a:r>
            <a:r>
              <a:rPr lang="en-US" altLang="ru-RU" sz="2000" baseline="-25000" dirty="0" smtClean="0">
                <a:solidFill>
                  <a:srgbClr val="000066"/>
                </a:solidFill>
                <a:latin typeface="Arial" panose="020B0604020202020204" pitchFamily="34" charset="0"/>
              </a:rPr>
              <a:t>t-1</a:t>
            </a:r>
            <a:r>
              <a:rPr lang="en-US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,…, </a:t>
            </a:r>
            <a:r>
              <a:rPr lang="en-US" altLang="ru-RU" sz="2000" dirty="0" err="1" smtClean="0">
                <a:solidFill>
                  <a:srgbClr val="000066"/>
                </a:solidFill>
                <a:latin typeface="Arial" panose="020B0604020202020204" pitchFamily="34" charset="0"/>
              </a:rPr>
              <a:t>B</a:t>
            </a:r>
            <a:r>
              <a:rPr lang="en-US" altLang="ru-RU" sz="2000" baseline="-25000" dirty="0" err="1" smtClean="0">
                <a:solidFill>
                  <a:srgbClr val="000066"/>
                </a:solidFill>
                <a:latin typeface="Arial" panose="020B0604020202020204" pitchFamily="34" charset="0"/>
              </a:rPr>
              <a:t>t-t</a:t>
            </a:r>
            <a:r>
              <a:rPr lang="en-US" altLang="ru-RU" sz="1800" baseline="-40000" dirty="0" err="1" smtClean="0">
                <a:solidFill>
                  <a:srgbClr val="000066"/>
                </a:solidFill>
                <a:latin typeface="Arial" panose="020B0604020202020204" pitchFamily="34" charset="0"/>
              </a:rPr>
              <a:t>B</a:t>
            </a:r>
            <a:r>
              <a:rPr lang="en-US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, </a:t>
            </a:r>
            <a: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С</a:t>
            </a:r>
            <a:r>
              <a:rPr lang="en-US" altLang="ru-RU" sz="2000" baseline="-25000" dirty="0" smtClean="0">
                <a:solidFill>
                  <a:srgbClr val="000066"/>
                </a:solidFill>
                <a:latin typeface="Arial" panose="020B0604020202020204" pitchFamily="34" charset="0"/>
              </a:rPr>
              <a:t>t</a:t>
            </a:r>
            <a:r>
              <a:rPr lang="en-US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, </a:t>
            </a:r>
            <a: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С</a:t>
            </a:r>
            <a:r>
              <a:rPr lang="en-US" altLang="ru-RU" sz="2000" baseline="-25000" dirty="0" smtClean="0">
                <a:solidFill>
                  <a:srgbClr val="000066"/>
                </a:solidFill>
                <a:latin typeface="Arial" panose="020B0604020202020204" pitchFamily="34" charset="0"/>
              </a:rPr>
              <a:t>t-1</a:t>
            </a:r>
            <a:r>
              <a:rPr lang="en-US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,…, </a:t>
            </a:r>
            <a: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С</a:t>
            </a:r>
            <a:r>
              <a:rPr lang="en-US" altLang="ru-RU" sz="2000" baseline="-25000" dirty="0" smtClean="0">
                <a:solidFill>
                  <a:srgbClr val="000066"/>
                </a:solidFill>
                <a:latin typeface="Arial" panose="020B0604020202020204" pitchFamily="34" charset="0"/>
              </a:rPr>
              <a:t>t-t</a:t>
            </a:r>
            <a:r>
              <a:rPr lang="ru-RU" altLang="ru-RU" sz="1800" baseline="-40000" dirty="0" smtClean="0">
                <a:solidFill>
                  <a:srgbClr val="000066"/>
                </a:solidFill>
                <a:latin typeface="Arial" panose="020B0604020202020204" pitchFamily="34" charset="0"/>
              </a:rPr>
              <a:t>С</a:t>
            </a:r>
            <a:r>
              <a:rPr lang="en-US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, </a:t>
            </a:r>
            <a:r>
              <a:rPr lang="en-US" altLang="ru-RU" sz="2000" dirty="0" err="1" smtClean="0">
                <a:solidFill>
                  <a:srgbClr val="000066"/>
                </a:solidFill>
                <a:latin typeface="Arial" panose="020B0604020202020204" pitchFamily="34" charset="0"/>
              </a:rPr>
              <a:t>Y</a:t>
            </a:r>
            <a:r>
              <a:rPr lang="en-US" altLang="ru-RU" sz="2000" baseline="-25000" dirty="0" err="1" smtClean="0">
                <a:solidFill>
                  <a:srgbClr val="000066"/>
                </a:solidFill>
                <a:latin typeface="Arial" panose="020B0604020202020204" pitchFamily="34" charset="0"/>
              </a:rPr>
              <a:t>t</a:t>
            </a:r>
            <a:r>
              <a:rPr lang="en-US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, Y</a:t>
            </a:r>
            <a:r>
              <a:rPr lang="en-US" altLang="ru-RU" sz="2000" baseline="-25000" dirty="0" smtClean="0">
                <a:solidFill>
                  <a:srgbClr val="000066"/>
                </a:solidFill>
                <a:latin typeface="Arial" panose="020B0604020202020204" pitchFamily="34" charset="0"/>
              </a:rPr>
              <a:t>t-1</a:t>
            </a:r>
            <a:r>
              <a:rPr lang="en-US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,…, </a:t>
            </a:r>
            <a:r>
              <a:rPr lang="en-US" altLang="ru-RU" sz="2000" dirty="0" err="1" smtClean="0">
                <a:solidFill>
                  <a:srgbClr val="000066"/>
                </a:solidFill>
                <a:latin typeface="Arial" panose="020B0604020202020204" pitchFamily="34" charset="0"/>
              </a:rPr>
              <a:t>Y</a:t>
            </a:r>
            <a:r>
              <a:rPr lang="en-US" altLang="ru-RU" sz="2000" baseline="-25000" dirty="0" err="1" smtClean="0">
                <a:solidFill>
                  <a:srgbClr val="000066"/>
                </a:solidFill>
                <a:latin typeface="Arial" panose="020B0604020202020204" pitchFamily="34" charset="0"/>
              </a:rPr>
              <a:t>t-t</a:t>
            </a:r>
            <a:r>
              <a:rPr lang="en-US" altLang="ru-RU" sz="1800" baseline="-40000" dirty="0" err="1" smtClean="0">
                <a:solidFill>
                  <a:srgbClr val="000066"/>
                </a:solidFill>
                <a:latin typeface="Arial" panose="020B0604020202020204" pitchFamily="34" charset="0"/>
              </a:rPr>
              <a:t>Y</a:t>
            </a:r>
            <a:r>
              <a:rPr lang="en-US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) → Y</a:t>
            </a:r>
            <a:r>
              <a:rPr lang="en-US" altLang="ru-RU" sz="2000" baseline="-25000" dirty="0" smtClean="0">
                <a:solidFill>
                  <a:srgbClr val="000066"/>
                </a:solidFill>
                <a:latin typeface="Arial" panose="020B0604020202020204" pitchFamily="34" charset="0"/>
              </a:rPr>
              <a:t>t+1</a:t>
            </a:r>
            <a:endParaRPr lang="ru-RU" altLang="ru-RU" sz="2000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3" y="2204592"/>
            <a:ext cx="8908709" cy="2232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539552" y="260648"/>
            <a:ext cx="8591994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7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Магнитосфера Земли как динамическая система</a:t>
            </a:r>
            <a:endParaRPr lang="en-US" altLang="ru-RU" sz="27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87675" y="1773238"/>
            <a:ext cx="431800" cy="215900"/>
          </a:xfrm>
          <a:prstGeom prst="rect">
            <a:avLst/>
          </a:prstGeom>
          <a:noFill/>
          <a:ln>
            <a:solidFill>
              <a:srgbClr val="C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268" name="Line 5"/>
          <p:cNvSpPr>
            <a:spLocks noChangeShapeType="1"/>
          </p:cNvSpPr>
          <p:nvPr/>
        </p:nvSpPr>
        <p:spPr bwMode="auto">
          <a:xfrm>
            <a:off x="179388" y="765175"/>
            <a:ext cx="8640762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69" name="Line 6"/>
          <p:cNvSpPr>
            <a:spLocks noChangeShapeType="1"/>
          </p:cNvSpPr>
          <p:nvPr/>
        </p:nvSpPr>
        <p:spPr bwMode="auto">
          <a:xfrm>
            <a:off x="468313" y="260350"/>
            <a:ext cx="0" cy="122396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888118"/>
            <a:ext cx="3564011" cy="19839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388" y="908720"/>
            <a:ext cx="8785100" cy="5746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dirty="0" smtClean="0">
                <a:solidFill>
                  <a:srgbClr val="000066"/>
                </a:solidFill>
              </a:rPr>
              <a:t>      </a:t>
            </a:r>
            <a:r>
              <a:rPr lang="ru-RU" sz="2000" dirty="0" smtClean="0">
                <a:solidFill>
                  <a:srgbClr val="000066"/>
                </a:solidFill>
              </a:rPr>
              <a:t>Состояние магнитосферы Земли </a:t>
            </a:r>
            <a:br>
              <a:rPr lang="ru-RU" sz="2000" dirty="0" smtClean="0">
                <a:solidFill>
                  <a:srgbClr val="000066"/>
                </a:solidFill>
              </a:rPr>
            </a:br>
            <a:r>
              <a:rPr lang="ru-RU" sz="2000" dirty="0" smtClean="0">
                <a:solidFill>
                  <a:srgbClr val="000066"/>
                </a:solidFill>
              </a:rPr>
              <a:t>      и внешнее воздействие на неё </a:t>
            </a:r>
            <a:br>
              <a:rPr lang="ru-RU" sz="2000" dirty="0" smtClean="0">
                <a:solidFill>
                  <a:srgbClr val="000066"/>
                </a:solidFill>
              </a:rPr>
            </a:br>
            <a:r>
              <a:rPr lang="ru-RU" sz="2000" dirty="0" smtClean="0">
                <a:solidFill>
                  <a:srgbClr val="000066"/>
                </a:solidFill>
              </a:rPr>
              <a:t>      </a:t>
            </a:r>
            <a:r>
              <a:rPr lang="ru-RU" sz="2000" i="1" dirty="0" smtClean="0">
                <a:solidFill>
                  <a:srgbClr val="C00000"/>
                </a:solidFill>
              </a:rPr>
              <a:t>могут</a:t>
            </a:r>
            <a:r>
              <a:rPr lang="ru-RU" sz="2000" i="1" dirty="0" smtClean="0">
                <a:solidFill>
                  <a:srgbClr val="000066"/>
                </a:solidFill>
              </a:rPr>
              <a:t> быть описаны </a:t>
            </a:r>
            <a:r>
              <a:rPr lang="ru-RU" sz="2000" dirty="0" smtClean="0">
                <a:solidFill>
                  <a:srgbClr val="000066"/>
                </a:solidFill>
              </a:rPr>
              <a:t>следующими</a:t>
            </a:r>
            <a:br>
              <a:rPr lang="ru-RU" sz="2000" dirty="0" smtClean="0">
                <a:solidFill>
                  <a:srgbClr val="000066"/>
                </a:solidFill>
              </a:rPr>
            </a:br>
            <a:r>
              <a:rPr lang="ru-RU" sz="2000" dirty="0" smtClean="0">
                <a:solidFill>
                  <a:srgbClr val="000066"/>
                </a:solidFill>
              </a:rPr>
              <a:t>      физическими величинами:</a:t>
            </a:r>
          </a:p>
          <a:p>
            <a:pPr>
              <a:lnSpc>
                <a:spcPct val="110000"/>
              </a:lnSpc>
            </a:pPr>
            <a:endParaRPr lang="ru-RU" sz="2000" dirty="0" smtClean="0">
              <a:solidFill>
                <a:srgbClr val="000066"/>
              </a:solidFill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66"/>
                </a:solidFill>
              </a:rPr>
              <a:t>Геомагнитные индексы: </a:t>
            </a:r>
            <a:r>
              <a:rPr lang="en-US" dirty="0" err="1" smtClean="0">
                <a:solidFill>
                  <a:srgbClr val="000066"/>
                </a:solidFill>
              </a:rPr>
              <a:t>Dst</a:t>
            </a:r>
            <a:r>
              <a:rPr lang="en-US" dirty="0" smtClean="0">
                <a:solidFill>
                  <a:srgbClr val="000066"/>
                </a:solidFill>
              </a:rPr>
              <a:t>, </a:t>
            </a:r>
            <a:r>
              <a:rPr lang="en-US" dirty="0" err="1" smtClean="0">
                <a:solidFill>
                  <a:srgbClr val="000066"/>
                </a:solidFill>
              </a:rPr>
              <a:t>Kp</a:t>
            </a:r>
            <a:r>
              <a:rPr lang="en-US" dirty="0" smtClean="0">
                <a:solidFill>
                  <a:srgbClr val="000066"/>
                </a:solidFill>
              </a:rPr>
              <a:t>, </a:t>
            </a:r>
            <a:r>
              <a:rPr lang="en-US" dirty="0" err="1" smtClean="0">
                <a:solidFill>
                  <a:srgbClr val="000066"/>
                </a:solidFill>
              </a:rPr>
              <a:t>Ap</a:t>
            </a:r>
            <a:r>
              <a:rPr lang="en-US" dirty="0" smtClean="0">
                <a:solidFill>
                  <a:srgbClr val="000066"/>
                </a:solidFill>
              </a:rPr>
              <a:t>, AE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66"/>
                </a:solidFill>
              </a:rPr>
              <a:t>Параметры солнечного ветра (СВ): скорость </a:t>
            </a:r>
            <a:r>
              <a:rPr lang="en-US" dirty="0" smtClean="0">
                <a:solidFill>
                  <a:srgbClr val="000066"/>
                </a:solidFill>
              </a:rPr>
              <a:t>V, </a:t>
            </a:r>
            <a:r>
              <a:rPr lang="ru-RU" dirty="0" smtClean="0">
                <a:solidFill>
                  <a:srgbClr val="000066"/>
                </a:solidFill>
              </a:rPr>
              <a:t>плотность </a:t>
            </a:r>
            <a:r>
              <a:rPr lang="en-US" dirty="0" err="1" smtClean="0">
                <a:solidFill>
                  <a:srgbClr val="000066"/>
                </a:solidFill>
              </a:rPr>
              <a:t>n</a:t>
            </a:r>
            <a:r>
              <a:rPr lang="en-US" baseline="-25000" dirty="0" err="1" smtClean="0">
                <a:solidFill>
                  <a:srgbClr val="000066"/>
                </a:solidFill>
              </a:rPr>
              <a:t>P</a:t>
            </a:r>
            <a:r>
              <a:rPr lang="en-US" dirty="0" smtClean="0">
                <a:solidFill>
                  <a:srgbClr val="000066"/>
                </a:solidFill>
              </a:rPr>
              <a:t>,</a:t>
            </a:r>
            <a:r>
              <a:rPr lang="ru-RU" dirty="0" smtClean="0">
                <a:solidFill>
                  <a:srgbClr val="000066"/>
                </a:solidFill>
              </a:rPr>
              <a:t> температура </a:t>
            </a:r>
            <a:r>
              <a:rPr lang="en-US" dirty="0" smtClean="0">
                <a:solidFill>
                  <a:srgbClr val="000066"/>
                </a:solidFill>
              </a:rPr>
              <a:t>T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66"/>
                </a:solidFill>
              </a:rPr>
              <a:t>Параметры межпланетного магнитного поля (ММП): </a:t>
            </a:r>
            <a:r>
              <a:rPr lang="en-US" dirty="0" err="1" smtClean="0">
                <a:solidFill>
                  <a:srgbClr val="000066"/>
                </a:solidFill>
              </a:rPr>
              <a:t>Bx</a:t>
            </a:r>
            <a:r>
              <a:rPr lang="en-US" dirty="0" smtClean="0">
                <a:solidFill>
                  <a:srgbClr val="000066"/>
                </a:solidFill>
              </a:rPr>
              <a:t>, By, </a:t>
            </a:r>
            <a:r>
              <a:rPr lang="en-US" dirty="0" err="1" smtClean="0">
                <a:solidFill>
                  <a:srgbClr val="000066"/>
                </a:solidFill>
              </a:rPr>
              <a:t>Bz</a:t>
            </a:r>
            <a:r>
              <a:rPr lang="en-US" dirty="0" smtClean="0">
                <a:solidFill>
                  <a:srgbClr val="000066"/>
                </a:solidFill>
              </a:rPr>
              <a:t>, |B|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66"/>
                </a:solidFill>
              </a:rPr>
              <a:t>Потоки релятивистских электронов внешнего радиационного пояса Земли (РЭ ВРПЗ) на геостационарной орбите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66"/>
                </a:solidFill>
              </a:rPr>
              <a:t>Фазы вращения Земли вокруг своей оси и вокруг Солнца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66"/>
                </a:solidFill>
              </a:rPr>
              <a:t>Прогноз скорости СВ по площади корональных дыр на изображениях Солнца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66"/>
                </a:solidFill>
              </a:rPr>
              <a:t>Информация о наличии коронального выброса массы (КВМ)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66"/>
                </a:solidFill>
              </a:rPr>
              <a:t>Данные о числе солнечных пятен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66"/>
                </a:solidFill>
              </a:rPr>
              <a:t>Физически обоснованные комбинации перечисленных параметров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66"/>
                </a:solidFill>
              </a:rPr>
              <a:t>Индексы УНЧ, вычисляемые на основе перечисленных параметров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66"/>
                </a:solidFill>
              </a:rPr>
              <a:t>Специальные</a:t>
            </a:r>
            <a:r>
              <a:rPr lang="en-US" dirty="0" smtClean="0">
                <a:solidFill>
                  <a:srgbClr val="000066"/>
                </a:solidFill>
              </a:rPr>
              <a:t> </a:t>
            </a:r>
            <a:r>
              <a:rPr lang="ru-RU" dirty="0" smtClean="0">
                <a:solidFill>
                  <a:srgbClr val="000066"/>
                </a:solidFill>
              </a:rPr>
              <a:t>физически обоснованные функции, эффективно описывающие передачу энергии от СВ в магнитосферу (</a:t>
            </a:r>
            <a:r>
              <a:rPr lang="en-US" dirty="0" smtClean="0">
                <a:solidFill>
                  <a:srgbClr val="000066"/>
                </a:solidFill>
              </a:rPr>
              <a:t>coupling functions)</a:t>
            </a:r>
            <a:endParaRPr lang="ru-RU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24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539552" y="260350"/>
            <a:ext cx="864096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Прогноз часовых значений индекса </a:t>
            </a:r>
            <a:r>
              <a:rPr lang="en-US" altLang="ru-RU" sz="2800" b="1" dirty="0" err="1" smtClean="0">
                <a:solidFill>
                  <a:srgbClr val="000066"/>
                </a:solidFill>
                <a:latin typeface="Arial" panose="020B0604020202020204" pitchFamily="34" charset="0"/>
              </a:rPr>
              <a:t>Dst</a:t>
            </a:r>
            <a:r>
              <a:rPr lang="ru-RU" altLang="ru-RU" sz="28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endParaRPr lang="en-US" altLang="ru-RU" sz="28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87675" y="1773238"/>
            <a:ext cx="431800" cy="215900"/>
          </a:xfrm>
          <a:prstGeom prst="rect">
            <a:avLst/>
          </a:prstGeom>
          <a:noFill/>
          <a:ln>
            <a:solidFill>
              <a:srgbClr val="C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388" name="Line 5"/>
          <p:cNvSpPr>
            <a:spLocks noChangeShapeType="1"/>
          </p:cNvSpPr>
          <p:nvPr/>
        </p:nvSpPr>
        <p:spPr bwMode="auto">
          <a:xfrm flipV="1">
            <a:off x="179388" y="764704"/>
            <a:ext cx="8785100" cy="471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389" name="Line 6"/>
          <p:cNvSpPr>
            <a:spLocks noChangeShapeType="1"/>
          </p:cNvSpPr>
          <p:nvPr/>
        </p:nvSpPr>
        <p:spPr bwMode="auto">
          <a:xfrm>
            <a:off x="468313" y="260350"/>
            <a:ext cx="0" cy="122396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390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639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833438"/>
            <a:ext cx="8134350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3528" y="6093296"/>
            <a:ext cx="8712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66"/>
                </a:solidFill>
              </a:rPr>
              <a:t>ВР часовых значений индекса </a:t>
            </a:r>
            <a:r>
              <a:rPr lang="en-US" dirty="0" err="1" smtClean="0">
                <a:solidFill>
                  <a:srgbClr val="000066"/>
                </a:solidFill>
              </a:rPr>
              <a:t>Dst</a:t>
            </a:r>
            <a:r>
              <a:rPr lang="ru-RU" dirty="0" smtClean="0">
                <a:solidFill>
                  <a:srgbClr val="000066"/>
                </a:solidFill>
              </a:rPr>
              <a:t> и его прогноз на 3 часа вперёд (внизу).</a:t>
            </a:r>
          </a:p>
          <a:p>
            <a:r>
              <a:rPr lang="ru-RU" dirty="0" smtClean="0">
                <a:solidFill>
                  <a:srgbClr val="000066"/>
                </a:solidFill>
              </a:rPr>
              <a:t>Основные входные параметры для прогноза (вверху).</a:t>
            </a:r>
            <a:endParaRPr lang="ru-RU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6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8CABEAE3-12A9-281E-B025-099A9A8CE329}"/>
              </a:ext>
            </a:extLst>
          </p:cNvPr>
          <p:cNvSpPr/>
          <p:nvPr/>
        </p:nvSpPr>
        <p:spPr>
          <a:xfrm>
            <a:off x="5388429" y="1478374"/>
            <a:ext cx="3357748" cy="5088680"/>
          </a:xfrm>
          <a:prstGeom prst="roundRect">
            <a:avLst>
              <a:gd name="adj" fmla="val 7781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9AF29C5D-4689-4DAB-83C2-9B79F6526E93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30040353"/>
              </p:ext>
            </p:extLst>
          </p:nvPr>
        </p:nvGraphicFramePr>
        <p:xfrm>
          <a:off x="136923" y="1430102"/>
          <a:ext cx="7055071" cy="5014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061147-6264-4BAD-B422-39E5F740C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821" y="100732"/>
            <a:ext cx="7886700" cy="626057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Прогнозирование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Dst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909F4BD7-2DD0-035F-F129-0CD0336D475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32419" y="6403448"/>
            <a:ext cx="2057400" cy="365125"/>
          </a:xfrm>
          <a:prstGeom prst="rect">
            <a:avLst/>
          </a:prstGeom>
        </p:spPr>
        <p:txBody>
          <a:bodyPr/>
          <a:lstStyle/>
          <a:p>
            <a:fld id="{9EBE87EA-DC8E-4CCF-AD29-89DAC9D01776}" type="slidenum">
              <a:rPr lang="ru-RU" sz="1800" smtClean="0"/>
              <a:t>43</a:t>
            </a:fld>
            <a:endParaRPr lang="ru-RU" sz="1800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2A314E86-5C69-3AC3-3028-0D69056A959B}"/>
              </a:ext>
            </a:extLst>
          </p:cNvPr>
          <p:cNvSpPr/>
          <p:nvPr/>
        </p:nvSpPr>
        <p:spPr>
          <a:xfrm>
            <a:off x="3077603" y="1542220"/>
            <a:ext cx="1745673" cy="234839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E0B51CB-54CC-13F2-C583-D9F06FAE226B}"/>
              </a:ext>
            </a:extLst>
          </p:cNvPr>
          <p:cNvSpPr txBox="1"/>
          <p:nvPr/>
        </p:nvSpPr>
        <p:spPr>
          <a:xfrm>
            <a:off x="2635478" y="686543"/>
            <a:ext cx="2478618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dirty="0">
                <a:solidFill>
                  <a:srgbClr val="A50021"/>
                </a:solidFill>
              </a:rPr>
              <a:t>Измерения происходят </a:t>
            </a:r>
            <a:br>
              <a:rPr lang="ru-RU" dirty="0">
                <a:solidFill>
                  <a:srgbClr val="A50021"/>
                </a:solidFill>
              </a:rPr>
            </a:br>
            <a:r>
              <a:rPr lang="ru-RU" dirty="0">
                <a:solidFill>
                  <a:srgbClr val="A50021"/>
                </a:solidFill>
              </a:rPr>
              <a:t>на космических аппаратах</a:t>
            </a:r>
            <a:endParaRPr lang="ru-RU" sz="2000" dirty="0">
              <a:solidFill>
                <a:srgbClr val="A50021"/>
              </a:soli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E9972325-3796-196D-0462-3800EAC66CE1}"/>
              </a:ext>
            </a:extLst>
          </p:cNvPr>
          <p:cNvGrpSpPr/>
          <p:nvPr/>
        </p:nvGrpSpPr>
        <p:grpSpPr>
          <a:xfrm>
            <a:off x="7448502" y="1820606"/>
            <a:ext cx="1036157" cy="626057"/>
            <a:chOff x="7373771" y="301309"/>
            <a:chExt cx="1608787" cy="817964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xmlns="" id="{B938FFCA-46DD-1F23-36A2-F1701A71CA2B}"/>
                </a:ext>
              </a:extLst>
            </p:cNvPr>
            <p:cNvSpPr/>
            <p:nvPr/>
          </p:nvSpPr>
          <p:spPr>
            <a:xfrm>
              <a:off x="7373771" y="301309"/>
              <a:ext cx="1608787" cy="817964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3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Прямоугольник: скругленные углы 4">
              <a:extLst>
                <a:ext uri="{FF2B5EF4-FFF2-40B4-BE49-F238E27FC236}">
                  <a16:creationId xmlns:a16="http://schemas.microsoft.com/office/drawing/2014/main" xmlns="" id="{9FBF6E85-9DED-72DE-F2F7-AE3D94219DE0}"/>
                </a:ext>
              </a:extLst>
            </p:cNvPr>
            <p:cNvSpPr txBox="1"/>
            <p:nvPr/>
          </p:nvSpPr>
          <p:spPr>
            <a:xfrm>
              <a:off x="7397728" y="325266"/>
              <a:ext cx="1560873" cy="7700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400" kern="1200" dirty="0"/>
                <a:t>Предыстория</a:t>
              </a:r>
            </a:p>
          </p:txBody>
        </p:sp>
      </p:grp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6F8F2488-E8E5-56B7-8415-A0127727D02D}"/>
              </a:ext>
            </a:extLst>
          </p:cNvPr>
          <p:cNvSpPr txBox="1">
            <a:spLocks/>
          </p:cNvSpPr>
          <p:nvPr/>
        </p:nvSpPr>
        <p:spPr>
          <a:xfrm>
            <a:off x="6384557" y="1802269"/>
            <a:ext cx="1562736" cy="6260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>
                <a:latin typeface="+mn-lt"/>
              </a:rPr>
              <a:t>+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1AE9FC97-7296-891B-D769-7C8D5FE1AC7B}"/>
              </a:ext>
            </a:extLst>
          </p:cNvPr>
          <p:cNvGrpSpPr/>
          <p:nvPr/>
        </p:nvGrpSpPr>
        <p:grpSpPr>
          <a:xfrm>
            <a:off x="7448501" y="2977706"/>
            <a:ext cx="1036157" cy="626057"/>
            <a:chOff x="7373771" y="301309"/>
            <a:chExt cx="1608787" cy="817964"/>
          </a:xfrm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xmlns="" id="{61E9C4BB-9BF3-9863-7877-B65A07898DE0}"/>
                </a:ext>
              </a:extLst>
            </p:cNvPr>
            <p:cNvSpPr/>
            <p:nvPr/>
          </p:nvSpPr>
          <p:spPr>
            <a:xfrm>
              <a:off x="7373771" y="301309"/>
              <a:ext cx="1608787" cy="817964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3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Прямоугольник: скругленные углы 4">
              <a:extLst>
                <a:ext uri="{FF2B5EF4-FFF2-40B4-BE49-F238E27FC236}">
                  <a16:creationId xmlns:a16="http://schemas.microsoft.com/office/drawing/2014/main" xmlns="" id="{2D3E6432-75C0-ACCA-FA74-EEFDED8CEA19}"/>
                </a:ext>
              </a:extLst>
            </p:cNvPr>
            <p:cNvSpPr txBox="1"/>
            <p:nvPr/>
          </p:nvSpPr>
          <p:spPr>
            <a:xfrm>
              <a:off x="7397728" y="325266"/>
              <a:ext cx="1560873" cy="7700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400" kern="1200" dirty="0"/>
                <a:t>Предыстория</a:t>
              </a:r>
            </a:p>
          </p:txBody>
        </p:sp>
      </p:grp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xmlns="" id="{5CEC3E65-A690-90D3-441C-A32DA5EC62D9}"/>
              </a:ext>
            </a:extLst>
          </p:cNvPr>
          <p:cNvSpPr txBox="1">
            <a:spLocks/>
          </p:cNvSpPr>
          <p:nvPr/>
        </p:nvSpPr>
        <p:spPr>
          <a:xfrm>
            <a:off x="6384556" y="3020776"/>
            <a:ext cx="1562736" cy="6260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>
                <a:latin typeface="+mn-lt"/>
              </a:rPr>
              <a:t>+</a:t>
            </a: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2D9DDFB4-1D07-3231-BC43-C8C3311C4294}"/>
              </a:ext>
            </a:extLst>
          </p:cNvPr>
          <p:cNvGrpSpPr/>
          <p:nvPr/>
        </p:nvGrpSpPr>
        <p:grpSpPr>
          <a:xfrm>
            <a:off x="7448501" y="5706044"/>
            <a:ext cx="1036157" cy="626057"/>
            <a:chOff x="7373771" y="301309"/>
            <a:chExt cx="1608787" cy="817964"/>
          </a:xfrm>
        </p:grpSpPr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xmlns="" id="{484FFF76-B4EE-4AEB-667E-B5AA41C2DD4F}"/>
                </a:ext>
              </a:extLst>
            </p:cNvPr>
            <p:cNvSpPr/>
            <p:nvPr/>
          </p:nvSpPr>
          <p:spPr>
            <a:xfrm>
              <a:off x="7373771" y="301309"/>
              <a:ext cx="1608787" cy="817964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3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Прямоугольник: скругленные углы 4">
              <a:extLst>
                <a:ext uri="{FF2B5EF4-FFF2-40B4-BE49-F238E27FC236}">
                  <a16:creationId xmlns:a16="http://schemas.microsoft.com/office/drawing/2014/main" xmlns="" id="{68A67C70-3468-B548-E286-26EE7136DE12}"/>
                </a:ext>
              </a:extLst>
            </p:cNvPr>
            <p:cNvSpPr txBox="1"/>
            <p:nvPr/>
          </p:nvSpPr>
          <p:spPr>
            <a:xfrm>
              <a:off x="7397728" y="325266"/>
              <a:ext cx="1560873" cy="7700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400" kern="1200" dirty="0"/>
                <a:t>Предыстория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9BEBFA4-E0DC-B30E-2109-0D706D1BE8CE}"/>
              </a:ext>
            </a:extLst>
          </p:cNvPr>
          <p:cNvSpPr txBox="1"/>
          <p:nvPr/>
        </p:nvSpPr>
        <p:spPr>
          <a:xfrm>
            <a:off x="5952684" y="686543"/>
            <a:ext cx="24786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000" dirty="0"/>
              <a:t>Входные признаки</a:t>
            </a:r>
            <a:br>
              <a:rPr lang="ru-RU" sz="2000" dirty="0"/>
            </a:br>
            <a:r>
              <a:rPr lang="ru-RU" sz="2000" dirty="0"/>
              <a:t>для нейронной сети</a:t>
            </a: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xmlns="" id="{606441AA-5BBE-2336-CAC1-6DBA110299FF}"/>
              </a:ext>
            </a:extLst>
          </p:cNvPr>
          <p:cNvCxnSpPr>
            <a:cxnSpLocks/>
          </p:cNvCxnSpPr>
          <p:nvPr/>
        </p:nvCxnSpPr>
        <p:spPr>
          <a:xfrm>
            <a:off x="2711131" y="6038603"/>
            <a:ext cx="4737370" cy="0"/>
          </a:xfrm>
          <a:prstGeom prst="line">
            <a:avLst/>
          </a:prstGeom>
          <a:ln w="12700">
            <a:solidFill>
              <a:srgbClr val="3D4B5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10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611188" y="260350"/>
            <a:ext cx="8424862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Входные параметры и источники данных</a:t>
            </a:r>
            <a:endParaRPr lang="en-US" altLang="ru-RU" sz="28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87675" y="1773238"/>
            <a:ext cx="431800" cy="215900"/>
          </a:xfrm>
          <a:prstGeom prst="rect">
            <a:avLst/>
          </a:prstGeom>
          <a:noFill/>
          <a:ln>
            <a:solidFill>
              <a:srgbClr val="C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292" name="Line 5"/>
          <p:cNvSpPr>
            <a:spLocks noChangeShapeType="1"/>
          </p:cNvSpPr>
          <p:nvPr/>
        </p:nvSpPr>
        <p:spPr bwMode="auto">
          <a:xfrm>
            <a:off x="179388" y="765175"/>
            <a:ext cx="72009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3" name="Line 6"/>
          <p:cNvSpPr>
            <a:spLocks noChangeShapeType="1"/>
          </p:cNvSpPr>
          <p:nvPr/>
        </p:nvSpPr>
        <p:spPr bwMode="auto">
          <a:xfrm>
            <a:off x="468313" y="260350"/>
            <a:ext cx="0" cy="122396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68313" y="836712"/>
            <a:ext cx="8675687" cy="597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Геомагнитные индексы:</a:t>
            </a: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en-US" altLang="ru-RU" sz="1800" dirty="0">
                <a:solidFill>
                  <a:srgbClr val="0000FF"/>
                </a:solidFill>
                <a:latin typeface="Arial" panose="020B0604020202020204" pitchFamily="34" charset="0"/>
              </a:rPr>
              <a:t>World Data </a:t>
            </a:r>
            <a:r>
              <a:rPr lang="en-US" altLang="ru-RU" sz="1800" dirty="0" smtClean="0">
                <a:solidFill>
                  <a:srgbClr val="0000FF"/>
                </a:solidFill>
                <a:latin typeface="Arial" panose="020B0604020202020204" pitchFamily="34" charset="0"/>
              </a:rPr>
              <a:t>Center, Kyoto, Japan</a:t>
            </a:r>
            <a:endParaRPr lang="ru-RU" altLang="ru-RU" sz="18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Параметры солнечного ветра (СВ) и межпланетного магнитного поля (ММП) в точке Лагранжа </a:t>
            </a:r>
            <a:r>
              <a:rPr lang="en-US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L1 </a:t>
            </a:r>
            <a: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между Землёй и Солнцем:</a:t>
            </a: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1800" dirty="0">
                <a:solidFill>
                  <a:srgbClr val="0000FF"/>
                </a:solidFill>
                <a:latin typeface="Arial" panose="020B0604020202020204" pitchFamily="34" charset="0"/>
              </a:rPr>
              <a:t>Данные космического аппарата </a:t>
            </a:r>
            <a:r>
              <a:rPr lang="en-US" altLang="ru-RU" sz="1800" dirty="0" smtClean="0">
                <a:solidFill>
                  <a:srgbClr val="0000FF"/>
                </a:solidFill>
                <a:latin typeface="Arial" panose="020B0604020202020204" pitchFamily="34" charset="0"/>
              </a:rPr>
              <a:t>ACE, </a:t>
            </a:r>
            <a:r>
              <a:rPr lang="ru-RU" altLang="ru-RU" sz="1800" dirty="0" smtClean="0">
                <a:solidFill>
                  <a:srgbClr val="0000FF"/>
                </a:solidFill>
                <a:latin typeface="Arial" panose="020B0604020202020204" pitchFamily="34" charset="0"/>
              </a:rPr>
              <a:t>приборы </a:t>
            </a:r>
            <a:r>
              <a:rPr lang="en-US" altLang="ru-RU" sz="1800" dirty="0" smtClean="0">
                <a:solidFill>
                  <a:srgbClr val="0000FF"/>
                </a:solidFill>
                <a:latin typeface="Arial" panose="020B0604020202020204" pitchFamily="34" charset="0"/>
              </a:rPr>
              <a:t>SWEPAM </a:t>
            </a:r>
            <a:r>
              <a:rPr lang="ru-RU" altLang="ru-RU" sz="1800" dirty="0" smtClean="0">
                <a:solidFill>
                  <a:srgbClr val="0000FF"/>
                </a:solidFill>
                <a:latin typeface="Arial" panose="020B0604020202020204" pitchFamily="34" charset="0"/>
              </a:rPr>
              <a:t>и </a:t>
            </a:r>
            <a:r>
              <a:rPr lang="en-US" altLang="ru-RU" sz="1800" dirty="0" smtClean="0">
                <a:solidFill>
                  <a:srgbClr val="0000FF"/>
                </a:solidFill>
                <a:latin typeface="Arial" panose="020B0604020202020204" pitchFamily="34" charset="0"/>
              </a:rPr>
              <a:t>MAG</a:t>
            </a:r>
            <a:endParaRPr lang="ru-RU" altLang="ru-RU" sz="18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Потоки РЭ ВРПЗ на геостационарной орбите:</a:t>
            </a: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1800" dirty="0" smtClean="0">
                <a:solidFill>
                  <a:srgbClr val="0000FF"/>
                </a:solidFill>
                <a:latin typeface="Arial" panose="020B0604020202020204" pitchFamily="34" charset="0"/>
              </a:rPr>
              <a:t>Данные проекта </a:t>
            </a:r>
            <a:r>
              <a:rPr lang="en-US" altLang="ru-RU" sz="1800" dirty="0" smtClean="0">
                <a:solidFill>
                  <a:srgbClr val="0000FF"/>
                </a:solidFill>
                <a:latin typeface="Arial" panose="020B0604020202020204" pitchFamily="34" charset="0"/>
              </a:rPr>
              <a:t>GOES</a:t>
            </a:r>
            <a:endParaRPr lang="ru-RU" altLang="ru-RU" sz="1800" dirty="0" smtClean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Изображения Солнца для расчёта площадей корональных дыр:</a:t>
            </a: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1800" dirty="0" smtClean="0">
                <a:solidFill>
                  <a:srgbClr val="0000FF"/>
                </a:solidFill>
                <a:latin typeface="Arial" panose="020B0604020202020204" pitchFamily="34" charset="0"/>
              </a:rPr>
              <a:t>Данные проекта </a:t>
            </a:r>
            <a:r>
              <a:rPr lang="en-US" altLang="ru-RU" sz="1800" dirty="0" smtClean="0">
                <a:solidFill>
                  <a:srgbClr val="0000FF"/>
                </a:solidFill>
                <a:latin typeface="Arial" panose="020B0604020202020204" pitchFamily="34" charset="0"/>
              </a:rPr>
              <a:t>SDO</a:t>
            </a:r>
            <a:r>
              <a:rPr lang="ru-RU" altLang="ru-RU" sz="1800" dirty="0" smtClean="0">
                <a:solidFill>
                  <a:srgbClr val="0000FF"/>
                </a:solidFill>
                <a:latin typeface="Arial" panose="020B0604020202020204" pitchFamily="34" charset="0"/>
              </a:rPr>
              <a:t>, прибор </a:t>
            </a:r>
            <a:r>
              <a:rPr lang="en-US" altLang="ru-RU" sz="1800" dirty="0" smtClean="0">
                <a:solidFill>
                  <a:srgbClr val="0000FF"/>
                </a:solidFill>
                <a:latin typeface="Arial" panose="020B0604020202020204" pitchFamily="34" charset="0"/>
              </a:rPr>
              <a:t>AIA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Значения индексов ультранизких частот (УНЧ) (</a:t>
            </a:r>
            <a:r>
              <a:rPr lang="en-US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ULF)</a:t>
            </a:r>
            <a:endParaRPr lang="ru-RU" altLang="ru-RU" sz="2000" dirty="0" smtClean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1800" dirty="0" smtClean="0">
                <a:solidFill>
                  <a:srgbClr val="0000FF"/>
                </a:solidFill>
                <a:latin typeface="Arial" panose="020B0604020202020204" pitchFamily="34" charset="0"/>
              </a:rPr>
              <a:t>Институт Физики Земли (ИФЗ РАН)</a:t>
            </a:r>
            <a:endParaRPr lang="en-US" altLang="ru-RU" sz="1800" dirty="0" smtClean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Число солнечных пятен</a:t>
            </a: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en-US" altLang="ru-RU" sz="1800" dirty="0" smtClean="0">
                <a:solidFill>
                  <a:srgbClr val="0000FF"/>
                </a:solidFill>
                <a:latin typeface="Arial" panose="020B0604020202020204" pitchFamily="34" charset="0"/>
              </a:rPr>
              <a:t>Royal Observatory of Belgium, Brussels</a:t>
            </a:r>
            <a:endParaRPr lang="ru-RU" altLang="ru-RU" sz="1800" dirty="0" smtClean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endParaRPr lang="ru-RU" altLang="ru-RU" sz="1800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539552" y="260350"/>
            <a:ext cx="8424862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Отбор и преобразование входных признаков</a:t>
            </a:r>
            <a:endParaRPr lang="en-US" altLang="ru-RU" sz="28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87675" y="1773238"/>
            <a:ext cx="431800" cy="215900"/>
          </a:xfrm>
          <a:prstGeom prst="rect">
            <a:avLst/>
          </a:prstGeom>
          <a:noFill/>
          <a:ln>
            <a:solidFill>
              <a:srgbClr val="C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340" name="Line 5"/>
          <p:cNvSpPr>
            <a:spLocks noChangeShapeType="1"/>
          </p:cNvSpPr>
          <p:nvPr/>
        </p:nvSpPr>
        <p:spPr bwMode="auto">
          <a:xfrm flipV="1">
            <a:off x="179388" y="764704"/>
            <a:ext cx="8641084" cy="471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41" name="Line 6"/>
          <p:cNvSpPr>
            <a:spLocks noChangeShapeType="1"/>
          </p:cNvSpPr>
          <p:nvPr/>
        </p:nvSpPr>
        <p:spPr bwMode="auto">
          <a:xfrm>
            <a:off x="468313" y="260350"/>
            <a:ext cx="0" cy="122396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68313" y="836712"/>
            <a:ext cx="8675687" cy="597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Погружение временного ряда приводит к резкому увеличению числа входных признаков </a:t>
            </a:r>
            <a:r>
              <a:rPr lang="ru-RU" altLang="ru-RU" sz="1800" dirty="0" smtClean="0">
                <a:solidFill>
                  <a:srgbClr val="000066"/>
                </a:solidFill>
                <a:latin typeface="Arial" panose="020B0604020202020204" pitchFamily="34" charset="0"/>
              </a:rPr>
              <a:t>(</a:t>
            </a:r>
            <a:r>
              <a:rPr lang="ru-RU" altLang="ru-RU" sz="1800" dirty="0" smtClean="0">
                <a:solidFill>
                  <a:srgbClr val="0000FF"/>
                </a:solidFill>
                <a:latin typeface="Arial" panose="020B0604020202020204" pitchFamily="34" charset="0"/>
              </a:rPr>
              <a:t>число физических признаков × глубину погружения</a:t>
            </a:r>
            <a: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)</a:t>
            </a:r>
            <a:endParaRPr lang="ru-RU" altLang="ru-RU" sz="1800" dirty="0" smtClean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Это усложняет работу алгоритмов и увеличивает возможность</a:t>
            </a:r>
            <a:b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</a:br>
            <a: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т.н. переучивания </a:t>
            </a:r>
            <a:r>
              <a:rPr lang="ru-RU" altLang="ru-RU" sz="1800" dirty="0" smtClean="0">
                <a:solidFill>
                  <a:srgbClr val="000066"/>
                </a:solidFill>
                <a:latin typeface="Arial" panose="020B0604020202020204" pitchFamily="34" charset="0"/>
              </a:rPr>
              <a:t>(падения качества работы на </a:t>
            </a:r>
            <a:r>
              <a:rPr lang="ru-RU" altLang="ru-RU" sz="1800" dirty="0" smtClean="0">
                <a:solidFill>
                  <a:srgbClr val="CC0000"/>
                </a:solidFill>
                <a:latin typeface="Arial" panose="020B0604020202020204" pitchFamily="34" charset="0"/>
              </a:rPr>
              <a:t>независимых данных</a:t>
            </a:r>
            <a: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)</a:t>
            </a:r>
            <a:endParaRPr lang="ru-RU" altLang="ru-RU" sz="1800" dirty="0" smtClean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Требуется увеличение количества примеров или </a:t>
            </a:r>
            <a:b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</a:br>
            <a: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понижение входной размерности данных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2000" dirty="0" smtClean="0">
                <a:solidFill>
                  <a:srgbClr val="CC0000"/>
                </a:solidFill>
                <a:latin typeface="Arial" panose="020B0604020202020204" pitchFamily="34" charset="0"/>
              </a:rPr>
              <a:t>Количество примеров </a:t>
            </a:r>
            <a: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ограничено доступными массивами данных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2000" dirty="0" smtClean="0">
                <a:solidFill>
                  <a:srgbClr val="CC0000"/>
                </a:solidFill>
                <a:latin typeface="Arial" panose="020B0604020202020204" pitchFamily="34" charset="0"/>
              </a:rPr>
              <a:t>Понижение входной размерности </a:t>
            </a:r>
            <a: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может быть достигнуто путем </a:t>
            </a:r>
            <a:r>
              <a:rPr lang="ru-RU" altLang="ru-RU" sz="2000" dirty="0" smtClean="0">
                <a:solidFill>
                  <a:srgbClr val="CC0000"/>
                </a:solidFill>
                <a:latin typeface="Arial" panose="020B0604020202020204" pitchFamily="34" charset="0"/>
              </a:rPr>
              <a:t>отбора </a:t>
            </a:r>
            <a: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существенных признаков или </a:t>
            </a:r>
            <a:r>
              <a:rPr lang="ru-RU" altLang="ru-RU" sz="2000" dirty="0" smtClean="0">
                <a:solidFill>
                  <a:srgbClr val="CC0000"/>
                </a:solidFill>
                <a:latin typeface="Arial" panose="020B0604020202020204" pitchFamily="34" charset="0"/>
              </a:rPr>
              <a:t>преобразования</a:t>
            </a:r>
            <a: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 признаков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Адаптивные методы отбора признаков (</a:t>
            </a:r>
            <a:r>
              <a:rPr lang="ru-RU" altLang="ru-RU" sz="1800" dirty="0" smtClean="0">
                <a:solidFill>
                  <a:srgbClr val="000066"/>
                </a:solidFill>
                <a:latin typeface="Arial" panose="020B0604020202020204" pitchFamily="34" charset="0"/>
              </a:rPr>
              <a:t>плюс – интерпретируемость!</a:t>
            </a:r>
            <a: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): </a:t>
            </a: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1800" dirty="0" smtClean="0">
                <a:solidFill>
                  <a:srgbClr val="000066"/>
                </a:solidFill>
                <a:latin typeface="Arial" panose="020B0604020202020204" pitchFamily="34" charset="0"/>
              </a:rPr>
              <a:t>Определение глубины погружения признака по автокорреляции</a:t>
            </a: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1800" dirty="0" smtClean="0">
                <a:solidFill>
                  <a:srgbClr val="000066"/>
                </a:solidFill>
                <a:latin typeface="Arial" panose="020B0604020202020204" pitchFamily="34" charset="0"/>
              </a:rPr>
              <a:t>Отбор существенных признаков по кросс-корреляции</a:t>
            </a: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1800" dirty="0" smtClean="0">
                <a:solidFill>
                  <a:srgbClr val="000066"/>
                </a:solidFill>
                <a:latin typeface="Arial" panose="020B0604020202020204" pitchFamily="34" charset="0"/>
              </a:rPr>
              <a:t>Нелинейные адаптивные методы отбора (в </a:t>
            </a:r>
            <a:r>
              <a:rPr lang="ru-RU" altLang="ru-RU" sz="1800" dirty="0" err="1" smtClean="0">
                <a:solidFill>
                  <a:srgbClr val="000066"/>
                </a:solidFill>
                <a:latin typeface="Arial" panose="020B0604020202020204" pitchFamily="34" charset="0"/>
              </a:rPr>
              <a:t>осн</a:t>
            </a:r>
            <a:r>
              <a:rPr lang="ru-RU" altLang="ru-RU" sz="1800" dirty="0" smtClean="0">
                <a:solidFill>
                  <a:srgbClr val="000066"/>
                </a:solidFill>
                <a:latin typeface="Arial" panose="020B0604020202020204" pitchFamily="34" charset="0"/>
              </a:rPr>
              <a:t>. </a:t>
            </a:r>
            <a:r>
              <a:rPr lang="ru-RU" altLang="ru-RU" sz="1800" dirty="0" err="1" smtClean="0">
                <a:solidFill>
                  <a:srgbClr val="000066"/>
                </a:solidFill>
                <a:latin typeface="Arial" panose="020B0604020202020204" pitchFamily="34" charset="0"/>
              </a:rPr>
              <a:t>нейросетевые</a:t>
            </a:r>
            <a:r>
              <a:rPr lang="ru-RU" altLang="ru-RU" sz="1800" dirty="0" smtClean="0">
                <a:solidFill>
                  <a:srgbClr val="000066"/>
                </a:solidFill>
                <a:latin typeface="Arial" panose="020B0604020202020204" pitchFamily="34" charset="0"/>
              </a:rPr>
              <a:t>)</a:t>
            </a: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1800" dirty="0" smtClean="0">
                <a:solidFill>
                  <a:srgbClr val="000066"/>
                </a:solidFill>
                <a:latin typeface="Arial" panose="020B0604020202020204" pitchFamily="34" charset="0"/>
              </a:rPr>
              <a:t>Часто методы отбора требуют задания порога отбора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539552" y="260350"/>
            <a:ext cx="864096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Прогноз часовых значений индекса </a:t>
            </a:r>
            <a:r>
              <a:rPr lang="en-US" altLang="ru-RU" sz="2800" b="1" dirty="0" err="1" smtClean="0">
                <a:solidFill>
                  <a:srgbClr val="000066"/>
                </a:solidFill>
                <a:latin typeface="Arial" panose="020B0604020202020204" pitchFamily="34" charset="0"/>
              </a:rPr>
              <a:t>Dst</a:t>
            </a:r>
            <a:r>
              <a:rPr lang="ru-RU" altLang="ru-RU" sz="28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endParaRPr lang="en-US" altLang="ru-RU" sz="28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87675" y="1773238"/>
            <a:ext cx="431800" cy="215900"/>
          </a:xfrm>
          <a:prstGeom prst="rect">
            <a:avLst/>
          </a:prstGeom>
          <a:noFill/>
          <a:ln>
            <a:solidFill>
              <a:srgbClr val="C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388" name="Line 5"/>
          <p:cNvSpPr>
            <a:spLocks noChangeShapeType="1"/>
          </p:cNvSpPr>
          <p:nvPr/>
        </p:nvSpPr>
        <p:spPr bwMode="auto">
          <a:xfrm flipV="1">
            <a:off x="179388" y="764704"/>
            <a:ext cx="8785100" cy="471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389" name="Line 6"/>
          <p:cNvSpPr>
            <a:spLocks noChangeShapeType="1"/>
          </p:cNvSpPr>
          <p:nvPr/>
        </p:nvSpPr>
        <p:spPr bwMode="auto">
          <a:xfrm>
            <a:off x="468313" y="260350"/>
            <a:ext cx="0" cy="122396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390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639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836712"/>
            <a:ext cx="4037933" cy="257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20344"/>
            <a:ext cx="4037933" cy="297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454" y="3422034"/>
            <a:ext cx="4354439" cy="310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59832" y="2060848"/>
            <a:ext cx="115212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На 1 час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915816" y="4973689"/>
            <a:ext cx="122413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На 3 часа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7092280" y="5229200"/>
            <a:ext cx="136815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На 6 часов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716016" y="836712"/>
            <a:ext cx="44279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0066"/>
                </a:solidFill>
              </a:rPr>
              <a:t>1 – измеренные значения </a:t>
            </a:r>
            <a:r>
              <a:rPr lang="ru-RU" i="1" dirty="0" err="1">
                <a:solidFill>
                  <a:srgbClr val="000066"/>
                </a:solidFill>
              </a:rPr>
              <a:t>Dst</a:t>
            </a:r>
            <a:r>
              <a:rPr lang="ru-RU" i="1" dirty="0">
                <a:solidFill>
                  <a:srgbClr val="000066"/>
                </a:solidFill>
              </a:rPr>
              <a:t> </a:t>
            </a:r>
            <a:r>
              <a:rPr lang="ru-RU" dirty="0" smtClean="0">
                <a:solidFill>
                  <a:srgbClr val="000066"/>
                </a:solidFill>
              </a:rPr>
              <a:t>индекса</a:t>
            </a:r>
          </a:p>
          <a:p>
            <a:r>
              <a:rPr lang="ru-RU" dirty="0" smtClean="0">
                <a:solidFill>
                  <a:srgbClr val="000066"/>
                </a:solidFill>
              </a:rPr>
              <a:t>2 </a:t>
            </a:r>
            <a:r>
              <a:rPr lang="ru-RU" dirty="0">
                <a:solidFill>
                  <a:srgbClr val="000066"/>
                </a:solidFill>
              </a:rPr>
              <a:t>– прогноз при помощи среднего </a:t>
            </a:r>
            <a:r>
              <a:rPr lang="ru-RU" dirty="0" smtClean="0">
                <a:solidFill>
                  <a:srgbClr val="000066"/>
                </a:solidFill>
              </a:rPr>
              <a:t/>
            </a:r>
            <a:br>
              <a:rPr lang="ru-RU" dirty="0" smtClean="0">
                <a:solidFill>
                  <a:srgbClr val="000066"/>
                </a:solidFill>
              </a:rPr>
            </a:br>
            <a:r>
              <a:rPr lang="ru-RU" dirty="0" smtClean="0">
                <a:solidFill>
                  <a:srgbClr val="000066"/>
                </a:solidFill>
              </a:rPr>
              <a:t>      по </a:t>
            </a:r>
            <a:r>
              <a:rPr lang="ru-RU" dirty="0">
                <a:solidFill>
                  <a:srgbClr val="000066"/>
                </a:solidFill>
              </a:rPr>
              <a:t>12 </a:t>
            </a:r>
            <a:r>
              <a:rPr lang="ru-RU" dirty="0" smtClean="0">
                <a:solidFill>
                  <a:srgbClr val="000066"/>
                </a:solidFill>
              </a:rPr>
              <a:t>сетям</a:t>
            </a:r>
          </a:p>
          <a:p>
            <a:r>
              <a:rPr lang="ru-RU" dirty="0" smtClean="0">
                <a:solidFill>
                  <a:srgbClr val="000066"/>
                </a:solidFill>
              </a:rPr>
              <a:t>3 </a:t>
            </a:r>
            <a:r>
              <a:rPr lang="ru-RU" dirty="0">
                <a:solidFill>
                  <a:srgbClr val="000066"/>
                </a:solidFill>
              </a:rPr>
              <a:t>– прогноз при помощи </a:t>
            </a:r>
            <a:endParaRPr lang="ru-RU" dirty="0" smtClean="0">
              <a:solidFill>
                <a:srgbClr val="000066"/>
              </a:solidFill>
            </a:endParaRPr>
          </a:p>
          <a:p>
            <a:r>
              <a:rPr lang="ru-RU" dirty="0">
                <a:solidFill>
                  <a:srgbClr val="000066"/>
                </a:solidFill>
              </a:rPr>
              <a:t> </a:t>
            </a:r>
            <a:r>
              <a:rPr lang="ru-RU" dirty="0" smtClean="0">
                <a:solidFill>
                  <a:srgbClr val="000066"/>
                </a:solidFill>
              </a:rPr>
              <a:t>     гетерогенного </a:t>
            </a:r>
            <a:r>
              <a:rPr lang="ru-RU" dirty="0">
                <a:solidFill>
                  <a:srgbClr val="000066"/>
                </a:solidFill>
              </a:rPr>
              <a:t>комитета из 12 </a:t>
            </a:r>
            <a:r>
              <a:rPr lang="ru-RU" dirty="0" smtClean="0">
                <a:solidFill>
                  <a:srgbClr val="000066"/>
                </a:solidFill>
              </a:rPr>
              <a:t>сетей </a:t>
            </a:r>
          </a:p>
          <a:p>
            <a:r>
              <a:rPr lang="ru-RU" dirty="0" smtClean="0">
                <a:solidFill>
                  <a:srgbClr val="000066"/>
                </a:solidFill>
              </a:rPr>
              <a:t>4 </a:t>
            </a:r>
            <a:r>
              <a:rPr lang="ru-RU" dirty="0">
                <a:solidFill>
                  <a:srgbClr val="000066"/>
                </a:solidFill>
              </a:rPr>
              <a:t>– прогноз при помощи </a:t>
            </a:r>
            <a:r>
              <a:rPr lang="ru-RU" dirty="0" smtClean="0">
                <a:solidFill>
                  <a:srgbClr val="000066"/>
                </a:solidFill>
              </a:rPr>
              <a:t/>
            </a:r>
            <a:br>
              <a:rPr lang="ru-RU" dirty="0" smtClean="0">
                <a:solidFill>
                  <a:srgbClr val="000066"/>
                </a:solidFill>
              </a:rPr>
            </a:br>
            <a:r>
              <a:rPr lang="ru-RU" dirty="0" smtClean="0">
                <a:solidFill>
                  <a:srgbClr val="000066"/>
                </a:solidFill>
              </a:rPr>
              <a:t>      среднего </a:t>
            </a:r>
            <a:r>
              <a:rPr lang="ru-RU" dirty="0">
                <a:solidFill>
                  <a:srgbClr val="000066"/>
                </a:solidFill>
              </a:rPr>
              <a:t>из 3 рекуррентных сетей </a:t>
            </a:r>
            <a:r>
              <a:rPr lang="ru-RU" dirty="0" smtClean="0">
                <a:solidFill>
                  <a:srgbClr val="000066"/>
                </a:solidFill>
              </a:rPr>
              <a:t/>
            </a:r>
            <a:br>
              <a:rPr lang="ru-RU" dirty="0" smtClean="0">
                <a:solidFill>
                  <a:srgbClr val="000066"/>
                </a:solidFill>
              </a:rPr>
            </a:br>
            <a:r>
              <a:rPr lang="ru-RU" dirty="0" smtClean="0">
                <a:solidFill>
                  <a:srgbClr val="000066"/>
                </a:solidFill>
              </a:rPr>
              <a:t>      с </a:t>
            </a:r>
            <a:r>
              <a:rPr lang="ru-RU" dirty="0">
                <a:solidFill>
                  <a:srgbClr val="000066"/>
                </a:solidFill>
              </a:rPr>
              <a:t>одинаковыми параметрами </a:t>
            </a:r>
            <a:r>
              <a:rPr lang="ru-RU" dirty="0" smtClean="0">
                <a:solidFill>
                  <a:srgbClr val="000066"/>
                </a:solidFill>
              </a:rPr>
              <a:t/>
            </a:r>
            <a:br>
              <a:rPr lang="ru-RU" dirty="0" smtClean="0">
                <a:solidFill>
                  <a:srgbClr val="000066"/>
                </a:solidFill>
              </a:rPr>
            </a:br>
            <a:r>
              <a:rPr lang="ru-RU" dirty="0" smtClean="0">
                <a:solidFill>
                  <a:srgbClr val="000066"/>
                </a:solidFill>
              </a:rPr>
              <a:t>      (</a:t>
            </a:r>
            <a:r>
              <a:rPr lang="ru-RU" i="1" dirty="0">
                <a:solidFill>
                  <a:srgbClr val="000066"/>
                </a:solidFill>
              </a:rPr>
              <a:t>LSTM </a:t>
            </a:r>
            <a:r>
              <a:rPr lang="ru-RU" dirty="0">
                <a:solidFill>
                  <a:srgbClr val="000066"/>
                </a:solidFill>
              </a:rPr>
              <a:t>с 96 блоками). </a:t>
            </a:r>
          </a:p>
        </p:txBody>
      </p:sp>
    </p:spTree>
    <p:extLst>
      <p:ext uri="{BB962C8B-B14F-4D97-AF65-F5344CB8AC3E}">
        <p14:creationId xmlns:p14="http://schemas.microsoft.com/office/powerpoint/2010/main" val="146203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539552" y="260350"/>
            <a:ext cx="864096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Прогноз значений индекса </a:t>
            </a:r>
            <a:r>
              <a:rPr lang="en-US" altLang="ru-RU" sz="2800" b="1" dirty="0" err="1" smtClean="0">
                <a:solidFill>
                  <a:srgbClr val="000066"/>
                </a:solidFill>
                <a:latin typeface="Arial" panose="020B0604020202020204" pitchFamily="34" charset="0"/>
              </a:rPr>
              <a:t>Dst</a:t>
            </a:r>
            <a:r>
              <a:rPr lang="ru-RU" altLang="ru-RU" sz="28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endParaRPr lang="en-US" altLang="ru-RU" sz="28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87675" y="1773238"/>
            <a:ext cx="431800" cy="215900"/>
          </a:xfrm>
          <a:prstGeom prst="rect">
            <a:avLst/>
          </a:prstGeom>
          <a:noFill/>
          <a:ln>
            <a:solidFill>
              <a:srgbClr val="C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388" name="Line 5"/>
          <p:cNvSpPr>
            <a:spLocks noChangeShapeType="1"/>
          </p:cNvSpPr>
          <p:nvPr/>
        </p:nvSpPr>
        <p:spPr bwMode="auto">
          <a:xfrm flipV="1">
            <a:off x="179388" y="764704"/>
            <a:ext cx="8785100" cy="471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389" name="Line 6"/>
          <p:cNvSpPr>
            <a:spLocks noChangeShapeType="1"/>
          </p:cNvSpPr>
          <p:nvPr/>
        </p:nvSpPr>
        <p:spPr bwMode="auto">
          <a:xfrm>
            <a:off x="468313" y="260350"/>
            <a:ext cx="0" cy="122396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390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639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" name="TextBox 2"/>
          <p:cNvSpPr txBox="1"/>
          <p:nvPr/>
        </p:nvSpPr>
        <p:spPr>
          <a:xfrm>
            <a:off x="179388" y="5733256"/>
            <a:ext cx="8836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000066"/>
                </a:solidFill>
              </a:rPr>
              <a:t>Онлайн прогноз </a:t>
            </a:r>
            <a:r>
              <a:rPr lang="en-US" dirty="0" err="1" smtClean="0">
                <a:solidFill>
                  <a:srgbClr val="000066"/>
                </a:solidFill>
              </a:rPr>
              <a:t>Dst</a:t>
            </a:r>
            <a:r>
              <a:rPr lang="en-US" dirty="0" smtClean="0">
                <a:solidFill>
                  <a:srgbClr val="000066"/>
                </a:solidFill>
              </a:rPr>
              <a:t> </a:t>
            </a:r>
            <a:r>
              <a:rPr lang="ru-RU" dirty="0" smtClean="0">
                <a:solidFill>
                  <a:srgbClr val="000066"/>
                </a:solidFill>
              </a:rPr>
              <a:t>на один час вперед на сайте ЦОКМ НИИЯФ МГУ</a:t>
            </a:r>
            <a:endParaRPr lang="en-US" dirty="0" smtClean="0">
              <a:solidFill>
                <a:srgbClr val="000066"/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0000FF"/>
                </a:solidFill>
              </a:rPr>
              <a:t>http</a:t>
            </a:r>
            <a:r>
              <a:rPr lang="en-US" b="1" dirty="0">
                <a:solidFill>
                  <a:srgbClr val="0000FF"/>
                </a:solidFill>
              </a:rPr>
              <a:t>://swx.sinp.msu.ru/models/dst.php?gcm=1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8194" name="Picture 2" descr="C:\Users\Maksina\AppData\Local\Packages\Microsoft.Windows.Photos_8wekyb3d8bbwe\TempState\ShareServiceTempFolder\chart - 2024-01-15T093842.99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52736"/>
            <a:ext cx="4372224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52736"/>
            <a:ext cx="418304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708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539552" y="260350"/>
            <a:ext cx="864096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Прогноз часовых значений индекса </a:t>
            </a:r>
            <a:r>
              <a:rPr lang="en-US" altLang="ru-RU" sz="2800" b="1" dirty="0" err="1" smtClean="0">
                <a:solidFill>
                  <a:srgbClr val="000066"/>
                </a:solidFill>
                <a:latin typeface="Arial" panose="020B0604020202020204" pitchFamily="34" charset="0"/>
              </a:rPr>
              <a:t>Dst</a:t>
            </a:r>
            <a:r>
              <a:rPr lang="ru-RU" altLang="ru-RU" sz="28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endParaRPr lang="en-US" altLang="ru-RU" sz="28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87675" y="1773238"/>
            <a:ext cx="431800" cy="215900"/>
          </a:xfrm>
          <a:prstGeom prst="rect">
            <a:avLst/>
          </a:prstGeom>
          <a:noFill/>
          <a:ln>
            <a:solidFill>
              <a:srgbClr val="C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388" name="Line 5"/>
          <p:cNvSpPr>
            <a:spLocks noChangeShapeType="1"/>
          </p:cNvSpPr>
          <p:nvPr/>
        </p:nvSpPr>
        <p:spPr bwMode="auto">
          <a:xfrm flipV="1">
            <a:off x="179388" y="764704"/>
            <a:ext cx="8785100" cy="471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389" name="Line 6"/>
          <p:cNvSpPr>
            <a:spLocks noChangeShapeType="1"/>
          </p:cNvSpPr>
          <p:nvPr/>
        </p:nvSpPr>
        <p:spPr bwMode="auto">
          <a:xfrm>
            <a:off x="468313" y="260350"/>
            <a:ext cx="0" cy="122396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390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639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4" y="1196752"/>
            <a:ext cx="4065731" cy="4216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6752"/>
            <a:ext cx="4183002" cy="4216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5589240"/>
            <a:ext cx="824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000066"/>
                </a:solidFill>
              </a:rPr>
              <a:t>Наилучшие результаты показал гетерогенный комитет из 12 сетей – </a:t>
            </a:r>
            <a:r>
              <a:rPr lang="en-US" dirty="0" smtClean="0">
                <a:solidFill>
                  <a:srgbClr val="000066"/>
                </a:solidFill>
              </a:rPr>
              <a:t/>
            </a:r>
            <a:br>
              <a:rPr lang="en-US" dirty="0" smtClean="0">
                <a:solidFill>
                  <a:srgbClr val="000066"/>
                </a:solidFill>
              </a:rPr>
            </a:br>
            <a:r>
              <a:rPr lang="ru-RU" dirty="0" smtClean="0">
                <a:solidFill>
                  <a:srgbClr val="000066"/>
                </a:solidFill>
              </a:rPr>
              <a:t>по 3 сети каждой из 4 наилучших архитектур (персептроны, </a:t>
            </a:r>
            <a:r>
              <a:rPr lang="en-US" dirty="0" smtClean="0">
                <a:solidFill>
                  <a:srgbClr val="000066"/>
                </a:solidFill>
              </a:rPr>
              <a:t>LSTM)</a:t>
            </a:r>
            <a:endParaRPr lang="ru-RU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67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539552" y="260350"/>
            <a:ext cx="864096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Прогноз значений </a:t>
            </a:r>
            <a:r>
              <a:rPr lang="ru-RU" altLang="ru-RU" sz="2800" b="1" dirty="0" err="1" smtClean="0">
                <a:solidFill>
                  <a:srgbClr val="000066"/>
                </a:solidFill>
                <a:latin typeface="Arial" panose="020B0604020202020204" pitchFamily="34" charset="0"/>
              </a:rPr>
              <a:t>Кр</a:t>
            </a:r>
            <a:r>
              <a:rPr lang="ru-RU" altLang="ru-RU" sz="28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-индекса  </a:t>
            </a:r>
            <a:endParaRPr lang="en-US" altLang="ru-RU" sz="28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87675" y="1773238"/>
            <a:ext cx="431800" cy="215900"/>
          </a:xfrm>
          <a:prstGeom prst="rect">
            <a:avLst/>
          </a:prstGeom>
          <a:noFill/>
          <a:ln>
            <a:solidFill>
              <a:srgbClr val="C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388" name="Line 5"/>
          <p:cNvSpPr>
            <a:spLocks noChangeShapeType="1"/>
          </p:cNvSpPr>
          <p:nvPr/>
        </p:nvSpPr>
        <p:spPr bwMode="auto">
          <a:xfrm flipV="1">
            <a:off x="179388" y="764704"/>
            <a:ext cx="8785100" cy="471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389" name="Line 6"/>
          <p:cNvSpPr>
            <a:spLocks noChangeShapeType="1"/>
          </p:cNvSpPr>
          <p:nvPr/>
        </p:nvSpPr>
        <p:spPr bwMode="auto">
          <a:xfrm>
            <a:off x="468313" y="260350"/>
            <a:ext cx="0" cy="122396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390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639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" name="TextBox 2"/>
          <p:cNvSpPr txBox="1"/>
          <p:nvPr/>
        </p:nvSpPr>
        <p:spPr>
          <a:xfrm>
            <a:off x="179388" y="5733256"/>
            <a:ext cx="8836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000066"/>
                </a:solidFill>
              </a:rPr>
              <a:t>Онлайн прогноз </a:t>
            </a:r>
            <a:r>
              <a:rPr lang="en-US" dirty="0" err="1" smtClean="0">
                <a:solidFill>
                  <a:srgbClr val="000066"/>
                </a:solidFill>
              </a:rPr>
              <a:t>Dst</a:t>
            </a:r>
            <a:r>
              <a:rPr lang="en-US" dirty="0" smtClean="0">
                <a:solidFill>
                  <a:srgbClr val="000066"/>
                </a:solidFill>
              </a:rPr>
              <a:t> </a:t>
            </a:r>
            <a:r>
              <a:rPr lang="ru-RU" dirty="0" smtClean="0">
                <a:solidFill>
                  <a:srgbClr val="000066"/>
                </a:solidFill>
              </a:rPr>
              <a:t>на один час вперед на сайте ЦОКМ НИИЯФ МГУ</a:t>
            </a:r>
            <a:endParaRPr lang="en-US" dirty="0" smtClean="0">
              <a:solidFill>
                <a:srgbClr val="000066"/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0000FF"/>
                </a:solidFill>
              </a:rPr>
              <a:t>http</a:t>
            </a:r>
            <a:r>
              <a:rPr lang="en-US" b="1" dirty="0">
                <a:solidFill>
                  <a:srgbClr val="0000FF"/>
                </a:solidFill>
              </a:rPr>
              <a:t>://</a:t>
            </a:r>
            <a:r>
              <a:rPr lang="en-US" b="1" dirty="0" smtClean="0">
                <a:solidFill>
                  <a:srgbClr val="0000FF"/>
                </a:solidFill>
              </a:rPr>
              <a:t>swx.sinp.msu.ru/models/kp.php?gcm=1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23" y="1052736"/>
            <a:ext cx="4317417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Users\Maksina\AppData\Local\Packages\Microsoft.Windows.Photos_8wekyb3d8bbwe\TempState\ShareServiceTempFolder\chart - 2024-01-15T094259.985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03359"/>
            <a:ext cx="4186695" cy="492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52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62000" y="228600"/>
            <a:ext cx="8077200" cy="1295400"/>
          </a:xfrm>
        </p:spPr>
        <p:txBody>
          <a:bodyPr/>
          <a:lstStyle/>
          <a:p>
            <a:pPr eaLnBrk="1" hangingPunct="1"/>
            <a:r>
              <a:rPr lang="ru-RU" sz="3200" b="1" i="1" smtClean="0">
                <a:solidFill>
                  <a:srgbClr val="0070C0"/>
                </a:solidFill>
              </a:rPr>
              <a:t>Основные факторы космической погоды</a:t>
            </a:r>
          </a:p>
        </p:txBody>
      </p:sp>
      <p:sp>
        <p:nvSpPr>
          <p:cNvPr id="2765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447800"/>
            <a:ext cx="8664575" cy="5067300"/>
          </a:xfrm>
        </p:spPr>
        <p:txBody>
          <a:bodyPr>
            <a:normAutofit fontScale="92500"/>
          </a:bodyPr>
          <a:lstStyle/>
          <a:p>
            <a:pPr algn="l" eaLnBrk="1" hangingPunct="1">
              <a:lnSpc>
                <a:spcPct val="90000"/>
              </a:lnSpc>
              <a:buFontTx/>
              <a:buChar char="•"/>
            </a:pPr>
            <a:r>
              <a:rPr lang="ru-RU" sz="2400" b="1" dirty="0" smtClean="0">
                <a:solidFill>
                  <a:srgbClr val="000066"/>
                </a:solidFill>
              </a:rPr>
              <a:t>ионизующее электромагнитное излучение солнечных вспышек,  </a:t>
            </a:r>
            <a:r>
              <a:rPr lang="ru-RU" sz="2400" dirty="0" smtClean="0"/>
              <a:t>вызывающее разогрев и  дополнительную ионизацию верхней атмосферы</a:t>
            </a:r>
            <a:endParaRPr lang="ru-RU" sz="2400" b="1" dirty="0" smtClean="0">
              <a:solidFill>
                <a:srgbClr val="000066"/>
              </a:solidFill>
            </a:endParaRPr>
          </a:p>
          <a:p>
            <a:pPr algn="l" eaLnBrk="1" hangingPunct="1">
              <a:lnSpc>
                <a:spcPct val="90000"/>
              </a:lnSpc>
              <a:buFontTx/>
              <a:buChar char="•"/>
            </a:pPr>
            <a:r>
              <a:rPr lang="ru-RU" sz="2400" b="1" dirty="0" smtClean="0">
                <a:solidFill>
                  <a:srgbClr val="000066"/>
                </a:solidFill>
              </a:rPr>
              <a:t>солнечные космические лучи (</a:t>
            </a:r>
            <a:r>
              <a:rPr lang="ru-RU" sz="2400" b="1" dirty="0" err="1" smtClean="0">
                <a:solidFill>
                  <a:srgbClr val="000066"/>
                </a:solidFill>
              </a:rPr>
              <a:t>протоны,электроны</a:t>
            </a:r>
            <a:r>
              <a:rPr lang="ru-RU" sz="2400" b="1" dirty="0" smtClean="0">
                <a:solidFill>
                  <a:srgbClr val="000066"/>
                </a:solidFill>
              </a:rPr>
              <a:t>, ядра)</a:t>
            </a:r>
            <a:r>
              <a:rPr lang="ru-RU" sz="2400" b="1" dirty="0" smtClean="0"/>
              <a:t>, </a:t>
            </a:r>
            <a:r>
              <a:rPr lang="ru-RU" sz="2400" dirty="0" smtClean="0"/>
              <a:t>образовавшиеся  во вспышках на Солнце и достигнувшие орбиты Земли после взаимодействия с межпланетной средой</a:t>
            </a:r>
            <a:r>
              <a:rPr lang="en-US" sz="2400" dirty="0" smtClean="0"/>
              <a:t> – </a:t>
            </a:r>
            <a:r>
              <a:rPr lang="ru-RU" sz="2400" dirty="0" smtClean="0"/>
              <a:t>важнейший источник радиационной опасности  </a:t>
            </a:r>
            <a:r>
              <a:rPr lang="ru-RU" sz="2400" b="1" dirty="0" smtClean="0"/>
              <a:t> </a:t>
            </a:r>
          </a:p>
          <a:p>
            <a:pPr algn="l" eaLnBrk="1" hangingPunct="1">
              <a:lnSpc>
                <a:spcPct val="90000"/>
              </a:lnSpc>
              <a:buFontTx/>
              <a:buChar char="•"/>
            </a:pPr>
            <a:r>
              <a:rPr lang="ru-RU" sz="2400" b="1" dirty="0" smtClean="0">
                <a:solidFill>
                  <a:srgbClr val="000066"/>
                </a:solidFill>
              </a:rPr>
              <a:t>магнитосферные бури и </a:t>
            </a:r>
            <a:r>
              <a:rPr lang="ru-RU" sz="2400" b="1" dirty="0" err="1" smtClean="0">
                <a:solidFill>
                  <a:srgbClr val="000066"/>
                </a:solidFill>
              </a:rPr>
              <a:t>суббури</a:t>
            </a:r>
            <a:r>
              <a:rPr lang="ru-RU" sz="2400" b="1" dirty="0" smtClean="0"/>
              <a:t>, </a:t>
            </a:r>
            <a:r>
              <a:rPr lang="ru-RU" sz="2400" dirty="0" smtClean="0"/>
              <a:t>вызванные</a:t>
            </a:r>
            <a:r>
              <a:rPr lang="ru-RU" sz="2400" b="1" dirty="0" smtClean="0"/>
              <a:t> </a:t>
            </a:r>
            <a:r>
              <a:rPr lang="ru-RU" sz="2400" dirty="0" smtClean="0"/>
              <a:t> приходом к Земле  межпланетной ударной волны,  связанных как с КВМ, так и высокоскоростными потоками солнечного ветра из корональных дыр</a:t>
            </a:r>
          </a:p>
          <a:p>
            <a:pPr algn="l" eaLnBrk="1" hangingPunct="1">
              <a:lnSpc>
                <a:spcPct val="90000"/>
              </a:lnSpc>
              <a:buFontTx/>
              <a:buChar char="•"/>
            </a:pPr>
            <a:r>
              <a:rPr lang="ru-RU" sz="2400" b="1" dirty="0" smtClean="0">
                <a:solidFill>
                  <a:srgbClr val="000066"/>
                </a:solidFill>
              </a:rPr>
              <a:t>возрастания потоков релятивистских электронов</a:t>
            </a:r>
            <a:r>
              <a:rPr lang="ru-RU" sz="2400" dirty="0" smtClean="0"/>
              <a:t>  во внешнем радиационном поясе Земли, связанные с приходом к Земле  КВМ и высокоскоростных потоков солнечного ветра </a:t>
            </a:r>
          </a:p>
        </p:txBody>
      </p:sp>
      <p:sp>
        <p:nvSpPr>
          <p:cNvPr id="27652" name="Rectangle 9"/>
          <p:cNvSpPr>
            <a:spLocks noChangeArrowheads="1"/>
          </p:cNvSpPr>
          <p:nvPr/>
        </p:nvSpPr>
        <p:spPr bwMode="auto">
          <a:xfrm>
            <a:off x="0" y="0"/>
            <a:ext cx="4683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ts val="500"/>
              </a:spcBef>
              <a:spcAft>
                <a:spcPts val="500"/>
              </a:spcAft>
            </a:pPr>
            <a:r>
              <a:rPr lang="ru-RU" sz="1600" i="1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57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539552" y="260350"/>
            <a:ext cx="864096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Прогноз среднесуточных значений </a:t>
            </a:r>
            <a:r>
              <a:rPr lang="ru-RU" altLang="ru-RU" sz="2800" b="1" dirty="0" err="1" smtClean="0">
                <a:solidFill>
                  <a:srgbClr val="000066"/>
                </a:solidFill>
                <a:latin typeface="Arial" panose="020B0604020202020204" pitchFamily="34" charset="0"/>
              </a:rPr>
              <a:t>Кр</a:t>
            </a:r>
            <a:r>
              <a:rPr lang="ru-RU" altLang="ru-RU" sz="28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-индекса  </a:t>
            </a:r>
            <a:endParaRPr lang="en-US" altLang="ru-RU" sz="28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87675" y="1773238"/>
            <a:ext cx="431800" cy="215900"/>
          </a:xfrm>
          <a:prstGeom prst="rect">
            <a:avLst/>
          </a:prstGeom>
          <a:noFill/>
          <a:ln>
            <a:solidFill>
              <a:srgbClr val="C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388" name="Line 5"/>
          <p:cNvSpPr>
            <a:spLocks noChangeShapeType="1"/>
          </p:cNvSpPr>
          <p:nvPr/>
        </p:nvSpPr>
        <p:spPr bwMode="auto">
          <a:xfrm flipV="1">
            <a:off x="179388" y="764704"/>
            <a:ext cx="8785100" cy="471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389" name="Line 6"/>
          <p:cNvSpPr>
            <a:spLocks noChangeShapeType="1"/>
          </p:cNvSpPr>
          <p:nvPr/>
        </p:nvSpPr>
        <p:spPr bwMode="auto">
          <a:xfrm>
            <a:off x="468313" y="260350"/>
            <a:ext cx="0" cy="122396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390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639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25" y="1268760"/>
            <a:ext cx="8505825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973801"/>
              </p:ext>
            </p:extLst>
          </p:nvPr>
        </p:nvGraphicFramePr>
        <p:xfrm>
          <a:off x="179388" y="5643496"/>
          <a:ext cx="8785100" cy="1069145"/>
        </p:xfrm>
        <a:graphic>
          <a:graphicData uri="http://schemas.openxmlformats.org/drawingml/2006/table">
            <a:tbl>
              <a:tblPr/>
              <a:tblGrid>
                <a:gridCol w="8785100"/>
              </a:tblGrid>
              <a:tr h="10691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0" dirty="0">
                          <a:effectLst/>
                          <a:latin typeface="inherit"/>
                        </a:rPr>
                        <a:t/>
                      </a:r>
                      <a:br>
                        <a:rPr lang="en-US" sz="1700" b="0" dirty="0">
                          <a:effectLst/>
                          <a:latin typeface="inherit"/>
                        </a:rPr>
                      </a:br>
                      <a:r>
                        <a:rPr lang="en-US" sz="1700" b="0" dirty="0">
                          <a:effectLst/>
                          <a:latin typeface="inherit"/>
                        </a:rPr>
                        <a:t>I. </a:t>
                      </a:r>
                      <a:r>
                        <a:rPr lang="en-US" sz="1700" b="0" dirty="0" err="1">
                          <a:effectLst/>
                          <a:latin typeface="inherit"/>
                        </a:rPr>
                        <a:t>Myagkova</a:t>
                      </a:r>
                      <a:r>
                        <a:rPr lang="en-US" sz="1700" b="0" dirty="0">
                          <a:effectLst/>
                          <a:latin typeface="inherit"/>
                        </a:rPr>
                        <a:t>, V. </a:t>
                      </a:r>
                      <a:r>
                        <a:rPr lang="en-US" sz="1700" b="0" dirty="0" err="1">
                          <a:effectLst/>
                          <a:latin typeface="inherit"/>
                        </a:rPr>
                        <a:t>Shiroky</a:t>
                      </a:r>
                      <a:r>
                        <a:rPr lang="en-US" sz="1700" b="0" dirty="0">
                          <a:effectLst/>
                          <a:latin typeface="inherit"/>
                        </a:rPr>
                        <a:t>, and S. </a:t>
                      </a:r>
                      <a:r>
                        <a:rPr lang="en-US" sz="1700" b="0" dirty="0" err="1">
                          <a:effectLst/>
                          <a:latin typeface="inherit"/>
                        </a:rPr>
                        <a:t>Dolenko</a:t>
                      </a:r>
                      <a:r>
                        <a:rPr lang="en-US" sz="1700" b="0" dirty="0">
                          <a:effectLst/>
                          <a:latin typeface="inherit"/>
                        </a:rPr>
                        <a:t>. Prediction of geomagnetic indexes with the help of artificial neural networks. </a:t>
                      </a:r>
                      <a:r>
                        <a:rPr lang="en-US" sz="1700" b="0" i="1" dirty="0">
                          <a:effectLst/>
                          <a:latin typeface="inherit"/>
                        </a:rPr>
                        <a:t>E3S Web of Conferences</a:t>
                      </a:r>
                      <a:r>
                        <a:rPr lang="en-US" sz="1700" b="0" dirty="0">
                          <a:effectLst/>
                          <a:latin typeface="inherit"/>
                        </a:rPr>
                        <a:t>, 20:art. 02011, 2017.</a:t>
                      </a:r>
                    </a:p>
                  </a:txBody>
                  <a:tcPr marL="35169" marR="70338" marT="28135" marB="281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323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4"/>
          <p:cNvSpPr>
            <a:spLocks noGrp="1" noChangeArrowheads="1"/>
          </p:cNvSpPr>
          <p:nvPr>
            <p:ph type="title"/>
          </p:nvPr>
        </p:nvSpPr>
        <p:spPr>
          <a:xfrm>
            <a:off x="1043608" y="333375"/>
            <a:ext cx="7921005" cy="1171575"/>
          </a:xfrm>
        </p:spPr>
        <p:txBody>
          <a:bodyPr/>
          <a:lstStyle/>
          <a:p>
            <a:r>
              <a:rPr lang="ru-RU" altLang="ru-RU" sz="2800" b="1" dirty="0" smtClean="0">
                <a:solidFill>
                  <a:srgbClr val="000099"/>
                </a:solidFill>
              </a:rPr>
              <a:t>Релятивистские электроны </a:t>
            </a:r>
            <a:br>
              <a:rPr lang="ru-RU" altLang="ru-RU" sz="2800" b="1" dirty="0" smtClean="0">
                <a:solidFill>
                  <a:srgbClr val="000099"/>
                </a:solidFill>
              </a:rPr>
            </a:br>
            <a:r>
              <a:rPr lang="ru-RU" altLang="ru-RU" sz="2800" b="1" dirty="0" smtClean="0">
                <a:solidFill>
                  <a:srgbClr val="000099"/>
                </a:solidFill>
              </a:rPr>
              <a:t> внешнего радиационного пояса Земли</a:t>
            </a:r>
            <a:endParaRPr lang="ru-RU" altLang="ru-RU" sz="2800" b="1" u="sng" dirty="0" smtClean="0">
              <a:solidFill>
                <a:srgbClr val="000099"/>
              </a:solidFill>
            </a:endParaRPr>
          </a:p>
        </p:txBody>
      </p:sp>
      <p:sp>
        <p:nvSpPr>
          <p:cNvPr id="6147" name="Text Box 99"/>
          <p:cNvSpPr txBox="1">
            <a:spLocks noChangeArrowheads="1"/>
          </p:cNvSpPr>
          <p:nvPr/>
        </p:nvSpPr>
        <p:spPr bwMode="auto">
          <a:xfrm>
            <a:off x="5048250" y="1412776"/>
            <a:ext cx="4048953" cy="552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2400" u="sng" dirty="0" smtClean="0">
                <a:solidFill>
                  <a:srgbClr val="000099"/>
                </a:solidFill>
              </a:rPr>
              <a:t>Основные требования к прогнозу</a:t>
            </a:r>
            <a:r>
              <a:rPr lang="en-US" altLang="ru-RU" sz="2400" u="sng" dirty="0" smtClean="0">
                <a:solidFill>
                  <a:srgbClr val="000099"/>
                </a:solidFill>
              </a:rPr>
              <a:t>:</a:t>
            </a:r>
            <a:endParaRPr lang="en-US" altLang="ru-RU" sz="2400" u="sng" dirty="0">
              <a:solidFill>
                <a:srgbClr val="000099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50000"/>
              </a:spcBef>
              <a:buClrTx/>
              <a:buSzTx/>
              <a:buFontTx/>
              <a:buChar char="•"/>
            </a:pPr>
            <a:r>
              <a:rPr lang="ru-RU" altLang="ru-RU" sz="2400" dirty="0" smtClean="0">
                <a:solidFill>
                  <a:srgbClr val="000099"/>
                </a:solidFill>
              </a:rPr>
              <a:t> Работает в режиме, близком к реальному времени</a:t>
            </a:r>
          </a:p>
          <a:p>
            <a:pPr eaLnBrk="1" hangingPunct="1">
              <a:lnSpc>
                <a:spcPct val="120000"/>
              </a:lnSpc>
              <a:spcBef>
                <a:spcPct val="50000"/>
              </a:spcBef>
              <a:buClrTx/>
              <a:buSzTx/>
              <a:buFontTx/>
              <a:buChar char="•"/>
            </a:pPr>
            <a:r>
              <a:rPr lang="ru-RU" altLang="ru-RU" sz="2400" dirty="0" smtClean="0">
                <a:solidFill>
                  <a:srgbClr val="000099"/>
                </a:solidFill>
              </a:rPr>
              <a:t>  Прогноз на несколько часов (суток)  вперед</a:t>
            </a:r>
          </a:p>
          <a:p>
            <a:pPr eaLnBrk="1" hangingPunct="1">
              <a:lnSpc>
                <a:spcPct val="120000"/>
              </a:lnSpc>
              <a:spcBef>
                <a:spcPct val="50000"/>
              </a:spcBef>
              <a:buClrTx/>
              <a:buSzTx/>
              <a:buFontTx/>
              <a:buChar char="•"/>
            </a:pPr>
            <a:r>
              <a:rPr lang="ru-RU" altLang="ru-RU" sz="2400" dirty="0" smtClean="0">
                <a:solidFill>
                  <a:srgbClr val="000099"/>
                </a:solidFill>
              </a:rPr>
              <a:t>  Способность оперативно контролировать изменения состояния внешнего РПЗ</a:t>
            </a:r>
            <a:endParaRPr lang="en-US" altLang="ru-RU" sz="2400" dirty="0">
              <a:solidFill>
                <a:srgbClr val="000099"/>
              </a:solidFill>
            </a:endParaRPr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28775"/>
            <a:ext cx="4797425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2" descr="C:\Users\Ирина\Downloads\chart (9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4117975"/>
            <a:ext cx="4591050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332656"/>
            <a:ext cx="269398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4"/>
          <p:cNvSpPr txBox="1">
            <a:spLocks noChangeArrowheads="1"/>
          </p:cNvSpPr>
          <p:nvPr/>
        </p:nvSpPr>
        <p:spPr bwMode="auto">
          <a:xfrm>
            <a:off x="74613" y="6453188"/>
            <a:ext cx="47640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600" i="1">
                <a:latin typeface="Calibri" pitchFamily="34" charset="0"/>
              </a:rPr>
              <a:t>      Electrons &gt;2 MeV  August – September 2014</a:t>
            </a:r>
            <a:endParaRPr lang="ru-RU" altLang="ru-RU" sz="1600" i="1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16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611188" y="260350"/>
            <a:ext cx="8424862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Прогноз среднечасовых потоков РЭ ВРПЗ </a:t>
            </a:r>
            <a:endParaRPr lang="en-US" altLang="ru-RU" sz="28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87675" y="1773238"/>
            <a:ext cx="431800" cy="215900"/>
          </a:xfrm>
          <a:prstGeom prst="rect">
            <a:avLst/>
          </a:prstGeom>
          <a:noFill/>
          <a:ln>
            <a:solidFill>
              <a:srgbClr val="C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412" name="Line 5"/>
          <p:cNvSpPr>
            <a:spLocks noChangeShapeType="1"/>
          </p:cNvSpPr>
          <p:nvPr/>
        </p:nvSpPr>
        <p:spPr bwMode="auto">
          <a:xfrm>
            <a:off x="179388" y="765175"/>
            <a:ext cx="72009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13" name="Line 6"/>
          <p:cNvSpPr>
            <a:spLocks noChangeShapeType="1"/>
          </p:cNvSpPr>
          <p:nvPr/>
        </p:nvSpPr>
        <p:spPr bwMode="auto">
          <a:xfrm>
            <a:off x="468313" y="260350"/>
            <a:ext cx="0" cy="122396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14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4098" name="Picture 2" descr="Fi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252" y="841951"/>
            <a:ext cx="6049044" cy="5017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6093296"/>
            <a:ext cx="8712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66"/>
                </a:solidFill>
              </a:rPr>
              <a:t>ВР часовых значений потока РЭ ВРПЗ и его прогноз на 3 часа вперёд (вверху).</a:t>
            </a:r>
          </a:p>
          <a:p>
            <a:r>
              <a:rPr lang="ru-RU" dirty="0" smtClean="0">
                <a:solidFill>
                  <a:srgbClr val="000066"/>
                </a:solidFill>
              </a:rPr>
              <a:t>Основные входные параметры для прогноза (внизу).</a:t>
            </a:r>
            <a:endParaRPr lang="ru-RU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20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988" y="404813"/>
            <a:ext cx="8220075" cy="1300162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i="1" dirty="0" smtClean="0"/>
              <a:t>Пример сравнения результатов прогнозирования разными методами и  для февраля десяти дней февраля 2015</a:t>
            </a:r>
            <a:endParaRPr lang="ru-RU" sz="2800" dirty="0"/>
          </a:p>
        </p:txBody>
      </p:sp>
      <p:pic>
        <p:nvPicPr>
          <p:cNvPr id="19459" name="Рисунок 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844675"/>
            <a:ext cx="8497888" cy="2327275"/>
          </a:xfrm>
          <a:prstGeom prst="rect">
            <a:avLst/>
          </a:prstGeom>
          <a:noFill/>
        </p:spPr>
      </p:pic>
      <p:pic>
        <p:nvPicPr>
          <p:cNvPr id="19460" name="Рисунок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149725"/>
            <a:ext cx="8504238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488" y="6237288"/>
            <a:ext cx="269398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147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611188" y="260350"/>
            <a:ext cx="8424862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Прогноз среднечасовых потоков РЭ ВРПЗ </a:t>
            </a:r>
            <a:endParaRPr lang="en-US" altLang="ru-RU" sz="28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87675" y="1773238"/>
            <a:ext cx="431800" cy="215900"/>
          </a:xfrm>
          <a:prstGeom prst="rect">
            <a:avLst/>
          </a:prstGeom>
          <a:noFill/>
          <a:ln>
            <a:solidFill>
              <a:srgbClr val="C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412" name="Line 5"/>
          <p:cNvSpPr>
            <a:spLocks noChangeShapeType="1"/>
          </p:cNvSpPr>
          <p:nvPr/>
        </p:nvSpPr>
        <p:spPr bwMode="auto">
          <a:xfrm>
            <a:off x="179388" y="765175"/>
            <a:ext cx="72009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13" name="Line 6"/>
          <p:cNvSpPr>
            <a:spLocks noChangeShapeType="1"/>
          </p:cNvSpPr>
          <p:nvPr/>
        </p:nvSpPr>
        <p:spPr bwMode="auto">
          <a:xfrm>
            <a:off x="468313" y="260350"/>
            <a:ext cx="0" cy="122396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14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" name="TextBox 4"/>
          <p:cNvSpPr txBox="1"/>
          <p:nvPr/>
        </p:nvSpPr>
        <p:spPr>
          <a:xfrm>
            <a:off x="1187029" y="5157663"/>
            <a:ext cx="68413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66"/>
                </a:solidFill>
              </a:rPr>
              <a:t>1 – ИНС, 2 – МГУА, 3 – ПЛС, 4 – тривиальная модель</a:t>
            </a:r>
          </a:p>
          <a:p>
            <a:endParaRPr lang="ru-RU" sz="2000" dirty="0">
              <a:solidFill>
                <a:srgbClr val="000066"/>
              </a:solidFill>
            </a:endParaRPr>
          </a:p>
          <a:p>
            <a:r>
              <a:rPr lang="ru-RU" sz="2000" dirty="0" smtClean="0">
                <a:solidFill>
                  <a:srgbClr val="000066"/>
                </a:solidFill>
              </a:rPr>
              <a:t>Наилучший результат показала ИНС (персептрон)</a:t>
            </a:r>
            <a:endParaRPr lang="ru-RU" sz="2000" dirty="0">
              <a:solidFill>
                <a:srgbClr val="000066"/>
              </a:solidFill>
            </a:endParaRPr>
          </a:p>
        </p:txBody>
      </p:sp>
      <p:pic>
        <p:nvPicPr>
          <p:cNvPr id="11" name="Рисунок 10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9040" y="1397198"/>
            <a:ext cx="3920753" cy="3760465"/>
          </a:xfrm>
          <a:prstGeom prst="rect">
            <a:avLst/>
          </a:prstGeom>
          <a:noFill/>
        </p:spPr>
      </p:pic>
      <p:pic>
        <p:nvPicPr>
          <p:cNvPr id="12" name="Рисунок 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016" y="1484313"/>
            <a:ext cx="4176464" cy="3673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836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0" y="406400"/>
            <a:ext cx="9096375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10000"/>
              </a:lnSpc>
              <a:buClrTx/>
              <a:buSzTx/>
              <a:buFontTx/>
              <a:buNone/>
            </a:pPr>
            <a:r>
              <a:rPr lang="ru-RU" altLang="ru-RU" sz="1800" dirty="0" smtClean="0"/>
              <a:t>Модель краткосрочного прогнозирования  потока электронов (&gt; 2 МэВ) в реальном времени на геостационарной орбите на основе искусственных нейронных сетей</a:t>
            </a:r>
            <a:endParaRPr lang="ru-RU" altLang="ru-RU" sz="1800" b="1" u="sng" dirty="0" smtClean="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  <a:buClrTx/>
              <a:buSzTx/>
              <a:buFontTx/>
              <a:buNone/>
            </a:pPr>
            <a:r>
              <a:rPr lang="ru-RU" altLang="ru-RU" sz="1800" dirty="0" smtClean="0"/>
              <a:t>Спутник GOES-13 в течение июня 2014 года и сентября 2014 года</a:t>
            </a:r>
            <a:r>
              <a:rPr lang="en-US" altLang="ru-RU" sz="1800" dirty="0" smtClean="0"/>
              <a:t>.</a:t>
            </a:r>
            <a:endParaRPr lang="en-US" altLang="ru-RU" sz="1800" dirty="0"/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4437063"/>
            <a:ext cx="9050337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1989138"/>
            <a:ext cx="9012237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0"/>
            <a:ext cx="2360612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929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468313" y="260350"/>
            <a:ext cx="8675687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Прогноз максимальных за сутки среднечасовых потоков РЭ ВРПЗ </a:t>
            </a:r>
            <a:endParaRPr lang="en-US" altLang="ru-RU" sz="20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87675" y="1773238"/>
            <a:ext cx="431800" cy="215900"/>
          </a:xfrm>
          <a:prstGeom prst="rect">
            <a:avLst/>
          </a:prstGeom>
          <a:noFill/>
          <a:ln>
            <a:solidFill>
              <a:srgbClr val="C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412" name="Line 5"/>
          <p:cNvSpPr>
            <a:spLocks noChangeShapeType="1"/>
          </p:cNvSpPr>
          <p:nvPr/>
        </p:nvSpPr>
        <p:spPr bwMode="auto">
          <a:xfrm>
            <a:off x="179388" y="765175"/>
            <a:ext cx="72009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13" name="Line 6"/>
          <p:cNvSpPr>
            <a:spLocks noChangeShapeType="1"/>
          </p:cNvSpPr>
          <p:nvPr/>
        </p:nvSpPr>
        <p:spPr bwMode="auto">
          <a:xfrm>
            <a:off x="468313" y="260350"/>
            <a:ext cx="0" cy="122396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14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2290" name="Picture 2" descr="Рис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84570"/>
            <a:ext cx="8551149" cy="401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4869160"/>
            <a:ext cx="83529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0066"/>
                </a:solidFill>
              </a:rPr>
              <a:t>Пример сравнения результатов прогнозирования временного ряда десятичного логарифма потоков РЭ ВРПЗ (&gt; 2 МэВ) (в (см</a:t>
            </a:r>
            <a:r>
              <a:rPr lang="ru-RU" baseline="30000" dirty="0">
                <a:solidFill>
                  <a:srgbClr val="000066"/>
                </a:solidFill>
              </a:rPr>
              <a:t>2</a:t>
            </a:r>
            <a:r>
              <a:rPr lang="ru-RU" dirty="0">
                <a:solidFill>
                  <a:srgbClr val="000066"/>
                </a:solidFill>
              </a:rPr>
              <a:t>·с·ср)</a:t>
            </a:r>
            <a:r>
              <a:rPr lang="ru-RU" baseline="30000" dirty="0">
                <a:solidFill>
                  <a:srgbClr val="000066"/>
                </a:solidFill>
              </a:rPr>
              <a:t>-1</a:t>
            </a:r>
            <a:r>
              <a:rPr lang="ru-RU" dirty="0">
                <a:solidFill>
                  <a:srgbClr val="000066"/>
                </a:solidFill>
              </a:rPr>
              <a:t>) </a:t>
            </a:r>
            <a:r>
              <a:rPr lang="ru-RU" dirty="0" smtClean="0">
                <a:solidFill>
                  <a:srgbClr val="000066"/>
                </a:solidFill>
              </a:rPr>
              <a:t/>
            </a:r>
            <a:br>
              <a:rPr lang="ru-RU" dirty="0" smtClean="0">
                <a:solidFill>
                  <a:srgbClr val="000066"/>
                </a:solidFill>
              </a:rPr>
            </a:br>
            <a:r>
              <a:rPr lang="ru-RU" dirty="0" smtClean="0">
                <a:solidFill>
                  <a:srgbClr val="000066"/>
                </a:solidFill>
              </a:rPr>
              <a:t>методом комитета деревьев решений </a:t>
            </a:r>
            <a:br>
              <a:rPr lang="ru-RU" dirty="0" smtClean="0">
                <a:solidFill>
                  <a:srgbClr val="000066"/>
                </a:solidFill>
              </a:rPr>
            </a:br>
            <a:r>
              <a:rPr lang="ru-RU" dirty="0" smtClean="0">
                <a:solidFill>
                  <a:srgbClr val="000066"/>
                </a:solidFill>
              </a:rPr>
              <a:t>на </a:t>
            </a:r>
            <a:r>
              <a:rPr lang="ru-RU" dirty="0">
                <a:solidFill>
                  <a:srgbClr val="000066"/>
                </a:solidFill>
              </a:rPr>
              <a:t>сутки (красная линия) </a:t>
            </a:r>
            <a:r>
              <a:rPr lang="ru-RU" dirty="0" smtClean="0">
                <a:solidFill>
                  <a:srgbClr val="000066"/>
                </a:solidFill>
              </a:rPr>
              <a:t>и </a:t>
            </a:r>
            <a:r>
              <a:rPr lang="ru-RU" dirty="0">
                <a:solidFill>
                  <a:srgbClr val="000066"/>
                </a:solidFill>
              </a:rPr>
              <a:t>на трое суток вперед (синяя линия) </a:t>
            </a:r>
            <a:r>
              <a:rPr lang="ru-RU" dirty="0" smtClean="0">
                <a:solidFill>
                  <a:srgbClr val="000066"/>
                </a:solidFill>
              </a:rPr>
              <a:t/>
            </a:r>
            <a:br>
              <a:rPr lang="ru-RU" dirty="0" smtClean="0">
                <a:solidFill>
                  <a:srgbClr val="000066"/>
                </a:solidFill>
              </a:rPr>
            </a:br>
            <a:r>
              <a:rPr lang="ru-RU" dirty="0" smtClean="0">
                <a:solidFill>
                  <a:srgbClr val="000066"/>
                </a:solidFill>
              </a:rPr>
              <a:t>с </a:t>
            </a:r>
            <a:r>
              <a:rPr lang="ru-RU" dirty="0">
                <a:solidFill>
                  <a:srgbClr val="000066"/>
                </a:solidFill>
              </a:rPr>
              <a:t>результатами наблюдений (черная линия) </a:t>
            </a:r>
            <a:r>
              <a:rPr lang="ru-RU" dirty="0" smtClean="0">
                <a:solidFill>
                  <a:srgbClr val="000066"/>
                </a:solidFill>
              </a:rPr>
              <a:t/>
            </a:r>
            <a:br>
              <a:rPr lang="ru-RU" dirty="0" smtClean="0">
                <a:solidFill>
                  <a:srgbClr val="000066"/>
                </a:solidFill>
              </a:rPr>
            </a:br>
            <a:r>
              <a:rPr lang="ru-RU" dirty="0" smtClean="0">
                <a:solidFill>
                  <a:srgbClr val="000066"/>
                </a:solidFill>
              </a:rPr>
              <a:t>с </a:t>
            </a:r>
            <a:r>
              <a:rPr lang="ru-RU" dirty="0">
                <a:solidFill>
                  <a:srgbClr val="000066"/>
                </a:solidFill>
              </a:rPr>
              <a:t>25 августа 2002 по 8 апреля 2003 года. </a:t>
            </a:r>
          </a:p>
        </p:txBody>
      </p:sp>
    </p:spTree>
    <p:extLst>
      <p:ext uri="{BB962C8B-B14F-4D97-AF65-F5344CB8AC3E}">
        <p14:creationId xmlns:p14="http://schemas.microsoft.com/office/powerpoint/2010/main" val="256991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611188" y="260350"/>
            <a:ext cx="7307262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Прогноз суточных </a:t>
            </a:r>
            <a:r>
              <a:rPr lang="ru-RU" altLang="ru-RU" sz="2800" b="1" dirty="0" err="1" smtClean="0">
                <a:solidFill>
                  <a:srgbClr val="000066"/>
                </a:solidFill>
                <a:latin typeface="Arial" panose="020B0604020202020204" pitchFamily="34" charset="0"/>
              </a:rPr>
              <a:t>флюенсов</a:t>
            </a:r>
            <a:r>
              <a:rPr lang="ru-RU" altLang="ru-RU" sz="28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 РЭ ВРПЗ</a:t>
            </a:r>
            <a:endParaRPr lang="en-US" altLang="ru-RU" sz="28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87675" y="1773238"/>
            <a:ext cx="431800" cy="215900"/>
          </a:xfrm>
          <a:prstGeom prst="rect">
            <a:avLst/>
          </a:prstGeom>
          <a:noFill/>
          <a:ln>
            <a:solidFill>
              <a:srgbClr val="C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436" name="Line 5"/>
          <p:cNvSpPr>
            <a:spLocks noChangeShapeType="1"/>
          </p:cNvSpPr>
          <p:nvPr/>
        </p:nvSpPr>
        <p:spPr bwMode="auto">
          <a:xfrm>
            <a:off x="179388" y="765175"/>
            <a:ext cx="72009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37" name="Line 6"/>
          <p:cNvSpPr>
            <a:spLocks noChangeShapeType="1"/>
          </p:cNvSpPr>
          <p:nvPr/>
        </p:nvSpPr>
        <p:spPr bwMode="auto">
          <a:xfrm>
            <a:off x="468313" y="260350"/>
            <a:ext cx="0" cy="122396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39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3" name="TextBox 12"/>
          <p:cNvSpPr txBox="1"/>
          <p:nvPr/>
        </p:nvSpPr>
        <p:spPr>
          <a:xfrm>
            <a:off x="179388" y="5301208"/>
            <a:ext cx="883602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000066"/>
                </a:solidFill>
              </a:rPr>
              <a:t>Онлайн прогноз суточных </a:t>
            </a:r>
            <a:r>
              <a:rPr lang="ru-RU" dirty="0" err="1" smtClean="0">
                <a:solidFill>
                  <a:srgbClr val="000066"/>
                </a:solidFill>
              </a:rPr>
              <a:t>флюенсов</a:t>
            </a:r>
            <a:r>
              <a:rPr lang="ru-RU" dirty="0" smtClean="0">
                <a:solidFill>
                  <a:srgbClr val="000066"/>
                </a:solidFill>
              </a:rPr>
              <a:t> РЭ ВРПЗ</a:t>
            </a:r>
            <a:r>
              <a:rPr lang="en-US" dirty="0" smtClean="0">
                <a:solidFill>
                  <a:srgbClr val="000066"/>
                </a:solidFill>
              </a:rPr>
              <a:t> </a:t>
            </a:r>
            <a:r>
              <a:rPr lang="ru-RU" dirty="0" smtClean="0">
                <a:solidFill>
                  <a:srgbClr val="000066"/>
                </a:solidFill>
              </a:rPr>
              <a:t>на одни сутки вперед </a:t>
            </a:r>
            <a:br>
              <a:rPr lang="ru-RU" dirty="0" smtClean="0">
                <a:solidFill>
                  <a:srgbClr val="000066"/>
                </a:solidFill>
              </a:rPr>
            </a:br>
            <a:r>
              <a:rPr lang="ru-RU" dirty="0" smtClean="0">
                <a:solidFill>
                  <a:srgbClr val="000066"/>
                </a:solidFill>
              </a:rPr>
              <a:t>на сайте ЦОКМ НИИЯФ МГУ</a:t>
            </a:r>
            <a:endParaRPr lang="en-US" dirty="0" smtClean="0">
              <a:solidFill>
                <a:srgbClr val="000066"/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00FF"/>
                </a:solidFill>
              </a:rPr>
              <a:t>http://swx.sinp.msu.ru/models/rb_electrons/index.php?gcm=1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872331"/>
            <a:ext cx="7698432" cy="4280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308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latin typeface="Arial" charset="0"/>
              </a:rPr>
              <a:t>https://www.swpc.noaa.gov/</a:t>
            </a:r>
            <a:endParaRPr lang="ru-RU" b="1" dirty="0" smtClean="0">
              <a:solidFill>
                <a:srgbClr val="FF0000"/>
              </a:solidFill>
              <a:latin typeface="Arial" charset="0"/>
            </a:endParaRPr>
          </a:p>
          <a:p>
            <a:pPr>
              <a:defRPr/>
            </a:pPr>
            <a:r>
              <a:rPr lang="en-US" b="1" cap="all" dirty="0" smtClean="0">
                <a:latin typeface="Arial" charset="0"/>
              </a:rPr>
              <a:t>RELATIVISTIC </a:t>
            </a:r>
            <a:r>
              <a:rPr lang="en-US" b="1" cap="all" dirty="0">
                <a:latin typeface="Arial" charset="0"/>
              </a:rPr>
              <a:t>ELECTRON FORECAST </a:t>
            </a:r>
            <a:r>
              <a:rPr lang="en-US" b="1" cap="all" dirty="0" smtClean="0">
                <a:latin typeface="Arial" charset="0"/>
              </a:rPr>
              <a:t>MODEL</a:t>
            </a:r>
            <a:r>
              <a:rPr lang="ru-RU" b="1" cap="all" dirty="0" smtClean="0">
                <a:latin typeface="Arial" charset="0"/>
              </a:rPr>
              <a:t> - </a:t>
            </a:r>
            <a:endParaRPr lang="en-US" b="1" cap="all" dirty="0">
              <a:latin typeface="Arial" charset="0"/>
            </a:endParaRPr>
          </a:p>
          <a:p>
            <a:pPr>
              <a:defRPr/>
            </a:pPr>
            <a:r>
              <a:rPr lang="en-US" i="1" dirty="0">
                <a:latin typeface="Arial" charset="0"/>
              </a:rPr>
              <a:t>Baker, D.N., </a:t>
            </a:r>
            <a:r>
              <a:rPr lang="en-US" i="1" dirty="0" err="1">
                <a:latin typeface="Arial" charset="0"/>
              </a:rPr>
              <a:t>McPherron</a:t>
            </a:r>
            <a:r>
              <a:rPr lang="en-US" i="1" dirty="0">
                <a:latin typeface="Arial" charset="0"/>
              </a:rPr>
              <a:t>, R.L. et al. Linear prediction filter analysis of relativistic electron properties at 6.6 RE. J. </a:t>
            </a:r>
            <a:r>
              <a:rPr lang="en-US" i="1" dirty="0" err="1">
                <a:latin typeface="Arial" charset="0"/>
              </a:rPr>
              <a:t>Geophys</a:t>
            </a:r>
            <a:r>
              <a:rPr lang="en-US" i="1" dirty="0">
                <a:latin typeface="Arial" charset="0"/>
              </a:rPr>
              <a:t>. Res. 95 (A9), 15133-15140 (1990)</a:t>
            </a:r>
          </a:p>
          <a:p>
            <a:pPr>
              <a:defRPr/>
            </a:pPr>
            <a:endParaRPr lang="en-US" b="1" i="1" cap="all" dirty="0">
              <a:latin typeface="Arial" charset="0"/>
            </a:endParaRPr>
          </a:p>
          <a:p>
            <a:pPr>
              <a:defRPr/>
            </a:pPr>
            <a:endParaRPr lang="en-US" b="1" i="1" cap="all" dirty="0">
              <a:latin typeface="Arial" charset="0"/>
            </a:endParaRPr>
          </a:p>
          <a:p>
            <a:pPr>
              <a:defRPr/>
            </a:pPr>
            <a:endParaRPr lang="en-US" b="1" i="1" cap="all" dirty="0">
              <a:latin typeface="Arial" charset="0"/>
            </a:endParaRPr>
          </a:p>
        </p:txBody>
      </p:sp>
      <p:pic>
        <p:nvPicPr>
          <p:cNvPr id="40967" name="Picture 5" descr="Relativistic Electron Forecast Model pl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2056" descr="Relativistic Electron Forecast Model pl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5863"/>
            <a:ext cx="91440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8860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611188" y="260350"/>
            <a:ext cx="8281292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Прогноз суточных </a:t>
            </a:r>
            <a:r>
              <a:rPr lang="ru-RU" altLang="ru-RU" sz="2400" b="1" dirty="0" err="1" smtClean="0">
                <a:solidFill>
                  <a:srgbClr val="000066"/>
                </a:solidFill>
                <a:latin typeface="Arial" panose="020B0604020202020204" pitchFamily="34" charset="0"/>
              </a:rPr>
              <a:t>флюенсов</a:t>
            </a:r>
            <a:r>
              <a:rPr lang="ru-RU" altLang="ru-RU" sz="24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 РЭ ВРПЗ </a:t>
            </a:r>
            <a:r>
              <a:rPr lang="ru-RU" altLang="ru-RU" sz="24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(горизонт 1 и 2 суток </a:t>
            </a:r>
            <a:endParaRPr lang="ru-RU" altLang="ru-RU" sz="2400" b="1" dirty="0" smtClean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87675" y="1773238"/>
            <a:ext cx="431800" cy="215900"/>
          </a:xfrm>
          <a:prstGeom prst="rect">
            <a:avLst/>
          </a:prstGeom>
          <a:noFill/>
          <a:ln>
            <a:solidFill>
              <a:srgbClr val="C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436" name="Line 5"/>
          <p:cNvSpPr>
            <a:spLocks noChangeShapeType="1"/>
          </p:cNvSpPr>
          <p:nvPr/>
        </p:nvSpPr>
        <p:spPr bwMode="auto">
          <a:xfrm>
            <a:off x="179388" y="980728"/>
            <a:ext cx="72009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37" name="Line 6"/>
          <p:cNvSpPr>
            <a:spLocks noChangeShapeType="1"/>
          </p:cNvSpPr>
          <p:nvPr/>
        </p:nvSpPr>
        <p:spPr bwMode="auto">
          <a:xfrm>
            <a:off x="468313" y="260350"/>
            <a:ext cx="0" cy="122396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39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25" y="1075345"/>
            <a:ext cx="8449539" cy="280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59" y="3901501"/>
            <a:ext cx="8607821" cy="2767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790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498178"/>
          </a:xfrm>
        </p:spPr>
        <p:txBody>
          <a:bodyPr>
            <a:noAutofit/>
          </a:bodyPr>
          <a:lstStyle/>
          <a:p>
            <a:pPr algn="just"/>
            <a:r>
              <a:rPr lang="ru-RU" sz="2400" dirty="0"/>
              <a:t>Солнечное пятно </a:t>
            </a:r>
            <a:r>
              <a:rPr lang="ru-RU" sz="2400" dirty="0" smtClean="0"/>
              <a:t>AО13664 ( май 2024) сравнимое  </a:t>
            </a:r>
            <a:r>
              <a:rPr lang="ru-RU" sz="2400" dirty="0"/>
              <a:t>с </a:t>
            </a:r>
            <a:r>
              <a:rPr lang="ru-RU" sz="2400" dirty="0" smtClean="0"/>
              <a:t>пятном, ставшим источником события </a:t>
            </a:r>
            <a:r>
              <a:rPr lang="ru-RU" sz="2400" dirty="0" err="1" smtClean="0"/>
              <a:t>Кэррингтона</a:t>
            </a:r>
            <a:endParaRPr lang="ru-RU" sz="2400" dirty="0"/>
          </a:p>
        </p:txBody>
      </p:sp>
      <p:pic>
        <p:nvPicPr>
          <p:cNvPr id="2050" name="Picture 2" descr="https://spaceweather.com/images2024/12may24/exiting_stri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" y="2132856"/>
            <a:ext cx="6310813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spaceweather.com/images2024/08may24/latest_4096_HMIIF_carrington_strip_la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647" y="1340768"/>
            <a:ext cx="425835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70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611188" y="260350"/>
            <a:ext cx="8281292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Прогноз суточных </a:t>
            </a:r>
            <a:r>
              <a:rPr lang="ru-RU" altLang="ru-RU" sz="2400" b="1" dirty="0" err="1" smtClean="0">
                <a:solidFill>
                  <a:srgbClr val="000066"/>
                </a:solidFill>
                <a:latin typeface="Arial" panose="020B0604020202020204" pitchFamily="34" charset="0"/>
              </a:rPr>
              <a:t>флюенсов</a:t>
            </a:r>
            <a:r>
              <a:rPr lang="ru-RU" altLang="ru-RU" sz="24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 РЭ ВРПЗ </a:t>
            </a:r>
            <a:r>
              <a:rPr lang="ru-RU" altLang="ru-RU" sz="24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(горизонт 3 суток </a:t>
            </a:r>
            <a:endParaRPr lang="ru-RU" altLang="ru-RU" sz="2400" b="1" dirty="0" smtClean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87675" y="1773238"/>
            <a:ext cx="431800" cy="215900"/>
          </a:xfrm>
          <a:prstGeom prst="rect">
            <a:avLst/>
          </a:prstGeom>
          <a:noFill/>
          <a:ln>
            <a:solidFill>
              <a:srgbClr val="C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436" name="Line 5"/>
          <p:cNvSpPr>
            <a:spLocks noChangeShapeType="1"/>
          </p:cNvSpPr>
          <p:nvPr/>
        </p:nvSpPr>
        <p:spPr bwMode="auto">
          <a:xfrm>
            <a:off x="179388" y="980728"/>
            <a:ext cx="72009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37" name="Line 6"/>
          <p:cNvSpPr>
            <a:spLocks noChangeShapeType="1"/>
          </p:cNvSpPr>
          <p:nvPr/>
        </p:nvSpPr>
        <p:spPr bwMode="auto">
          <a:xfrm>
            <a:off x="468313" y="260350"/>
            <a:ext cx="0" cy="122396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39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24744"/>
            <a:ext cx="8451842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436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611188" y="260350"/>
            <a:ext cx="7307262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Прогноз суточных </a:t>
            </a:r>
            <a:r>
              <a:rPr lang="ru-RU" altLang="ru-RU" sz="2800" b="1" dirty="0" err="1" smtClean="0">
                <a:solidFill>
                  <a:srgbClr val="000066"/>
                </a:solidFill>
                <a:latin typeface="Arial" panose="020B0604020202020204" pitchFamily="34" charset="0"/>
              </a:rPr>
              <a:t>флюенсов</a:t>
            </a:r>
            <a:r>
              <a:rPr lang="ru-RU" altLang="ru-RU" sz="28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 РЭ ВРПЗ</a:t>
            </a:r>
            <a:endParaRPr lang="en-US" altLang="ru-RU" sz="28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87675" y="1773238"/>
            <a:ext cx="431800" cy="215900"/>
          </a:xfrm>
          <a:prstGeom prst="rect">
            <a:avLst/>
          </a:prstGeom>
          <a:noFill/>
          <a:ln>
            <a:solidFill>
              <a:srgbClr val="C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436" name="Line 5"/>
          <p:cNvSpPr>
            <a:spLocks noChangeShapeType="1"/>
          </p:cNvSpPr>
          <p:nvPr/>
        </p:nvSpPr>
        <p:spPr bwMode="auto">
          <a:xfrm>
            <a:off x="179388" y="765175"/>
            <a:ext cx="72009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37" name="Line 6"/>
          <p:cNvSpPr>
            <a:spLocks noChangeShapeType="1"/>
          </p:cNvSpPr>
          <p:nvPr/>
        </p:nvSpPr>
        <p:spPr bwMode="auto">
          <a:xfrm>
            <a:off x="468313" y="260350"/>
            <a:ext cx="0" cy="122396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39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" name="TextBox 2"/>
          <p:cNvSpPr txBox="1"/>
          <p:nvPr/>
        </p:nvSpPr>
        <p:spPr>
          <a:xfrm>
            <a:off x="7236296" y="907416"/>
            <a:ext cx="183621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66"/>
                </a:solidFill>
              </a:rPr>
              <a:t>Сравнение качества прогнозов суточных </a:t>
            </a:r>
            <a:r>
              <a:rPr lang="ru-RU" sz="2000" dirty="0" err="1" smtClean="0">
                <a:solidFill>
                  <a:srgbClr val="000066"/>
                </a:solidFill>
              </a:rPr>
              <a:t>флюенсов</a:t>
            </a:r>
            <a:r>
              <a:rPr lang="ru-RU" sz="2000" dirty="0" smtClean="0">
                <a:solidFill>
                  <a:srgbClr val="000066"/>
                </a:solidFill>
              </a:rPr>
              <a:t> </a:t>
            </a:r>
            <a:br>
              <a:rPr lang="ru-RU" sz="2000" dirty="0" smtClean="0">
                <a:solidFill>
                  <a:srgbClr val="000066"/>
                </a:solidFill>
              </a:rPr>
            </a:br>
            <a:r>
              <a:rPr lang="ru-RU" sz="2000" dirty="0" smtClean="0">
                <a:solidFill>
                  <a:srgbClr val="000066"/>
                </a:solidFill>
              </a:rPr>
              <a:t>РЭ ВРПЗ, сделанных </a:t>
            </a:r>
            <a:br>
              <a:rPr lang="ru-RU" sz="2000" dirty="0" smtClean="0">
                <a:solidFill>
                  <a:srgbClr val="000066"/>
                </a:solidFill>
              </a:rPr>
            </a:br>
            <a:r>
              <a:rPr lang="ru-RU" sz="2000" dirty="0" smtClean="0">
                <a:solidFill>
                  <a:srgbClr val="000066"/>
                </a:solidFill>
              </a:rPr>
              <a:t>без учёта </a:t>
            </a:r>
            <a:br>
              <a:rPr lang="ru-RU" sz="2000" dirty="0" smtClean="0">
                <a:solidFill>
                  <a:srgbClr val="000066"/>
                </a:solidFill>
              </a:rPr>
            </a:br>
            <a:r>
              <a:rPr lang="ru-RU" sz="2000" dirty="0" smtClean="0">
                <a:solidFill>
                  <a:srgbClr val="000066"/>
                </a:solidFill>
              </a:rPr>
              <a:t>и с учётом прогноза скорости СВ </a:t>
            </a:r>
            <a:br>
              <a:rPr lang="ru-RU" sz="2000" dirty="0" smtClean="0">
                <a:solidFill>
                  <a:srgbClr val="000066"/>
                </a:solidFill>
              </a:rPr>
            </a:br>
            <a:r>
              <a:rPr lang="ru-RU" sz="2000" dirty="0" smtClean="0">
                <a:solidFill>
                  <a:srgbClr val="000066"/>
                </a:solidFill>
              </a:rPr>
              <a:t>по площадям корональных дыр на изображениях Солнца </a:t>
            </a:r>
            <a:endParaRPr lang="ru-RU" sz="2000" dirty="0">
              <a:solidFill>
                <a:srgbClr val="000066"/>
              </a:solidFill>
            </a:endParaRPr>
          </a:p>
        </p:txBody>
      </p:sp>
      <p:pic>
        <p:nvPicPr>
          <p:cNvPr id="11" name="Picture 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79" y="872331"/>
            <a:ext cx="6762440" cy="2628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60073"/>
            <a:ext cx="6696868" cy="292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1" y="907416"/>
            <a:ext cx="7075004" cy="547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263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>
            <a:extLst>
              <a:ext uri="{FF2B5EF4-FFF2-40B4-BE49-F238E27FC236}">
                <a16:creationId xmlns="" xmlns:a16="http://schemas.microsoft.com/office/drawing/2014/main" id="{6C303ACB-BFCF-47D8-A279-9CA6535780D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28650" y="130777"/>
            <a:ext cx="7886700" cy="65809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/>
              <a:t>Космические аппараты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DA0F8B9-3473-4FE1-8E93-B5F664853974}"/>
              </a:ext>
            </a:extLst>
          </p:cNvPr>
          <p:cNvSpPr txBox="1"/>
          <p:nvPr/>
        </p:nvSpPr>
        <p:spPr>
          <a:xfrm>
            <a:off x="0" y="3912207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Рассматриваются данные космических аппаратов, находящихся в точке Лагранжа L1 между Солнцем и Землей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FAA6AC4-27DE-2A37-EAD3-A0186BE535F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27966" y="6391977"/>
            <a:ext cx="2057400" cy="365125"/>
          </a:xfrm>
          <a:prstGeom prst="rect">
            <a:avLst/>
          </a:prstGeom>
        </p:spPr>
        <p:txBody>
          <a:bodyPr/>
          <a:lstStyle/>
          <a:p>
            <a:fld id="{9EBE87EA-DC8E-4CCF-AD29-89DAC9D01776}" type="slidenum">
              <a:rPr lang="ru-RU" sz="1800" smtClean="0"/>
              <a:t>62</a:t>
            </a:fld>
            <a:endParaRPr lang="ru-RU" sz="1800" dirty="0"/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B3B9C7C0-034E-3613-EEED-0889E628D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805" y="738892"/>
            <a:ext cx="4915643" cy="305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Таблица 13">
            <a:extLst>
              <a:ext uri="{FF2B5EF4-FFF2-40B4-BE49-F238E27FC236}">
                <a16:creationId xmlns="" xmlns:a16="http://schemas.microsoft.com/office/drawing/2014/main" id="{835DDF68-601A-F103-37BD-C85A9F2691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2468742"/>
              </p:ext>
            </p:extLst>
          </p:nvPr>
        </p:nvGraphicFramePr>
        <p:xfrm>
          <a:off x="1030965" y="4558216"/>
          <a:ext cx="7082071" cy="2286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13128">
                  <a:extLst>
                    <a:ext uri="{9D8B030D-6E8A-4147-A177-3AD203B41FA5}">
                      <a16:colId xmlns="" xmlns:a16="http://schemas.microsoft.com/office/drawing/2014/main" val="2911526716"/>
                    </a:ext>
                  </a:extLst>
                </a:gridCol>
                <a:gridCol w="2408253">
                  <a:extLst>
                    <a:ext uri="{9D8B030D-6E8A-4147-A177-3AD203B41FA5}">
                      <a16:colId xmlns="" xmlns:a16="http://schemas.microsoft.com/office/drawing/2014/main" val="1333080286"/>
                    </a:ext>
                  </a:extLst>
                </a:gridCol>
                <a:gridCol w="2360690">
                  <a:extLst>
                    <a:ext uri="{9D8B030D-6E8A-4147-A177-3AD203B41FA5}">
                      <a16:colId xmlns="" xmlns:a16="http://schemas.microsoft.com/office/drawing/2014/main" val="3482131111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ACE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DSCOVR</a:t>
                      </a:r>
                    </a:p>
                  </a:txBody>
                  <a:tcPr marL="68580" marR="6858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2505062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Срок службы:</a:t>
                      </a:r>
                    </a:p>
                  </a:txBody>
                  <a:tcPr marL="68580" marR="6858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1997 - </a:t>
                      </a:r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2024</a:t>
                      </a:r>
                    </a:p>
                  </a:txBody>
                  <a:tcPr marL="68580" marR="6858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2015 - …</a:t>
                      </a:r>
                    </a:p>
                  </a:txBody>
                  <a:tcPr marL="68580" marR="6858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53533809"/>
                  </a:ext>
                </a:extLst>
              </a:tr>
              <a:tr h="783771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Объем данных, </a:t>
                      </a:r>
                      <a:br>
                        <a:rPr lang="ru-RU" dirty="0">
                          <a:solidFill>
                            <a:schemeClr val="tx1"/>
                          </a:solidFill>
                        </a:rPr>
                      </a:b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количество среднечасовых значений:</a:t>
                      </a:r>
                    </a:p>
                  </a:txBody>
                  <a:tcPr marL="68580" marR="6858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220 000</a:t>
                      </a:r>
                    </a:p>
                  </a:txBody>
                  <a:tcPr marL="68580" marR="6858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58 000</a:t>
                      </a:r>
                    </a:p>
                  </a:txBody>
                  <a:tcPr marL="68580" marR="6858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58297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355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2A6F840-A886-609A-3204-ACD871C8426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27966" y="6401262"/>
            <a:ext cx="2057400" cy="365125"/>
          </a:xfrm>
          <a:prstGeom prst="rect">
            <a:avLst/>
          </a:prstGeom>
        </p:spPr>
        <p:txBody>
          <a:bodyPr/>
          <a:lstStyle/>
          <a:p>
            <a:fld id="{9EBE87EA-DC8E-4CCF-AD29-89DAC9D01776}" type="slidenum">
              <a:rPr lang="ru-RU" sz="1800" smtClean="0"/>
              <a:t>63</a:t>
            </a:fld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93B04A63-388A-5FD5-CE45-912B93A34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251" y="0"/>
            <a:ext cx="7886700" cy="45229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+mn-lt"/>
              </a:rPr>
              <a:t>Демонстрация перевода данных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F11A8277-6396-0820-3E4C-DDA2BD25D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711" y="543716"/>
            <a:ext cx="5899652" cy="622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84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48AD5E6-3913-612F-A1C3-4B07457D8A3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28650" y="822305"/>
            <a:ext cx="7886700" cy="1419100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2400" dirty="0"/>
              <a:t>Для проверки качества прогноза </a:t>
            </a:r>
            <a:r>
              <a:rPr lang="en-US" sz="2400" dirty="0" err="1"/>
              <a:t>Dst</a:t>
            </a:r>
            <a:r>
              <a:rPr lang="en-US" sz="2400" dirty="0"/>
              <a:t>-</a:t>
            </a:r>
            <a:r>
              <a:rPr lang="ru-RU" sz="2400" dirty="0"/>
              <a:t>индекса будем использовать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ru-RU" sz="2400" dirty="0"/>
              <a:t>нейронную сеть, обученную на большом массиве данных с КА </a:t>
            </a:r>
            <a:r>
              <a:rPr lang="en-US" sz="2400" dirty="0"/>
              <a:t>ACE</a:t>
            </a:r>
            <a:r>
              <a:rPr lang="ru-RU" sz="2400" dirty="0"/>
              <a:t>.</a:t>
            </a:r>
            <a:endParaRPr lang="en-US" sz="2400" dirty="0"/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200933D6-4DDF-0B71-CCD1-79B621BB4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2979"/>
            <a:ext cx="7970601" cy="70614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latin typeface="+mn-lt"/>
              </a:rPr>
              <a:t>Влияние доменной адаптации данных на качество прогноза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49F8E30-D99D-B569-786C-574659CE9118}"/>
              </a:ext>
            </a:extLst>
          </p:cNvPr>
          <p:cNvSpPr txBox="1"/>
          <p:nvPr/>
        </p:nvSpPr>
        <p:spPr>
          <a:xfrm>
            <a:off x="5407152" y="2124245"/>
            <a:ext cx="29293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Результат прогноза </a:t>
            </a:r>
            <a:r>
              <a:rPr lang="en-US" b="1" dirty="0" err="1"/>
              <a:t>Dst</a:t>
            </a:r>
            <a:r>
              <a:rPr lang="en-US" b="1" dirty="0"/>
              <a:t>-</a:t>
            </a:r>
            <a:r>
              <a:rPr lang="ru-RU" b="1" dirty="0"/>
              <a:t>индекса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C0F1781-E3B0-B816-4138-0549B1EDBBD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50232" y="6439898"/>
            <a:ext cx="2057400" cy="365125"/>
          </a:xfrm>
          <a:prstGeom prst="rect">
            <a:avLst/>
          </a:prstGeom>
        </p:spPr>
        <p:txBody>
          <a:bodyPr/>
          <a:lstStyle/>
          <a:p>
            <a:fld id="{9EBE87EA-DC8E-4CCF-AD29-89DAC9D01776}" type="slidenum">
              <a:rPr lang="ru-RU" sz="1800" smtClean="0"/>
              <a:t>64</a:t>
            </a:fld>
            <a:endParaRPr lang="ru-RU" dirty="0"/>
          </a:p>
        </p:txBody>
      </p:sp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CF389281-6DC7-AB14-61B2-D109F6B4F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420" y="2471499"/>
            <a:ext cx="4272449" cy="390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>
            <a:extLst>
              <a:ext uri="{FF2B5EF4-FFF2-40B4-BE49-F238E27FC236}">
                <a16:creationId xmlns="" xmlns:a16="http://schemas.microsoft.com/office/drawing/2014/main" id="{2FB3B84B-7058-3B3B-7530-46EE9DB0EA9B}"/>
              </a:ext>
            </a:extLst>
          </p:cNvPr>
          <p:cNvSpPr txBox="1">
            <a:spLocks/>
          </p:cNvSpPr>
          <p:nvPr/>
        </p:nvSpPr>
        <p:spPr>
          <a:xfrm>
            <a:off x="628650" y="2070266"/>
            <a:ext cx="4186021" cy="478773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ru-RU" sz="2400" dirty="0"/>
              <a:t>Сравним результат применения сети</a:t>
            </a:r>
            <a:r>
              <a:rPr lang="en-US" sz="2400" dirty="0"/>
              <a:t>,</a:t>
            </a:r>
            <a:r>
              <a:rPr lang="ru-RU" sz="2400" dirty="0"/>
              <a:t>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ru-RU" sz="2400" dirty="0"/>
              <a:t>обученной на данных </a:t>
            </a:r>
            <a:r>
              <a:rPr lang="en-US" sz="2400" dirty="0"/>
              <a:t>ACE,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к 3 вариантам данных</a:t>
            </a:r>
            <a:r>
              <a:rPr lang="en-US" sz="2400" dirty="0"/>
              <a:t>:</a:t>
            </a:r>
          </a:p>
          <a:p>
            <a:pPr marL="514350" indent="-514350">
              <a:lnSpc>
                <a:spcPct val="130000"/>
              </a:lnSpc>
              <a:buFont typeface="Arial" panose="020B0604020202020204" pitchFamily="34" charset="0"/>
              <a:buAutoNum type="arabicParenR"/>
            </a:pPr>
            <a:r>
              <a:rPr lang="ru-RU" sz="2400" dirty="0"/>
              <a:t>Данные с </a:t>
            </a:r>
            <a:r>
              <a:rPr lang="en-US" sz="2400" dirty="0"/>
              <a:t>ACE</a:t>
            </a:r>
          </a:p>
          <a:p>
            <a:pPr marL="514350" indent="-514350">
              <a:lnSpc>
                <a:spcPct val="130000"/>
              </a:lnSpc>
              <a:buFont typeface="Arial" panose="020B0604020202020204" pitchFamily="34" charset="0"/>
              <a:buAutoNum type="arabicParenR"/>
            </a:pPr>
            <a:r>
              <a:rPr lang="ru-RU" sz="2400" dirty="0"/>
              <a:t>Данные с </a:t>
            </a:r>
            <a:r>
              <a:rPr lang="en-US" sz="2400" dirty="0"/>
              <a:t>DSCOVR</a:t>
            </a:r>
          </a:p>
          <a:p>
            <a:pPr marL="514350" indent="-514350">
              <a:lnSpc>
                <a:spcPct val="130000"/>
              </a:lnSpc>
              <a:buFont typeface="Arial" panose="020B0604020202020204" pitchFamily="34" charset="0"/>
              <a:buAutoNum type="arabicParenR"/>
            </a:pPr>
            <a:r>
              <a:rPr lang="ru-RU" sz="2400" dirty="0"/>
              <a:t>Данные с </a:t>
            </a:r>
            <a:r>
              <a:rPr lang="en-US" sz="2400" dirty="0"/>
              <a:t>DSCOVR</a:t>
            </a:r>
            <a:r>
              <a:rPr lang="ru-RU" sz="2400" dirty="0"/>
              <a:t>, </a:t>
            </a:r>
            <a:br>
              <a:rPr lang="ru-RU" sz="2400" dirty="0"/>
            </a:br>
            <a:r>
              <a:rPr lang="ru-RU" sz="2400" dirty="0"/>
              <a:t>переведенные в домен </a:t>
            </a:r>
            <a:r>
              <a:rPr lang="en-US" sz="2400" dirty="0"/>
              <a:t>ACE</a:t>
            </a:r>
            <a:r>
              <a:rPr lang="ru-RU" sz="2400" dirty="0"/>
              <a:t> </a:t>
            </a:r>
            <a:br>
              <a:rPr lang="ru-RU" sz="2400" dirty="0"/>
            </a:br>
            <a:r>
              <a:rPr lang="ru-RU" sz="2400" dirty="0"/>
              <a:t>(2 способа)</a:t>
            </a:r>
          </a:p>
        </p:txBody>
      </p:sp>
    </p:spTree>
    <p:extLst>
      <p:ext uri="{BB962C8B-B14F-4D97-AF65-F5344CB8AC3E}">
        <p14:creationId xmlns:p14="http://schemas.microsoft.com/office/powerpoint/2010/main" val="66521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611188" y="260350"/>
            <a:ext cx="8424862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Направления дальнейшей работы</a:t>
            </a:r>
            <a:endParaRPr lang="en-US" altLang="ru-RU" sz="28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87675" y="1773238"/>
            <a:ext cx="431800" cy="215900"/>
          </a:xfrm>
          <a:prstGeom prst="rect">
            <a:avLst/>
          </a:prstGeom>
          <a:noFill/>
          <a:ln>
            <a:solidFill>
              <a:srgbClr val="C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460" name="Line 5"/>
          <p:cNvSpPr>
            <a:spLocks noChangeShapeType="1"/>
          </p:cNvSpPr>
          <p:nvPr/>
        </p:nvSpPr>
        <p:spPr bwMode="auto">
          <a:xfrm>
            <a:off x="179388" y="765175"/>
            <a:ext cx="72009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461" name="Line 6"/>
          <p:cNvSpPr>
            <a:spLocks noChangeShapeType="1"/>
          </p:cNvSpPr>
          <p:nvPr/>
        </p:nvSpPr>
        <p:spPr bwMode="auto">
          <a:xfrm>
            <a:off x="468313" y="260350"/>
            <a:ext cx="0" cy="122396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68313" y="835298"/>
            <a:ext cx="8675687" cy="597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Прогнозы на сайте </a:t>
            </a:r>
            <a:r>
              <a:rPr lang="en-US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swx.sinp.msu.ru</a:t>
            </a:r>
            <a: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endParaRPr lang="ru-RU" altLang="ru-RU" sz="1800" dirty="0" smtClean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1800" dirty="0" smtClean="0">
                <a:solidFill>
                  <a:srgbClr val="000066"/>
                </a:solidFill>
                <a:latin typeface="Arial" panose="020B0604020202020204" pitchFamily="34" charset="0"/>
              </a:rPr>
              <a:t>Обеспечение доступности на сайте </a:t>
            </a:r>
            <a:r>
              <a:rPr lang="en-US" altLang="ru-RU" sz="1800" b="1" dirty="0">
                <a:solidFill>
                  <a:srgbClr val="0000FF"/>
                </a:solidFill>
                <a:latin typeface="Arial" panose="020B0604020202020204" pitchFamily="34" charset="0"/>
              </a:rPr>
              <a:t>swx.sinp.msu.ru</a:t>
            </a:r>
            <a:r>
              <a:rPr lang="ru-RU" altLang="ru-RU" sz="180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800" dirty="0" smtClean="0">
                <a:solidFill>
                  <a:srgbClr val="000066"/>
                </a:solidFill>
                <a:latin typeface="Arial" panose="020B0604020202020204" pitchFamily="34" charset="0"/>
              </a:rPr>
              <a:t> прогнозов с </a:t>
            </a:r>
            <a:r>
              <a:rPr lang="ru-RU" altLang="ru-RU" sz="1800" dirty="0" err="1" smtClean="0">
                <a:solidFill>
                  <a:srgbClr val="000066"/>
                </a:solidFill>
                <a:latin typeface="Arial" panose="020B0604020202020204" pitchFamily="34" charset="0"/>
              </a:rPr>
              <a:t>бОльшими</a:t>
            </a:r>
            <a:r>
              <a:rPr lang="ru-RU" altLang="ru-RU" sz="1800" dirty="0" smtClean="0">
                <a:solidFill>
                  <a:srgbClr val="000066"/>
                </a:solidFill>
                <a:latin typeface="Arial" panose="020B0604020202020204" pitchFamily="34" charset="0"/>
              </a:rPr>
              <a:t>  горизонтами</a:t>
            </a: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1800" dirty="0" smtClean="0">
                <a:solidFill>
                  <a:srgbClr val="000066"/>
                </a:solidFill>
                <a:latin typeface="Arial" panose="020B0604020202020204" pitchFamily="34" charset="0"/>
              </a:rPr>
              <a:t>Расширение номенклатуры прогнозов </a:t>
            </a:r>
            <a:endParaRPr lang="en-US" altLang="ru-RU" sz="1800" dirty="0" smtClean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1800" dirty="0" smtClean="0">
                <a:solidFill>
                  <a:srgbClr val="000066"/>
                </a:solidFill>
                <a:latin typeface="Arial" panose="020B0604020202020204" pitchFamily="34" charset="0"/>
              </a:rPr>
              <a:t>Переход на прогнозирование на основе данных </a:t>
            </a:r>
            <a:r>
              <a:rPr lang="en-US" altLang="ru-RU" sz="1800" dirty="0" smtClean="0">
                <a:solidFill>
                  <a:srgbClr val="000066"/>
                </a:solidFill>
                <a:latin typeface="Arial" panose="020B0604020202020204" pitchFamily="34" charset="0"/>
              </a:rPr>
              <a:t>DSCOVR</a:t>
            </a:r>
            <a:r>
              <a:rPr lang="ru-RU" altLang="ru-RU" sz="1800" dirty="0" smtClean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br>
              <a:rPr lang="ru-RU" altLang="ru-RU" sz="1800" dirty="0" smtClean="0">
                <a:solidFill>
                  <a:srgbClr val="000066"/>
                </a:solidFill>
                <a:latin typeface="Arial" panose="020B0604020202020204" pitchFamily="34" charset="0"/>
              </a:rPr>
            </a:br>
            <a:r>
              <a:rPr lang="ru-RU" altLang="ru-RU" sz="1800" dirty="0" smtClean="0">
                <a:solidFill>
                  <a:srgbClr val="000066"/>
                </a:solidFill>
                <a:latin typeface="Arial" panose="020B0604020202020204" pitchFamily="34" charset="0"/>
              </a:rPr>
              <a:t>(в том числе адаптация данных и перевод моделей) </a:t>
            </a:r>
            <a:r>
              <a:rPr lang="ru-RU" altLang="ru-RU" sz="1800" dirty="0" smtClean="0">
                <a:solidFill>
                  <a:srgbClr val="FF0000"/>
                </a:solidFill>
                <a:latin typeface="Arial" panose="020B0604020202020204" pitchFamily="34" charset="0"/>
              </a:rPr>
              <a:t>(важно!)</a:t>
            </a:r>
            <a:endParaRPr lang="en-US" altLang="ru-RU" sz="1800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Научная часть работ</a:t>
            </a: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1800" dirty="0" smtClean="0">
                <a:solidFill>
                  <a:srgbClr val="000066"/>
                </a:solidFill>
                <a:latin typeface="Arial" panose="020B0604020202020204" pitchFamily="34" charset="0"/>
              </a:rPr>
              <a:t>Дальнейшее использование физически осмысленных агрегатов </a:t>
            </a:r>
            <a:r>
              <a:rPr lang="en-US" altLang="ru-RU" sz="1800" dirty="0" smtClean="0">
                <a:solidFill>
                  <a:srgbClr val="000066"/>
                </a:solidFill>
                <a:latin typeface="Arial" panose="020B0604020202020204" pitchFamily="34" charset="0"/>
              </a:rPr>
              <a:t/>
            </a:r>
            <a:br>
              <a:rPr lang="en-US" altLang="ru-RU" sz="1800" dirty="0" smtClean="0">
                <a:solidFill>
                  <a:srgbClr val="000066"/>
                </a:solidFill>
                <a:latin typeface="Arial" panose="020B0604020202020204" pitchFamily="34" charset="0"/>
              </a:rPr>
            </a:br>
            <a:r>
              <a:rPr lang="ru-RU" altLang="ru-RU" sz="1800" dirty="0" smtClean="0">
                <a:solidFill>
                  <a:srgbClr val="000066"/>
                </a:solidFill>
                <a:latin typeface="Arial" panose="020B0604020202020204" pitchFamily="34" charset="0"/>
              </a:rPr>
              <a:t>базовых физических признаков (в </a:t>
            </a:r>
            <a:r>
              <a:rPr lang="ru-RU" altLang="ru-RU" sz="1800" dirty="0" err="1" smtClean="0">
                <a:solidFill>
                  <a:srgbClr val="000066"/>
                </a:solidFill>
                <a:latin typeface="Arial" panose="020B0604020202020204" pitchFamily="34" charset="0"/>
              </a:rPr>
              <a:t>т.ч</a:t>
            </a:r>
            <a:r>
              <a:rPr lang="ru-RU" altLang="ru-RU" sz="1800" dirty="0" smtClean="0">
                <a:solidFill>
                  <a:srgbClr val="000066"/>
                </a:solidFill>
                <a:latin typeface="Arial" panose="020B0604020202020204" pitchFamily="34" charset="0"/>
              </a:rPr>
              <a:t>. </a:t>
            </a:r>
            <a:r>
              <a:rPr lang="en-US" altLang="ru-RU" sz="1800" dirty="0" smtClean="0">
                <a:solidFill>
                  <a:srgbClr val="000066"/>
                </a:solidFill>
                <a:latin typeface="Arial" panose="020B0604020202020204" pitchFamily="34" charset="0"/>
              </a:rPr>
              <a:t>coupling functions</a:t>
            </a:r>
            <a:r>
              <a:rPr lang="ru-RU" altLang="ru-RU" sz="1800" dirty="0" smtClean="0">
                <a:solidFill>
                  <a:srgbClr val="000066"/>
                </a:solidFill>
                <a:latin typeface="Arial" panose="020B0604020202020204" pitchFamily="34" charset="0"/>
              </a:rPr>
              <a:t>)</a:t>
            </a: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1800" dirty="0" smtClean="0">
                <a:solidFill>
                  <a:srgbClr val="000066"/>
                </a:solidFill>
                <a:latin typeface="Arial" panose="020B0604020202020204" pitchFamily="34" charset="0"/>
              </a:rPr>
              <a:t>Разработка и применение методов классификации событий</a:t>
            </a: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1800" dirty="0" smtClean="0">
                <a:solidFill>
                  <a:srgbClr val="000066"/>
                </a:solidFill>
                <a:latin typeface="Arial" panose="020B0604020202020204" pitchFamily="34" charset="0"/>
              </a:rPr>
              <a:t>Использование нелинейных адаптивных методов отбора и преобразования признаков</a:t>
            </a: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1800" dirty="0" smtClean="0">
                <a:solidFill>
                  <a:srgbClr val="000066"/>
                </a:solidFill>
                <a:latin typeface="Arial" panose="020B0604020202020204" pitchFamily="34" charset="0"/>
              </a:rPr>
              <a:t>Исследование возможностей учёта КВМ</a:t>
            </a: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1800" dirty="0">
                <a:solidFill>
                  <a:srgbClr val="000066"/>
                </a:solidFill>
                <a:latin typeface="Arial" panose="020B0604020202020204" pitchFamily="34" charset="0"/>
              </a:rPr>
              <a:t>Использование индексов УНЧ</a:t>
            </a: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1800" dirty="0" smtClean="0">
                <a:solidFill>
                  <a:srgbClr val="000066"/>
                </a:solidFill>
                <a:latin typeface="Arial" panose="020B0604020202020204" pitchFamily="34" charset="0"/>
              </a:rPr>
              <a:t>Оптимизация и использование современных адаптивных методов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36" y="294158"/>
            <a:ext cx="8687144" cy="6303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85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16" y="332656"/>
            <a:ext cx="8779972" cy="6196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121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84" y="332018"/>
            <a:ext cx="8397288" cy="6121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622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56862" y="176308"/>
            <a:ext cx="7884368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4400" b="1" i="1" dirty="0" smtClean="0">
                <a:solidFill>
                  <a:srgbClr val="FFC000"/>
                </a:solidFill>
                <a:latin typeface="Arial" panose="020B0604020202020204" pitchFamily="34" charset="0"/>
              </a:rPr>
              <a:t>     Спасибо за внимание!</a:t>
            </a:r>
            <a:endParaRPr lang="en-US" altLang="ru-RU" sz="4400" b="1" i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9" descr="НИИЯФ МГ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9" y="6059067"/>
            <a:ext cx="1259632" cy="79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6" descr="moscow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15" y="1235926"/>
            <a:ext cx="7248062" cy="479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70609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Вспышка на Солнце 6 мая 2024</a:t>
            </a:r>
            <a:endParaRPr lang="ru-RU" sz="3600" dirty="0"/>
          </a:p>
        </p:txBody>
      </p:sp>
      <p:pic>
        <p:nvPicPr>
          <p:cNvPr id="8196" name="Picture 4" descr="https://spaceweather.com/images2024/06may24/m4p5_anim_op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764704"/>
            <a:ext cx="5904656" cy="590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80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3303280"/>
            <a:ext cx="9144000" cy="3528392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Градиентные деревья регрессии (GBRT), используемые для онлайн-прогнозирования, являются обобщением усиления произвольных функций дифференциальных потерь..</a:t>
            </a:r>
          </a:p>
          <a:p>
            <a:pPr algn="l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Преимуществами GBRT являются: естественная обработка данных смешанного типа (то есть разнородных функций);</a:t>
            </a:r>
          </a:p>
          <a:p>
            <a:pPr algn="l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высокая предсказательная сила; устойчивость к выбросам в выходном пространстве (через надежные функции потерь).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0638912"/>
            <a:ext cx="4965329" cy="2042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46" y="116632"/>
            <a:ext cx="8522518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624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spaceweather.com/images2024/06may24/blackout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50" y="692696"/>
            <a:ext cx="8880921" cy="492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16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7290" y="202293"/>
            <a:ext cx="8757822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СКЛ и мягкое рентгеновское излучение 9-19 мая 2024 г.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10" y="764704"/>
            <a:ext cx="8672480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2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35531</TotalTime>
  <Words>1955</Words>
  <Application>Microsoft Office PowerPoint</Application>
  <PresentationFormat>Экран (4:3)</PresentationFormat>
  <Paragraphs>378</Paragraphs>
  <Slides>70</Slides>
  <Notes>28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70</vt:i4>
      </vt:variant>
    </vt:vector>
  </HeadingPairs>
  <TitlesOfParts>
    <vt:vector size="74" baseType="lpstr">
      <vt:lpstr>Воздушный поток</vt:lpstr>
      <vt:lpstr>Точечный рисунок</vt:lpstr>
      <vt:lpstr>Документ</vt:lpstr>
      <vt:lpstr>Формула</vt:lpstr>
      <vt:lpstr>Презентация PowerPoint</vt:lpstr>
      <vt:lpstr>План доклада</vt:lpstr>
      <vt:lpstr>Космическая погода или Space Weather</vt:lpstr>
      <vt:lpstr>Презентация PowerPoint</vt:lpstr>
      <vt:lpstr>Основные факторы космической погоды</vt:lpstr>
      <vt:lpstr>Солнечное пятно AО13664 ( май 2024) сравнимое  с пятном, ставшим источником события Кэррингтона</vt:lpstr>
      <vt:lpstr>Вспышка на Солнце 6 мая 2024</vt:lpstr>
      <vt:lpstr>Презентация PowerPoint</vt:lpstr>
      <vt:lpstr>Презентация PowerPoint</vt:lpstr>
      <vt:lpstr>КОРОНАЛЬНЫЙ ВЫБРОС 11 мая 2024</vt:lpstr>
      <vt:lpstr> Магнитные бури  мая 2024</vt:lpstr>
      <vt:lpstr>Презентация PowerPoint</vt:lpstr>
      <vt:lpstr>Презентация PowerPoint</vt:lpstr>
      <vt:lpstr>Презентация PowerPoint</vt:lpstr>
      <vt:lpstr>Сравнение магнитных бурь возмущение после вспышек мая 2024 и октября 2003 г</vt:lpstr>
      <vt:lpstr>Сравнение потоков протонов от вспышки 28 октября 2021 и 2003 г</vt:lpstr>
      <vt:lpstr> CORONAS-Photon data (550 кm, April,  2009),  enhancement of flux in the VERB after HSS SW coming to the Earth. </vt:lpstr>
      <vt:lpstr>Презентация PowerPoint</vt:lpstr>
      <vt:lpstr>View to Poles   28- 30 /10/03     01- 05/11/03   </vt:lpstr>
      <vt:lpstr>Презентация PowerPoint</vt:lpstr>
      <vt:lpstr>Воздействие различных факторов космической погоды среды на космические аппараты</vt:lpstr>
      <vt:lpstr>МАТЕМАТИЧЕСКАЯ МОДЕЛЬ НЕЙРОНА</vt:lpstr>
      <vt:lpstr>ПЕРСЕПТРОН  РОЗЕНБЛАТТА</vt:lpstr>
      <vt:lpstr>МНОГОСЛОЙНЫЙ ПЕРСЕПТРОН</vt:lpstr>
      <vt:lpstr>ОБЩАЯ  СХЕМА  МАШИННОГО  ОБУЧЕНИЯ</vt:lpstr>
      <vt:lpstr>ТИПОЛОГИЯ  ЗАДАЧ,  РЕШАЕМЫХ  МЕТОДАМИ  МО</vt:lpstr>
      <vt:lpstr>ОБУЧЕНИЕ  НЕЙРОННОЙ  СЕТИ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https://swx.sinp.msu.ru/weather.php  </vt:lpstr>
      <vt:lpstr>Презентация PowerPoint</vt:lpstr>
      <vt:lpstr>Пример прогноза Dst-индекса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Прогнозирование Dst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Релятивистские электроны   внешнего радиационного пояса Земли</vt:lpstr>
      <vt:lpstr>Презентация PowerPoint</vt:lpstr>
      <vt:lpstr>Пример сравнения результатов прогнозирования разными методами и  для февраля десяти дней февраля 2015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Демонстрация перевода данных</vt:lpstr>
      <vt:lpstr>Влияние доменной адаптации данных на качество прогноза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Компания "НейроПроект"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Igor</dc:creator>
  <cp:lastModifiedBy>Maksina</cp:lastModifiedBy>
  <cp:revision>679</cp:revision>
  <cp:lastPrinted>2017-03-16T10:46:28Z</cp:lastPrinted>
  <dcterms:created xsi:type="dcterms:W3CDTF">2012-01-23T16:12:59Z</dcterms:created>
  <dcterms:modified xsi:type="dcterms:W3CDTF">2024-09-04T08:04:01Z</dcterms:modified>
</cp:coreProperties>
</file>