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A9C"/>
    <a:srgbClr val="3C9F56"/>
    <a:srgbClr val="A64B3F"/>
    <a:srgbClr val="96A4B4"/>
    <a:srgbClr val="BAF4C9"/>
    <a:srgbClr val="CDFAD8"/>
    <a:srgbClr val="D9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8253-51B7-41A1-8D26-8B1230234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68D1-8704-4684-961F-30F7F76F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68D1-8704-4684-961F-30F7F76FC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C794-4C7A-45C6-9B96-B34877C3DF8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0CCC-B718-4EA6-85DC-135EA418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atmos15010092" TargetMode="External"/><Relationship Id="rId2" Type="http://schemas.openxmlformats.org/officeDocument/2006/relationships/hyperlink" Target="https://doi.org/10.3390/atmos1502015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1FA61C-4F77-39A4-D4BC-8FA8AE25694D}"/>
              </a:ext>
            </a:extLst>
          </p:cNvPr>
          <p:cNvSpPr txBox="1"/>
          <p:nvPr/>
        </p:nvSpPr>
        <p:spPr>
          <a:xfrm>
            <a:off x="-53128" y="91835"/>
            <a:ext cx="9250256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Исследование влияния протонов солнечных космических лучей на скорость ионизации атмосферы Земли</a:t>
            </a:r>
            <a:endParaRPr lang="ru-RU" cap="all" dirty="0">
              <a:solidFill>
                <a:srgbClr val="A64B3F"/>
              </a:solidFill>
              <a:latin typeface="DejaVu Serif" panose="020606030506050202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FC709-6B65-1E06-C2CA-7B4B89A2F949}"/>
              </a:ext>
            </a:extLst>
          </p:cNvPr>
          <p:cNvSpPr txBox="1"/>
          <p:nvPr/>
        </p:nvSpPr>
        <p:spPr>
          <a:xfrm>
            <a:off x="-303530" y="1296280"/>
            <a:ext cx="9751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Маурчев</a:t>
            </a:r>
            <a:r>
              <a:rPr lang="ru-RU" sz="1400" i="1" dirty="0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 Е.А., Диденко К.А., Шлык Н.А., </a:t>
            </a:r>
            <a:r>
              <a:rPr lang="ru-RU" sz="1400" i="1" dirty="0" err="1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Абунина</a:t>
            </a:r>
            <a:r>
              <a:rPr lang="ru-RU" sz="1400" i="1" dirty="0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 М.А., </a:t>
            </a:r>
            <a:r>
              <a:rPr lang="ru-RU" sz="1400" i="1" dirty="0" err="1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Абунин</a:t>
            </a:r>
            <a:r>
              <a:rPr lang="ru-RU" sz="1400" i="1" dirty="0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 А.А., Белов А.В.</a:t>
            </a:r>
            <a:endParaRPr lang="en-US" sz="1400" i="1" dirty="0">
              <a:solidFill>
                <a:srgbClr val="A64B3F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C935C-44FE-5D91-40DB-C8ABA2B0B39D}"/>
              </a:ext>
            </a:extLst>
          </p:cNvPr>
          <p:cNvSpPr txBox="1"/>
          <p:nvPr/>
        </p:nvSpPr>
        <p:spPr>
          <a:xfrm>
            <a:off x="-303530" y="6483219"/>
            <a:ext cx="9751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A64B3F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Иркутск, 2024.</a:t>
            </a:r>
            <a:endParaRPr lang="en-US" sz="1600" dirty="0">
              <a:solidFill>
                <a:srgbClr val="A64B3F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3628DC-373E-82E6-8382-5793B9F1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106">
            <a:off x="-766490" y="3374056"/>
            <a:ext cx="10285666" cy="1099485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CC6559B-B651-005B-CFDE-3CF95522A1A8}"/>
              </a:ext>
            </a:extLst>
          </p:cNvPr>
          <p:cNvCxnSpPr>
            <a:cxnSpLocks/>
          </p:cNvCxnSpPr>
          <p:nvPr/>
        </p:nvCxnSpPr>
        <p:spPr>
          <a:xfrm>
            <a:off x="69979" y="1127776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5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МОДЕЛЬНЫЕ СПЕКТРЫ ПРОТОНОВ ПЕРВИЧНЫХ КЛ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98DF2-6026-B0C7-D8F6-C874E381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7" y="410295"/>
            <a:ext cx="8507844" cy="63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СКОРОСТЬ ИОНИЗАЦИИ, ЖЕСТКОСТЬ К = 0.17 ГВ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78399-CBC7-05AF-9375-F77CF7D4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" y="569534"/>
            <a:ext cx="8453535" cy="61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СКОРОСТЬ ИОНИЗАЦИИ, ЖЕСТКОСТЬ К = 0</a:t>
            </a:r>
            <a:r>
              <a:rPr lang="en-US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64 ГВ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CB72D-6B8F-1525-543C-A6B564A0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3" y="569535"/>
            <a:ext cx="8318241" cy="61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AEA9C9-9CE0-402C-5EFC-B7E7658749F1}"/>
              </a:ext>
            </a:extLst>
          </p:cNvPr>
          <p:cNvSpPr txBox="1"/>
          <p:nvPr/>
        </p:nvSpPr>
        <p:spPr>
          <a:xfrm>
            <a:off x="245745" y="645706"/>
            <a:ext cx="86525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Maurchev et al., 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Comparison of Atmospheric Ionization for Solar Proton Events of the Last Three Solar Cycles 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// Atmosphere 2024, 15(2), 151; </a:t>
            </a:r>
            <a:r>
              <a:rPr lang="en-US" sz="16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https://doi.org/10.3390/atmos15020151</a:t>
            </a:r>
            <a:r>
              <a:rPr lang="en-US" sz="16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Maurchev et al., 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 Method for the Ambient Equivalent Dose Estimation in a Wide Range of Altitudes during SEP and GLE Events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// Atmosphere 2024, 15(1), 92; </a:t>
            </a:r>
            <a:r>
              <a:rPr lang="en-US" sz="16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https://doi.org/10.3390/atmos15010092</a:t>
            </a:r>
            <a:endParaRPr lang="en-US" sz="1600" dirty="0">
              <a:solidFill>
                <a:srgbClr val="3D6A9C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Маурчев Е.А. и </a:t>
            </a:r>
            <a:r>
              <a:rPr lang="en-US" sz="1600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др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.,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Оценка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эквивалентной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дозы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излучения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на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разных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высотах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атмосферы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Земли</a:t>
            </a:r>
            <a:r>
              <a:rPr lang="en-US" sz="16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// </a:t>
            </a:r>
            <a:r>
              <a:rPr lang="en-US" sz="1600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Солнечно-земная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физика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2022. -Т. 8. -№ 3. -С. 29-34.</a:t>
            </a:r>
          </a:p>
          <a:p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600" b="1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 ХОРОШЕМ СОГЛАСИИ С </a:t>
            </a:r>
            <a:r>
              <a:rPr lang="en-US" sz="1600" b="1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Mishev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A.L.; </a:t>
            </a:r>
            <a:r>
              <a:rPr lang="en-US" sz="16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Adibpour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F.; </a:t>
            </a:r>
            <a:r>
              <a:rPr lang="en-US" sz="16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Usoskin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I.G.; </a:t>
            </a:r>
            <a:r>
              <a:rPr lang="en-US" sz="16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Felsberger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E. Computation of dose rate at flight altitudes during ground level enhancements no. 69, 70 and 71</a:t>
            </a:r>
            <a:r>
              <a:rPr lang="en-US" sz="1600" i="1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Adv. Space Res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2015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600" i="1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55</a:t>
            </a:r>
            <a:r>
              <a:rPr lang="en-US" sz="16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354–362</a:t>
            </a:r>
            <a:endParaRPr lang="en-US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HTTPS://RUSCOSMICS.RU</a:t>
            </a:r>
            <a:endParaRPr lang="ru-RU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34C990-215C-E82A-6841-68FEF3DB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285"/>
            <a:ext cx="9144000" cy="4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AEA9C9-9CE0-402C-5EFC-B7E7658749F1}"/>
              </a:ext>
            </a:extLst>
          </p:cNvPr>
          <p:cNvSpPr txBox="1"/>
          <p:nvPr/>
        </p:nvSpPr>
        <p:spPr>
          <a:xfrm>
            <a:off x="245745" y="645706"/>
            <a:ext cx="865251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Использование модели для оценки эквивалентной дозы излучения на высотах от 0 до 98 км (</a:t>
            </a:r>
            <a:r>
              <a:rPr lang="ru-RU" sz="1600" b="1" dirty="0" err="1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Маурчев</a:t>
            </a:r>
            <a:r>
              <a:rPr lang="ru-RU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Е.А. и др., ОЦЕНКА ЭКВИВАЛЕНТНОЙ ДОЗЫ ИЗЛУЧЕНИЯ НА РАЗНЫХ ВЫСОТАХ АТМОСФЕРЫ ЗЕМЛИ, Солнечно-земная физика, 2022</a:t>
            </a:r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Использование модели в задачах химии атмосферы (</a:t>
            </a:r>
            <a:r>
              <a:rPr lang="en-US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Kirillov et al., VIBRATIONAL KINETICS OF NO AND N2 IN THE EARTH'S MIDDLE ATMOSPHERE DURING GLE69 ON JANUARY 20, 2005 // Journal of Geophysical Research: Atmospheres</a:t>
            </a:r>
            <a:r>
              <a:rPr lang="ru-RU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  <a:r>
              <a:rPr lang="en-US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2023</a:t>
            </a:r>
            <a:r>
              <a:rPr lang="en-US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Использование модели в методах восстановления спектра первичных частиц: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Махмутов</a:t>
            </a:r>
            <a:r>
              <a:rPr lang="ru-RU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В.С. и др., РАЗВИТИЕ МЕТОДА ВОССТАНОВЛЕНИЯ ЭНЕРГЕТИЧЕСКИХ СПЕКТРОВ ВЫСЫПАЮЩИХСЯ ЭЛЕКТРОНОВ ПО ДАННЫМ ИЗМЕРЕНИЙ В АТМОСФЕРЕ </a:t>
            </a:r>
            <a:r>
              <a:rPr lang="en-US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// </a:t>
            </a:r>
            <a:r>
              <a:rPr lang="ru-RU" sz="1600" b="1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Геомагнетизм и аэрономия, 2023</a:t>
            </a:r>
            <a:endParaRPr lang="ru-RU" sz="1600" b="1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Цитирование модели в работе по восстановлению спектра первичных частиц:</a:t>
            </a:r>
          </a:p>
          <a:p>
            <a:endParaRPr lang="ru-RU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Mishev</a:t>
            </a:r>
            <a:r>
              <a:rPr lang="en-US" sz="1600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A.L.</a:t>
            </a:r>
            <a:r>
              <a:rPr lang="ru-RU" sz="1600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UPDATED NEUTRON-MONITOR YIELD FUNCTION: BRIDGING BETWEEN IN SITU AND GROUND-BASED COSMIC RAY MEASUREMENTS</a:t>
            </a:r>
            <a:r>
              <a:rPr lang="ru-RU" sz="1600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// Journal of Geophysical Research: Space Physics. 2020.</a:t>
            </a:r>
            <a:endParaRPr lang="ru-RU" sz="1600" dirty="0">
              <a:solidFill>
                <a:schemeClr val="accent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6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A2BA7-F75F-94CA-8879-8536A152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" y="947167"/>
            <a:ext cx="5025644" cy="3323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42887D-7575-1604-766F-4E5DC451C0DE}"/>
              </a:ext>
            </a:extLst>
          </p:cNvPr>
          <p:cNvSpPr txBox="1"/>
          <p:nvPr/>
        </p:nvSpPr>
        <p:spPr>
          <a:xfrm>
            <a:off x="0" y="4593279"/>
            <a:ext cx="547332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Треугольник влево – измерения на зонде (04.01.2010), треугольник вправо - измерения на зонде (11.01.2010), треугольник вниз - измерения на зонде (18.01.2010), треугольник вверх - измерения на зонде (20.01.2010), крестики - измерения на аэробусе 2018(67,95 </a:t>
            </a:r>
            <a:r>
              <a:rPr lang="ru-RU" sz="14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c.ш</a:t>
            </a:r>
            <a:r>
              <a:rPr lang="ru-RU" sz="14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., 32,8 </a:t>
            </a:r>
            <a:r>
              <a:rPr lang="ru-RU" sz="1400" dirty="0" err="1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в.д</a:t>
            </a:r>
            <a:r>
              <a:rPr lang="ru-RU" sz="1400" dirty="0">
                <a:solidFill>
                  <a:srgbClr val="C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., набор высоты), сплошная линия – данные расчетов.</a:t>
            </a:r>
            <a:endParaRPr lang="en-US" sz="14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9F4315-6D34-26AA-E8AC-DCD2DE83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23" y="831850"/>
            <a:ext cx="340995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ПОЛЬЗУЯСЬ СЛУЧАЕМ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88F9D-26C2-9FB0-2CD8-0F7B317A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551179"/>
            <a:ext cx="7236460" cy="5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4594CF8-C962-0B46-205F-DC00BD2A1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3" y="1760364"/>
            <a:ext cx="3550368" cy="1132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3E8A02-875B-2B6A-9026-E965A958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9" y="2963692"/>
            <a:ext cx="3666361" cy="3578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EADD80-9363-B21F-77C1-1359BB9D9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37" y="2727418"/>
            <a:ext cx="2912656" cy="21313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18DA12-C1EB-A19E-8092-CC67DC7C5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77" y="2193250"/>
            <a:ext cx="3209491" cy="427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AB97DD-43DD-3090-F391-D1CCD665BA6A}"/>
              </a:ext>
            </a:extLst>
          </p:cNvPr>
          <p:cNvSpPr txBox="1"/>
          <p:nvPr/>
        </p:nvSpPr>
        <p:spPr>
          <a:xfrm>
            <a:off x="1988820" y="77448"/>
            <a:ext cx="516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Arial" panose="020B0604020202020204" pitchFamily="34" charset="0"/>
              </a:rPr>
              <a:t>СПАСИБО ЗА ВНИМАНИЕ!</a:t>
            </a:r>
            <a:endParaRPr lang="en-US" sz="2400" b="1" cap="all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1C7C20-F215-94AD-DF36-AA2F10213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5" y="539113"/>
            <a:ext cx="5617029" cy="16985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A8839E-B351-8A43-AC3F-133014109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1226196"/>
            <a:ext cx="2956764" cy="9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711CA0-5A64-F866-586B-94B4927D8106}"/>
              </a:ext>
            </a:extLst>
          </p:cNvPr>
          <p:cNvSpPr txBox="1"/>
          <p:nvPr/>
        </p:nvSpPr>
        <p:spPr>
          <a:xfrm>
            <a:off x="34989" y="1022598"/>
            <a:ext cx="907402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Космические лучи (КЛ) – большой спектр типов частиц, включая ядра тяжелых элементов (</a:t>
            </a:r>
            <a:r>
              <a:rPr lang="en-US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Z&gt;2</a:t>
            </a: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), но в основном – протоны (</a:t>
            </a:r>
            <a:r>
              <a:rPr lang="en-US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~</a:t>
            </a: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90%).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Работа посвящена моделированию только протонов КЛ.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Рассматриваются два случая – для протонов галактических и солнечных КЛ (СКЛ == </a:t>
            </a:r>
            <a:r>
              <a:rPr lang="en-US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SEP)</a:t>
            </a: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Модельные спектры первичных частиц: их основная характеристика – дифференциальный энергетический спектр.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Рассмотрено несколько событий солнечных энергичных частиц.</a:t>
            </a:r>
            <a:endParaRPr lang="en-US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Результат – скорость ионизации на высотах от 0 до 98 км.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760AA-FBD2-9AD5-CCAB-2407D42AF98D}"/>
              </a:ext>
            </a:extLst>
          </p:cNvPr>
          <p:cNvSpPr txBox="1"/>
          <p:nvPr/>
        </p:nvSpPr>
        <p:spPr>
          <a:xfrm>
            <a:off x="0" y="23458"/>
            <a:ext cx="3671147" cy="38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Основные пункты работы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AC62C62-7705-924A-E327-36CBF6C81BA0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4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F94A2-F5DE-6C69-FB31-2F2D8CD3E1AB}"/>
              </a:ext>
            </a:extLst>
          </p:cNvPr>
          <p:cNvSpPr txBox="1"/>
          <p:nvPr/>
        </p:nvSpPr>
        <p:spPr>
          <a:xfrm>
            <a:off x="-1" y="23458"/>
            <a:ext cx="7084907" cy="38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УСЛОВНАЯ (ОЧЕНЬ) СХЕМА РОЖДЕНИЯ КАСКАДА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FF0ECA5-8F50-721B-15ED-FE8CB3AA5ED4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949D7A-C47A-0F23-1095-6A4E3A0CE7BC}"/>
              </a:ext>
            </a:extLst>
          </p:cNvPr>
          <p:cNvSpPr txBox="1"/>
          <p:nvPr/>
        </p:nvSpPr>
        <p:spPr>
          <a:xfrm>
            <a:off x="-376335" y="6534835"/>
            <a:ext cx="38931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500" b="1" dirty="0" err="1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Filges</a:t>
            </a:r>
            <a:r>
              <a:rPr lang="ru-RU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ru-RU" sz="1500" b="1" dirty="0" err="1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Goldenbaum</a:t>
            </a:r>
            <a:r>
              <a:rPr lang="ru-RU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F., 2009</a:t>
            </a:r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500" b="1" dirty="0">
              <a:solidFill>
                <a:srgbClr val="96A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AA5F1-14B4-D3FC-66E0-23087855D029}"/>
              </a:ext>
            </a:extLst>
          </p:cNvPr>
          <p:cNvSpPr txBox="1"/>
          <p:nvPr/>
        </p:nvSpPr>
        <p:spPr>
          <a:xfrm>
            <a:off x="6026601" y="387350"/>
            <a:ext cx="2848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6A4B4"/>
              </a:solidFill>
              <a:latin typeface="DejaVu Serif" panose="02060603050605020204" pitchFamily="18" charset="0"/>
              <a:ea typeface="DejaVu Serif" panose="0206060305060502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6A4B4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Arial" panose="020B0604020202020204" pitchFamily="34" charset="0"/>
              </a:rPr>
              <a:t>RUSCOSMICS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A4B4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Arial" panose="020B0604020202020204" pitchFamily="34" charset="0"/>
              </a:rPr>
              <a:t>PLANETOCOSMICS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A4B4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Arial" panose="020B0604020202020204" pitchFamily="34" charset="0"/>
              </a:rPr>
              <a:t>MCNP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C0519CE-6CA4-B24B-EA02-B96237DF0731}"/>
              </a:ext>
            </a:extLst>
          </p:cNvPr>
          <p:cNvGrpSpPr/>
          <p:nvPr/>
        </p:nvGrpSpPr>
        <p:grpSpPr>
          <a:xfrm>
            <a:off x="0" y="693775"/>
            <a:ext cx="8058586" cy="6140767"/>
            <a:chOff x="0" y="693775"/>
            <a:chExt cx="8058586" cy="614076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82821A1-69F9-9ED3-2688-8A061950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3775"/>
              <a:ext cx="8058586" cy="6140767"/>
            </a:xfrm>
            <a:prstGeom prst="rect">
              <a:avLst/>
            </a:prstGeom>
          </p:spPr>
        </p:pic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D0C522A1-4ED3-CC74-B2F3-E81BE68943C0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" y="4210382"/>
              <a:ext cx="270933" cy="745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47805D-EE58-39A5-6F49-0A898611DD63}"/>
                </a:ext>
              </a:extLst>
            </p:cNvPr>
            <p:cNvSpPr txBox="1"/>
            <p:nvPr/>
          </p:nvSpPr>
          <p:spPr>
            <a:xfrm>
              <a:off x="430279" y="4868333"/>
              <a:ext cx="39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ν</a:t>
              </a:r>
              <a:r>
                <a:rPr lang="el-GR" sz="2000" baseline="-25000" dirty="0"/>
                <a:t>μ</a:t>
              </a:r>
              <a:endParaRPr lang="ru-RU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98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060A7-5558-14BB-7B19-A0E72FE56999}"/>
              </a:ext>
            </a:extLst>
          </p:cNvPr>
          <p:cNvSpPr txBox="1"/>
          <p:nvPr/>
        </p:nvSpPr>
        <p:spPr>
          <a:xfrm>
            <a:off x="0" y="23458"/>
            <a:ext cx="1752211" cy="38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GEANT4</a:t>
            </a:r>
            <a:endParaRPr lang="ru-RU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86DEBCC-9A31-8220-D8CD-CB26E0A53593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6856BD-4B3F-098C-D42A-C0A32AEEE06E}"/>
              </a:ext>
            </a:extLst>
          </p:cNvPr>
          <p:cNvSpPr txBox="1"/>
          <p:nvPr/>
        </p:nvSpPr>
        <p:spPr>
          <a:xfrm>
            <a:off x="1752211" y="799943"/>
            <a:ext cx="5533954" cy="338554"/>
          </a:xfrm>
          <a:prstGeom prst="rect">
            <a:avLst/>
          </a:prstGeom>
          <a:noFill/>
          <a:ln w="38100">
            <a:solidFill>
              <a:srgbClr val="3C9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A64B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GEANT4 11.0</a:t>
            </a:r>
            <a:r>
              <a:rPr lang="ru-RU" sz="1600" b="1" dirty="0">
                <a:solidFill>
                  <a:srgbClr val="A64B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b="1" dirty="0">
                <a:solidFill>
                  <a:srgbClr val="A64B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SDK </a:t>
            </a:r>
            <a:r>
              <a:rPr lang="ru-RU" sz="1600" b="1" dirty="0">
                <a:solidFill>
                  <a:srgbClr val="A64B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(постоянно обновляется)</a:t>
            </a:r>
            <a:endParaRPr lang="ru-RU" sz="1600" b="1" cap="all" dirty="0">
              <a:solidFill>
                <a:srgbClr val="A64B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F61FF-5EB7-75CB-8200-036B341EC16B}"/>
              </a:ext>
            </a:extLst>
          </p:cNvPr>
          <p:cNvSpPr txBox="1"/>
          <p:nvPr/>
        </p:nvSpPr>
        <p:spPr>
          <a:xfrm>
            <a:off x="69980" y="1897313"/>
            <a:ext cx="4741752" cy="3667607"/>
          </a:xfrm>
          <a:prstGeom prst="rect">
            <a:avLst/>
          </a:prstGeom>
          <a:noFill/>
          <a:ln w="38100">
            <a:solidFill>
              <a:srgbClr val="A64B3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DATA_SETS (SHORT LIST)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Neutron data files (with thermal CS)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G4NDL4.6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Low energy electromagnetic processes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G4EMLOW8.0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Photon evaporation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G4PhotonEvaporation5.7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Radioactive decay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G4RadioactiveDecay5.6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Evaluated cross-sections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G4SAIDDATA2.0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Evaluated particle cross-sections on natural composition of elements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G4PARTICLEXS4.0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Nuclear shell effects in INCL/ABLA hadronic model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G4ABLA3.1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Proton and neutron density profiles in INCL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G4INCL1.0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 </a:t>
            </a:r>
          </a:p>
          <a:p>
            <a:pPr marL="214313" indent="-21431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Shell ionization cross-sections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G4PII1.3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Nuclides properties 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b="1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G4ENSDFSTATE2.3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96A4B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200" u="sng" dirty="0">
                <a:solidFill>
                  <a:srgbClr val="96A4B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https://geant4.web.cern.ch/download/data_files_citations</a:t>
            </a:r>
            <a:r>
              <a:rPr lang="en-US" sz="1200" dirty="0">
                <a:solidFill>
                  <a:srgbClr val="96A4B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73920-38DC-F09F-6D37-5A28BBD43A4A}"/>
              </a:ext>
            </a:extLst>
          </p:cNvPr>
          <p:cNvSpPr txBox="1"/>
          <p:nvPr/>
        </p:nvSpPr>
        <p:spPr>
          <a:xfrm>
            <a:off x="4912548" y="1897313"/>
            <a:ext cx="4161471" cy="1692771"/>
          </a:xfrm>
          <a:prstGeom prst="rect">
            <a:avLst/>
          </a:prstGeom>
          <a:noFill/>
          <a:ln w="38100">
            <a:solidFill>
              <a:srgbClr val="A64B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A64B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INTERACTION MODELS (MAIN LIST)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quark-gluon string Parton model (for hadrons E &gt; 10 GeV) </a:t>
            </a:r>
            <a:r>
              <a:rPr lang="en-US" sz="13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</a:t>
            </a:r>
            <a:r>
              <a:rPr lang="en-US" sz="1300" dirty="0" err="1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Amelin</a:t>
            </a:r>
            <a:r>
              <a:rPr lang="en-US" sz="13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et al., 2001]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</a:t>
            </a:r>
            <a:r>
              <a:rPr lang="en-US" sz="1300" dirty="0" err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Bertini</a:t>
            </a: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cascades (for hadrons E &lt; 10 GeV)</a:t>
            </a:r>
            <a:r>
              <a:rPr lang="en-US" sz="13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3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[Heikkinen et al., 2003]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low-energy neutron interactions model (E &lt; 20 MeV)</a:t>
            </a:r>
            <a:r>
              <a:rPr lang="en-US" sz="13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[</a:t>
            </a:r>
            <a:r>
              <a:rPr lang="en-US" sz="1300" dirty="0" err="1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Garny</a:t>
            </a:r>
            <a:r>
              <a:rPr lang="en-US" sz="1300" dirty="0">
                <a:solidFill>
                  <a:srgbClr val="3D6A9C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et al., 2009]</a:t>
            </a:r>
            <a:endParaRPr lang="ru-RU" sz="1300" dirty="0">
              <a:solidFill>
                <a:srgbClr val="3D6A9C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19FB4-060F-2048-A41B-1D4B0915F2E7}"/>
              </a:ext>
            </a:extLst>
          </p:cNvPr>
          <p:cNvSpPr txBox="1"/>
          <p:nvPr/>
        </p:nvSpPr>
        <p:spPr>
          <a:xfrm>
            <a:off x="4912548" y="3747173"/>
            <a:ext cx="4161470" cy="1815882"/>
          </a:xfrm>
          <a:prstGeom prst="rect">
            <a:avLst/>
          </a:prstGeom>
          <a:noFill/>
          <a:ln w="38100">
            <a:solidFill>
              <a:srgbClr val="3C9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OWN_MODULES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Primary particle generators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Geometry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Angle distribution detector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Energy-binned scorer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Ionization yield function scorer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C9F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Particle flux scorer</a:t>
            </a:r>
          </a:p>
          <a:p>
            <a:pPr algn="just"/>
            <a:endParaRPr lang="ru-RU" sz="1400" dirty="0">
              <a:solidFill>
                <a:srgbClr val="3C9F56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00F8C-9BC3-354A-9E41-0FC75D057E27}"/>
              </a:ext>
            </a:extLst>
          </p:cNvPr>
          <p:cNvSpPr txBox="1"/>
          <p:nvPr/>
        </p:nvSpPr>
        <p:spPr>
          <a:xfrm>
            <a:off x="3416174" y="6447192"/>
            <a:ext cx="25298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[https://geant4.web.cern.ch/]</a:t>
            </a:r>
            <a:endParaRPr lang="ru-RU" sz="1500" b="1" dirty="0">
              <a:solidFill>
                <a:srgbClr val="96A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872ABB3-1B64-81F9-93E5-2480652B385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440856" y="1136713"/>
            <a:ext cx="15888" cy="760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56B5B3B-85F4-F718-124B-1F2C2CA8EC27}"/>
              </a:ext>
            </a:extLst>
          </p:cNvPr>
          <p:cNvCxnSpPr>
            <a:cxnSpLocks/>
          </p:cNvCxnSpPr>
          <p:nvPr/>
        </p:nvCxnSpPr>
        <p:spPr>
          <a:xfrm flipH="1">
            <a:off x="6641577" y="1136713"/>
            <a:ext cx="15888" cy="760600"/>
          </a:xfrm>
          <a:prstGeom prst="straightConnector1">
            <a:avLst/>
          </a:prstGeom>
          <a:ln w="57150">
            <a:solidFill>
              <a:srgbClr val="3C9F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697E8E-2CBA-F667-3B04-8FE0D721029A}"/>
              </a:ext>
            </a:extLst>
          </p:cNvPr>
          <p:cNvSpPr txBox="1"/>
          <p:nvPr/>
        </p:nvSpPr>
        <p:spPr>
          <a:xfrm>
            <a:off x="0" y="5721287"/>
            <a:ext cx="37693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 – Liège intra-nuclear cascade model</a:t>
            </a:r>
          </a:p>
          <a:p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ABLA -  de-excitation models</a:t>
            </a:r>
          </a:p>
          <a:p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[</a:t>
            </a:r>
            <a:r>
              <a:rPr lang="fi-FI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Pekka Kaitaniemi et al, 2011</a:t>
            </a:r>
            <a:r>
              <a:rPr lang="en-US" sz="1500" b="1" dirty="0">
                <a:solidFill>
                  <a:srgbClr val="96A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500" b="1" dirty="0">
              <a:solidFill>
                <a:srgbClr val="96A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4254759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ГЕОМЕТРИЯ (</a:t>
            </a:r>
            <a:r>
              <a:rPr lang="en-US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NRLMSISE-00)</a:t>
            </a:r>
            <a:endParaRPr lang="ru-RU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83256EF-6CBB-AAEF-5D91-8C88C729ACEF}"/>
              </a:ext>
            </a:extLst>
          </p:cNvPr>
          <p:cNvGrpSpPr/>
          <p:nvPr/>
        </p:nvGrpSpPr>
        <p:grpSpPr>
          <a:xfrm>
            <a:off x="85870" y="2353287"/>
            <a:ext cx="9074021" cy="3610938"/>
            <a:chOff x="69979" y="867748"/>
            <a:chExt cx="9074021" cy="361093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E60A586-F5FD-5262-BA28-D3A40D55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760" y="867748"/>
              <a:ext cx="4687240" cy="361093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13A116D-86C5-5519-CCD8-320EA8506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" y="1006158"/>
              <a:ext cx="4429858" cy="347252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84DFA9-CA46-E413-6333-D8DB62C8B1AF}"/>
              </a:ext>
            </a:extLst>
          </p:cNvPr>
          <p:cNvSpPr txBox="1"/>
          <p:nvPr/>
        </p:nvSpPr>
        <p:spPr>
          <a:xfrm>
            <a:off x="85870" y="6077860"/>
            <a:ext cx="9004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Пример выходного файла модели </a:t>
            </a:r>
            <a:r>
              <a:rPr lang="en-US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NRLMSISE-00 c </a:t>
            </a: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данными плотности, температуры и процентного содержания элементов в зависимости от высоты</a:t>
            </a:r>
            <a:r>
              <a:rPr lang="en-US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</a:t>
            </a: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слева) и график распределения значений плотности и температуры в зависимости от высоты (справа).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36796-A27A-7C72-31B8-DB563DF8D797}"/>
              </a:ext>
            </a:extLst>
          </p:cNvPr>
          <p:cNvSpPr txBox="1"/>
          <p:nvPr/>
        </p:nvSpPr>
        <p:spPr>
          <a:xfrm>
            <a:off x="85870" y="537405"/>
            <a:ext cx="90040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Геометрия модели – плоская, в виде столба воздуха с длиной граней 300 км и высотой 100 км.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Скорость моделирования обратно зависит от количества объемов, чем их больше, тем скорость меньше.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Необходимость оптимизировать объемы путем уменьшения слоев (усреднение плотности на слой при достижении определенного значения глубины (г/см</a:t>
            </a:r>
            <a:r>
              <a:rPr lang="ru-RU" sz="1400" baseline="300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Опытным путем, лучшие значение – 2% или 5% от общей глубины (массы вещества) столба атмосферы.</a:t>
            </a:r>
            <a:endParaRPr lang="ru-RU" sz="16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4254759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ГЕОМЕТРИЯ (</a:t>
            </a:r>
            <a:r>
              <a:rPr lang="en-US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NRLMSISE-00)</a:t>
            </a:r>
            <a:endParaRPr lang="ru-RU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510660-509B-8674-A122-8E53E663C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1" y="588852"/>
            <a:ext cx="9095931" cy="3376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30D201-8546-BC53-B7D6-E53AB07D72B1}"/>
              </a:ext>
            </a:extLst>
          </p:cNvPr>
          <p:cNvSpPr txBox="1"/>
          <p:nvPr/>
        </p:nvSpPr>
        <p:spPr>
          <a:xfrm>
            <a:off x="0" y="4038640"/>
            <a:ext cx="9095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effectLst/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    Пример </a:t>
            </a:r>
            <a:r>
              <a:rPr lang="ru-RU" sz="16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моделирования </a:t>
            </a:r>
            <a:r>
              <a:rPr lang="ru-RU" sz="1600" dirty="0">
                <a:solidFill>
                  <a:srgbClr val="C00000"/>
                </a:solidFill>
                <a:effectLst/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прохождения частиц первичных и вторичных КЛ через атмосферу Земли с использованием модели RUSCOSMICS, показана лишь одна проекция геометрии атмосферы. На рисунке представлены геометрия атмосферы в "плоском" приближении, источник первичных протонов, определенный как точечный с изотропным угловым распределением, а также трекинг вторичных частиц. Атмосфера разделена на слои с одинаковым процентным содержанием воздуха и параметризованная при помощи модели NRLMSISE-00. Красными линиями показаны положительно заряженные частицы, синими - отрицательно, зелеными - нейтроны, желтыми - фотоны.</a:t>
            </a:r>
            <a:endParaRPr lang="en-US" sz="1600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ХАРАКТЕРИСТИКИ РАССМАТРИВАЕМЫХ СОБЫТИЙ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243088-DB8A-8372-F9A5-5AC303EF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" y="776010"/>
            <a:ext cx="9030887" cy="36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ИНТЕГРАЛЬНЫЕ ПОТОКИ ПРОТОНОВ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E62F9-7C2F-EF64-4784-1425F670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6" y="482828"/>
            <a:ext cx="7758406" cy="63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0740-D1FD-C7AE-206B-4B99C72BBC80}"/>
              </a:ext>
            </a:extLst>
          </p:cNvPr>
          <p:cNvSpPr txBox="1"/>
          <p:nvPr/>
        </p:nvSpPr>
        <p:spPr>
          <a:xfrm>
            <a:off x="0" y="23458"/>
            <a:ext cx="7875037" cy="38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ИНТЕГРАЛЬНЫЕ ПОТОКИ ПРОТОНОВ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0EA2872-1432-7AC0-8063-11E473873745}"/>
              </a:ext>
            </a:extLst>
          </p:cNvPr>
          <p:cNvCxnSpPr>
            <a:cxnSpLocks/>
          </p:cNvCxnSpPr>
          <p:nvPr/>
        </p:nvCxnSpPr>
        <p:spPr>
          <a:xfrm>
            <a:off x="69979" y="410808"/>
            <a:ext cx="9004041" cy="0"/>
          </a:xfrm>
          <a:prstGeom prst="line">
            <a:avLst/>
          </a:prstGeom>
          <a:ln w="50800" cmpd="thinThick">
            <a:solidFill>
              <a:srgbClr val="3D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14407-37D5-BDC4-2A69-73EA3B82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7" y="544810"/>
            <a:ext cx="7607466" cy="63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7068</TotalTime>
  <Words>1012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DejaVu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Eugeny Maurchev</dc:creator>
  <cp:lastModifiedBy>Ksenia</cp:lastModifiedBy>
  <cp:revision>102</cp:revision>
  <dcterms:created xsi:type="dcterms:W3CDTF">2024-07-04T07:38:28Z</dcterms:created>
  <dcterms:modified xsi:type="dcterms:W3CDTF">2024-09-04T04:42:41Z</dcterms:modified>
</cp:coreProperties>
</file>