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60" r:id="rId5"/>
    <p:sldId id="262" r:id="rId6"/>
    <p:sldId id="277" r:id="rId7"/>
    <p:sldId id="278" r:id="rId8"/>
    <p:sldId id="279" r:id="rId9"/>
    <p:sldId id="282" r:id="rId10"/>
    <p:sldId id="281" r:id="rId11"/>
    <p:sldId id="280" r:id="rId12"/>
    <p:sldId id="265" r:id="rId13"/>
    <p:sldId id="264" r:id="rId14"/>
    <p:sldId id="273" r:id="rId15"/>
    <p:sldId id="267" r:id="rId16"/>
    <p:sldId id="268" r:id="rId17"/>
    <p:sldId id="269" r:id="rId18"/>
    <p:sldId id="270" r:id="rId19"/>
    <p:sldId id="271" r:id="rId20"/>
    <p:sldId id="272" r:id="rId21"/>
    <p:sldId id="274" r:id="rId22"/>
    <p:sldId id="275" r:id="rId23"/>
    <p:sldId id="276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3505" autoAdjust="0"/>
  </p:normalViewPr>
  <p:slideViewPr>
    <p:cSldViewPr snapToGrid="0">
      <p:cViewPr varScale="1">
        <p:scale>
          <a:sx n="84" d="100"/>
          <a:sy n="84" d="100"/>
        </p:scale>
        <p:origin x="15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E5DF78-03B9-4EE6-821E-CFE6D3A544AC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9DF23-019B-42B4-8BE3-C1D09E094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639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ИССЛЕДОВАНИЕ ОТКЛИКА СРЕДНЕШИРОТНОЙ ИОНОСФЕРЫ НА СОЛНЕЧНЫЕ ВСПЫШКИ 25-ГО ЦИКЛА АКТИВНОСТИ ПО ДАННЫМ ИЗМЕРЕНИЯ ВАРИАЦИЙ ПЭС И МОЩНОСТИ ГНСС СИГНАЛОВ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9DF23-019B-42B4-8BE3-C1D09E094E4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4146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9DF23-019B-42B4-8BE3-C1D09E094E4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762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D9DF23-019B-42B4-8BE3-C1D09E094E4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925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570D4-9143-4E91-8959-8D963457B76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0671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C5C746-D21D-FBF8-6CB8-DAAB7F5757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72173C-A228-DCBD-22C9-6AB33E1BD7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E9134C-F731-CFBE-377A-17BFD0E36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44425-75AC-445F-A601-A6850B64CAAE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6AC1AC-2F3C-AE88-8E34-4F4621F0D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39947B-DE1E-8389-B881-79EF5164D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BD77A-DD95-4110-B8AE-7336E16F1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850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F14E9-B264-2D25-417C-1C926EA4E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7418E6-7A12-407B-003C-AA87A77339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E9FD8A-49AD-EC3A-E86F-571CE53A5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44425-75AC-445F-A601-A6850B64CAAE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A885BC-BE87-52C8-6880-ED7AF3216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12CD4D-F5F3-36FE-0CF3-02EC0DAA9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BD77A-DD95-4110-B8AE-7336E16F1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761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FB540A-6D10-84E4-81CF-1022A22A11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CAA916-5D5D-8526-1F3E-515BAA0D1C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3C3B1A-470D-1E92-1379-4FAD0DFF3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44425-75AC-445F-A601-A6850B64CAAE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1F3F9F-2EAD-B5B0-BC97-61FCA7AAD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9468BE-524B-7023-E78B-5EC3DA5AA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BD77A-DD95-4110-B8AE-7336E16F1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695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318750-7C84-FBB7-C992-63DDAC38B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65D0DC-CDB6-7520-E440-5137F1DB9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A87ABB-89CA-AAE7-96AB-100EDF8D9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44425-75AC-445F-A601-A6850B64CAAE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694D71-039B-666F-4D19-96F0DBCEC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2427C2-6724-14FC-74DE-8FA7A4F9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BD77A-DD95-4110-B8AE-7336E16F1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127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C5B9E-4566-F818-A8F3-DE0D2C701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FD027C4-218A-5D43-96D2-46C3D4355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29EE48-F150-C8DF-6E05-A73A2E29D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44425-75AC-445F-A601-A6850B64CAAE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1BDA79-91DB-FC98-02BE-F8779B5F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601B32-D7AA-BBC8-BEB2-55A66797E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BD77A-DD95-4110-B8AE-7336E16F1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954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BF6444-44AF-1782-ECA8-FF6DD19D4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9BE201-2B37-E7AE-3DC1-57E4CD563A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6E2C03-BA1C-2DB3-6FF2-18EE402C41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1A7B3B-FE5C-1A8F-3709-5D26B73E0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44425-75AC-445F-A601-A6850B64CAAE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A6732C-CD73-D0B7-E2E0-5CDB8D09C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58D0BD-FC05-E43C-FCF3-517EF54B6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BD77A-DD95-4110-B8AE-7336E16F1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144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7BE740-B361-DB62-1B34-D2B8FCCCD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F5D64B-90A2-F6D5-1E2A-B90FE1B593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9F5D53-42F9-C083-117B-D8C9A2104F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828E230-9A5E-C288-7B12-415A628299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16D8CD6-143E-1F82-29E5-F463D12F0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3D9BCB6-F6D0-062C-B042-F2662E9F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44425-75AC-445F-A601-A6850B64CAAE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E49458F-9163-E7DC-E62B-431E4C42D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3BC7A10-DF4C-C2F2-D3CD-C8BEB81C5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BD77A-DD95-4110-B8AE-7336E16F1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3211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E8304F-E1A1-EF08-E195-B12A160A6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4C9C988-8684-D5EE-A0E7-05FC1799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44425-75AC-445F-A601-A6850B64CAAE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8C98444-D875-7004-737B-EFEB3F9B1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E0B48B-107C-8E2A-49C8-6C001CE42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BD77A-DD95-4110-B8AE-7336E16F1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681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1EF3CDB-6630-25B2-1B55-5A87CEF0A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44425-75AC-445F-A601-A6850B64CAAE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915FE9F-8670-9972-3584-5C3535AA5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FFB6432-68AD-EB35-372F-C66C6B5F5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BD77A-DD95-4110-B8AE-7336E16F1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999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BAD54E-5E91-556C-6AE5-6C6F91D01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E917B0-48CA-3BCB-7AA1-996AB7FB2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DE6189-766D-5C52-205A-44DE09F61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214868-5063-8077-0982-AD3AC3DFA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44425-75AC-445F-A601-A6850B64CAAE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055615-0F4A-7ADD-4677-60B4648BC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6E4A5F-F636-117E-63B6-CC82001F4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BD77A-DD95-4110-B8AE-7336E16F1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294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3385A8-C1BB-6D46-7642-77192C09D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88F4430-A78E-5F50-987F-F4FA58306B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ED5EB5-60B0-8265-2FEB-32289FB54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5B401E-8347-D66A-60F2-D8F679C24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44425-75AC-445F-A601-A6850B64CAAE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2F9016-0F1B-1F34-12F9-EA120BE98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F9F967-2F32-26F2-4805-C58EC8CF5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BD77A-DD95-4110-B8AE-7336E16F1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B33137-0AA2-773B-8589-8B5893D52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E5CCB2-E6DA-6F6D-7A9E-A70A485F2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C8D641-35EA-604D-6523-F25450002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44425-75AC-445F-A601-A6850B64CAAE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6233B5-4EC9-E99B-6DC2-C031D35AE6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B3AA4F-D000-8D90-1820-D1204ADBE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BD77A-DD95-4110-B8AE-7336E16F10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871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11" Type="http://schemas.openxmlformats.org/officeDocument/2006/relationships/image" Target="../media/image3.png"/><Relationship Id="rId5" Type="http://schemas.openxmlformats.org/officeDocument/2006/relationships/image" Target="../media/image30.jpg"/><Relationship Id="rId10" Type="http://schemas.openxmlformats.org/officeDocument/2006/relationships/image" Target="../media/image35.jpg"/><Relationship Id="rId4" Type="http://schemas.openxmlformats.org/officeDocument/2006/relationships/image" Target="../media/image29.jpg"/><Relationship Id="rId9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gif"/><Relationship Id="rId7" Type="http://schemas.openxmlformats.org/officeDocument/2006/relationships/image" Target="../media/image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11" Type="http://schemas.openxmlformats.org/officeDocument/2006/relationships/image" Target="../media/image3.png"/><Relationship Id="rId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7.jpg"/><Relationship Id="rId7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xras.ru/sun_flares.html" TargetMode="External"/><Relationship Id="rId2" Type="http://schemas.openxmlformats.org/officeDocument/2006/relationships/hyperlink" Target="https://www.spaceweatherlive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C8C6DEB-5A08-B0B8-56F0-7F2CC6BCB9D3}"/>
              </a:ext>
            </a:extLst>
          </p:cNvPr>
          <p:cNvSpPr/>
          <p:nvPr/>
        </p:nvSpPr>
        <p:spPr>
          <a:xfrm>
            <a:off x="0" y="280867"/>
            <a:ext cx="6272325" cy="1392413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9FA02AC-EEC7-9482-3E24-88089E966FF5}"/>
              </a:ext>
            </a:extLst>
          </p:cNvPr>
          <p:cNvSpPr txBox="1">
            <a:spLocks/>
          </p:cNvSpPr>
          <p:nvPr/>
        </p:nvSpPr>
        <p:spPr>
          <a:xfrm>
            <a:off x="501569" y="2235200"/>
            <a:ext cx="11188861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indent="180340" algn="ctr">
              <a:lnSpc>
                <a:spcPct val="150000"/>
              </a:lnSpc>
              <a:spcAft>
                <a:spcPts val="1000"/>
              </a:spcAft>
            </a:pP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INVESTIGATION OF THE RESPONSE OF THE MID-LATITUDE IONOSPHERE TO SOLAR FLARES OF THE 25</a:t>
            </a:r>
            <a:r>
              <a:rPr lang="en-US" sz="2800" b="1" baseline="30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800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CYCLE OF ACTIVITY BASED ON MEASUREMENTS OF TEC VARIATIONS AND GNSS SIGNAL STRENGTH</a:t>
            </a:r>
            <a:endParaRPr lang="ru-RU" sz="28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330F1961-F147-8026-A217-F07CF1ADCAF7}"/>
              </a:ext>
            </a:extLst>
          </p:cNvPr>
          <p:cNvSpPr txBox="1">
            <a:spLocks/>
          </p:cNvSpPr>
          <p:nvPr/>
        </p:nvSpPr>
        <p:spPr>
          <a:xfrm>
            <a:off x="-121766" y="6062543"/>
            <a:ext cx="8375198" cy="628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180340" algn="just">
              <a:lnSpc>
                <a:spcPct val="150000"/>
              </a:lnSpc>
              <a:spcAft>
                <a:spcPts val="1000"/>
              </a:spcAft>
            </a:pPr>
            <a:r>
              <a:rPr lang="en-US" b="1" u="sng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D.S. Maksimov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D.A.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Kogogin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I.A.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Nasyrov</a:t>
            </a:r>
            <a:r>
              <a:rPr lang="en-US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R.V. </a:t>
            </a:r>
            <a:r>
              <a:rPr lang="en-US" dirty="0" err="1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Zagretdinov</a:t>
            </a:r>
            <a:endParaRPr lang="ru-RU" dirty="0"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CE538A2D-6767-A2D1-86C8-EB28A0A342F2}"/>
              </a:ext>
            </a:extLst>
          </p:cNvPr>
          <p:cNvSpPr txBox="1">
            <a:spLocks/>
          </p:cNvSpPr>
          <p:nvPr/>
        </p:nvSpPr>
        <p:spPr>
          <a:xfrm>
            <a:off x="2917372" y="6281315"/>
            <a:ext cx="9196835" cy="7128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ru-RU" sz="3200" b="1" dirty="0">
              <a:latin typeface="+mj-lt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886B921-E2E7-4E73-A627-B8C1CAB5B9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720" y="629569"/>
            <a:ext cx="2910884" cy="69500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0B4EBE-E23E-4D35-28AD-CE41EB7F1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6308" y="167334"/>
            <a:ext cx="5315692" cy="161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26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024012E-DC18-B498-5EB8-659041CFAFFA}"/>
              </a:ext>
            </a:extLst>
          </p:cNvPr>
          <p:cNvSpPr/>
          <p:nvPr/>
        </p:nvSpPr>
        <p:spPr>
          <a:xfrm>
            <a:off x="0" y="40005"/>
            <a:ext cx="12170238" cy="773811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647C8-AF64-BCCA-A263-766B01A6A0B1}"/>
              </a:ext>
            </a:extLst>
          </p:cNvPr>
          <p:cNvSpPr txBox="1"/>
          <p:nvPr/>
        </p:nvSpPr>
        <p:spPr>
          <a:xfrm>
            <a:off x="1379621" y="251975"/>
            <a:ext cx="1024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PT Sans" panose="020B0503020203020204" pitchFamily="34" charset="-52"/>
              </a:rPr>
              <a:t>Сцены после титров </a:t>
            </a:r>
            <a:r>
              <a:rPr lang="en-US" b="1" dirty="0">
                <a:solidFill>
                  <a:schemeClr val="bg1"/>
                </a:solidFill>
                <a:latin typeface="PT Sans" panose="020B0503020203020204" pitchFamily="34" charset="-52"/>
              </a:rPr>
              <a:t>1</a:t>
            </a:r>
            <a:r>
              <a:rPr lang="ru-RU" b="1" dirty="0">
                <a:solidFill>
                  <a:schemeClr val="bg1"/>
                </a:solidFill>
                <a:latin typeface="PT Sans" panose="020B0503020203020204" pitchFamily="34" charset="-52"/>
              </a:rPr>
              <a:t> (Карта ПЭС)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B99707-5D28-D6F6-3086-F9A16E79DA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11"/>
          <a:stretch/>
        </p:blipFill>
        <p:spPr>
          <a:xfrm>
            <a:off x="108452" y="67062"/>
            <a:ext cx="654407" cy="73915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69065DF-7AF8-41C6-F17F-4BEF96097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7" y="1321877"/>
            <a:ext cx="11852176" cy="4774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573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024012E-DC18-B498-5EB8-659041CFAFFA}"/>
              </a:ext>
            </a:extLst>
          </p:cNvPr>
          <p:cNvSpPr/>
          <p:nvPr/>
        </p:nvSpPr>
        <p:spPr>
          <a:xfrm>
            <a:off x="0" y="40005"/>
            <a:ext cx="12170238" cy="773811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647C8-AF64-BCCA-A263-766B01A6A0B1}"/>
              </a:ext>
            </a:extLst>
          </p:cNvPr>
          <p:cNvSpPr txBox="1"/>
          <p:nvPr/>
        </p:nvSpPr>
        <p:spPr>
          <a:xfrm>
            <a:off x="1379621" y="251975"/>
            <a:ext cx="1024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PT Sans" panose="020B0503020203020204" pitchFamily="34" charset="-52"/>
              </a:rPr>
              <a:t>Сцены после титров </a:t>
            </a:r>
            <a:r>
              <a:rPr lang="en-US" b="1" dirty="0">
                <a:solidFill>
                  <a:schemeClr val="bg1"/>
                </a:solidFill>
                <a:latin typeface="PT Sans" panose="020B0503020203020204" pitchFamily="34" charset="-52"/>
              </a:rPr>
              <a:t>1</a:t>
            </a:r>
            <a:r>
              <a:rPr lang="ru-RU" b="1" dirty="0">
                <a:solidFill>
                  <a:schemeClr val="bg1"/>
                </a:solidFill>
                <a:latin typeface="PT Sans" panose="020B0503020203020204" pitchFamily="34" charset="-52"/>
              </a:rPr>
              <a:t> (вспышки 2022 года)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B99707-5D28-D6F6-3086-F9A16E79DA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11"/>
          <a:stretch/>
        </p:blipFill>
        <p:spPr>
          <a:xfrm>
            <a:off x="108452" y="67062"/>
            <a:ext cx="654407" cy="73915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C20790-BF17-4E09-4023-ECC235743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2" y="833277"/>
            <a:ext cx="9181267" cy="591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037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D2A7911-05CE-6DC7-96EC-113DB43E2FF9}"/>
              </a:ext>
            </a:extLst>
          </p:cNvPr>
          <p:cNvSpPr/>
          <p:nvPr/>
        </p:nvSpPr>
        <p:spPr>
          <a:xfrm>
            <a:off x="10881" y="-6477"/>
            <a:ext cx="12170238" cy="773811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04ABA0-A595-A188-3541-0FEE06D4A189}"/>
              </a:ext>
            </a:extLst>
          </p:cNvPr>
          <p:cNvSpPr txBox="1"/>
          <p:nvPr/>
        </p:nvSpPr>
        <p:spPr>
          <a:xfrm>
            <a:off x="1379621" y="251975"/>
            <a:ext cx="1024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PT Sans" panose="020B0503020203020204" pitchFamily="34" charset="-52"/>
              </a:rPr>
              <a:t>Сцены после титров 2 (Отсутствие фильтрации)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0B9DF1D-4A52-C76A-D5E2-570C1E4321C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16" y="833277"/>
            <a:ext cx="10800000" cy="6012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C12DB28-B7D1-9924-4A28-82DB384E2EB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5" y="852738"/>
            <a:ext cx="10800000" cy="6012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833377-7E25-5AB5-0C3B-B15D9A89DF9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7" y="852738"/>
            <a:ext cx="10800000" cy="60120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CD04B65-23C2-60BE-3976-815C5DCA42BF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7" y="852738"/>
            <a:ext cx="10800000" cy="6012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5114B4D-537D-44F9-55DB-C24FFBD3167F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25" y="852738"/>
            <a:ext cx="10800000" cy="6012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70D09E1-232F-25CE-C3B6-0E3D7D73041D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5" y="852738"/>
            <a:ext cx="10800000" cy="6012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CA21648-61FE-4FA6-7F72-777AB36C731F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145" y="851715"/>
            <a:ext cx="10800000" cy="6012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0E6A22B-5BAA-741C-13C7-8A07EA6B6F17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76" y="851715"/>
            <a:ext cx="10800000" cy="6012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C2AB9EE-4F8B-805C-A3BF-4BD4D507E365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78" y="851715"/>
            <a:ext cx="10800000" cy="6012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83E818-4EFC-4602-1E9F-E13F0737284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11"/>
          <a:stretch/>
        </p:blipFill>
        <p:spPr>
          <a:xfrm>
            <a:off x="121919" y="34654"/>
            <a:ext cx="654407" cy="73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4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024012E-DC18-B498-5EB8-659041CFAFFA}"/>
              </a:ext>
            </a:extLst>
          </p:cNvPr>
          <p:cNvSpPr/>
          <p:nvPr/>
        </p:nvSpPr>
        <p:spPr>
          <a:xfrm>
            <a:off x="0" y="-40136"/>
            <a:ext cx="12170238" cy="773811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647C8-AF64-BCCA-A263-766B01A6A0B1}"/>
              </a:ext>
            </a:extLst>
          </p:cNvPr>
          <p:cNvSpPr txBox="1"/>
          <p:nvPr/>
        </p:nvSpPr>
        <p:spPr>
          <a:xfrm>
            <a:off x="1379621" y="251975"/>
            <a:ext cx="1024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PT Sans" panose="020B0503020203020204" pitchFamily="34" charset="-52"/>
              </a:rPr>
              <a:t>Сцены после титров 3 (Полная картина)</a:t>
            </a:r>
          </a:p>
        </p:txBody>
      </p:sp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EA2A4691-BED8-E5D1-80A6-4FB12DBC6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044"/>
            <a:ext cx="10696353" cy="600567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B0E2FD1-7369-A598-D3D6-E99EEDCD64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843" y="2642858"/>
            <a:ext cx="2086157" cy="2086157"/>
          </a:xfrm>
          <a:prstGeom prst="rect">
            <a:avLst/>
          </a:prstGeom>
        </p:spPr>
      </p:pic>
      <p:sp>
        <p:nvSpPr>
          <p:cNvPr id="69" name="Овал 68">
            <a:extLst>
              <a:ext uri="{FF2B5EF4-FFF2-40B4-BE49-F238E27FC236}">
                <a16:creationId xmlns:a16="http://schemas.microsoft.com/office/drawing/2014/main" id="{6DEAD48F-A9EE-1EA6-DC0B-84C2CC80F675}"/>
              </a:ext>
            </a:extLst>
          </p:cNvPr>
          <p:cNvSpPr/>
          <p:nvPr/>
        </p:nvSpPr>
        <p:spPr>
          <a:xfrm>
            <a:off x="10852136" y="3055734"/>
            <a:ext cx="340519" cy="311944"/>
          </a:xfrm>
          <a:prstGeom prst="ellipse">
            <a:avLst/>
          </a:prstGeom>
          <a:solidFill>
            <a:srgbClr val="FF0000">
              <a:alpha val="50000"/>
            </a:srgbClr>
          </a:solidFill>
          <a:ln w="6350">
            <a:solidFill>
              <a:schemeClr val="accent1">
                <a:shade val="15000"/>
                <a:alpha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B47F25-DE86-BB6C-F004-B407727648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11"/>
          <a:stretch/>
        </p:blipFill>
        <p:spPr>
          <a:xfrm>
            <a:off x="108452" y="-5482"/>
            <a:ext cx="654407" cy="73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466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024012E-DC18-B498-5EB8-659041CFAFFA}"/>
              </a:ext>
            </a:extLst>
          </p:cNvPr>
          <p:cNvSpPr/>
          <p:nvPr/>
        </p:nvSpPr>
        <p:spPr>
          <a:xfrm>
            <a:off x="0" y="40005"/>
            <a:ext cx="12170238" cy="773811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647C8-AF64-BCCA-A263-766B01A6A0B1}"/>
              </a:ext>
            </a:extLst>
          </p:cNvPr>
          <p:cNvSpPr txBox="1"/>
          <p:nvPr/>
        </p:nvSpPr>
        <p:spPr>
          <a:xfrm>
            <a:off x="1379621" y="251975"/>
            <a:ext cx="1024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PT Sans" panose="020B0503020203020204" pitchFamily="34" charset="-52"/>
              </a:rPr>
              <a:t>Сцены после титров 3 (Полная картина)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75F9C7-6D66-9E73-A8A8-65EC45B33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277"/>
            <a:ext cx="10719091" cy="601843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EF2F33-01CA-B0C5-C025-022C31736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000" y="2630716"/>
            <a:ext cx="2088000" cy="20880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F8FBF116-3E23-1B49-0D34-ECE0CA63496D}"/>
              </a:ext>
            </a:extLst>
          </p:cNvPr>
          <p:cNvSpPr/>
          <p:nvPr/>
        </p:nvSpPr>
        <p:spPr>
          <a:xfrm>
            <a:off x="11295282" y="2987903"/>
            <a:ext cx="340519" cy="311944"/>
          </a:xfrm>
          <a:prstGeom prst="ellipse">
            <a:avLst/>
          </a:prstGeom>
          <a:solidFill>
            <a:srgbClr val="FF0000">
              <a:alpha val="50000"/>
            </a:srgbClr>
          </a:solidFill>
          <a:ln w="6350">
            <a:solidFill>
              <a:schemeClr val="accent1">
                <a:shade val="15000"/>
                <a:alpha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572CAE06-0805-2920-3223-C16E481AD533}"/>
              </a:ext>
            </a:extLst>
          </p:cNvPr>
          <p:cNvSpPr/>
          <p:nvPr/>
        </p:nvSpPr>
        <p:spPr>
          <a:xfrm>
            <a:off x="10555752" y="3792766"/>
            <a:ext cx="340519" cy="311944"/>
          </a:xfrm>
          <a:prstGeom prst="ellipse">
            <a:avLst/>
          </a:prstGeom>
          <a:solidFill>
            <a:srgbClr val="FF0000">
              <a:alpha val="50000"/>
            </a:srgbClr>
          </a:solidFill>
          <a:ln w="6350">
            <a:solidFill>
              <a:schemeClr val="accent1">
                <a:shade val="15000"/>
                <a:alpha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1D10F5-193F-FCC5-0A47-83FF0E6B96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11"/>
          <a:stretch/>
        </p:blipFill>
        <p:spPr>
          <a:xfrm>
            <a:off x="108452" y="67062"/>
            <a:ext cx="654407" cy="73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63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024012E-DC18-B498-5EB8-659041CFAFFA}"/>
              </a:ext>
            </a:extLst>
          </p:cNvPr>
          <p:cNvSpPr/>
          <p:nvPr/>
        </p:nvSpPr>
        <p:spPr>
          <a:xfrm>
            <a:off x="0" y="40005"/>
            <a:ext cx="12170238" cy="773811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647C8-AF64-BCCA-A263-766B01A6A0B1}"/>
              </a:ext>
            </a:extLst>
          </p:cNvPr>
          <p:cNvSpPr txBox="1"/>
          <p:nvPr/>
        </p:nvSpPr>
        <p:spPr>
          <a:xfrm>
            <a:off x="1379621" y="251975"/>
            <a:ext cx="1024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PT Sans" panose="020B0503020203020204" pitchFamily="34" charset="-52"/>
              </a:rPr>
              <a:t>Сцены после титров 3 (Полная картина)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47A667-E6F1-4012-80DA-0CAC1D3C6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2165"/>
            <a:ext cx="10738884" cy="602955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CFEC199-B62C-A48B-6CFC-7A6D697DEF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238" y="2643833"/>
            <a:ext cx="2088000" cy="20880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6F16856E-594C-408D-1998-F28DB2107583}"/>
              </a:ext>
            </a:extLst>
          </p:cNvPr>
          <p:cNvSpPr/>
          <p:nvPr/>
        </p:nvSpPr>
        <p:spPr>
          <a:xfrm>
            <a:off x="11483070" y="3052039"/>
            <a:ext cx="340519" cy="311944"/>
          </a:xfrm>
          <a:prstGeom prst="ellipse">
            <a:avLst/>
          </a:prstGeom>
          <a:solidFill>
            <a:srgbClr val="FF0000">
              <a:alpha val="50000"/>
            </a:srgbClr>
          </a:solidFill>
          <a:ln w="6350">
            <a:solidFill>
              <a:schemeClr val="accent1">
                <a:shade val="15000"/>
                <a:alpha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43BF08-EAD1-0804-A929-977B815A4A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11"/>
          <a:stretch/>
        </p:blipFill>
        <p:spPr>
          <a:xfrm>
            <a:off x="108452" y="67062"/>
            <a:ext cx="654407" cy="73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212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024012E-DC18-B498-5EB8-659041CFAFFA}"/>
              </a:ext>
            </a:extLst>
          </p:cNvPr>
          <p:cNvSpPr/>
          <p:nvPr/>
        </p:nvSpPr>
        <p:spPr>
          <a:xfrm>
            <a:off x="0" y="40005"/>
            <a:ext cx="12170238" cy="773811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647C8-AF64-BCCA-A263-766B01A6A0B1}"/>
              </a:ext>
            </a:extLst>
          </p:cNvPr>
          <p:cNvSpPr txBox="1"/>
          <p:nvPr/>
        </p:nvSpPr>
        <p:spPr>
          <a:xfrm>
            <a:off x="1379621" y="251975"/>
            <a:ext cx="1024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PT Sans" panose="020B0503020203020204" pitchFamily="34" charset="-52"/>
              </a:rPr>
              <a:t>Сцены после титров 3 (Полная картина)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BDFE99-D056-BD71-8819-FCA0E5C57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802"/>
            <a:ext cx="10611293" cy="59579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648654-E317-EB11-1616-D91AEDF97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238" y="2670912"/>
            <a:ext cx="2088000" cy="20880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D61877F3-75A3-0AA3-FC6D-23C4B6B80B9C}"/>
              </a:ext>
            </a:extLst>
          </p:cNvPr>
          <p:cNvSpPr/>
          <p:nvPr/>
        </p:nvSpPr>
        <p:spPr>
          <a:xfrm>
            <a:off x="11823589" y="3052607"/>
            <a:ext cx="340519" cy="311944"/>
          </a:xfrm>
          <a:prstGeom prst="ellipse">
            <a:avLst/>
          </a:prstGeom>
          <a:solidFill>
            <a:srgbClr val="FF0000">
              <a:alpha val="50000"/>
            </a:srgbClr>
          </a:solidFill>
          <a:ln w="6350">
            <a:solidFill>
              <a:schemeClr val="accent1">
                <a:shade val="15000"/>
                <a:alpha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FBDDC6B0-0516-74D8-4B24-52B3D2647775}"/>
              </a:ext>
            </a:extLst>
          </p:cNvPr>
          <p:cNvSpPr/>
          <p:nvPr/>
        </p:nvSpPr>
        <p:spPr>
          <a:xfrm>
            <a:off x="11103260" y="3820664"/>
            <a:ext cx="340519" cy="311944"/>
          </a:xfrm>
          <a:prstGeom prst="ellipse">
            <a:avLst/>
          </a:prstGeom>
          <a:solidFill>
            <a:srgbClr val="FF0000">
              <a:alpha val="50000"/>
            </a:srgbClr>
          </a:solidFill>
          <a:ln w="6350">
            <a:solidFill>
              <a:schemeClr val="accent1">
                <a:shade val="15000"/>
                <a:alpha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8D6882-9FAB-05E9-63C5-DD9D1BE197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11"/>
          <a:stretch/>
        </p:blipFill>
        <p:spPr>
          <a:xfrm>
            <a:off x="108452" y="67062"/>
            <a:ext cx="654407" cy="73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976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024012E-DC18-B498-5EB8-659041CFAFFA}"/>
              </a:ext>
            </a:extLst>
          </p:cNvPr>
          <p:cNvSpPr/>
          <p:nvPr/>
        </p:nvSpPr>
        <p:spPr>
          <a:xfrm>
            <a:off x="0" y="40005"/>
            <a:ext cx="12170238" cy="773811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647C8-AF64-BCCA-A263-766B01A6A0B1}"/>
              </a:ext>
            </a:extLst>
          </p:cNvPr>
          <p:cNvSpPr txBox="1"/>
          <p:nvPr/>
        </p:nvSpPr>
        <p:spPr>
          <a:xfrm>
            <a:off x="1379621" y="251975"/>
            <a:ext cx="1024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PT Sans" panose="020B0503020203020204" pitchFamily="34" charset="-52"/>
              </a:rPr>
              <a:t>Сцены после титров 3 (Полная картина)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946A48-D21C-5B3E-8B86-DAE4238543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2164"/>
            <a:ext cx="10738884" cy="602955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340FED-0334-0FF2-D785-DEAF0C6F9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61" y="2604849"/>
            <a:ext cx="2088000" cy="208800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D7C9390B-AE72-F0C4-5AD9-52B10738A373}"/>
              </a:ext>
            </a:extLst>
          </p:cNvPr>
          <p:cNvSpPr/>
          <p:nvPr/>
        </p:nvSpPr>
        <p:spPr>
          <a:xfrm>
            <a:off x="11396927" y="3807204"/>
            <a:ext cx="340519" cy="311944"/>
          </a:xfrm>
          <a:prstGeom prst="ellipse">
            <a:avLst/>
          </a:prstGeom>
          <a:solidFill>
            <a:srgbClr val="FF0000">
              <a:alpha val="50000"/>
            </a:srgbClr>
          </a:solidFill>
          <a:ln w="6350">
            <a:solidFill>
              <a:schemeClr val="accent1">
                <a:shade val="15000"/>
                <a:alpha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111B0F-3153-6F91-DFD9-AD0690C653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11"/>
          <a:stretch/>
        </p:blipFill>
        <p:spPr>
          <a:xfrm>
            <a:off x="108452" y="67062"/>
            <a:ext cx="654407" cy="73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2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024012E-DC18-B498-5EB8-659041CFAFFA}"/>
              </a:ext>
            </a:extLst>
          </p:cNvPr>
          <p:cNvSpPr/>
          <p:nvPr/>
        </p:nvSpPr>
        <p:spPr>
          <a:xfrm>
            <a:off x="0" y="40005"/>
            <a:ext cx="12170238" cy="773811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647C8-AF64-BCCA-A263-766B01A6A0B1}"/>
              </a:ext>
            </a:extLst>
          </p:cNvPr>
          <p:cNvSpPr txBox="1"/>
          <p:nvPr/>
        </p:nvSpPr>
        <p:spPr>
          <a:xfrm>
            <a:off x="1379621" y="251975"/>
            <a:ext cx="1024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PT Sans" panose="020B0503020203020204" pitchFamily="34" charset="-52"/>
              </a:rPr>
              <a:t>Сцены после титров 3 (Полная картина)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5557C8-AD91-7748-EE28-1D778CEC7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3501"/>
            <a:ext cx="10504967" cy="589821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CDF90E-E715-A0F0-7FD7-99A5A06E6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538" y="2693847"/>
            <a:ext cx="2088000" cy="208800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FD4FC9CD-3391-0A38-DC49-7A69985821B3}"/>
              </a:ext>
            </a:extLst>
          </p:cNvPr>
          <p:cNvSpPr/>
          <p:nvPr/>
        </p:nvSpPr>
        <p:spPr>
          <a:xfrm>
            <a:off x="11318061" y="3889257"/>
            <a:ext cx="340519" cy="311944"/>
          </a:xfrm>
          <a:prstGeom prst="ellipse">
            <a:avLst/>
          </a:prstGeom>
          <a:solidFill>
            <a:srgbClr val="FF0000">
              <a:alpha val="50000"/>
            </a:srgbClr>
          </a:solidFill>
          <a:ln w="6350">
            <a:solidFill>
              <a:schemeClr val="accent1">
                <a:shade val="15000"/>
                <a:alpha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CE6922-0C1F-101E-8B25-FBE17FA5B82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11"/>
          <a:stretch/>
        </p:blipFill>
        <p:spPr>
          <a:xfrm>
            <a:off x="108452" y="67062"/>
            <a:ext cx="654407" cy="73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01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024012E-DC18-B498-5EB8-659041CFAFFA}"/>
              </a:ext>
            </a:extLst>
          </p:cNvPr>
          <p:cNvSpPr/>
          <p:nvPr/>
        </p:nvSpPr>
        <p:spPr>
          <a:xfrm>
            <a:off x="0" y="40005"/>
            <a:ext cx="12170238" cy="773811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647C8-AF64-BCCA-A263-766B01A6A0B1}"/>
              </a:ext>
            </a:extLst>
          </p:cNvPr>
          <p:cNvSpPr txBox="1"/>
          <p:nvPr/>
        </p:nvSpPr>
        <p:spPr>
          <a:xfrm>
            <a:off x="1379621" y="251975"/>
            <a:ext cx="1024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PT Sans" panose="020B0503020203020204" pitchFamily="34" charset="-52"/>
              </a:rPr>
              <a:t>Сцены после титров 3 (Полная картина)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680DE78-D56E-EC99-748C-30C3088E5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3501"/>
            <a:ext cx="10504967" cy="589821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EFF981F-242C-F202-5A10-AF179A59F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238" y="2719050"/>
            <a:ext cx="2088000" cy="20880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0DEC6F9E-E1DA-614E-9616-B88FB5F94269}"/>
              </a:ext>
            </a:extLst>
          </p:cNvPr>
          <p:cNvSpPr/>
          <p:nvPr/>
        </p:nvSpPr>
        <p:spPr>
          <a:xfrm>
            <a:off x="11688021" y="3886693"/>
            <a:ext cx="340519" cy="311944"/>
          </a:xfrm>
          <a:prstGeom prst="ellipse">
            <a:avLst/>
          </a:prstGeom>
          <a:solidFill>
            <a:srgbClr val="FF0000">
              <a:alpha val="50000"/>
            </a:srgbClr>
          </a:solidFill>
          <a:ln w="6350">
            <a:solidFill>
              <a:schemeClr val="accent1">
                <a:shade val="15000"/>
                <a:alpha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C9381D-BA46-BF0C-F686-393A1CD6E1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11"/>
          <a:stretch/>
        </p:blipFill>
        <p:spPr>
          <a:xfrm>
            <a:off x="108452" y="67062"/>
            <a:ext cx="654407" cy="73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153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B95C1CD-1F7D-E6A3-C08C-300D29571444}"/>
              </a:ext>
            </a:extLst>
          </p:cNvPr>
          <p:cNvSpPr/>
          <p:nvPr/>
        </p:nvSpPr>
        <p:spPr>
          <a:xfrm>
            <a:off x="0" y="0"/>
            <a:ext cx="1076960" cy="68580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дзаголовок 2">
            <a:extLst>
              <a:ext uri="{FF2B5EF4-FFF2-40B4-BE49-F238E27FC236}">
                <a16:creationId xmlns:a16="http://schemas.microsoft.com/office/drawing/2014/main" id="{1E598D93-30EF-C8B4-1642-38F8C8B89E57}"/>
              </a:ext>
            </a:extLst>
          </p:cNvPr>
          <p:cNvSpPr txBox="1">
            <a:spLocks/>
          </p:cNvSpPr>
          <p:nvPr/>
        </p:nvSpPr>
        <p:spPr>
          <a:xfrm>
            <a:off x="1214227" y="355726"/>
            <a:ext cx="11188861" cy="62812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effectLst/>
              </a:rPr>
              <a:t>Data from 2022-2024 were used for the study. </a:t>
            </a:r>
          </a:p>
          <a:p>
            <a:r>
              <a:rPr lang="en-US" dirty="0">
                <a:effectLst/>
              </a:rPr>
              <a:t>During the research days, data from 750-1050 stations were available</a:t>
            </a:r>
            <a:endParaRPr lang="ru-RU" dirty="0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C1887801-54AD-15A1-817F-1660E5C0B0F8}"/>
              </a:ext>
            </a:extLst>
          </p:cNvPr>
          <p:cNvSpPr txBox="1">
            <a:spLocks/>
          </p:cNvSpPr>
          <p:nvPr/>
        </p:nvSpPr>
        <p:spPr>
          <a:xfrm>
            <a:off x="1076960" y="5874151"/>
            <a:ext cx="11188861" cy="628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>
                <a:effectLst/>
              </a:rPr>
              <a:t>Fig. 1. a) Displaying the location of stations for </a:t>
            </a:r>
            <a:r>
              <a:rPr lang="ru-RU" sz="1800" dirty="0">
                <a:effectLst/>
              </a:rPr>
              <a:t>22</a:t>
            </a:r>
            <a:r>
              <a:rPr lang="ru-RU" sz="1800" dirty="0"/>
              <a:t>.</a:t>
            </a:r>
            <a:r>
              <a:rPr lang="en-US" sz="1800" dirty="0">
                <a:effectLst/>
              </a:rPr>
              <a:t>0</a:t>
            </a:r>
            <a:r>
              <a:rPr lang="ru-RU" sz="1800" dirty="0">
                <a:effectLst/>
              </a:rPr>
              <a:t>2.</a:t>
            </a:r>
            <a:r>
              <a:rPr lang="en-US" sz="1800" dirty="0">
                <a:effectLst/>
              </a:rPr>
              <a:t>202</a:t>
            </a:r>
            <a:r>
              <a:rPr lang="ru-RU" sz="1800" dirty="0">
                <a:effectLst/>
              </a:rPr>
              <a:t>4</a:t>
            </a:r>
            <a:endParaRPr lang="en-US" sz="1800" dirty="0">
              <a:effectLst/>
            </a:endParaRPr>
          </a:p>
          <a:p>
            <a:pPr marL="0" indent="0" algn="ctr">
              <a:buNone/>
            </a:pPr>
            <a:r>
              <a:rPr lang="en-US" sz="1800" dirty="0">
                <a:effectLst/>
              </a:rPr>
              <a:t> b) An example of displaying a map of the TPP and a highlighted research area</a:t>
            </a:r>
            <a:endParaRPr lang="ru-RU" sz="28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763270-F1D5-4719-852C-64137CC5D4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2" y="61752"/>
            <a:ext cx="848376" cy="19885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F783D0-8F22-7741-AD1F-BA0FC4A475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077" y="1358537"/>
            <a:ext cx="10700700" cy="404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28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024012E-DC18-B498-5EB8-659041CFAFFA}"/>
              </a:ext>
            </a:extLst>
          </p:cNvPr>
          <p:cNvSpPr/>
          <p:nvPr/>
        </p:nvSpPr>
        <p:spPr>
          <a:xfrm>
            <a:off x="0" y="40005"/>
            <a:ext cx="12170238" cy="773811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647C8-AF64-BCCA-A263-766B01A6A0B1}"/>
              </a:ext>
            </a:extLst>
          </p:cNvPr>
          <p:cNvSpPr txBox="1"/>
          <p:nvPr/>
        </p:nvSpPr>
        <p:spPr>
          <a:xfrm>
            <a:off x="1379621" y="251975"/>
            <a:ext cx="1024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PT Sans" panose="020B0503020203020204" pitchFamily="34" charset="-52"/>
              </a:rPr>
              <a:t>Сцены после титров 3 (Полная картина)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F14D1BB-6800-BE71-85CF-291F290CB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634"/>
            <a:ext cx="10506511" cy="589908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D8C94EA-A5BE-78BE-D406-993FC6DEDE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741" y="2775656"/>
            <a:ext cx="2088000" cy="20880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9A71A80B-059D-8002-5B1C-B2460EB4D3F6}"/>
              </a:ext>
            </a:extLst>
          </p:cNvPr>
          <p:cNvSpPr/>
          <p:nvPr/>
        </p:nvSpPr>
        <p:spPr>
          <a:xfrm>
            <a:off x="11851481" y="3973545"/>
            <a:ext cx="340519" cy="311944"/>
          </a:xfrm>
          <a:prstGeom prst="ellipse">
            <a:avLst/>
          </a:prstGeom>
          <a:solidFill>
            <a:srgbClr val="FF0000">
              <a:alpha val="50000"/>
            </a:srgbClr>
          </a:solidFill>
          <a:ln w="6350">
            <a:solidFill>
              <a:schemeClr val="accent1">
                <a:shade val="15000"/>
                <a:alpha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6F6AD2-11E2-D515-0F03-5D5DD9553E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11"/>
          <a:stretch/>
        </p:blipFill>
        <p:spPr>
          <a:xfrm>
            <a:off x="108452" y="67062"/>
            <a:ext cx="654407" cy="73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28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024012E-DC18-B498-5EB8-659041CFAFFA}"/>
              </a:ext>
            </a:extLst>
          </p:cNvPr>
          <p:cNvSpPr/>
          <p:nvPr/>
        </p:nvSpPr>
        <p:spPr>
          <a:xfrm>
            <a:off x="0" y="40005"/>
            <a:ext cx="12170238" cy="773811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647C8-AF64-BCCA-A263-766B01A6A0B1}"/>
              </a:ext>
            </a:extLst>
          </p:cNvPr>
          <p:cNvSpPr txBox="1"/>
          <p:nvPr/>
        </p:nvSpPr>
        <p:spPr>
          <a:xfrm>
            <a:off x="1379621" y="251975"/>
            <a:ext cx="1024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PT Sans" panose="020B0503020203020204" pitchFamily="34" charset="-52"/>
              </a:rPr>
              <a:t>Сцены после титров 3 (Полная картина)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71621CF-4C64-F711-3534-43CB9B4CC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044"/>
            <a:ext cx="10696353" cy="60056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D1AA25-7B44-0943-15BC-FB3C935E9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238" y="2640181"/>
            <a:ext cx="2088000" cy="208800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EDF98350-9F8B-D7B4-8805-065CB950DF1D}"/>
              </a:ext>
            </a:extLst>
          </p:cNvPr>
          <p:cNvSpPr/>
          <p:nvPr/>
        </p:nvSpPr>
        <p:spPr>
          <a:xfrm>
            <a:off x="10158438" y="3271841"/>
            <a:ext cx="340519" cy="311944"/>
          </a:xfrm>
          <a:prstGeom prst="ellipse">
            <a:avLst/>
          </a:prstGeom>
          <a:solidFill>
            <a:srgbClr val="FF0000">
              <a:alpha val="50000"/>
            </a:srgbClr>
          </a:solidFill>
          <a:ln w="6350">
            <a:solidFill>
              <a:schemeClr val="accent1">
                <a:shade val="15000"/>
                <a:alpha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0A9352-33BC-FB1D-896D-CB56B1B8D7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11"/>
          <a:stretch/>
        </p:blipFill>
        <p:spPr>
          <a:xfrm>
            <a:off x="108452" y="67062"/>
            <a:ext cx="654407" cy="73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693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024012E-DC18-B498-5EB8-659041CFAFFA}"/>
              </a:ext>
            </a:extLst>
          </p:cNvPr>
          <p:cNvSpPr/>
          <p:nvPr/>
        </p:nvSpPr>
        <p:spPr>
          <a:xfrm>
            <a:off x="0" y="40005"/>
            <a:ext cx="12170238" cy="773811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647C8-AF64-BCCA-A263-766B01A6A0B1}"/>
              </a:ext>
            </a:extLst>
          </p:cNvPr>
          <p:cNvSpPr txBox="1"/>
          <p:nvPr/>
        </p:nvSpPr>
        <p:spPr>
          <a:xfrm>
            <a:off x="1379621" y="251975"/>
            <a:ext cx="1024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PT Sans" panose="020B0503020203020204" pitchFamily="34" charset="-52"/>
              </a:rPr>
              <a:t>Сцены после титров 3 (Полная картина)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1B348A-7468-0A0B-FFB6-1405E7214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983"/>
            <a:ext cx="10675088" cy="5993732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5695A125-EF25-0F83-35C0-54A43E2DB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3175" y="2677390"/>
            <a:ext cx="2088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79C44014-31DB-CA0E-28E5-1B9896A8A0FE}"/>
              </a:ext>
            </a:extLst>
          </p:cNvPr>
          <p:cNvSpPr/>
          <p:nvPr/>
        </p:nvSpPr>
        <p:spPr>
          <a:xfrm>
            <a:off x="11851481" y="3927242"/>
            <a:ext cx="340519" cy="311944"/>
          </a:xfrm>
          <a:prstGeom prst="ellipse">
            <a:avLst/>
          </a:prstGeom>
          <a:solidFill>
            <a:srgbClr val="FF0000">
              <a:alpha val="50000"/>
            </a:srgbClr>
          </a:solidFill>
          <a:ln w="6350">
            <a:solidFill>
              <a:schemeClr val="accent1">
                <a:shade val="15000"/>
                <a:alpha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6B776A-4B0A-EE50-CEDF-5A11C5F45A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11"/>
          <a:stretch/>
        </p:blipFill>
        <p:spPr>
          <a:xfrm>
            <a:off x="108452" y="67062"/>
            <a:ext cx="654407" cy="73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1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024012E-DC18-B498-5EB8-659041CFAFFA}"/>
              </a:ext>
            </a:extLst>
          </p:cNvPr>
          <p:cNvSpPr/>
          <p:nvPr/>
        </p:nvSpPr>
        <p:spPr>
          <a:xfrm>
            <a:off x="0" y="40005"/>
            <a:ext cx="12170238" cy="773811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647C8-AF64-BCCA-A263-766B01A6A0B1}"/>
              </a:ext>
            </a:extLst>
          </p:cNvPr>
          <p:cNvSpPr txBox="1"/>
          <p:nvPr/>
        </p:nvSpPr>
        <p:spPr>
          <a:xfrm>
            <a:off x="1379621" y="251975"/>
            <a:ext cx="1024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PT Sans" panose="020B0503020203020204" pitchFamily="34" charset="-52"/>
              </a:rPr>
              <a:t>Сцены после титров 3 (Полная картина)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4EE3A1-7853-EA52-1380-9C8446947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5742"/>
            <a:ext cx="10590028" cy="594597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C3C952A2-2A6A-B203-0A6F-94454BA7D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2238" y="2793909"/>
            <a:ext cx="2088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F4C4F8DF-450F-07D6-BDF2-F607F2C4F1BB}"/>
              </a:ext>
            </a:extLst>
          </p:cNvPr>
          <p:cNvSpPr/>
          <p:nvPr/>
        </p:nvSpPr>
        <p:spPr>
          <a:xfrm>
            <a:off x="10363649" y="3301734"/>
            <a:ext cx="340519" cy="311944"/>
          </a:xfrm>
          <a:prstGeom prst="ellipse">
            <a:avLst/>
          </a:prstGeom>
          <a:solidFill>
            <a:srgbClr val="FF0000">
              <a:alpha val="50000"/>
            </a:srgbClr>
          </a:solidFill>
          <a:ln w="6350">
            <a:solidFill>
              <a:schemeClr val="accent1">
                <a:shade val="15000"/>
                <a:alpha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B99707-5D28-D6F6-3086-F9A16E79DA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11"/>
          <a:stretch/>
        </p:blipFill>
        <p:spPr>
          <a:xfrm>
            <a:off x="108452" y="67062"/>
            <a:ext cx="654407" cy="73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020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8A82009-CD9F-0585-2281-7B968050057F}"/>
              </a:ext>
            </a:extLst>
          </p:cNvPr>
          <p:cNvSpPr/>
          <p:nvPr/>
        </p:nvSpPr>
        <p:spPr>
          <a:xfrm>
            <a:off x="0" y="0"/>
            <a:ext cx="1076960" cy="68580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B3A4C7-6FEA-C047-7E4A-76AA9B2EC2DB}"/>
              </a:ext>
            </a:extLst>
          </p:cNvPr>
          <p:cNvSpPr txBox="1"/>
          <p:nvPr/>
        </p:nvSpPr>
        <p:spPr>
          <a:xfrm>
            <a:off x="-1229" y="1695241"/>
            <a:ext cx="1219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PT Sans" panose="020B0503020203020204" pitchFamily="34" charset="-52"/>
              </a:rPr>
              <a:t>09.02.2024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7746E4-F6EA-F72A-CED2-9D6BDB9AA411}"/>
              </a:ext>
            </a:extLst>
          </p:cNvPr>
          <p:cNvSpPr txBox="1"/>
          <p:nvPr/>
        </p:nvSpPr>
        <p:spPr>
          <a:xfrm>
            <a:off x="-1230" y="4547206"/>
            <a:ext cx="1219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PT Sans" panose="020B0503020203020204" pitchFamily="34" charset="-52"/>
              </a:rPr>
              <a:t>22.02.2024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FFE862A-AAD5-42C7-9F63-F79015245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600" y="3536629"/>
            <a:ext cx="2088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00E88E7-CC8F-2A22-9127-8FD04D47C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600" y="817762"/>
            <a:ext cx="2088000" cy="20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C1143520-B0DD-441B-E054-8AF3947A1B58}"/>
              </a:ext>
            </a:extLst>
          </p:cNvPr>
          <p:cNvSpPr/>
          <p:nvPr/>
        </p:nvSpPr>
        <p:spPr>
          <a:xfrm>
            <a:off x="10154011" y="4044454"/>
            <a:ext cx="340519" cy="311944"/>
          </a:xfrm>
          <a:prstGeom prst="ellipse">
            <a:avLst/>
          </a:prstGeom>
          <a:solidFill>
            <a:srgbClr val="FF0000">
              <a:alpha val="50000"/>
            </a:srgbClr>
          </a:solidFill>
          <a:ln w="6350">
            <a:solidFill>
              <a:schemeClr val="accent1">
                <a:shade val="15000"/>
                <a:alpha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E78DB62D-A98E-9979-D647-E0F8BAEF2A5B}"/>
              </a:ext>
            </a:extLst>
          </p:cNvPr>
          <p:cNvSpPr/>
          <p:nvPr/>
        </p:nvSpPr>
        <p:spPr>
          <a:xfrm>
            <a:off x="11870906" y="2067614"/>
            <a:ext cx="340519" cy="311944"/>
          </a:xfrm>
          <a:prstGeom prst="ellipse">
            <a:avLst/>
          </a:prstGeom>
          <a:solidFill>
            <a:srgbClr val="FF0000">
              <a:alpha val="50000"/>
            </a:srgbClr>
          </a:solidFill>
          <a:ln w="6350">
            <a:solidFill>
              <a:schemeClr val="accent1">
                <a:shade val="15000"/>
                <a:alpha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C59E65-9666-F88B-D6CA-094C9B4A964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870" y="740232"/>
            <a:ext cx="8640000" cy="2232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75894B-BD70-A45D-171D-95AD2A83B911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780" y="3565258"/>
            <a:ext cx="8640000" cy="2232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E726EF7-F696-A299-446E-7850D5DCF7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8229" y="1737212"/>
            <a:ext cx="144467" cy="30777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87F2E62-8EB3-CBA5-5B2D-618FB1BFEA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3636" y="4527369"/>
            <a:ext cx="144467" cy="307777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6C9F2D0D-DE1F-F9EB-EF98-BE335E5F25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0231" y="4287783"/>
            <a:ext cx="205418" cy="4395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D71703C-D839-11CE-82EB-480CB15BF7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6280" y="1475491"/>
            <a:ext cx="205418" cy="4395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4CDC606-2276-3EC4-8D73-77B2AD9A71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11"/>
          <a:stretch/>
        </p:blipFill>
        <p:spPr>
          <a:xfrm>
            <a:off x="114292" y="30037"/>
            <a:ext cx="848376" cy="95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656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7DEFA7D-A866-C6E9-6DFB-71203573ED8F}"/>
              </a:ext>
            </a:extLst>
          </p:cNvPr>
          <p:cNvSpPr/>
          <p:nvPr/>
        </p:nvSpPr>
        <p:spPr>
          <a:xfrm>
            <a:off x="0" y="0"/>
            <a:ext cx="1076960" cy="68580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72ED24-896B-6316-5800-595D26BCB827}"/>
              </a:ext>
            </a:extLst>
          </p:cNvPr>
          <p:cNvSpPr txBox="1"/>
          <p:nvPr/>
        </p:nvSpPr>
        <p:spPr>
          <a:xfrm>
            <a:off x="-4777" y="925595"/>
            <a:ext cx="1219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PT Sans" panose="020B0503020203020204" pitchFamily="34" charset="-52"/>
              </a:rPr>
              <a:t>09.05.2024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264AFF-C88F-F00B-2A73-95764888D3EA}"/>
              </a:ext>
            </a:extLst>
          </p:cNvPr>
          <p:cNvSpPr txBox="1"/>
          <p:nvPr/>
        </p:nvSpPr>
        <p:spPr>
          <a:xfrm>
            <a:off x="-21490" y="3191620"/>
            <a:ext cx="1219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PT Sans" panose="020B0503020203020204" pitchFamily="34" charset="-52"/>
              </a:rPr>
              <a:t>10.05.2024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C29E78-DF6A-92B2-D297-52411DAC19E3}"/>
              </a:ext>
            </a:extLst>
          </p:cNvPr>
          <p:cNvSpPr txBox="1"/>
          <p:nvPr/>
        </p:nvSpPr>
        <p:spPr>
          <a:xfrm>
            <a:off x="-21490" y="5457645"/>
            <a:ext cx="1219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PT Sans" panose="020B0503020203020204" pitchFamily="34" charset="-52"/>
              </a:rPr>
              <a:t>11.05.2024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75AF0C1-FA45-1167-52D7-FC75BD6D8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803" y="53035"/>
            <a:ext cx="2088000" cy="2088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9E576F4-1233-C1EA-9347-FAF27D1D6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803" y="2332340"/>
            <a:ext cx="2088000" cy="208800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9B16496-57B7-7C31-6F06-FF1C7D8F9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803" y="4611645"/>
            <a:ext cx="2088000" cy="2088000"/>
          </a:xfrm>
          <a:prstGeom prst="rect">
            <a:avLst/>
          </a:prstGeom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AB950432-0E61-52BE-B759-FF3502E1250E}"/>
              </a:ext>
            </a:extLst>
          </p:cNvPr>
          <p:cNvSpPr/>
          <p:nvPr/>
        </p:nvSpPr>
        <p:spPr>
          <a:xfrm>
            <a:off x="11509586" y="5779288"/>
            <a:ext cx="340519" cy="311944"/>
          </a:xfrm>
          <a:prstGeom prst="ellipse">
            <a:avLst/>
          </a:prstGeom>
          <a:solidFill>
            <a:srgbClr val="FF0000">
              <a:alpha val="50000"/>
            </a:srgbClr>
          </a:solidFill>
          <a:ln w="6350">
            <a:solidFill>
              <a:schemeClr val="accent1">
                <a:shade val="15000"/>
                <a:alpha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92A429B7-30ED-EF0F-7DF5-26A5A64622F6}"/>
              </a:ext>
            </a:extLst>
          </p:cNvPr>
          <p:cNvSpPr/>
          <p:nvPr/>
        </p:nvSpPr>
        <p:spPr>
          <a:xfrm>
            <a:off x="11339326" y="3527750"/>
            <a:ext cx="340519" cy="311944"/>
          </a:xfrm>
          <a:prstGeom prst="ellipse">
            <a:avLst/>
          </a:prstGeom>
          <a:solidFill>
            <a:srgbClr val="FF0000">
              <a:alpha val="50000"/>
            </a:srgbClr>
          </a:solidFill>
          <a:ln w="6350">
            <a:solidFill>
              <a:schemeClr val="accent1">
                <a:shade val="15000"/>
                <a:alpha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699A259D-08BE-B940-B643-38E825BF56B6}"/>
              </a:ext>
            </a:extLst>
          </p:cNvPr>
          <p:cNvSpPr/>
          <p:nvPr/>
        </p:nvSpPr>
        <p:spPr>
          <a:xfrm>
            <a:off x="11111669" y="1255390"/>
            <a:ext cx="340519" cy="311944"/>
          </a:xfrm>
          <a:prstGeom prst="ellipse">
            <a:avLst/>
          </a:prstGeom>
          <a:solidFill>
            <a:srgbClr val="FF0000">
              <a:alpha val="50000"/>
            </a:srgbClr>
          </a:solidFill>
          <a:ln w="6350">
            <a:solidFill>
              <a:schemeClr val="accent1">
                <a:shade val="15000"/>
                <a:alpha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77D1D2-319B-FABB-0FC4-857FD10250E3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49" y="10155"/>
            <a:ext cx="8640000" cy="2232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661A44-B12B-59E8-1D7C-DE3A679E7061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49" y="2293798"/>
            <a:ext cx="8640000" cy="2232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B295630-676E-1F5E-F962-977F56CDE263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649" y="4551620"/>
            <a:ext cx="8640000" cy="223200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9EC791-D924-EFF3-A79B-70FE5F5CCC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2474" y="988251"/>
            <a:ext cx="144467" cy="3077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F2FC580-817B-B613-209C-36C8A3EFAC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2136" y="3277174"/>
            <a:ext cx="144467" cy="3077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4E78C55-0353-3D93-D029-2BB453056D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2136" y="5560817"/>
            <a:ext cx="144467" cy="30777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050266-1091-7674-DE79-8AB9224D0B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20659" y="5306079"/>
            <a:ext cx="205418" cy="4395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9A15776-471B-9DD9-0FD1-2E6EA221672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20659" y="3045231"/>
            <a:ext cx="205418" cy="4395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845EFC0-4436-5D3E-78D1-88B11BF7BC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20659" y="768501"/>
            <a:ext cx="205418" cy="4395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E814CD1-11CF-44A1-2824-A7C6F7511A2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11"/>
          <a:stretch/>
        </p:blipFill>
        <p:spPr>
          <a:xfrm>
            <a:off x="114292" y="30037"/>
            <a:ext cx="848376" cy="95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119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A7CAB86-5704-72AC-20C9-6F3AEB5A60AA}"/>
              </a:ext>
            </a:extLst>
          </p:cNvPr>
          <p:cNvSpPr/>
          <p:nvPr/>
        </p:nvSpPr>
        <p:spPr>
          <a:xfrm>
            <a:off x="0" y="0"/>
            <a:ext cx="1076960" cy="68580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DCF80D-BCC2-8ECC-554C-160629E182FC}"/>
              </a:ext>
            </a:extLst>
          </p:cNvPr>
          <p:cNvSpPr txBox="1"/>
          <p:nvPr/>
        </p:nvSpPr>
        <p:spPr>
          <a:xfrm>
            <a:off x="-21562" y="1821538"/>
            <a:ext cx="1219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PT Sans" panose="020B0503020203020204" pitchFamily="34" charset="-52"/>
              </a:rPr>
              <a:t>08</a:t>
            </a:r>
            <a:r>
              <a:rPr lang="ru-RU" sz="1400" b="1" dirty="0">
                <a:solidFill>
                  <a:schemeClr val="bg1"/>
                </a:solidFill>
                <a:latin typeface="PT Sans" panose="020B0503020203020204" pitchFamily="34" charset="-52"/>
              </a:rPr>
              <a:t>.05.2024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EB51DB-4D1B-D973-0302-277076ABE4B8}"/>
              </a:ext>
            </a:extLst>
          </p:cNvPr>
          <p:cNvSpPr txBox="1"/>
          <p:nvPr/>
        </p:nvSpPr>
        <p:spPr>
          <a:xfrm>
            <a:off x="-36128" y="4504512"/>
            <a:ext cx="1219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PT Sans" panose="020B0503020203020204" pitchFamily="34" charset="-52"/>
              </a:rPr>
              <a:t>09</a:t>
            </a:r>
            <a:r>
              <a:rPr lang="ru-RU" sz="1400" b="1" dirty="0">
                <a:solidFill>
                  <a:schemeClr val="bg1"/>
                </a:solidFill>
                <a:latin typeface="PT Sans" panose="020B0503020203020204" pitchFamily="34" charset="-52"/>
              </a:rPr>
              <a:t>.05.2024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E015D06-B36E-9A0D-9625-49AF12CCA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8015" y="3581131"/>
            <a:ext cx="2088000" cy="2088000"/>
          </a:xfrm>
          <a:prstGeom prst="rect">
            <a:avLst/>
          </a:prstGeom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id="{F8275BAE-DFFE-4BEC-0AE4-B2DD55491DFF}"/>
              </a:ext>
            </a:extLst>
          </p:cNvPr>
          <p:cNvSpPr/>
          <p:nvPr/>
        </p:nvSpPr>
        <p:spPr>
          <a:xfrm>
            <a:off x="11115881" y="4783486"/>
            <a:ext cx="340519" cy="311944"/>
          </a:xfrm>
          <a:prstGeom prst="ellipse">
            <a:avLst/>
          </a:prstGeom>
          <a:solidFill>
            <a:srgbClr val="FF0000">
              <a:alpha val="50000"/>
            </a:srgbClr>
          </a:solidFill>
          <a:ln w="6350">
            <a:solidFill>
              <a:schemeClr val="accent1">
                <a:shade val="15000"/>
                <a:alpha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AD63E99-A19C-5061-895A-A0F175DBC373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89" y="3603739"/>
            <a:ext cx="8640000" cy="22320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58CD360-5393-E959-F594-F839CC364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3631" y="4494164"/>
            <a:ext cx="144467" cy="30777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E1EBEAB-6857-E97F-6C5C-03CEB4F1A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4383" y="4280239"/>
            <a:ext cx="205418" cy="4395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23E40642-F060-DE78-4F6D-DC7C974188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128" y="4450559"/>
            <a:ext cx="181563" cy="41568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5A0965BF-2B8C-7DBF-D39A-783290504B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619" y="871641"/>
            <a:ext cx="181563" cy="41568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26F9B37-88AA-5838-BAC1-A63504D01B4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11"/>
          <a:stretch/>
        </p:blipFill>
        <p:spPr>
          <a:xfrm>
            <a:off x="114292" y="30037"/>
            <a:ext cx="848376" cy="9582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45122A2-ED8B-E3E6-903D-4CB3AEEBC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50" y="853311"/>
            <a:ext cx="8640000" cy="225038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793CBE-58BB-4CE8-AFFF-A1F4AA853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3205" y="1752190"/>
            <a:ext cx="144467" cy="30777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55F530C-906B-1CB5-C213-454E32B0B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3957" y="1519769"/>
            <a:ext cx="205418" cy="4395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6EB215A-3422-51A6-C52A-2D86F52C67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2698" y="849281"/>
            <a:ext cx="2088000" cy="2088000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4F7EF1B7-028C-2DBC-5845-8359EB2032FC}"/>
              </a:ext>
            </a:extLst>
          </p:cNvPr>
          <p:cNvSpPr/>
          <p:nvPr/>
        </p:nvSpPr>
        <p:spPr>
          <a:xfrm>
            <a:off x="11634049" y="1230976"/>
            <a:ext cx="340519" cy="311944"/>
          </a:xfrm>
          <a:prstGeom prst="ellipse">
            <a:avLst/>
          </a:prstGeom>
          <a:solidFill>
            <a:srgbClr val="FF0000">
              <a:alpha val="50000"/>
            </a:srgbClr>
          </a:solidFill>
          <a:ln w="6350">
            <a:solidFill>
              <a:schemeClr val="accent1">
                <a:shade val="15000"/>
                <a:alpha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6A73094C-5252-7B47-870A-E10844062732}"/>
              </a:ext>
            </a:extLst>
          </p:cNvPr>
          <p:cNvSpPr/>
          <p:nvPr/>
        </p:nvSpPr>
        <p:spPr>
          <a:xfrm>
            <a:off x="10913720" y="1999033"/>
            <a:ext cx="340519" cy="311944"/>
          </a:xfrm>
          <a:prstGeom prst="ellipse">
            <a:avLst/>
          </a:prstGeom>
          <a:solidFill>
            <a:schemeClr val="accent5">
              <a:lumMod val="75000"/>
              <a:alpha val="50000"/>
            </a:schemeClr>
          </a:solidFill>
          <a:ln w="6350">
            <a:solidFill>
              <a:schemeClr val="accent1">
                <a:shade val="15000"/>
                <a:alpha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E07AFCBF-5EAB-DAB4-8C61-0A2AB014E598}"/>
              </a:ext>
            </a:extLst>
          </p:cNvPr>
          <p:cNvSpPr/>
          <p:nvPr/>
        </p:nvSpPr>
        <p:spPr>
          <a:xfrm>
            <a:off x="1883227" y="925702"/>
            <a:ext cx="138226" cy="144527"/>
          </a:xfrm>
          <a:prstGeom prst="ellipse">
            <a:avLst/>
          </a:prstGeom>
          <a:solidFill>
            <a:srgbClr val="FF0000">
              <a:alpha val="50000"/>
            </a:srgbClr>
          </a:solidFill>
          <a:ln w="6350">
            <a:solidFill>
              <a:schemeClr val="accent1">
                <a:shade val="15000"/>
                <a:alpha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F7E7D729-F059-9050-9F30-842B60D80002}"/>
              </a:ext>
            </a:extLst>
          </p:cNvPr>
          <p:cNvSpPr/>
          <p:nvPr/>
        </p:nvSpPr>
        <p:spPr>
          <a:xfrm>
            <a:off x="3712027" y="925702"/>
            <a:ext cx="138226" cy="144527"/>
          </a:xfrm>
          <a:prstGeom prst="ellipse">
            <a:avLst/>
          </a:prstGeom>
          <a:solidFill>
            <a:srgbClr val="FF0000">
              <a:alpha val="50000"/>
            </a:srgbClr>
          </a:solidFill>
          <a:ln w="6350">
            <a:solidFill>
              <a:schemeClr val="accent1">
                <a:shade val="15000"/>
                <a:alpha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B266AFFD-4F30-C8BF-8569-7F0104CE7356}"/>
              </a:ext>
            </a:extLst>
          </p:cNvPr>
          <p:cNvSpPr/>
          <p:nvPr/>
        </p:nvSpPr>
        <p:spPr>
          <a:xfrm>
            <a:off x="4324175" y="925702"/>
            <a:ext cx="138226" cy="144527"/>
          </a:xfrm>
          <a:prstGeom prst="ellipse">
            <a:avLst/>
          </a:prstGeom>
          <a:solidFill>
            <a:srgbClr val="FF0000">
              <a:alpha val="50000"/>
            </a:srgbClr>
          </a:solidFill>
          <a:ln w="6350">
            <a:solidFill>
              <a:schemeClr val="accent1">
                <a:shade val="15000"/>
                <a:alpha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B544F4A5-B4EE-60F3-5450-272BD99E5B27}"/>
              </a:ext>
            </a:extLst>
          </p:cNvPr>
          <p:cNvSpPr/>
          <p:nvPr/>
        </p:nvSpPr>
        <p:spPr>
          <a:xfrm>
            <a:off x="4772697" y="925702"/>
            <a:ext cx="138226" cy="144527"/>
          </a:xfrm>
          <a:prstGeom prst="ellipse">
            <a:avLst/>
          </a:prstGeom>
          <a:solidFill>
            <a:srgbClr val="FF0000">
              <a:alpha val="50000"/>
            </a:srgbClr>
          </a:solidFill>
          <a:ln w="6350">
            <a:solidFill>
              <a:schemeClr val="accent1">
                <a:shade val="15000"/>
                <a:alpha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id="{AF3315E6-2DBF-C4BA-72C5-DEFF35C4AC5D}"/>
              </a:ext>
            </a:extLst>
          </p:cNvPr>
          <p:cNvSpPr/>
          <p:nvPr/>
        </p:nvSpPr>
        <p:spPr>
          <a:xfrm>
            <a:off x="6971050" y="1259616"/>
            <a:ext cx="138226" cy="144527"/>
          </a:xfrm>
          <a:prstGeom prst="ellipse">
            <a:avLst/>
          </a:prstGeom>
          <a:solidFill>
            <a:srgbClr val="FF0000">
              <a:alpha val="50000"/>
            </a:srgbClr>
          </a:solidFill>
          <a:ln w="6350">
            <a:solidFill>
              <a:schemeClr val="accent1">
                <a:shade val="15000"/>
                <a:alpha val="8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8618740-B524-4C60-BC94-28CC0A3882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020" y="1739519"/>
            <a:ext cx="181563" cy="41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64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36C6752-5A99-F738-B260-EFB41D569F02}"/>
              </a:ext>
            </a:extLst>
          </p:cNvPr>
          <p:cNvSpPr txBox="1">
            <a:spLocks/>
          </p:cNvSpPr>
          <p:nvPr/>
        </p:nvSpPr>
        <p:spPr>
          <a:xfrm>
            <a:off x="1225917" y="2394857"/>
            <a:ext cx="10702834" cy="4323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dirty="0"/>
              <a:t>REFERENCES</a:t>
            </a:r>
            <a:endParaRPr lang="en-US" sz="3800" b="1" dirty="0"/>
          </a:p>
          <a:p>
            <a:pPr marL="514350" indent="-514350" algn="just">
              <a:buFont typeface="+mj-lt"/>
              <a:buAutoNum type="arabicPeriod"/>
            </a:pPr>
            <a:r>
              <a:rPr lang="en-US" sz="19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Kogogin</a:t>
            </a:r>
            <a:r>
              <a:rPr lang="en-US" sz="19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D.A, </a:t>
            </a:r>
            <a:r>
              <a:rPr lang="en-US" sz="19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Nasyrov</a:t>
            </a:r>
            <a:r>
              <a:rPr lang="en-US" sz="19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I.A, </a:t>
            </a:r>
            <a:r>
              <a:rPr lang="en-US" sz="19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Shindin</a:t>
            </a:r>
            <a:r>
              <a:rPr lang="en-US" sz="19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A.V, Grach S.M., Maksimov D.S., </a:t>
            </a:r>
            <a:r>
              <a:rPr lang="en-US" sz="19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Zagretdinov</a:t>
            </a:r>
            <a:r>
              <a:rPr lang="en-US" sz="19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R.V., Dementiev V.O, Dynamic Changes of the Ionospheric Artificial Airglow Region Caused by High-Power Radio Waves Based on a Joint Analysis of Night-Sky Snapshots in the 630 nm Line and Total Electron Content Variation Maps//</a:t>
            </a:r>
            <a:r>
              <a:rPr lang="en-US" sz="19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Radiophysics</a:t>
            </a:r>
            <a:r>
              <a:rPr lang="en-US" sz="19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and Quantum Electronics. - 2020. - Vol. 63, Is.2. - P. 83-96.</a:t>
            </a:r>
            <a:r>
              <a:rPr lang="en-US" sz="19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ru-RU" sz="1900" dirty="0">
                <a:solidFill>
                  <a:srgbClr val="000000"/>
                </a:solidFill>
                <a:effectLst/>
                <a:highlight>
                  <a:srgbClr val="FFFFFF"/>
                </a:highlight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1900" dirty="0">
              <a:solidFill>
                <a:srgbClr val="000000"/>
              </a:solidFill>
              <a:highlight>
                <a:srgbClr val="FFFFFF"/>
              </a:highlight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19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Maksimov D.S., </a:t>
            </a:r>
            <a:r>
              <a:rPr lang="en-US" sz="19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Kogogin</a:t>
            </a:r>
            <a:r>
              <a:rPr lang="en-US" sz="19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D.A., </a:t>
            </a:r>
            <a:r>
              <a:rPr lang="en-US" sz="19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Nasyrov</a:t>
            </a:r>
            <a:r>
              <a:rPr lang="en-US" sz="19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I.A., </a:t>
            </a:r>
            <a:r>
              <a:rPr lang="en-US" sz="19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Zagretdinov</a:t>
            </a:r>
            <a:r>
              <a:rPr lang="en-US" sz="19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R.V.</a:t>
            </a:r>
            <a:r>
              <a:rPr lang="ru-RU" sz="19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9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Vlijanie</a:t>
            </a:r>
            <a:r>
              <a:rPr lang="en-US" sz="19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solnechnyh</a:t>
            </a:r>
            <a:r>
              <a:rPr lang="en-US" sz="19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vspyshek</a:t>
            </a:r>
            <a:r>
              <a:rPr lang="en-US" sz="1900" dirty="0">
                <a:ea typeface="Times New Roman" panose="02020603050405020304" pitchFamily="18" charset="0"/>
                <a:cs typeface="Times New Roman" panose="02020603050405020304" pitchFamily="18" charset="0"/>
              </a:rPr>
              <a:t> v 2022 </a:t>
            </a:r>
            <a:r>
              <a:rPr lang="en-US" sz="19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godu</a:t>
            </a:r>
            <a:r>
              <a:rPr lang="en-US" sz="19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sz="19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regional'nuju</a:t>
            </a:r>
            <a:r>
              <a:rPr lang="en-US" sz="19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vozmushhennost</a:t>
            </a:r>
            <a:r>
              <a:rPr lang="en-US" sz="1900" dirty="0">
                <a:ea typeface="Times New Roman" panose="02020603050405020304" pitchFamily="18" charset="0"/>
                <a:cs typeface="Times New Roman" panose="02020603050405020304" pitchFamily="18" charset="0"/>
              </a:rPr>
              <a:t>' </a:t>
            </a:r>
            <a:r>
              <a:rPr lang="en-US" sz="19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ionosfery</a:t>
            </a:r>
            <a:r>
              <a:rPr lang="en-US" sz="19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zemli</a:t>
            </a:r>
            <a:r>
              <a:rPr lang="en-US" sz="1900" dirty="0">
                <a:ea typeface="Times New Roman" panose="02020603050405020304" pitchFamily="18" charset="0"/>
                <a:cs typeface="Times New Roman" panose="02020603050405020304" pitchFamily="18" charset="0"/>
              </a:rPr>
              <a:t> po </a:t>
            </a:r>
            <a:r>
              <a:rPr lang="en-US" sz="19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dannym</a:t>
            </a:r>
            <a:r>
              <a:rPr lang="en-US" sz="1900" dirty="0">
                <a:ea typeface="Times New Roman" panose="02020603050405020304" pitchFamily="18" charset="0"/>
                <a:cs typeface="Times New Roman" panose="02020603050405020304" pitchFamily="18" charset="0"/>
              </a:rPr>
              <a:t> GNSS-</a:t>
            </a:r>
            <a:r>
              <a:rPr lang="en-US" sz="19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stancij</a:t>
            </a:r>
            <a:r>
              <a:rPr lang="en-US" sz="1900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raspolozhennyh</a:t>
            </a:r>
            <a:r>
              <a:rPr lang="en-US" sz="1900" dirty="0">
                <a:ea typeface="Times New Roman" panose="02020603050405020304" pitchFamily="18" charset="0"/>
                <a:cs typeface="Times New Roman" panose="02020603050405020304" pitchFamily="18" charset="0"/>
              </a:rPr>
              <a:t> v </a:t>
            </a:r>
            <a:r>
              <a:rPr lang="en-US" sz="19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evropejskoj</a:t>
            </a:r>
            <a:r>
              <a:rPr lang="en-US" sz="19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chasti</a:t>
            </a:r>
            <a:r>
              <a:rPr lang="en-US" sz="1900" dirty="0">
                <a:ea typeface="Times New Roman" panose="02020603050405020304" pitchFamily="18" charset="0"/>
                <a:cs typeface="Times New Roman" panose="02020603050405020304" pitchFamily="18" charset="0"/>
              </a:rPr>
              <a:t> RF </a:t>
            </a:r>
            <a:r>
              <a:rPr lang="en-US" sz="19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900" dirty="0">
                <a:effectLst/>
              </a:rPr>
              <a:t>The influence of solar flares in 2022 on the regional disturbance of the Earth's ionosphere according to GNSS stations located in the European part of the Russian Federation.</a:t>
            </a:r>
            <a:r>
              <a:rPr lang="ru-RU" sz="1900" dirty="0">
                <a:effectLst/>
              </a:rPr>
              <a:t> </a:t>
            </a:r>
            <a:r>
              <a:rPr lang="en-US" sz="1900" dirty="0">
                <a:effectLst/>
              </a:rPr>
              <a:t>/ XXVIII All-Russian Open Scientific Conference "Propagation of radio waves"</a:t>
            </a:r>
            <a:r>
              <a:rPr lang="en-US" sz="19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9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>
                <a:effectLst/>
              </a:rPr>
              <a:t>Yoshkar-Ola</a:t>
            </a:r>
            <a:r>
              <a:rPr lang="ru-RU" sz="19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b="0" i="0" dirty="0">
                <a:solidFill>
                  <a:srgbClr val="4D5156"/>
                </a:solidFill>
                <a:effectLst/>
                <a:highlight>
                  <a:srgbClr val="FFFFFF"/>
                </a:highlight>
              </a:rPr>
              <a:t>VSUT, </a:t>
            </a:r>
            <a:r>
              <a:rPr lang="en-US" sz="1900" b="0" i="0" dirty="0" err="1">
                <a:solidFill>
                  <a:srgbClr val="4D5156"/>
                </a:solidFill>
                <a:effectLst/>
                <a:highlight>
                  <a:srgbClr val="FFFFFF"/>
                </a:highlight>
              </a:rPr>
              <a:t>Volgatech</a:t>
            </a:r>
            <a:r>
              <a:rPr lang="ru-RU" sz="19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19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2023. </a:t>
            </a:r>
            <a:r>
              <a:rPr lang="en-US" sz="19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pp</a:t>
            </a:r>
            <a:r>
              <a:rPr lang="ru-RU" sz="19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 147-151</a:t>
            </a:r>
            <a:br>
              <a:rPr lang="ru-RU" sz="19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9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1900" dirty="0">
                <a:effectLst/>
              </a:rPr>
              <a:t>Images of solar flares</a:t>
            </a:r>
            <a:r>
              <a:rPr lang="ru-RU" sz="1900" spc="-2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spc="-2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ru-RU" sz="1900" spc="-2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u="sng" spc="-20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ru-RU" sz="1900" u="sng" spc="-20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sz="1900" u="sng" spc="-20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</a:t>
            </a:r>
            <a:r>
              <a:rPr lang="ru-RU" sz="1900" u="sng" spc="-20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sz="1900" u="sng" spc="-20" dirty="0" err="1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spaceweatherlive</a:t>
            </a:r>
            <a:r>
              <a:rPr lang="ru-RU" sz="1900" u="sng" spc="-20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sz="1900" u="sng" spc="-20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com</a:t>
            </a:r>
            <a:r>
              <a:rPr lang="ru-RU" sz="1900" spc="-2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1900" dirty="0">
                <a:effectLst/>
              </a:rPr>
              <a:t>accessed </a:t>
            </a:r>
            <a:r>
              <a:rPr lang="ru-RU" sz="1900" spc="-2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05.0</a:t>
            </a:r>
            <a:r>
              <a:rPr lang="en-US" sz="1900" spc="-2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900" spc="-2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.2024)</a:t>
            </a:r>
            <a:br>
              <a:rPr lang="ru-RU" sz="1900" spc="-2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900" spc="-2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1900" spc="-2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1900" dirty="0">
                <a:effectLst/>
              </a:rPr>
              <a:t>Graphs of the Sun's X-ray radiation</a:t>
            </a:r>
            <a:r>
              <a:rPr lang="ru-RU" sz="1900" spc="-2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spc="-2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URL</a:t>
            </a:r>
            <a:r>
              <a:rPr lang="ru-RU" sz="1900" spc="-2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u="sng" spc="-20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</a:t>
            </a:r>
            <a:r>
              <a:rPr lang="ru-RU" sz="1900" u="sng" spc="-20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://</a:t>
            </a:r>
            <a:r>
              <a:rPr lang="en-US" sz="1900" u="sng" spc="-20" dirty="0" err="1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xras</a:t>
            </a:r>
            <a:r>
              <a:rPr lang="ru-RU" sz="1900" u="sng" spc="-20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1900" u="sng" spc="-20" dirty="0" err="1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ru</a:t>
            </a:r>
            <a:r>
              <a:rPr lang="ru-RU" sz="1900" u="sng" spc="-20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r>
              <a:rPr lang="en-US" sz="1900" u="sng" spc="-20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sun</a:t>
            </a:r>
            <a:r>
              <a:rPr lang="ru-RU" sz="1900" u="sng" spc="-20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_</a:t>
            </a:r>
            <a:r>
              <a:rPr lang="en-US" sz="1900" u="sng" spc="-20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flares</a:t>
            </a:r>
            <a:r>
              <a:rPr lang="ru-RU" sz="1900" u="sng" spc="-20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.</a:t>
            </a:r>
            <a:r>
              <a:rPr lang="en-US" sz="1900" u="sng" spc="-20" dirty="0">
                <a:solidFill>
                  <a:srgbClr val="0000F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html</a:t>
            </a:r>
            <a:r>
              <a:rPr lang="en-US" sz="1900" spc="-2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spc="-2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900" dirty="0">
                <a:effectLst/>
              </a:rPr>
              <a:t>accessed</a:t>
            </a:r>
            <a:r>
              <a:rPr lang="ru-RU" sz="1900" dirty="0">
                <a:effectLst/>
              </a:rPr>
              <a:t> </a:t>
            </a:r>
            <a:r>
              <a:rPr lang="ru-RU" sz="1900" spc="-2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05.0</a:t>
            </a:r>
            <a:r>
              <a:rPr lang="en-US" sz="1900" spc="-2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900" spc="-2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.2024)</a:t>
            </a:r>
            <a:endParaRPr lang="en-US" sz="1900" spc="-2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3A71558-AE9B-C491-2095-8A0637638A28}"/>
              </a:ext>
            </a:extLst>
          </p:cNvPr>
          <p:cNvSpPr/>
          <p:nvPr/>
        </p:nvSpPr>
        <p:spPr>
          <a:xfrm>
            <a:off x="0" y="0"/>
            <a:ext cx="1076960" cy="6858000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42E42E-256A-34F0-EFBE-75B65BCA38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11"/>
          <a:stretch/>
        </p:blipFill>
        <p:spPr>
          <a:xfrm>
            <a:off x="114292" y="30037"/>
            <a:ext cx="848376" cy="9582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4D2B25-EDCC-FBB7-D6D3-857F61A0212D}"/>
              </a:ext>
            </a:extLst>
          </p:cNvPr>
          <p:cNvSpPr txBox="1"/>
          <p:nvPr/>
        </p:nvSpPr>
        <p:spPr>
          <a:xfrm>
            <a:off x="679269" y="666066"/>
            <a:ext cx="11311353" cy="485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>
              <a:lnSpc>
                <a:spcPct val="150000"/>
              </a:lnSpc>
              <a:spcAft>
                <a:spcPts val="1000"/>
              </a:spcAft>
            </a:pPr>
            <a:r>
              <a:rPr lang="en-US" sz="1900" dirty="0">
                <a:effectLst/>
                <a:latin typeface="+mj-lt"/>
              </a:rPr>
              <a:t>The research was carried out at the expense of a grant from the Russian Science Foundation No.</a:t>
            </a:r>
            <a:r>
              <a:rPr lang="ru-RU" sz="1900" dirty="0">
                <a:effectLst/>
                <a:latin typeface="+mj-lt"/>
              </a:rPr>
              <a:t> </a:t>
            </a:r>
            <a:r>
              <a:rPr lang="ru-RU" sz="19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23-77-10029</a:t>
            </a:r>
            <a:r>
              <a:rPr lang="ru-RU" sz="1900" b="1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73977FA-A29A-759B-80C0-D5524B1EFB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1" t="42377" r="17464" b="41141"/>
          <a:stretch/>
        </p:blipFill>
        <p:spPr bwMode="auto">
          <a:xfrm>
            <a:off x="1225917" y="201024"/>
            <a:ext cx="2351315" cy="61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38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SShafigullin\Desktop\Проекты\Брендбук\Гайдлайн\Презентация\презентация шаблон КФУ-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72"/>
          <a:stretch/>
        </p:blipFill>
        <p:spPr bwMode="auto">
          <a:xfrm>
            <a:off x="0" y="2381"/>
            <a:ext cx="12192000" cy="6855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898;g89d9307d70_13_164"/>
          <p:cNvSpPr txBox="1"/>
          <p:nvPr/>
        </p:nvSpPr>
        <p:spPr>
          <a:xfrm>
            <a:off x="2440183" y="2406255"/>
            <a:ext cx="7872875" cy="13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000000"/>
              </a:buClr>
              <a:buSzPts val="5867"/>
            </a:pPr>
            <a:r>
              <a:rPr lang="en-US" sz="4800" b="1" dirty="0">
                <a:solidFill>
                  <a:schemeClr val="bg1"/>
                </a:solidFill>
                <a:effectLst/>
                <a:latin typeface="PT Sans" panose="020B0503020203020204" pitchFamily="34" charset="-52"/>
              </a:rPr>
              <a:t>Thanks for your attention!</a:t>
            </a:r>
            <a:endParaRPr lang="ru-RU" sz="4800" b="1" dirty="0">
              <a:solidFill>
                <a:schemeClr val="bg1"/>
              </a:solidFill>
              <a:latin typeface="PT Sans" panose="020B0503020203020204" pitchFamily="34" charset="-52"/>
              <a:ea typeface="Arial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8388" y="5625941"/>
            <a:ext cx="8736971" cy="872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bg1"/>
                </a:solidFill>
                <a:latin typeface="PT Sans" panose="020B0503020203020204" pitchFamily="34" charset="-52"/>
              </a:rPr>
              <a:t>Maksimov Denis</a:t>
            </a:r>
            <a:endParaRPr lang="ru-RU" sz="1867" b="1" dirty="0">
              <a:solidFill>
                <a:schemeClr val="bg1"/>
              </a:solidFill>
              <a:latin typeface="PT Sans" panose="020B0503020203020204" pitchFamily="34" charset="-52"/>
            </a:endParaRPr>
          </a:p>
          <a:p>
            <a:r>
              <a:rPr lang="en-US" sz="1600" b="1" dirty="0">
                <a:solidFill>
                  <a:schemeClr val="bg1"/>
                </a:solidFill>
                <a:effectLst/>
                <a:latin typeface="PT Sans" panose="020B0503020203020204" pitchFamily="34" charset="-52"/>
              </a:rPr>
              <a:t>Postgraduate student of the Institute of Physics, Kazan Federal University</a:t>
            </a:r>
            <a:endParaRPr lang="ru-RU" sz="1600" b="1" dirty="0">
              <a:solidFill>
                <a:schemeClr val="bg1"/>
              </a:solidFill>
              <a:latin typeface="PT Sans" panose="020B0503020203020204" pitchFamily="34" charset="-52"/>
            </a:endParaRPr>
          </a:p>
          <a:p>
            <a:r>
              <a:rPr lang="en-US" sz="1600" dirty="0">
                <a:solidFill>
                  <a:schemeClr val="bg1"/>
                </a:solidFill>
                <a:latin typeface="PT Sans" panose="020B0503020203020204" pitchFamily="34" charset="-52"/>
              </a:rPr>
              <a:t>Email: Denis-maksimov16@yandex.ru </a:t>
            </a:r>
            <a:endParaRPr lang="ru-RU" sz="1600" dirty="0">
              <a:solidFill>
                <a:schemeClr val="bg1"/>
              </a:solidFill>
              <a:latin typeface="PT Sans" panose="020B0503020203020204" pitchFamily="34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13E1516-7171-4FF3-A62A-FEA5B00921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88" y="757108"/>
            <a:ext cx="2646883" cy="108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90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024012E-DC18-B498-5EB8-659041CFAFFA}"/>
              </a:ext>
            </a:extLst>
          </p:cNvPr>
          <p:cNvSpPr/>
          <p:nvPr/>
        </p:nvSpPr>
        <p:spPr>
          <a:xfrm>
            <a:off x="0" y="40005"/>
            <a:ext cx="12170238" cy="773811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647C8-AF64-BCCA-A263-766B01A6A0B1}"/>
              </a:ext>
            </a:extLst>
          </p:cNvPr>
          <p:cNvSpPr txBox="1"/>
          <p:nvPr/>
        </p:nvSpPr>
        <p:spPr>
          <a:xfrm>
            <a:off x="1379621" y="251975"/>
            <a:ext cx="1024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PT Sans" panose="020B0503020203020204" pitchFamily="34" charset="-52"/>
              </a:rPr>
              <a:t>Сцены после титров </a:t>
            </a:r>
            <a:r>
              <a:rPr lang="en-US" b="1" dirty="0">
                <a:solidFill>
                  <a:schemeClr val="bg1"/>
                </a:solidFill>
                <a:latin typeface="PT Sans" panose="020B0503020203020204" pitchFamily="34" charset="-52"/>
              </a:rPr>
              <a:t>1</a:t>
            </a:r>
            <a:r>
              <a:rPr lang="ru-RU" b="1" dirty="0">
                <a:solidFill>
                  <a:schemeClr val="bg1"/>
                </a:solidFill>
                <a:latin typeface="PT Sans" panose="020B0503020203020204" pitchFamily="34" charset="-52"/>
              </a:rPr>
              <a:t> (Карта </a:t>
            </a:r>
            <a:r>
              <a:rPr lang="en-US" b="1" dirty="0">
                <a:solidFill>
                  <a:schemeClr val="bg1"/>
                </a:solidFill>
                <a:latin typeface="PT Sans" panose="020B0503020203020204" pitchFamily="34" charset="-52"/>
              </a:rPr>
              <a:t>CNR</a:t>
            </a:r>
            <a:r>
              <a:rPr lang="ru-RU" b="1" dirty="0">
                <a:solidFill>
                  <a:schemeClr val="bg1"/>
                </a:solidFill>
                <a:latin typeface="PT Sans" panose="020B0503020203020204" pitchFamily="34" charset="-52"/>
              </a:rPr>
              <a:t>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B99707-5D28-D6F6-3086-F9A16E79DA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11"/>
          <a:stretch/>
        </p:blipFill>
        <p:spPr>
          <a:xfrm>
            <a:off x="108452" y="67062"/>
            <a:ext cx="654407" cy="739157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493509D9-C35B-4E1E-6AA0-B39BADBF33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286237"/>
              </p:ext>
            </p:extLst>
          </p:nvPr>
        </p:nvGraphicFramePr>
        <p:xfrm>
          <a:off x="365760" y="1474470"/>
          <a:ext cx="11692890" cy="45092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80931">
                  <a:extLst>
                    <a:ext uri="{9D8B030D-6E8A-4147-A177-3AD203B41FA5}">
                      <a16:colId xmlns:a16="http://schemas.microsoft.com/office/drawing/2014/main" val="3136888817"/>
                    </a:ext>
                  </a:extLst>
                </a:gridCol>
                <a:gridCol w="3145492">
                  <a:extLst>
                    <a:ext uri="{9D8B030D-6E8A-4147-A177-3AD203B41FA5}">
                      <a16:colId xmlns:a16="http://schemas.microsoft.com/office/drawing/2014/main" val="681841790"/>
                    </a:ext>
                  </a:extLst>
                </a:gridCol>
                <a:gridCol w="2804615">
                  <a:extLst>
                    <a:ext uri="{9D8B030D-6E8A-4147-A177-3AD203B41FA5}">
                      <a16:colId xmlns:a16="http://schemas.microsoft.com/office/drawing/2014/main" val="979576920"/>
                    </a:ext>
                  </a:extLst>
                </a:gridCol>
                <a:gridCol w="2861852">
                  <a:extLst>
                    <a:ext uri="{9D8B030D-6E8A-4147-A177-3AD203B41FA5}">
                      <a16:colId xmlns:a16="http://schemas.microsoft.com/office/drawing/2014/main" val="943976565"/>
                    </a:ext>
                  </a:extLst>
                </a:gridCol>
              </a:tblGrid>
              <a:tr h="1127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500" kern="100" dirty="0">
                          <a:effectLst/>
                        </a:rPr>
                        <a:t>Год</a:t>
                      </a:r>
                      <a:endParaRPr lang="ru-RU" sz="25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500" kern="100" dirty="0">
                          <a:effectLst/>
                        </a:rPr>
                        <a:t>Кол-во вспышек </a:t>
                      </a:r>
                      <a:r>
                        <a:rPr lang="en-US" sz="2500" kern="100" dirty="0">
                          <a:effectLst/>
                        </a:rPr>
                        <a:t>C</a:t>
                      </a:r>
                      <a:r>
                        <a:rPr lang="ru-RU" sz="2500" kern="100" dirty="0">
                          <a:effectLst/>
                        </a:rPr>
                        <a:t>-класса</a:t>
                      </a:r>
                      <a:endParaRPr lang="ru-RU" sz="25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 kern="100" dirty="0">
                          <a:effectLst/>
                        </a:rPr>
                        <a:t>M</a:t>
                      </a:r>
                      <a:r>
                        <a:rPr lang="ru-RU" sz="2500" kern="100" dirty="0">
                          <a:effectLst/>
                        </a:rPr>
                        <a:t>-класса</a:t>
                      </a:r>
                      <a:endParaRPr lang="ru-RU" sz="25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 kern="100" dirty="0">
                          <a:effectLst/>
                        </a:rPr>
                        <a:t>X-</a:t>
                      </a:r>
                      <a:r>
                        <a:rPr lang="ru-RU" sz="2500" kern="100" dirty="0">
                          <a:effectLst/>
                        </a:rPr>
                        <a:t>класса</a:t>
                      </a:r>
                      <a:endParaRPr lang="ru-RU" sz="25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40966169"/>
                  </a:ext>
                </a:extLst>
              </a:tr>
              <a:tr h="1127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500" kern="100" dirty="0">
                          <a:effectLst/>
                        </a:rPr>
                        <a:t>2022</a:t>
                      </a:r>
                      <a:endParaRPr lang="ru-RU" sz="25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 kern="100" dirty="0">
                          <a:effectLst/>
                        </a:rPr>
                        <a:t>2036</a:t>
                      </a:r>
                      <a:endParaRPr lang="ru-RU" sz="25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 kern="100">
                          <a:effectLst/>
                        </a:rPr>
                        <a:t>178</a:t>
                      </a:r>
                      <a:endParaRPr lang="ru-RU" sz="2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 kern="100">
                          <a:effectLst/>
                        </a:rPr>
                        <a:t>7</a:t>
                      </a:r>
                      <a:endParaRPr lang="ru-RU" sz="2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91169008"/>
                  </a:ext>
                </a:extLst>
              </a:tr>
              <a:tr h="1127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500" kern="100">
                          <a:effectLst/>
                        </a:rPr>
                        <a:t>2023</a:t>
                      </a:r>
                      <a:endParaRPr lang="ru-RU" sz="2500" kern="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 kern="100" dirty="0">
                          <a:effectLst/>
                        </a:rPr>
                        <a:t>2752</a:t>
                      </a:r>
                      <a:endParaRPr lang="ru-RU" sz="25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 kern="100" dirty="0">
                          <a:effectLst/>
                        </a:rPr>
                        <a:t>342</a:t>
                      </a:r>
                      <a:endParaRPr lang="ru-RU" sz="25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500" kern="100" dirty="0">
                          <a:effectLst/>
                        </a:rPr>
                        <a:t>13</a:t>
                      </a:r>
                      <a:endParaRPr lang="ru-RU" sz="25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8462799"/>
                  </a:ext>
                </a:extLst>
              </a:tr>
              <a:tr h="11273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500" kern="100" dirty="0">
                          <a:effectLst/>
                        </a:rPr>
                        <a:t>2024 (январь-июль)</a:t>
                      </a:r>
                      <a:endParaRPr lang="ru-RU" sz="25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500" kern="100" dirty="0">
                          <a:effectLst/>
                        </a:rPr>
                        <a:t>1685</a:t>
                      </a:r>
                      <a:endParaRPr lang="ru-RU" sz="25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500" kern="100" dirty="0">
                          <a:effectLst/>
                        </a:rPr>
                        <a:t>336</a:t>
                      </a:r>
                      <a:endParaRPr lang="ru-RU" sz="25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500" kern="100" dirty="0">
                          <a:effectLst/>
                        </a:rPr>
                        <a:t>33</a:t>
                      </a:r>
                      <a:endParaRPr lang="ru-RU" sz="2500" kern="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24263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5793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024012E-DC18-B498-5EB8-659041CFAFFA}"/>
              </a:ext>
            </a:extLst>
          </p:cNvPr>
          <p:cNvSpPr/>
          <p:nvPr/>
        </p:nvSpPr>
        <p:spPr>
          <a:xfrm>
            <a:off x="0" y="40005"/>
            <a:ext cx="12170238" cy="773811"/>
          </a:xfrm>
          <a:prstGeom prst="rect">
            <a:avLst/>
          </a:prstGeom>
          <a:gradFill flip="none" rotWithShape="1">
            <a:gsLst>
              <a:gs pos="0">
                <a:srgbClr val="00549F">
                  <a:shade val="30000"/>
                  <a:satMod val="115000"/>
                </a:srgbClr>
              </a:gs>
              <a:gs pos="50000">
                <a:srgbClr val="00549F">
                  <a:shade val="67500"/>
                  <a:satMod val="115000"/>
                </a:srgbClr>
              </a:gs>
              <a:gs pos="100000">
                <a:srgbClr val="00549F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6647C8-AF64-BCCA-A263-766B01A6A0B1}"/>
              </a:ext>
            </a:extLst>
          </p:cNvPr>
          <p:cNvSpPr txBox="1"/>
          <p:nvPr/>
        </p:nvSpPr>
        <p:spPr>
          <a:xfrm>
            <a:off x="1379621" y="251975"/>
            <a:ext cx="10243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latin typeface="PT Sans" panose="020B0503020203020204" pitchFamily="34" charset="-52"/>
              </a:rPr>
              <a:t>Сцены после титров </a:t>
            </a:r>
            <a:r>
              <a:rPr lang="en-US" b="1" dirty="0">
                <a:solidFill>
                  <a:schemeClr val="bg1"/>
                </a:solidFill>
                <a:latin typeface="PT Sans" panose="020B0503020203020204" pitchFamily="34" charset="-52"/>
              </a:rPr>
              <a:t>1</a:t>
            </a:r>
            <a:r>
              <a:rPr lang="ru-RU" b="1" dirty="0">
                <a:solidFill>
                  <a:schemeClr val="bg1"/>
                </a:solidFill>
                <a:latin typeface="PT Sans" panose="020B0503020203020204" pitchFamily="34" charset="-52"/>
              </a:rPr>
              <a:t> (Карта </a:t>
            </a:r>
            <a:r>
              <a:rPr lang="en-US" b="1" dirty="0">
                <a:solidFill>
                  <a:schemeClr val="bg1"/>
                </a:solidFill>
                <a:latin typeface="PT Sans" panose="020B0503020203020204" pitchFamily="34" charset="-52"/>
              </a:rPr>
              <a:t>CNR</a:t>
            </a:r>
            <a:r>
              <a:rPr lang="ru-RU" b="1" dirty="0">
                <a:solidFill>
                  <a:schemeClr val="bg1"/>
                </a:solidFill>
                <a:latin typeface="PT Sans" panose="020B0503020203020204" pitchFamily="34" charset="-52"/>
              </a:rPr>
              <a:t>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B99707-5D28-D6F6-3086-F9A16E79DA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811"/>
          <a:stretch/>
        </p:blipFill>
        <p:spPr>
          <a:xfrm>
            <a:off x="108452" y="67062"/>
            <a:ext cx="654407" cy="7391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81264A-0DE8-4BF7-7717-7365771A8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0674"/>
            <a:ext cx="12192000" cy="467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9619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888</TotalTime>
  <Words>569</Words>
  <Application>Microsoft Office PowerPoint</Application>
  <PresentationFormat>Широкоэкранный</PresentationFormat>
  <Paragraphs>60</Paragraphs>
  <Slides>23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PT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Denis</dc:creator>
  <cp:lastModifiedBy>Denis</cp:lastModifiedBy>
  <cp:revision>15</cp:revision>
  <dcterms:created xsi:type="dcterms:W3CDTF">2024-08-04T07:55:07Z</dcterms:created>
  <dcterms:modified xsi:type="dcterms:W3CDTF">2024-08-16T14:19:50Z</dcterms:modified>
</cp:coreProperties>
</file>