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69" r:id="rId3"/>
  </p:sldMasterIdLst>
  <p:notesMasterIdLst>
    <p:notesMasterId r:id="rId52"/>
  </p:notesMasterIdLst>
  <p:sldIdLst>
    <p:sldId id="335" r:id="rId4"/>
    <p:sldId id="338" r:id="rId5"/>
    <p:sldId id="339" r:id="rId6"/>
    <p:sldId id="340" r:id="rId7"/>
    <p:sldId id="341" r:id="rId8"/>
    <p:sldId id="516" r:id="rId9"/>
    <p:sldId id="257" r:id="rId10"/>
    <p:sldId id="343" r:id="rId11"/>
    <p:sldId id="344" r:id="rId12"/>
    <p:sldId id="345" r:id="rId13"/>
    <p:sldId id="342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4" r:id="rId42"/>
    <p:sldId id="495" r:id="rId43"/>
    <p:sldId id="496" r:id="rId44"/>
    <p:sldId id="497" r:id="rId45"/>
    <p:sldId id="498" r:id="rId46"/>
    <p:sldId id="499" r:id="rId47"/>
    <p:sldId id="500" r:id="rId48"/>
    <p:sldId id="501" r:id="rId49"/>
    <p:sldId id="504" r:id="rId50"/>
    <p:sldId id="404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B8BC-0AA6-4201-B5F2-4F5B9C2F31C8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F05FF-FCF8-4A38-B95E-8DD8ECCE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27A85D-AC11-485E-BFAF-926719769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0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673384-8EFA-45A5-BE0B-F28BFFB7C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8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36DD38-C122-4879-A793-5F3439DBB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6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A68F11-C576-4DF7-BB78-1513EC0F6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5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8C8C-3ADC-42B7-B356-A7840B7DB861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C2B1-C162-4F72-9319-3AEC92954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5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B29F-D430-46CB-97E9-A438102DCB2E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62FC-637B-4BA5-A691-4D6ECAA91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70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AEFE-3620-4EA5-8521-5B142D347D59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CFB7-F568-4B8B-BCE4-09A42144A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5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6572-70A7-45CB-9357-F08667295844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0D-936C-4B20-B80F-D8809170F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45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9378-D7ED-4734-AC89-79AF9489DA47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75DA-1625-40EC-AC3B-4FF3790E7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78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7ABD-66CD-4C4F-BD1E-24756620FD53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B879-8D5D-4746-BD43-FE24271A6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38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CAEC-300D-49DB-A1C4-3957A6443AED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2602-7B6A-489F-A6AD-DF8515A86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4D285E-5FDC-48EF-B51F-EA8652190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73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5D23-FD28-45A8-B18E-30559BC3651B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E87-8504-4A67-94C1-0970FC69C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94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DE5CB-42A6-4E98-9EAF-0A7A87CA40ED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7B1F-B659-40A8-896F-53134BE2F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25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94A2-7497-41B3-BD31-F1C0134B3849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9774-4E73-428E-B605-5B6C92717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61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519D-0ADC-464E-BF4E-D8E8267A4A39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813E-3B07-414F-B732-5CCE31264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07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D9B5-14ED-4139-8A15-20C06B637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93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CAB7-9E50-45D8-9E4C-907B27696E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5A63-C836-426B-A775-55FE0168DD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57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0456-CE65-41EC-A829-737576E369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1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B0DF-C84B-493B-B6B6-B09F4D97BF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21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7725-8F86-41E2-90E7-EB593CFF87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2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E594B5-0203-4630-91EE-8B768B7FB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36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3CF40-B6E3-4366-A1D0-5E5DDF3DDC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67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ED2-8AD5-451B-8AB6-A5FFE8DEEC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80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6D9A-90A2-4413-99E7-8570DB2040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E0350-5BB8-4A54-8BFC-EB757B1BED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49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E056-5947-4304-86BF-E082AA7DCF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84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9A16D-7FD7-47AF-8E08-FD79C956AD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0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6C572A-8A8B-40BA-9AE0-6252F5C6F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0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CCB4BC-83C2-4C42-835A-359320CBB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2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8B2A05-E17D-420E-881D-CF167B1F4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4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90F331-FB8F-4225-9F1F-98FCA2C97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5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1DA2CC-F007-4AAA-BEF6-F979AF348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7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EAAA8B-A595-47F5-8493-F71D53E7E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7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55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EC465-F683-482B-8E3D-41DC1D1510E4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6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6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9E8338-54E0-46CC-908A-744AC13EA4B6}" type="datetimeFigureOut">
              <a:rPr lang="ru-RU"/>
              <a:pPr>
                <a:defRPr/>
              </a:pPr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E28723-0BC6-4E52-80DA-3A62446E0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4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B152C-6918-4020-B348-E52415DE0D48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188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5868144" y="5639543"/>
            <a:ext cx="316733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Беларусь, 220076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Минск, ул. </a:t>
            </a:r>
            <a:r>
              <a:rPr lang="ru-RU" sz="1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Ф.Скорины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info@n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ture-nas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854" y="2204862"/>
            <a:ext cx="8864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и региональные изменения климата: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причины и последствия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0423" y="3573016"/>
            <a:ext cx="3202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В.Ф. Логинов</a:t>
            </a:r>
          </a:p>
        </p:txBody>
      </p:sp>
    </p:spTree>
    <p:extLst>
      <p:ext uri="{BB962C8B-B14F-4D97-AF65-F5344CB8AC3E}">
        <p14:creationId xmlns:p14="http://schemas.microsoft.com/office/powerpoint/2010/main" val="311208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323850" y="333375"/>
            <a:ext cx="8424863" cy="63357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latin typeface="Arial" charset="0"/>
              </a:rPr>
              <a:t>В современном межледниковье температура приблизительно на 2˚С ниже, чем в </a:t>
            </a:r>
            <a:r>
              <a:rPr lang="ru-RU" sz="2400" dirty="0" err="1">
                <a:latin typeface="Arial" charset="0"/>
              </a:rPr>
              <a:t>Микулинское</a:t>
            </a:r>
            <a:r>
              <a:rPr lang="ru-RU" sz="2400" dirty="0">
                <a:latin typeface="Arial" charset="0"/>
              </a:rPr>
              <a:t> межледниковье, тогда как концентрация СО</a:t>
            </a:r>
            <a:r>
              <a:rPr lang="en-US" sz="2400" baseline="-25000" dirty="0">
                <a:latin typeface="Arial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dirty="0">
                <a:latin typeface="Arial" charset="0"/>
              </a:rPr>
              <a:t> в атмосфере стала более чем на 100 </a:t>
            </a:r>
            <a:r>
              <a:rPr lang="en-US" sz="2400" dirty="0">
                <a:latin typeface="Arial" charset="0"/>
              </a:rPr>
              <a:t>ppm</a:t>
            </a:r>
            <a:r>
              <a:rPr lang="ru-RU" sz="2400" dirty="0">
                <a:latin typeface="Arial" charset="0"/>
              </a:rPr>
              <a:t> выше.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1050" dirty="0">
              <a:latin typeface="Arial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Концентрация СО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за последние 7 тыс. лет растёт, тогда как температура испытывала многократные квазипериодические изменения в интервале ±2˚С.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400" dirty="0">
                <a:latin typeface="Arial" charset="0"/>
              </a:rPr>
              <a:t>Самая высокая температура была 3,4 тыс. лет назад (период Минойской цивилизации), а затем она падала вплоть до малого ледникового периода (17-18 столетия). Другие тёплые периоды отмечались 2,2 тыс. лет назад (расцвет Римской империи) и около 1000 лет назад (Средние века). Температура в период Минойской цивилизации была более чем на 1˚С выше, чем в настоящее время. В период расцвета Римской империи она также была несколько выше, чем сейчас.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1050" dirty="0">
              <a:latin typeface="Arial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latin typeface="Arial" charset="0"/>
              </a:rPr>
              <a:t>Текущее потепление соизмеримо с потеплением в Средние века. Однако, содержание СО</a:t>
            </a:r>
            <a:r>
              <a:rPr lang="en-US" sz="2400" b="1" baseline="-25000" dirty="0">
                <a:latin typeface="Arial" charset="0"/>
              </a:rPr>
              <a:t>2</a:t>
            </a:r>
            <a:r>
              <a:rPr lang="ru-RU" sz="2400" dirty="0">
                <a:latin typeface="Arial" charset="0"/>
              </a:rPr>
              <a:t> в атмосфере было тогда около 275 </a:t>
            </a:r>
            <a:r>
              <a:rPr lang="en-US" sz="2400" dirty="0">
                <a:latin typeface="Arial" charset="0"/>
              </a:rPr>
              <a:t>ppm, </a:t>
            </a:r>
            <a:r>
              <a:rPr lang="ru-RU" sz="2400" dirty="0">
                <a:latin typeface="Arial" charset="0"/>
              </a:rPr>
              <a:t>а сейчас около 420</a:t>
            </a:r>
            <a:r>
              <a:rPr lang="en-US" sz="2400" dirty="0">
                <a:latin typeface="Arial" charset="0"/>
              </a:rPr>
              <a:t> ppm</a:t>
            </a:r>
            <a:r>
              <a:rPr lang="ru-RU" sz="24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09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Более раннее наступление системного потепления климата в южном полушарии в холодное время года, чем в северном полушарии (будет показано ниже)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«Качели» в изменении температуры Арктики и Антарктики;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Большие по величине линейные положительные тренды температур в самые теплые месяцы года по сравнению с холодными месяцами;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Выявленные особенности в изменении современного климата трудно интерпретировать исходя из доминирующей роли парниковых газов.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79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1259" y="476672"/>
            <a:ext cx="7848872" cy="5724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Изменения климата: причины, последствия, возможности его     регулирования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острых дискуссий до настоящего времени являются причины изменений климата. И хотя результаты, полученные в последние десятилетия, являются впечатляющими, дискуссионных вопросов остается еще достаточно.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влияния парниковых газов (ПГ) на радиационный баланс планеты известен, но количественная сторона величины отклика климатической системы на антропогенные выбросы парниковых газов остается дискуссионной. Этот недостаток заменяют в моделях эмпирической настройкой моделей путем подбора коэффициентов форсинга парниковых газов. Математическую модель настраивают так, чтобы подогнать (приблизить) расчетные данные об изменении климата к фактическим данным.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являются ли результаты моделирования климата достаточным 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безусловным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доказательством антропогенной  причины современным современного потепления климата? Ответ на этот вопрос в отдельных работах отрицательный.</a:t>
            </a:r>
          </a:p>
        </p:txBody>
      </p:sp>
    </p:spTree>
    <p:extLst>
      <p:ext uri="{BB962C8B-B14F-4D97-AF65-F5344CB8AC3E}">
        <p14:creationId xmlns:p14="http://schemas.microsoft.com/office/powerpoint/2010/main" val="125043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90872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неполноты наших знаний о физических процессах в климатической системе уверенный вывод группы экспертов МГЭИК об антропогенной причинности может встретить ряд возражений: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оценки глобального и регионального воздействия радиационно-активных факторов от доиндустриальной эры до настоящего времени имеют значительный разброс, что обеспечит разброс оценок климата будущего;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разработанные сценарии содержания антропогенных парниковых газов в атмосфере в силу неопределенностей в развитии мировой экономики являются предметом острых дискуссий;</a:t>
            </a:r>
          </a:p>
        </p:txBody>
      </p:sp>
    </p:spTree>
    <p:extLst>
      <p:ext uri="{BB962C8B-B14F-4D97-AF65-F5344CB8AC3E}">
        <p14:creationId xmlns:p14="http://schemas.microsoft.com/office/powerpoint/2010/main" val="116123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дискуссионными до настоящего времени остаются оценки роли малых климатообразующих факторов изменения климата и в особенности космических факторов;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неопределенной остается роль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долгопериодных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приливов в изменении термодинамических свойств Мирового океана и изменений климата;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оценки эффективности отдельных обратных связей в климатической системе известны с точностью до фактора. Соотношение вклада главного механизма обратных связей через посредство изменения содержания и распределения водяного пара и вклада других механизмов обратных связей (альбедо подстилающей поверхности, высота и количество облаков, вертикальные градиенты температуры) известны с недостаточной точностью. Имеются также основания полагать, что ряд обратных связей является зависимым;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время, в течение которого достигается стационарное состояние атмосферы, оценивается различными моделями от 8 до 100 лет.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разброс в установлении стационарного состояния климатической системы говорит о некоторой неопределенности оценок чувствительности климатических моделей. Последняя определяет реакцию атмосферы на радиационное воздействие, определяемое изменением концентрации парниковых газов и других климатообразующих факторов;</a:t>
            </a:r>
          </a:p>
        </p:txBody>
      </p:sp>
    </p:spTree>
    <p:extLst>
      <p:ext uri="{BB962C8B-B14F-4D97-AF65-F5344CB8AC3E}">
        <p14:creationId xmlns:p14="http://schemas.microsoft.com/office/powerpoint/2010/main" val="413655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достоинства и недостатки моделей различной сложности широко известны и неоднократно обсуждались в литературе. По крайней мере ряд из них не может быть устранен и в ближайшем будущем, например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точность параметризации ряда процессов в климатической системе.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обусловливает существенный разброс прогностических оценок различных гидрометеорологических характеристик.</a:t>
            </a:r>
          </a:p>
          <a:p>
            <a:pPr algn="just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используемый в последние годы ансамблевый подход, основанный на предположении, что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осреднении по большому числу климатических моделей случайные ошибки климатических проекций усредняются и компенсируются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полностью не снимают с повестки вопрос о недостатках существующих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286759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проблемы климатических данных (полнота, однородность рядов, неопределенности при ассимиляции данных, полученных с различных платформ: наземной, аэрологической, спутниковой и так далее).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ряды гидрометеорологических параметров далеко не всегда являются однородными, поскольку степень покрытия Земного шара данными наблюдений в разные периоды времени, включая последние 100–150 лет сильно различаются.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тому являются многочисленные войны, революции, социально-экономические потрясения.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значительное уменьшение плотности мировой гидрометеорологической сети произошло в 1980-е гг.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числа гидрометеорологических станций в отдельных регионах Земного шара доходило до 50–60 %.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сети в последние десятилетия идет очень медленно. Сокращение сети происходило в первую очередь в труднодоступных районах. В этой связи соотношение числа городских станций и станций в труднодоступных районах и сельской местности возрастало, а следовательно,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урбанизационная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поправка в совокупных рядах гидрометеорологических характеристик становилась все больше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ряде районов могла достичь порядка 0,1 °С, что принципиально важно при оценивании роли различных факторов в изменении климата.</a:t>
            </a:r>
          </a:p>
        </p:txBody>
      </p:sp>
    </p:spTree>
    <p:extLst>
      <p:ext uri="{BB962C8B-B14F-4D97-AF65-F5344CB8AC3E}">
        <p14:creationId xmlns:p14="http://schemas.microsoft.com/office/powerpoint/2010/main" val="143684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818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изменения климата, затрагивающая многочисленные сферы экономики и международной безопасности, сегодня находится в центре внимания мирового сообщества.</a:t>
            </a:r>
          </a:p>
          <a:p>
            <a:pPr algn="just"/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 этом свидетельствует подписание в декабре 2015 г. Парижского соглашения по защите климата, хотя до настоящего времени нет полного понимания физических процессов, определяющих поведение составляющих климатической системы Земли. Наиболее обстоятельно их роль изложена в широко известных оценочных докладах изменений климата Земли, подготавливаемых к изданию Международной группой экспертов по изменению климата (МГЭИК). </a:t>
            </a:r>
            <a:r>
              <a:rPr lang="ru-RU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результаты свидетельствуют о значительном прогрессе в развитии глобальных климатических моделей, связанном с ростом возможностей вычислительной техники, крупными достижениями в управлении данными о климате и понимании процессов, происходящих в климатической системе. </a:t>
            </a:r>
          </a:p>
        </p:txBody>
      </p:sp>
    </p:spTree>
    <p:extLst>
      <p:ext uri="{BB962C8B-B14F-4D97-AF65-F5344CB8AC3E}">
        <p14:creationId xmlns:p14="http://schemas.microsoft.com/office/powerpoint/2010/main" val="238132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нельзя не отметить, что разброс оценок будущего климата, полученных с использованием современных моделей разной сложности, и в текущем столетии почти не уменьшился, а средние оценки повышения температуры при удвоении углекислого газа в атмосфере остались такими же, как и во времена М.И.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Будыко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Селлерса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Манабе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Везерольда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конце 1960–1970-х гг., которые с помощью не отличающихся большой сложностью моделей, показали рост температуры на 2–3,5 °С при удвоении содержания углекислого газа в атмосфере.</a:t>
            </a:r>
          </a:p>
        </p:txBody>
      </p:sp>
    </p:spTree>
    <p:extLst>
      <p:ext uri="{BB962C8B-B14F-4D97-AF65-F5344CB8AC3E}">
        <p14:creationId xmlns:p14="http://schemas.microsoft.com/office/powerpoint/2010/main" val="257040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вполне обоснованным является вывод, сделанный в работе Лина 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Ринда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«…. Более 90 % наблюдаемого с 1900 г. потепления и практически 100 % наблюдаемого с 1970 г. потепления имеет антропогенное происхождение». Близкий по смыслу вывод сделан в пятом отчете экспертов МГЭИК: «….в высшей степени вероятно 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95–100 %), что влияние человека является доминирующей причиной наблюдаемого потепления с середины  столетия». Известны много других работ, где авторы выражают несогласие с рядом положений парниковой теории современного потепления климата и выступают с достаточно резкой критикой.</a:t>
            </a:r>
          </a:p>
        </p:txBody>
      </p:sp>
    </p:spTree>
    <p:extLst>
      <p:ext uri="{BB962C8B-B14F-4D97-AF65-F5344CB8AC3E}">
        <p14:creationId xmlns:p14="http://schemas.microsoft.com/office/powerpoint/2010/main" val="296149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8B1"/>
            </a:gs>
            <a:gs pos="17999">
              <a:srgbClr val="FEE7F2"/>
            </a:gs>
            <a:gs pos="33000">
              <a:srgbClr val="FAC77D"/>
            </a:gs>
            <a:gs pos="52000">
              <a:srgbClr val="FCBF9E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7761288" cy="1371600"/>
          </a:xfrm>
        </p:spPr>
        <p:txBody>
          <a:bodyPr/>
          <a:lstStyle/>
          <a:p>
            <a:pPr eaLnBrk="1" hangingPunct="1"/>
            <a:r>
              <a:rPr lang="en-US" sz="2800" b="1" i="1" u="sng" dirty="0"/>
              <a:t>I</a:t>
            </a:r>
            <a:r>
              <a:rPr lang="be-BY" sz="2800" b="1" i="1" u="sng" dirty="0"/>
              <a:t>. </a:t>
            </a:r>
            <a:r>
              <a:rPr lang="ru-RU" sz="2800" b="1" i="1" u="sng" dirty="0"/>
              <a:t>Аргументы и факты в пользу современного антропогенного изменения климата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213"/>
            <a:ext cx="8496944" cy="3886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i="1" dirty="0">
                <a:solidFill>
                  <a:srgbClr val="0070C0"/>
                </a:solidFill>
              </a:rPr>
              <a:t>1</a:t>
            </a:r>
            <a:r>
              <a:rPr lang="ru-RU" sz="2800" dirty="0"/>
              <a:t>. Факт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потепления климата</a:t>
            </a:r>
            <a:r>
              <a:rPr lang="ru-RU" sz="2800" dirty="0"/>
              <a:t> в последние десятилетия надежно установлен; предметом острой дискуссии остаются его причины.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i="1" dirty="0">
                <a:solidFill>
                  <a:srgbClr val="0070C0"/>
                </a:solidFill>
              </a:rPr>
              <a:t>2</a:t>
            </a:r>
            <a:r>
              <a:rPr lang="ru-RU" sz="2800" dirty="0"/>
              <a:t>. Глобальное современное потепление климата оказалось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мощным</a:t>
            </a:r>
            <a:r>
              <a:rPr lang="ru-RU" sz="2800" dirty="0"/>
              <a:t> за историю инструментальных наблюдений: в Северном полушарии рост температуры составил около 1,0 </a:t>
            </a:r>
            <a:r>
              <a:rPr lang="ru-RU" sz="2800" dirty="0">
                <a:latin typeface="Calibri"/>
                <a:cs typeface="Calibri"/>
              </a:rPr>
              <a:t>°</a:t>
            </a:r>
            <a:r>
              <a:rPr lang="ru-RU" sz="2800" dirty="0"/>
              <a:t>С, а в Южном – около 0,8. Ошибки вышеуказанных оценок составляют ± 0,2 °С.</a:t>
            </a:r>
          </a:p>
        </p:txBody>
      </p:sp>
    </p:spTree>
    <p:extLst>
      <p:ext uri="{BB962C8B-B14F-4D97-AF65-F5344CB8AC3E}">
        <p14:creationId xmlns:p14="http://schemas.microsoft.com/office/powerpoint/2010/main" val="419544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помешало мировому сообществу организовать работу по борьбе с потеплением климата путем уменьшения зависимости от углеводородных источников энергии и увеличения масштабов использования возобновляемых источников энергии.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в глобальном масштабе к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низкоуглеродному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(декарбонизации) и стал главным ответом мирового сообщества на главный вызов современности – изменение климата,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вызванное антропогенными выбросами парниковых газов.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Подписанное подавляющим большинством стран Парижского соглашения в декабре 2015 г., а еще ранее – Киотского протокола (1997 г.) по уменьшению выбросов парниковых газов (ПГ) и увеличению их стоков (поглощения) свидетельствуют об этом.</a:t>
            </a:r>
          </a:p>
        </p:txBody>
      </p:sp>
    </p:spTree>
    <p:extLst>
      <p:ext uri="{BB962C8B-B14F-4D97-AF65-F5344CB8AC3E}">
        <p14:creationId xmlns:p14="http://schemas.microsoft.com/office/powerpoint/2010/main" val="884501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время безвозвратно уходит, а содержание ПГ в атмосфере продолжает расти. Первый из четырех сценариев будущих изменений парниковых газов – RCP 2.6 уже утратил свою актуальность, так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радиационного форсинга ПГ уже приближается к величине 2.6 Вт/м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Взятые рядом стран амбициозные обязательства по снижению выбросов СО</a:t>
            </a:r>
            <a:r>
              <a:rPr lang="ru-RU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20 % и более процентов к 2030 г. и увеличению использования возобновляемых источников энергии до 27 %, на мой взгляд, не будут выполнены по ряду объективных и субъективных причин.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мировая экономика развивается по неблагоприятному сценарию изменения содержания парниковых газов в атмосфере: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Земного шара на 2 °С по отношению к доиндустриальному уровню возможно только при среднегодовых выбросах парниковых газов всеми странами мира менее 40 млрд т, тогда как сейчас они уже превысили 60 млрд т в эквиваленте углекислого газа (СО</a:t>
            </a:r>
            <a:r>
              <a:rPr lang="ru-RU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если парниковая теория верна, то к 2100 г. температура Земного шара может увеличиться на более, чем 3 °С по сравнению с доиндустриальным уровнем.</a:t>
            </a:r>
          </a:p>
        </p:txBody>
      </p:sp>
    </p:spTree>
    <p:extLst>
      <p:ext uri="{BB962C8B-B14F-4D97-AF65-F5344CB8AC3E}">
        <p14:creationId xmlns:p14="http://schemas.microsoft.com/office/powerpoint/2010/main" val="641090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8917" y="836712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огромное число работ, посвященных анализу временных изменений климата, научное сообщество так до конца и не договорилось о траектории климата будущего.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анализируя практически одни и те же материалы наблюдений ряд авторов не пришел к согласованным выводам о пространственно-временных изменениях прошлого, настоящего и будущего климата.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неопределенности связаны с недостаточностью и неполной достоверностью использованных данных и, самое главное, недостаточной разработанностью физических основ изменения климата, отсутствием достоверных оценок роли внешних и внутренних факторов в изменении климатической системы, которая включает океан–сушу–атмосферу–криосферу–биосферу. Влияние ряда внешних климатообразующих факторов в силу принятой малости не учитываются в климатических моделях и в реальности часто остаются за рамками современных климатических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1386127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843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меньшей мере это относится к оценкам влияния аэрозолей на климат, но и здесь имеются значительные неопределенности их влияния на радиационный баланс Земли как прямо, так и косвенно – через образование облаков и осадков. Известно, что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аэрозоля в изменении климата неоднозначна и зависит от его оптических свойств и микрофизических характеристик.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своих свойств аэрозоль может приводить как к повышению, так и к понижению температуры. Наиболее выраженное воздействие аэрозолей на климат происходит в теплое время года, когда роль радиационных факторов максимальна. </a:t>
            </a:r>
          </a:p>
        </p:txBody>
      </p:sp>
    </p:spTree>
    <p:extLst>
      <p:ext uri="{BB962C8B-B14F-4D97-AF65-F5344CB8AC3E}">
        <p14:creationId xmlns:p14="http://schemas.microsoft.com/office/powerpoint/2010/main" val="217542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Европы в отдельные эпохи был теплее, чем сейчас: в минойскую эпоху, период расцвета Рима, Средневековье. Однако, в период «малого ледникового периода» (1645–1815 гг.) годовая температура была более, чем на градус ниже многолетней температуры. В периоды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межледниковий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среднегодовая температура могла быть приблизительно на 2° выше многолетней.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Беларуси среднегодовая температура в текущем столетии возросла почти на 1,4 °С по сравнению с нормой за период с 1891 по 2020 г. В текущем столетии среднегодовая температура составила 7,5 °С, тогда как в самые холодные периоды инструментальных наблюдений, например, 1911–1970 гг. она была почти на 2 °С ниже (5,6 °С). Зимой рост температуры в последнее двадцатилетие оказался еще больше по сравнению с 1911–1970 гг. и составил около 3 °С. Хотелось бы отметить, что в последние два десятилетия наблюдается более активный рост летних температур.</a:t>
            </a:r>
          </a:p>
        </p:txBody>
      </p:sp>
    </p:spTree>
    <p:extLst>
      <p:ext uri="{BB962C8B-B14F-4D97-AF65-F5344CB8AC3E}">
        <p14:creationId xmlns:p14="http://schemas.microsoft.com/office/powerpoint/2010/main" val="1066830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1991 г. не было климатически значимых вулканических извержений – происходило очищение атмосферы от аэрозолей и, как следствие, это способствовало росту температуры в теплое время года. Этот фактор усилил потепление климата.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Усовершенствование технологий и падение производства в странах бывшего Советского Союза и Восточной Европе привело к снижению антропогенного аэрозольного загрязнения атмосферы,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также способствовало очищению атмосферы и увеличению притока солнечной радиации в теплое время года.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увеличение числа крупных пожаров привело к значительному увеличению загрязнения атмосферы продуктами горения и повлияло на климат Земного шара.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Антропогенные факторы являются не единственными климатообразующими факторами, которые «раскачивают» климатическую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259792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прогнозирования нелинейной динамики климата необходимо учесть большое количество влияющих факторов, включающих не только общепризнанные климатообразующие факторы, но и менее значимые факторы, которые могут сформировать как квазипериодическую, так и шумовую (случайную) компоненту в изменении климата. Эволюция климатической системы может генерироваться, в том числе, и шумами; мощность последних изменяется во времени и пространстве. Это делает динамику климата случайной (стохастической), а, следовательно, трудно предсказуемой. Особой стохастичностью обладают ряды повторяемости экстремальных погодных и климатических явлений. </a:t>
            </a:r>
          </a:p>
        </p:txBody>
      </p:sp>
    </p:spTree>
    <p:extLst>
      <p:ext uri="{BB962C8B-B14F-4D97-AF65-F5344CB8AC3E}">
        <p14:creationId xmlns:p14="http://schemas.microsoft.com/office/powerpoint/2010/main" val="1690129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речь идет о непредсказуемых или труднопредсказуемых процессах и явлениях в климатической системе велик соблазн скатится к предсказанию антропогенной катастрофы в ближайшие десятилетия.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 для этого вполне достаточно: неполнота данных наблюдений о состоянии климатической системы, неопределенность оценок влияния большого числа внешних и внутренних факторов на климат, определяющих его состояние; недостатки используемых моделей, на основании которых сделаны выводы о потеплении климата и сценариях климата будущего. 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в равной степени не приемлет, как приведенное выше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безопеляционное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утверждение Международной группы экспертов о причинах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современенного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потепления климата, так и утверждение достаточно большого числа ученых о том, что парниковое потепление является мифом.</a:t>
            </a:r>
          </a:p>
        </p:txBody>
      </p:sp>
    </p:spTree>
    <p:extLst>
      <p:ext uri="{BB962C8B-B14F-4D97-AF65-F5344CB8AC3E}">
        <p14:creationId xmlns:p14="http://schemas.microsoft.com/office/powerpoint/2010/main" val="2791908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 доказанным большую роль парниковых газов в изменении современного климата в последние 30–40 лет.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мне также известно, что современные модели, где доминирующим фактором изменения климата принимаются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парниковые газы, не могут достоверно описать изменений глобального и регионального климата в первой половине прошлого столетия и более ранние годы, как не могут они также описать наличие циклов (квазипериодичности), скачков и пауз в изменении гидрометеорологических характеристик. Корректное описание тренда – это только часть вопроса, важнее описать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флюктуированность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 в климатической системе, а здесь доминирующая роль уже принадлежит Мировому океану и другим внешним и внутренним факторам.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Вышеизложенное позволяет считать, что проблема диагноза и прогноза современных климатических изменений не является решенной.</a:t>
            </a:r>
          </a:p>
        </p:txBody>
      </p:sp>
    </p:spTree>
    <p:extLst>
      <p:ext uri="{BB962C8B-B14F-4D97-AF65-F5344CB8AC3E}">
        <p14:creationId xmlns:p14="http://schemas.microsoft.com/office/powerpoint/2010/main" val="339414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408" y="836712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Предложенный мировому сообществу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выход борьбы с потеплением –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«зеленая экономика» и квотирование выбросов парниковых газов – это фактически переход к новому миропорядку, где несколько стран будут устанавливать свои правила игры, и проблема изменений климата из экологической сферы будет дрейфовать в политико-экономическую.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Подавляющее число стран экономически не готовы к такому переходу. Кроме того, такой переход, как показывают экономические оценки,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 использование финансовых средств, равных приблизительно расходам стран мира на военные нужды.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радикальным изменениям в политике и экономике большинство стран мира пока не готово.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«Революционная» ситуация для перехода от общества потребления к другому, более рациональному обществу пока не просматривается, поскольку экологическое сознание мирового сообщества пока не достигло требуемого для этого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37160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8B1"/>
            </a:gs>
            <a:gs pos="17999">
              <a:srgbClr val="FEE7F2"/>
            </a:gs>
            <a:gs pos="33000">
              <a:srgbClr val="FAC77D"/>
            </a:gs>
            <a:gs pos="52000">
              <a:srgbClr val="FCBF9E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8229600" cy="5903913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>
                <a:solidFill>
                  <a:srgbClr val="0070C0"/>
                </a:solidFill>
              </a:rPr>
              <a:t>3</a:t>
            </a:r>
            <a:r>
              <a:rPr lang="ru-RU" sz="2800" dirty="0"/>
              <a:t>. Максимальный рост температуры отмечается в континентальных районах, что согласуется с теорией парникового потепления климата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>
                <a:solidFill>
                  <a:srgbClr val="0070C0"/>
                </a:solidFill>
              </a:rPr>
              <a:t>4</a:t>
            </a:r>
            <a:r>
              <a:rPr lang="ru-RU" sz="2800" dirty="0"/>
              <a:t>. Ледовитость Северного Ледовитого океана и масса ледников сильно уменьшилась за последние три десятилетия. Т</a:t>
            </a:r>
            <a:r>
              <a:rPr lang="be-BY" sz="2800" dirty="0"/>
              <a:t>емпература </a:t>
            </a:r>
            <a:r>
              <a:rPr lang="ru-RU" sz="2800" dirty="0"/>
              <a:t>же арктических</a:t>
            </a:r>
            <a:r>
              <a:rPr lang="be-BY" sz="2800" dirty="0"/>
              <a:t> широт</a:t>
            </a:r>
            <a:r>
              <a:rPr lang="ru-RU" sz="2800" dirty="0"/>
              <a:t> (60º–90º)</a:t>
            </a:r>
            <a:r>
              <a:rPr lang="be-BY" sz="2800" dirty="0"/>
              <a:t> </a:t>
            </a:r>
            <a:r>
              <a:rPr lang="ru-RU" sz="2800" dirty="0"/>
              <a:t>впервые </a:t>
            </a:r>
            <a:r>
              <a:rPr lang="be-BY" sz="2800" dirty="0"/>
              <a:t>стала </a:t>
            </a:r>
            <a:r>
              <a:rPr lang="ru-RU" sz="2800" dirty="0"/>
              <a:t>выше температуры </a:t>
            </a:r>
            <a:r>
              <a:rPr lang="be-BY" sz="2800" dirty="0"/>
              <a:t>начал</a:t>
            </a:r>
            <a:r>
              <a:rPr lang="ru-RU" sz="2800" dirty="0"/>
              <a:t>а</a:t>
            </a:r>
            <a:r>
              <a:rPr lang="be-BY" sz="2800" dirty="0"/>
              <a:t> </a:t>
            </a:r>
            <a:r>
              <a:rPr lang="ru-RU" sz="2800" dirty="0"/>
              <a:t>19</a:t>
            </a:r>
            <a:r>
              <a:rPr lang="be-BY" sz="2800" dirty="0"/>
              <a:t>40-х годов (</a:t>
            </a:r>
            <a:r>
              <a:rPr lang="ru-RU" sz="2800" dirty="0"/>
              <a:t>максимум </a:t>
            </a:r>
            <a:r>
              <a:rPr lang="be-BY" sz="2800" dirty="0"/>
              <a:t>потепления Арктики).</a:t>
            </a:r>
            <a:endParaRPr lang="ru-RU" sz="2800" dirty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>
                <a:solidFill>
                  <a:srgbClr val="0070C0"/>
                </a:solidFill>
              </a:rPr>
              <a:t>5</a:t>
            </a:r>
            <a:r>
              <a:rPr lang="ru-RU" sz="2800" dirty="0"/>
              <a:t>. Потепление более выражено в тропосфере, а выхолаживание – в стратосфере.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001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Предсказуемость метеорологических процессов и возможные пути ее увеличения</a:t>
            </a:r>
          </a:p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А.С. Монина [34] предел предсказуемости представляет собой промежуток времени, на протяжении которого ошибка прогноза не превышает средних климатических вариаций прогнозируемых величин.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предсказуемости по современным оценкам составляет от 2 до 3 недель. Это означает, что пока невозможно дать подробный удовлетворительный прогноз погоды на период более 3-х недель при современном уровне знаний.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прогнозе погоды на более длительные периоды исходные данные утрачивают свое значение, а решающая роль начинает принадлежать внешним источникам энергии. </a:t>
            </a:r>
          </a:p>
        </p:txBody>
      </p:sp>
    </p:spTree>
    <p:extLst>
      <p:ext uri="{BB962C8B-B14F-4D97-AF65-F5344CB8AC3E}">
        <p14:creationId xmlns:p14="http://schemas.microsoft.com/office/powerpoint/2010/main" val="2506650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возрастание ошибки с увеличением заблаговременности прогноза зависит от ряда факторов. Наиболее обстоятельно этот вопрос изложен в работе С.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Лийса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[22]. Он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считал, что численный прогноз погоды никогда не может быть точным из-за ошибок в определении начального состояния и внешних источников, и ошибок, связанных с несоответствием динамики численных моделей и реальной атмосферы. Однако, кроме начальной ошибки и ошибки внешних источников имеется и внутренний механизм их роста, который принципиально ограничивает предсказуемость атмосферы.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механизм роста ошибок обусловлен не численной моделью, а нелинейностью и связанной с ней неустойчивостью динамики атмосферы.</a:t>
            </a:r>
          </a:p>
        </p:txBody>
      </p:sp>
    </p:spTree>
    <p:extLst>
      <p:ext uri="{BB962C8B-B14F-4D97-AF65-F5344CB8AC3E}">
        <p14:creationId xmlns:p14="http://schemas.microsoft.com/office/powerpoint/2010/main" val="364420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предсказуемости можно увеличить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использовать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осредненные данные, закономерности последовательного развития макропроцессов, процессы взаимодействия океана и атмосферы, цикличность атмосферных процессов и климата, связанную с внешними факторами (изменение параметров земной орбиты, солнечная активность, приливообразующая сила и т. д.), а также автоколебаниями в климатической системе.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практике исследований по увеличению предсказуемости метеорологических процессов на долгие сроки (месяцы и более) используются такие подходы, приемы и методы:</a:t>
            </a:r>
          </a:p>
        </p:txBody>
      </p:sp>
    </p:spTree>
    <p:extLst>
      <p:ext uri="{BB962C8B-B14F-4D97-AF65-F5344CB8AC3E}">
        <p14:creationId xmlns:p14="http://schemas.microsoft.com/office/powerpoint/2010/main" val="2780546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 аналогов;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преемственность крупномасштабных особенностей циркуляции атмосферы.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широко этот метод использовался школой Г.Я.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Вангенгейма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А.А.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Гирса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Ими была разработана классификация форм циркуляции атмосферы (W – западная, Е – восточная и С – меридиональная) и вычислялись вероятности перехода одной формы циркуляции в другую;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диагноз погоды и климата.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Вошел в практику как метод мировой погоды (в английской транскрипции –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teleconnetion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Метод основан на вычислении связей метеорологических полей на больших расстояниях с разным запаздыванием во времени;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диагностика устойчивости (инерционности)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внутрирядных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 гидрометеорологических характеристик (автокорреляция членов ряда);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экстраполяция эмпирических или теоретических периодичностей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(циклических компонент) и случайных процессов. Такой метод часто называют компонентно-гармоническим;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гидродинамическое моделирование;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использование технологий искусственного интеллекта.</a:t>
            </a:r>
          </a:p>
        </p:txBody>
      </p:sp>
    </p:spTree>
    <p:extLst>
      <p:ext uri="{BB962C8B-B14F-4D97-AF65-F5344CB8AC3E}">
        <p14:creationId xmlns:p14="http://schemas.microsoft.com/office/powerpoint/2010/main" val="2161645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методы долгосрочных и сверхдолгосрочных прогнозов можно разбить на три группы:</a:t>
            </a:r>
          </a:p>
          <a:p>
            <a:pPr algn="just"/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синоптико-климатологические;</a:t>
            </a:r>
          </a:p>
          <a:p>
            <a:pPr algn="just"/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физико-статистические;</a:t>
            </a:r>
          </a:p>
          <a:p>
            <a:pPr algn="just"/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гидродинамические.</a:t>
            </a:r>
          </a:p>
          <a:p>
            <a:pPr algn="just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отдельную четвертую группу следует выделить </a:t>
            </a:r>
            <a:r>
              <a:rPr lang="ru-RU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искусственного интеллекта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глубокого машинного обучения получили широкое использование в различных сферах науки и практики. При их применении мы сталкиваемся с рядом трудностей. 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Переобучение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распространенная проблема в машинном обучении, 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модель хорошо работает на обучающих данных, но плохо обобщается на не встречающихся ранее данных.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модель страдает от переобучения, то она имеет высокую дисперсию, которая может быть связана с наличием большого числа параметров, приводящих к получению слишком сложной модели для лежащих в основе данных. 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может страдать от </a:t>
            </a:r>
            <a:r>
              <a:rPr lang="ru-RU" sz="1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недообучения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(высокого смещения или систематической ошибки), которое означает, что 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недостаточно сложна, чтобы хорошо выявлять структуру обучающих данных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из-за чего обладает низкой эффективностью на не встречающихся ранее данных.</a:t>
            </a:r>
          </a:p>
          <a:p>
            <a:pPr algn="just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моделей производится методом регуляции.</a:t>
            </a:r>
          </a:p>
        </p:txBody>
      </p:sp>
    </p:spTree>
    <p:extLst>
      <p:ext uri="{BB962C8B-B14F-4D97-AF65-F5344CB8AC3E}">
        <p14:creationId xmlns:p14="http://schemas.microsoft.com/office/powerpoint/2010/main" val="2953437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разграничение между указанными группами провести трудно. Особенно размыты границы между первой и второй группой, поскольку статистические методу анализа активно используются в синоптико-климатических исследованиях, а метод аналогов – альфа и омега синоптико-климатического метода может применяться при выделении физически однородных периодов в изменении климата и циркуляции атмосферы для расчета статистических характеристик. В принципе, эти две группы прогнозов можно свести к одной.</a:t>
            </a:r>
          </a:p>
        </p:txBody>
      </p:sp>
    </p:spTree>
    <p:extLst>
      <p:ext uri="{BB962C8B-B14F-4D97-AF65-F5344CB8AC3E}">
        <p14:creationId xmlns:p14="http://schemas.microsoft.com/office/powerpoint/2010/main" val="3065871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виде статистическая модель гидрометеорологических процессов может быть представлена следующим образом:</a:t>
            </a:r>
          </a:p>
          <a:p>
            <a:pPr algn="just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X(t)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f(t)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η(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S(t)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η(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ξ(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Х(t)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реализация стохастического процесса, которая содержит: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f(t)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трендовую компоненту,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S(t)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квазипериодическую компоненту, η(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стационарную стохастическую компоненту, ξ(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компоненту «белого шума».</a:t>
            </a:r>
          </a:p>
        </p:txBody>
      </p:sp>
    </p:spTree>
    <p:extLst>
      <p:ext uri="{BB962C8B-B14F-4D97-AF65-F5344CB8AC3E}">
        <p14:creationId xmlns:p14="http://schemas.microsoft.com/office/powerpoint/2010/main" val="2962950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0584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прогнозирования, основанного на экстраполяции временных рядов определяется стационарностью ряда и величиной квазипериодической вариации, которая в свою очередь зависит от ряда внешних и внутренних факторов. Интересно отметить, что начало истории прогнозов изменений климата с большой заблаговременностью связано с использованием внешних сил (солнечная активность, приливообразующие силы Луны и Солнца и пр.) в качестве предикторов.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экстраполяции периодичностей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(цикличностей) состоит в том, что он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предсказывать климат с большой заблаговременностью.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Хотя метод и не выделяет годы экстремальных климатических явлений, он позволяет предвидеть систематические тенденции изменения климата. Доступность информации в данный момент не является критическим ограничением для таких прогнозов. Следует отметить, что в последние годы теоретические и эмпирические квазипериодичности были обнаружены в многочисленных работах и попытки их учета при прогнозировании изменений гидрометеорологических характеристик предпринимались многократно [6, 10, 14, 39, 43, 44, 49, 59].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сложность при учете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квазипериодичностей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связаны с изменениями их амплитуд и фаз во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4090425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281" y="404664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этапом при разработке методов сверхдолгосрочного прогнозирования должен быть поиск предикторов, обладающих следующими качествами: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Предиктор должен иметь пространственный масштаб изменений, сравнимый с масштабом изменений </a:t>
            </a:r>
            <a:r>
              <a:rPr lang="ru-RU" sz="1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предиктанта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увеличения заблаговременности 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предиктор должен иметь масштаб временных изменений значительно больший, чем масштаб изменений </a:t>
            </a:r>
            <a:r>
              <a:rPr lang="ru-RU" sz="1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предиктанта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качествами обладают инерционные термодинамические характеристики Мирового океана и криосферы, влажность почвы и снежный покров, характеристики солнечной активности и планетных влияний.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связи предикторов и </a:t>
            </a:r>
            <a:r>
              <a:rPr lang="ru-RU" sz="1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предиктантов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быть устойчивыми во времени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их связь должна быть статистически значимой для всего доступного ряда, либо частей ряда; в последнем случае 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установлен более продолжительный цикл, отвечающий за </a:t>
            </a:r>
            <a:r>
              <a:rPr lang="ru-RU" sz="1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модулизацию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амплитуд и фаз более короткопериодных циклов предиктора, выявленный для отдельных частей доступного ряда.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этом случае вклад предиктора в изменение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предиктанта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изменяться в широких пределах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Предиктор должен быть «активным» элементом общей циркуляции атмосферы и океана, либо других воздействующих факторов, а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предиктант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«пассивным» элементом.</a:t>
            </a:r>
          </a:p>
        </p:txBody>
      </p:sp>
    </p:spTree>
    <p:extLst>
      <p:ext uri="{BB962C8B-B14F-4D97-AF65-F5344CB8AC3E}">
        <p14:creationId xmlns:p14="http://schemas.microsoft.com/office/powerpoint/2010/main" val="1866207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281" y="33265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использования пространственно-временной когерентности квазипериодических компонент метеорологических полей в практике долгосрочных и  сверхдолгосрочных метеорологических прогнозов погоды представлен на рисунке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10" y="1649686"/>
            <a:ext cx="459581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67" y="3645024"/>
            <a:ext cx="45958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661248"/>
            <a:ext cx="8496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дисперсии давления на уровне моря в августе 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сентябре 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объясняемая квази-8-летним циклом, и степень его когерентности аналогичному циклу средней зимней температуры воздуха в Беларуси (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d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362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8B1"/>
            </a:gs>
            <a:gs pos="17999">
              <a:srgbClr val="FEE7F2"/>
            </a:gs>
            <a:gs pos="33000">
              <a:srgbClr val="FAC77D"/>
            </a:gs>
            <a:gs pos="52000">
              <a:srgbClr val="FCBF9E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404664"/>
            <a:ext cx="8424936" cy="6048672"/>
          </a:xfrm>
        </p:spPr>
        <p:txBody>
          <a:bodyPr/>
          <a:lstStyle/>
          <a:p>
            <a:pPr algn="just" eaLnBrk="1" hangingPunct="1"/>
            <a:r>
              <a:rPr lang="ru-RU" sz="2400" i="1" dirty="0">
                <a:solidFill>
                  <a:srgbClr val="0070C0"/>
                </a:solidFill>
              </a:rPr>
              <a:t>6</a:t>
            </a:r>
            <a:r>
              <a:rPr lang="ru-RU" sz="2400" dirty="0"/>
              <a:t>. </a:t>
            </a:r>
            <a:r>
              <a:rPr lang="ru-RU" sz="2600" dirty="0"/>
              <a:t>Рост температуры, если исходить из теории парникового потепления климата, должен быть наибольшим в высоких широтах. Это обусловлено вкладом альбедной обратной связи и воздействием сильной гравитационной устойчивости, создаваемой выхолаживанием вблизи земной поверхности. Последнее подавляет конвекцию и перенос длинноволнового излучения, приводя к концентрации обусловленного ростом содержания углекислого газа нагревания в тонком приповерхностном слое. В тропиках потепление «размазывается» по большой высоте в силу влияния влажной конвекции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6479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054" y="980728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сезонного прогноза температуры воздуха.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настоящему времени разработано большое количество моделей прогноза временных рядов с учетом лаговых предикторов, начиная от достаточно простых и интерпретируемых аддитивных моделей типа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NeuralProphet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заканчивая глубокими нейронными сетями, такими как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DeepAR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N-BEATS, N-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HiTS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они хорошо описаны в специализированных интернет-источниках и реализованы в известных библиотеках глубокого машинного обучения, таких как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PyTorch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Forecasting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(2020),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Darts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(2020) 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NeuralForecast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(2022).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хорошим кандидатом на роль модели прогноза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вре-менных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рядов, включающих общие квазистационарные колебания, является вышедшая в апреле 2023 г. модель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TimesNet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612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6089"/>
            <a:ext cx="5753860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9239" y="334105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и предсказанные моделью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TimesNet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зимней температуры воздуха в Беларуси с лагом 2 месяца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9259" y="400506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предложенные новые подходы к выделению потенциальных лаговых предикторов для долгосрочного метеорологического прогноза на основе анализа степени пространственно-временной когерентности устойчивого во времени квази-8-летнего колебания метеорологических полей оказались вполне перспективными. </a:t>
            </a:r>
          </a:p>
        </p:txBody>
      </p:sp>
    </p:spTree>
    <p:extLst>
      <p:ext uri="{BB962C8B-B14F-4D97-AF65-F5344CB8AC3E}">
        <p14:creationId xmlns:p14="http://schemas.microsoft.com/office/powerpoint/2010/main" val="3643463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87" y="1642665"/>
            <a:ext cx="443865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58112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Положение </a:t>
            </a:r>
            <a:r>
              <a:rPr lang="ru-RU" dirty="0" err="1">
                <a:solidFill>
                  <a:prstClr val="black"/>
                </a:solidFill>
              </a:rPr>
              <a:t>энергоактивных</a:t>
            </a:r>
            <a:r>
              <a:rPr lang="ru-RU" dirty="0">
                <a:solidFill>
                  <a:prstClr val="black"/>
                </a:solidFill>
              </a:rPr>
              <a:t> зон на Северном полушарии.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Заштрихованные районы – </a:t>
            </a:r>
            <a:r>
              <a:rPr lang="ru-RU" dirty="0" err="1">
                <a:solidFill>
                  <a:prstClr val="black"/>
                </a:solidFill>
              </a:rPr>
              <a:t>энергоактивные</a:t>
            </a:r>
            <a:r>
              <a:rPr lang="ru-RU" dirty="0">
                <a:solidFill>
                  <a:prstClr val="black"/>
                </a:solidFill>
              </a:rPr>
              <a:t> зоны первого типа 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(стационарные зоны); створами показаны </a:t>
            </a:r>
            <a:r>
              <a:rPr lang="ru-RU" dirty="0" err="1">
                <a:solidFill>
                  <a:prstClr val="black"/>
                </a:solidFill>
              </a:rPr>
              <a:t>энергоактивные</a:t>
            </a:r>
            <a:r>
              <a:rPr lang="ru-RU" dirty="0">
                <a:solidFill>
                  <a:prstClr val="black"/>
                </a:solidFill>
              </a:rPr>
              <a:t> зоны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второго типа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608987"/>
            <a:ext cx="6984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Принципиальным в практике сверхдолгосрочного прогнозирования является использование характеристик интенсивности и положения </a:t>
            </a:r>
            <a:r>
              <a:rPr lang="ru-RU" dirty="0" err="1">
                <a:solidFill>
                  <a:prstClr val="black"/>
                </a:solidFill>
              </a:rPr>
              <a:t>энергоактивных</a:t>
            </a:r>
            <a:r>
              <a:rPr lang="ru-RU" dirty="0">
                <a:solidFill>
                  <a:prstClr val="black"/>
                </a:solidFill>
              </a:rPr>
              <a:t> зон в океане и атмосфере (рис.) </a:t>
            </a:r>
          </a:p>
        </p:txBody>
      </p:sp>
    </p:spTree>
    <p:extLst>
      <p:ext uri="{BB962C8B-B14F-4D97-AF65-F5344CB8AC3E}">
        <p14:creationId xmlns:p14="http://schemas.microsoft.com/office/powerpoint/2010/main" val="3963772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Квазипериодические колебания атмосферных осадков в Беларуси и их связи с глобальными полями давления и температуры поверхности океана рассмотрены в работе С.А. Лысенко с соавторами.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 выделены четыре бокса (А, В, С,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устойчивых квази-14-летних колебаний давления.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бокса 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 наличие, как первого, так и второго типа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энергоактивных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зон. Причем, наибольшие градиенты давления в мигрирующей по меридиану зоне обнаружены весной, во вторую половину лета и осенью. Зона первого типа расположена несколько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мористее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Калифорнии в широтном поясе 40–45°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с.ш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области Калифорнийского холодного течения.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бокса В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 наличие мигрирующей по меридиану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энергоактивной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зоны, которая наиболее ярко выражена в теплое время года (Ньюфаундлендская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энергоактивная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зона).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одна из самых мощных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энергоактивных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 Мирового океана, где наблюдаются максимальные значения кинетической энергии.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 С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Баренцево море. Здесь наиболее выражена северная ветвь системы Гольфстрим-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Нордкапское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теплое течение, которое делает Баренцево море незамерзающим морем. Единственный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 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включат только материковую часть Азии. Это область горной системы Тянь-Шань и Тибетского плато. В этом регионе большие градиенты давления характерны для мая–июня (рис.).</a:t>
            </a:r>
          </a:p>
        </p:txBody>
      </p:sp>
    </p:spTree>
    <p:extLst>
      <p:ext uri="{BB962C8B-B14F-4D97-AF65-F5344CB8AC3E}">
        <p14:creationId xmlns:p14="http://schemas.microsoft.com/office/powerpoint/2010/main" val="1371380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1"/>
            <a:ext cx="4916533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1716" y="3500711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азиатский муссон.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ветры у поверхности земли; 2 – ветры на уровне 700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ветры на уровне 500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– положение ВЗК</a:t>
            </a:r>
          </a:p>
        </p:txBody>
      </p:sp>
    </p:spTree>
    <p:extLst>
      <p:ext uri="{BB962C8B-B14F-4D97-AF65-F5344CB8AC3E}">
        <p14:creationId xmlns:p14="http://schemas.microsoft.com/office/powerpoint/2010/main" val="773729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квази-14-летнего колебания в изменении различных гидрометеорологических характеристик отмечалось и ранее [44]. В работе [59] показана высокая когерентность атмосферы и океана для доминирующего 14-летнего колебания. Оно по характеру проявления в климате Северной Атлантики отличается от более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долгопериодных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колебаний, например, квази-60-летнего.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 квази-14-летнего колебания наибольшая в южной части Северной Атлантики и в характеристиках взаимодействия океана и атмосферы в субполярной части Северной Атлантики температуре Англии и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ледовитости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северных морей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последняя связана с распространением температурных аномалий на север. По данным работы [59]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дрейфа частицы морской от субтропиков до субполярных широт составляет 14 лет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Вариации температуры в высоких широтах Атлантического океана и в морях Западной Арктики тесно связана с распространением льда Арктических морей и климата Западной Европы.</a:t>
            </a:r>
          </a:p>
        </p:txBody>
      </p:sp>
    </p:spTree>
    <p:extLst>
      <p:ext uri="{BB962C8B-B14F-4D97-AF65-F5344CB8AC3E}">
        <p14:creationId xmlns:p14="http://schemas.microsoft.com/office/powerpoint/2010/main" val="677249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квазичетырнадцатилетнего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цикла оказалась наибольшей в регионе Ньюфаундленда. Восточнее области взаимодействия холодного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Лабрадорского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течения с теплым течением системы Гольфстрим расположена одна из девяти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энергоактивных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 взаимодействия океана и атмосферы. Известно, что Северная Атлантика занимает всего 11 % площади Мирового океана, но она обеспечивает 21 % потока доступного тепла, 15,5 % потока скрытого тепла и 17 % общих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теплопотерь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[21, 31]. Водная масса моря Лабрадор распространяется на промежуточных глубинах на все глубоководные бассейны Северной Атлантики и играет важную роль в образовании Атлантической меридиональной циркуляции (АМОЦ) [57]. </a:t>
            </a:r>
          </a:p>
        </p:txBody>
      </p:sp>
    </p:spTree>
    <p:extLst>
      <p:ext uri="{BB962C8B-B14F-4D97-AF65-F5344CB8AC3E}">
        <p14:creationId xmlns:p14="http://schemas.microsoft.com/office/powerpoint/2010/main" val="23190678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89844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солености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Лабрадорского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течения замедляет глубоководную конвенцию в субарктической Атлантике и перенос глубинных вод в нижнем звене АМОЦ. Это может приводить к ослаблению поверхностного компенсационного течения соленых вод из низких широт и, как следствие, замедлению АМОЦ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Замедление АМОЦ действительно наблюдалось в последние два десятилетия. В этот период,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взаимодействия холодного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Лабрадорского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течения с теплым течением системы Гольфстрим происходит активное формирование крупномасштабного циклонического круговорота атмосферного воздуха в начале летнего периода года и рост теплоотдачи океана на востоке от о. Ньюфаундленд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448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47664" y="2734315"/>
            <a:ext cx="6738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98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8B1"/>
            </a:gs>
            <a:gs pos="17999">
              <a:srgbClr val="FEE7F2"/>
            </a:gs>
            <a:gs pos="33000">
              <a:srgbClr val="FAC77D"/>
            </a:gs>
            <a:gs pos="52000">
              <a:srgbClr val="FCBF9E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1847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solidFill>
                  <a:srgbClr val="0070C0"/>
                </a:solidFill>
              </a:rPr>
              <a:t>7</a:t>
            </a:r>
            <a:r>
              <a:rPr lang="ru-RU" sz="2400" dirty="0"/>
              <a:t>. На материках создаются более благоприятные условия для усвоения длинноволновой радиации по сравнению с коротковолновой. В этой связи потепление сильнее выражено в центре материков и особенно ночью. На океанах поглощение прямой солнечной радиации происходит днем в слое, а длинноволновой радиации – в поверхностной пленке, что стимулирует рост испарения и снижение температуры поверхности океана.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008000"/>
                </a:solidFill>
              </a:rPr>
              <a:t>     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означает, что если исходить из парниковой природы современного потепления климата, то оно наиболее ярко должно быть выражено в высоких широтах, в центрах материков, зимой и ночью.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3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8B1"/>
            </a:gs>
            <a:gs pos="17999">
              <a:srgbClr val="FEE7F2"/>
            </a:gs>
            <a:gs pos="33000">
              <a:srgbClr val="FAC77D"/>
            </a:gs>
            <a:gs pos="52000">
              <a:srgbClr val="FCBF9E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18477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solidFill>
                  <a:srgbClr val="0070C0"/>
                </a:solidFill>
              </a:rPr>
              <a:t>8</a:t>
            </a:r>
            <a:r>
              <a:rPr lang="ru-RU" sz="2400" dirty="0"/>
              <a:t>. Не отрицая важной роли антропогенной деятельности человека, и, в первую очередь, антропогенных парниковых газов в изменении современного климата, нельзя всецело согласиться с основополагающим выводом Международной группы экспертов по изменению климата (Пятый отчет, 2013): «…. в высшей степени вероятно (</a:t>
            </a:r>
            <a:r>
              <a:rPr lang="en-US" sz="2400" dirty="0"/>
              <a:t>extremely likely, 95-100 </a:t>
            </a:r>
            <a:r>
              <a:rPr lang="ru-RU" sz="2400" dirty="0"/>
              <a:t>%), что влияние человека является доминирующей причиной наблюдаемого потепления с середины столетия». Близкие по смыслу выводы можно найти и в большом числе других работ: например, в работе Лина и </a:t>
            </a:r>
            <a:r>
              <a:rPr lang="ru-RU" sz="2400" dirty="0" err="1"/>
              <a:t>Ринда</a:t>
            </a:r>
            <a:r>
              <a:rPr lang="ru-RU" sz="2400" dirty="0"/>
              <a:t> указано что ….. «более 90 % наблюдаемого с 1900 года потепления и практически 100 % наблюдаемого с 1970 года потепления имеет антропогенное происхождение». Ряд материалов, изложенных в настоящем докладе, не согласуется с приведенными выше безапелляционными утверждениями авторов по этому вопросу.</a:t>
            </a:r>
            <a:endParaRPr lang="ru-RU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7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b="1" i="1" u="sng" dirty="0"/>
              <a:t>II</a:t>
            </a:r>
            <a:r>
              <a:rPr lang="ru-RU" sz="2600" b="1" i="1" u="sng" dirty="0"/>
              <a:t>. Особенности изменений климата, которые трудно объяснить только влиянием парниковых газов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76741" y="1484784"/>
            <a:ext cx="8351837" cy="4895850"/>
          </a:xfrm>
        </p:spPr>
        <p:txBody>
          <a:bodyPr/>
          <a:lstStyle/>
          <a:p>
            <a:pPr algn="just" eaLnBrk="1" hangingPunct="1"/>
            <a:r>
              <a:rPr lang="ru-RU" sz="2300" dirty="0"/>
              <a:t>Наличие 60–70-летней цикличности в изменении температуры, которая особенно заметна в высоких широтах, а также «скачков» и пауз в изменении климата. Они могут являться следствием ряда причин: автоколебаний в климатической системе, квазивековых изменений солнечной активности и вулканической деятельности, а также многих других внешних и внутренних климатообразующих факторов.</a:t>
            </a:r>
            <a:endParaRPr lang="en-US" sz="2300" dirty="0"/>
          </a:p>
          <a:p>
            <a:pPr algn="just" eaLnBrk="1" hangingPunct="1"/>
            <a:r>
              <a:rPr lang="ru-RU" sz="2300" dirty="0"/>
              <a:t>60-летний цикл обнаружен в повторяемости полярных сияний с 1700 г.; 60-летний цикл вошел в «холодную фазу», что может быть причиной  наступления паузы в изменении климата.</a:t>
            </a:r>
          </a:p>
          <a:p>
            <a:pPr algn="just" eaLnBrk="1" hangingPunct="1"/>
            <a:r>
              <a:rPr lang="ru-RU" sz="2300" dirty="0"/>
              <a:t>Наличие проявлений различной цикличности в изменении климата, обусловленной различными внешними и внутренними факторами</a:t>
            </a:r>
            <a:r>
              <a:rPr lang="ru-RU" sz="2400" dirty="0"/>
              <a:t>.</a:t>
            </a:r>
          </a:p>
          <a:p>
            <a:pPr algn="just" eaLnBrk="1" hangingPunct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510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50403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Шестнадцатилетняя пауза (1998–2013 гг.) в потеплении климата и уменьшение температуры в северном полушарии в период с 1944 до середины 70-х годов прошлого столетия также вступают в противоречие с теорией парникового потепления, поскольку содержание и скорость роста парниковых газов в эти периоды возрастали. Причины указанных событий в изменении климата обусловлены  внутренними причинами.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5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5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68509" y="679267"/>
            <a:ext cx="5150997" cy="4209256"/>
          </a:xfrm>
        </p:spPr>
      </p:pic>
      <p:sp>
        <p:nvSpPr>
          <p:cNvPr id="226306" name="TextBox 7"/>
          <p:cNvSpPr txBox="1">
            <a:spLocks noChangeArrowheads="1"/>
          </p:cNvSpPr>
          <p:nvPr/>
        </p:nvSpPr>
        <p:spPr bwMode="auto">
          <a:xfrm>
            <a:off x="395536" y="4826675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Alley, R.B. 2000.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The Younger Dryas cold interval as viewed from central Greenland. 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Quaternary Science Reviews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19, 213-226.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Monnin, E., E.J.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Steig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U.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Siegenthaler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Kawamura, J.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Schwander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Stauffer, T.F. Stocker, D.L. Morse, J.-M.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Barnola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Bellier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Raynaud, and H. Fischer. 2004.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Evidence for substantial accumulation rate variability in Antarctica during the Holocene, through synchronization of CO2 in the Taylor Dome, Dome C and DML ice cores. 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 and Planetary Science Letters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224, 45-54,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10.1016/j.epsl.2004.05.007.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78BC3-B5CC-E8E5-ABEF-EB6CEF245F01}"/>
              </a:ext>
            </a:extLst>
          </p:cNvPr>
          <p:cNvSpPr txBox="1"/>
          <p:nvPr/>
        </p:nvSpPr>
        <p:spPr>
          <a:xfrm>
            <a:off x="2593577" y="217602"/>
            <a:ext cx="4481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ГРЕНЛАНДИИ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6617256"/>
      </p:ext>
    </p:extLst>
  </p:cSld>
  <p:clrMapOvr>
    <a:masterClrMapping/>
  </p:clrMapOvr>
</p:sld>
</file>

<file path=ppt/theme/theme1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5012</Words>
  <Application>Microsoft Office PowerPoint</Application>
  <PresentationFormat>Экран (4:3)</PresentationFormat>
  <Paragraphs>125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Calibri</vt:lpstr>
      <vt:lpstr>Curlz MT</vt:lpstr>
      <vt:lpstr>Times New Roman</vt:lpstr>
      <vt:lpstr>Wingdings</vt:lpstr>
      <vt:lpstr>8_Тема Office</vt:lpstr>
      <vt:lpstr>22_Тема Office</vt:lpstr>
      <vt:lpstr>6_Тема Office</vt:lpstr>
      <vt:lpstr>Презентация PowerPoint</vt:lpstr>
      <vt:lpstr>I. Аргументы и факты в пользу современного антропогенного изменения климата</vt:lpstr>
      <vt:lpstr>Презентация PowerPoint</vt:lpstr>
      <vt:lpstr>Презентация PowerPoint</vt:lpstr>
      <vt:lpstr>Презентация PowerPoint</vt:lpstr>
      <vt:lpstr>Презентация PowerPoint</vt:lpstr>
      <vt:lpstr>II. Особенности изменений климата, которые трудно объяснить только влиянием парниковых газов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Shaitan</cp:lastModifiedBy>
  <cp:revision>139</cp:revision>
  <cp:lastPrinted>2024-07-23T07:36:57Z</cp:lastPrinted>
  <dcterms:created xsi:type="dcterms:W3CDTF">2024-06-25T07:16:56Z</dcterms:created>
  <dcterms:modified xsi:type="dcterms:W3CDTF">2024-09-02T08:01:11Z</dcterms:modified>
</cp:coreProperties>
</file>