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61" r:id="rId3"/>
    <p:sldId id="262" r:id="rId4"/>
    <p:sldId id="263" r:id="rId5"/>
    <p:sldId id="264" r:id="rId6"/>
    <p:sldId id="266" r:id="rId7"/>
    <p:sldId id="271" r:id="rId8"/>
    <p:sldId id="267" r:id="rId9"/>
    <p:sldId id="258" r:id="rId10"/>
    <p:sldId id="259" r:id="rId11"/>
    <p:sldId id="270" r:id="rId12"/>
    <p:sldId id="260" r:id="rId13"/>
    <p:sldId id="268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B2D6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D7613-7C63-422A-A1E9-2B749F96374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8B8E-DDD5-47A5-863B-FFA041C8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297FCC1D-52E3-96AC-C2B6-F2A13F4F8281}"/>
              </a:ext>
            </a:extLst>
          </p:cNvPr>
          <p:cNvSpPr/>
          <p:nvPr/>
        </p:nvSpPr>
        <p:spPr>
          <a:xfrm>
            <a:off x="9159" y="3323693"/>
            <a:ext cx="1101716" cy="3517640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475B9A5-DB58-BDE3-29B7-550EBE3C263A}"/>
              </a:ext>
            </a:extLst>
          </p:cNvPr>
          <p:cNvSpPr/>
          <p:nvPr/>
        </p:nvSpPr>
        <p:spPr>
          <a:xfrm>
            <a:off x="19810" y="4325131"/>
            <a:ext cx="747184" cy="2515555"/>
          </a:xfrm>
          <a:prstGeom prst="rtTriangle">
            <a:avLst/>
          </a:prstGeom>
          <a:solidFill>
            <a:srgbClr val="0B2D6D"/>
          </a:solidFill>
          <a:ln w="57150"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009DFD2-8AE5-E061-7C38-035B374EC561}"/>
              </a:ext>
            </a:extLst>
          </p:cNvPr>
          <p:cNvSpPr/>
          <p:nvPr/>
        </p:nvSpPr>
        <p:spPr>
          <a:xfrm flipH="1" flipV="1">
            <a:off x="11081406" y="18404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FEAD4C2C-8A78-6F94-28B5-FDA5A58BBCCB}"/>
              </a:ext>
            </a:extLst>
          </p:cNvPr>
          <p:cNvSpPr/>
          <p:nvPr/>
        </p:nvSpPr>
        <p:spPr>
          <a:xfrm flipH="1" flipV="1">
            <a:off x="11444816" y="648"/>
            <a:ext cx="747184" cy="2502741"/>
          </a:xfrm>
          <a:prstGeom prst="rtTriangle">
            <a:avLst/>
          </a:prstGeom>
          <a:solidFill>
            <a:srgbClr val="0B2D6D"/>
          </a:solidFill>
          <a:ln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C6975071-A603-2FF0-1132-528F7714D7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47565" y="4861249"/>
            <a:ext cx="7590408" cy="1436914"/>
          </a:xfrm>
        </p:spPr>
        <p:txBody>
          <a:bodyPr>
            <a:normAutofit fontScale="92500" lnSpcReduction="20000"/>
          </a:bodyPr>
          <a:lstStyle>
            <a:lvl1pPr>
              <a:defRPr/>
            </a:lvl1pPr>
          </a:lstStyle>
          <a:p>
            <a:pPr marL="0" indent="0" algn="l">
              <a:buNone/>
            </a:pPr>
            <a:r>
              <a:rPr lang="ru-RU"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Образец подзаголовка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9468A9C-41CE-1C50-32E4-BC6FDCCC34DA}"/>
              </a:ext>
            </a:extLst>
          </p:cNvPr>
          <p:cNvSpPr txBox="1">
            <a:spLocks/>
          </p:cNvSpPr>
          <p:nvPr/>
        </p:nvSpPr>
        <p:spPr>
          <a:xfrm>
            <a:off x="4646645" y="6440210"/>
            <a:ext cx="2901820" cy="419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Иркутск - 202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1707704-747C-9F51-071C-E1C05D8EC1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6230" y="1996752"/>
            <a:ext cx="11194742" cy="1872018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ru-RU" sz="3600" b="1">
                <a:solidFill>
                  <a:srgbClr val="002060"/>
                </a:solidFill>
                <a:latin typeface="Corbel" panose="020B0503020204020204" pitchFamily="34" charset="0"/>
              </a:rPr>
              <a:t>Образец заголовка</a:t>
            </a:r>
            <a:endParaRPr lang="ru-RU" sz="36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684F88-8C78-484A-8B84-FFAD23ED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" y="26632"/>
            <a:ext cx="10898727" cy="11896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4E4EED-0B44-476D-9BE5-D5EB5C366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4891" y="3868769"/>
            <a:ext cx="3132674" cy="2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F7548-035F-E0E7-E933-6CA97CE8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DB055-C450-0910-53F3-0E228417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624B0-B6B3-4CCE-A48F-0542A54CC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D4805-8351-645A-6956-7BF264E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25B6A-C03E-C128-AED3-02BCA0EC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D22E7-5B0C-07EC-6B09-040482E4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80239-4597-D5DD-BE29-12DAB639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D19435-DB1A-122A-6A3F-74ABF7A67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4526ED-7670-5FC0-41CE-3FA58B36B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7204C0-B0A8-52D9-E3E7-6D75F585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10A8CD-EF64-CC93-279E-E1A804A5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A2A16-36D6-D438-CA20-5BDCAF5E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1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0243-507B-33F6-8F8C-08110290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2FDA10-2C23-7406-BFF0-990127471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18D21-2C61-2F76-B4A6-FE59869B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2C849-96A5-CDE1-29E2-D7E0F2CD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08F19-52A1-2CE6-5C13-19A6AFB2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7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E7207A-6540-17CA-A9C3-B25E52ACD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4D484C-2E21-716A-A7F6-75E7B431A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C44C1-C83A-F7FB-7BFA-4A349301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AB61C-D398-9CC7-247F-5E803C71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49BE6-7D20-7B8B-A033-183D60DB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2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9DD0AF-3A80-3FFD-0940-51247B8B6F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6" y="-12312"/>
            <a:ext cx="12201465" cy="687031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D61793-7352-EEFC-B169-149C4A27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FAF8494-B9D4-3ACE-B85D-E721108C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7" y="2691865"/>
            <a:ext cx="11510726" cy="1454622"/>
          </a:xfrm>
        </p:spPr>
        <p:txBody>
          <a:bodyPr/>
          <a:lstStyle>
            <a:lvl1pPr>
              <a:defRPr>
                <a:solidFill>
                  <a:srgbClr val="0B2D6D"/>
                </a:solidFill>
              </a:defRPr>
            </a:lvl1pPr>
          </a:lstStyle>
          <a:p>
            <a:pPr algn="ctr"/>
            <a:r>
              <a:rPr lang="ru-RU" b="1">
                <a:solidFill>
                  <a:srgbClr val="1E46DC"/>
                </a:solidFill>
                <a:latin typeface="Century Gothic" panose="020B0502020202020204" pitchFamily="34" charset="0"/>
              </a:rPr>
              <a:t>Образец заголовка</a:t>
            </a:r>
            <a:endParaRPr lang="ru-RU" b="1" dirty="0">
              <a:solidFill>
                <a:srgbClr val="1E46D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66DC2B24-7298-4F77-B724-1C60E6BE5D7A}"/>
              </a:ext>
            </a:extLst>
          </p:cNvPr>
          <p:cNvSpPr/>
          <p:nvPr/>
        </p:nvSpPr>
        <p:spPr>
          <a:xfrm>
            <a:off x="9159" y="3323692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C411ED48-B686-4EE7-90C2-F9551ECB55B1}"/>
              </a:ext>
            </a:extLst>
          </p:cNvPr>
          <p:cNvSpPr/>
          <p:nvPr/>
        </p:nvSpPr>
        <p:spPr>
          <a:xfrm>
            <a:off x="22191" y="4337036"/>
            <a:ext cx="747184" cy="2502741"/>
          </a:xfrm>
          <a:prstGeom prst="rtTriangle">
            <a:avLst/>
          </a:prstGeom>
          <a:solidFill>
            <a:srgbClr val="0B2D6D"/>
          </a:solidFill>
          <a:ln w="57150"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2318C0AC-418A-4DC6-9702-3C49221AF838}"/>
              </a:ext>
            </a:extLst>
          </p:cNvPr>
          <p:cNvSpPr/>
          <p:nvPr/>
        </p:nvSpPr>
        <p:spPr>
          <a:xfrm flipH="1" flipV="1">
            <a:off x="11081406" y="8878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3A98A10C-8BE6-4F66-B57B-FCBA24BC0190}"/>
              </a:ext>
            </a:extLst>
          </p:cNvPr>
          <p:cNvSpPr/>
          <p:nvPr/>
        </p:nvSpPr>
        <p:spPr>
          <a:xfrm flipH="1" flipV="1">
            <a:off x="11444816" y="-8878"/>
            <a:ext cx="747184" cy="2502741"/>
          </a:xfrm>
          <a:prstGeom prst="rtTriangle">
            <a:avLst/>
          </a:prstGeom>
          <a:solidFill>
            <a:srgbClr val="0B2D6D"/>
          </a:solidFill>
          <a:ln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1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05CAFF-7C54-77A1-F9BE-29D0BB25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A9D0460-8421-8B3F-CEB2-8F088363D234}"/>
              </a:ext>
            </a:extLst>
          </p:cNvPr>
          <p:cNvSpPr txBox="1">
            <a:spLocks/>
          </p:cNvSpPr>
          <p:nvPr/>
        </p:nvSpPr>
        <p:spPr>
          <a:xfrm>
            <a:off x="1101716" y="1251369"/>
            <a:ext cx="8862389" cy="147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0B2D6D"/>
                </a:solidFill>
                <a:latin typeface="+mj-lt"/>
                <a:sym typeface="Wingdings 3" panose="05040102010807070707" pitchFamily="18" charset="2"/>
              </a:rPr>
              <a:t></a:t>
            </a:r>
            <a:r>
              <a:rPr lang="ru-RU" sz="4400" dirty="0">
                <a:solidFill>
                  <a:srgbClr val="0B2D6D"/>
                </a:solidFill>
                <a:latin typeface="+mj-lt"/>
                <a:sym typeface="Wingdings 3" panose="05040102010807070707" pitchFamily="18" charset="2"/>
              </a:rPr>
              <a:t> </a:t>
            </a:r>
            <a:r>
              <a:rPr lang="en-US" sz="4400" dirty="0">
                <a:solidFill>
                  <a:srgbClr val="0B2D6D"/>
                </a:solidFill>
                <a:latin typeface="+mj-lt"/>
              </a:rPr>
              <a:t>BACKUP</a:t>
            </a:r>
          </a:p>
          <a:p>
            <a:pPr algn="l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additional slides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77D8F392-640A-44F2-AF40-14B54BBF5971}"/>
              </a:ext>
            </a:extLst>
          </p:cNvPr>
          <p:cNvSpPr/>
          <p:nvPr/>
        </p:nvSpPr>
        <p:spPr>
          <a:xfrm>
            <a:off x="9159" y="3340359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F42785ED-FDF4-472A-B6EC-CB1F16894954}"/>
              </a:ext>
            </a:extLst>
          </p:cNvPr>
          <p:cNvSpPr/>
          <p:nvPr/>
        </p:nvSpPr>
        <p:spPr>
          <a:xfrm>
            <a:off x="22191" y="4342444"/>
            <a:ext cx="747184" cy="2502741"/>
          </a:xfrm>
          <a:prstGeom prst="rtTriangle">
            <a:avLst/>
          </a:prstGeom>
          <a:solidFill>
            <a:srgbClr val="0B2D6D"/>
          </a:solidFill>
          <a:ln w="57150"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ED8987A0-7BCF-49B1-B036-3FC5444D2C3A}"/>
              </a:ext>
            </a:extLst>
          </p:cNvPr>
          <p:cNvSpPr/>
          <p:nvPr/>
        </p:nvSpPr>
        <p:spPr>
          <a:xfrm flipH="1" flipV="1">
            <a:off x="11081406" y="8878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64EB31E1-96BA-4A33-A63C-AB0B16B477C0}"/>
              </a:ext>
            </a:extLst>
          </p:cNvPr>
          <p:cNvSpPr/>
          <p:nvPr/>
        </p:nvSpPr>
        <p:spPr>
          <a:xfrm flipH="1" flipV="1">
            <a:off x="11444816" y="-8878"/>
            <a:ext cx="747184" cy="2502741"/>
          </a:xfrm>
          <a:prstGeom prst="rtTriangle">
            <a:avLst/>
          </a:prstGeom>
          <a:solidFill>
            <a:srgbClr val="0B2D6D"/>
          </a:solidFill>
          <a:ln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8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297FCC1D-52E3-96AC-C2B6-F2A13F4F8281}"/>
              </a:ext>
            </a:extLst>
          </p:cNvPr>
          <p:cNvSpPr/>
          <p:nvPr/>
        </p:nvSpPr>
        <p:spPr>
          <a:xfrm>
            <a:off x="9159" y="3323692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475B9A5-DB58-BDE3-29B7-550EBE3C263A}"/>
              </a:ext>
            </a:extLst>
          </p:cNvPr>
          <p:cNvSpPr/>
          <p:nvPr/>
        </p:nvSpPr>
        <p:spPr>
          <a:xfrm>
            <a:off x="19810" y="4330539"/>
            <a:ext cx="747184" cy="2502741"/>
          </a:xfrm>
          <a:prstGeom prst="rtTriangle">
            <a:avLst/>
          </a:prstGeom>
          <a:solidFill>
            <a:srgbClr val="0B2D6D"/>
          </a:solidFill>
          <a:ln w="57150"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009DFD2-8AE5-E061-7C38-035B374EC561}"/>
              </a:ext>
            </a:extLst>
          </p:cNvPr>
          <p:cNvSpPr/>
          <p:nvPr/>
        </p:nvSpPr>
        <p:spPr>
          <a:xfrm flipH="1" flipV="1">
            <a:off x="11071882" y="18402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FEAD4C2C-8A78-6F94-28B5-FDA5A58BBCCB}"/>
              </a:ext>
            </a:extLst>
          </p:cNvPr>
          <p:cNvSpPr/>
          <p:nvPr/>
        </p:nvSpPr>
        <p:spPr>
          <a:xfrm flipH="1" flipV="1">
            <a:off x="11440054" y="-5851"/>
            <a:ext cx="747184" cy="2502741"/>
          </a:xfrm>
          <a:prstGeom prst="rtTriangle">
            <a:avLst/>
          </a:prstGeom>
          <a:solidFill>
            <a:srgbClr val="0B2D6D"/>
          </a:solidFill>
          <a:ln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C6975071-A603-2FF0-1132-528F7714D7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47565" y="4861249"/>
            <a:ext cx="7590408" cy="1436914"/>
          </a:xfrm>
        </p:spPr>
        <p:txBody>
          <a:bodyPr>
            <a:normAutofit fontScale="92500" lnSpcReduction="20000"/>
          </a:bodyPr>
          <a:lstStyle>
            <a:lvl1pPr>
              <a:defRPr/>
            </a:lvl1pPr>
          </a:lstStyle>
          <a:p>
            <a:pPr marL="0" indent="0" algn="l">
              <a:buNone/>
            </a:pPr>
            <a:r>
              <a:rPr lang="ru-RU"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Образец подзаголовка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9468A9C-41CE-1C50-32E4-BC6FDCCC34DA}"/>
              </a:ext>
            </a:extLst>
          </p:cNvPr>
          <p:cNvSpPr txBox="1">
            <a:spLocks/>
          </p:cNvSpPr>
          <p:nvPr/>
        </p:nvSpPr>
        <p:spPr>
          <a:xfrm>
            <a:off x="4646645" y="6440210"/>
            <a:ext cx="2901820" cy="419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1707704-747C-9F51-071C-E1C05D8EC1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6230" y="1996752"/>
            <a:ext cx="11194742" cy="1872018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ru-RU" sz="3600" b="1">
                <a:solidFill>
                  <a:srgbClr val="002060"/>
                </a:solidFill>
                <a:latin typeface="Corbel" panose="020B0503020204020204" pitchFamily="34" charset="0"/>
              </a:rPr>
              <a:t>Образец заголовка</a:t>
            </a:r>
            <a:endParaRPr lang="ru-RU" sz="36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C8F227-7AEE-4AB6-9C10-5571D386F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35" y="59739"/>
            <a:ext cx="10721836" cy="13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0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297FCC1D-52E3-96AC-C2B6-F2A13F4F8281}"/>
              </a:ext>
            </a:extLst>
          </p:cNvPr>
          <p:cNvSpPr/>
          <p:nvPr/>
        </p:nvSpPr>
        <p:spPr>
          <a:xfrm>
            <a:off x="9159" y="3323692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475B9A5-DB58-BDE3-29B7-550EBE3C263A}"/>
              </a:ext>
            </a:extLst>
          </p:cNvPr>
          <p:cNvSpPr/>
          <p:nvPr/>
        </p:nvSpPr>
        <p:spPr>
          <a:xfrm>
            <a:off x="19810" y="4330539"/>
            <a:ext cx="747184" cy="2502741"/>
          </a:xfrm>
          <a:prstGeom prst="rtTriangle">
            <a:avLst/>
          </a:prstGeom>
          <a:solidFill>
            <a:srgbClr val="0B2D6D"/>
          </a:solidFill>
          <a:ln w="57150"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009DFD2-8AE5-E061-7C38-035B374EC561}"/>
              </a:ext>
            </a:extLst>
          </p:cNvPr>
          <p:cNvSpPr/>
          <p:nvPr/>
        </p:nvSpPr>
        <p:spPr>
          <a:xfrm flipH="1" flipV="1">
            <a:off x="11071882" y="18402"/>
            <a:ext cx="1101716" cy="3517642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FEAD4C2C-8A78-6F94-28B5-FDA5A58BBCCB}"/>
              </a:ext>
            </a:extLst>
          </p:cNvPr>
          <p:cNvSpPr/>
          <p:nvPr/>
        </p:nvSpPr>
        <p:spPr>
          <a:xfrm flipH="1" flipV="1">
            <a:off x="11440054" y="-5851"/>
            <a:ext cx="747184" cy="2502741"/>
          </a:xfrm>
          <a:prstGeom prst="rtTriangle">
            <a:avLst/>
          </a:prstGeom>
          <a:solidFill>
            <a:srgbClr val="0B2D6D"/>
          </a:solidFill>
          <a:ln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C6975071-A603-2FF0-1132-528F7714D7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47565" y="4861249"/>
            <a:ext cx="7590408" cy="1436914"/>
          </a:xfrm>
        </p:spPr>
        <p:txBody>
          <a:bodyPr>
            <a:normAutofit fontScale="92500" lnSpcReduction="20000"/>
          </a:bodyPr>
          <a:lstStyle>
            <a:lvl1pPr>
              <a:defRPr/>
            </a:lvl1pPr>
          </a:lstStyle>
          <a:p>
            <a:pPr marL="0" indent="0" algn="l">
              <a:buNone/>
            </a:pPr>
            <a:r>
              <a:rPr lang="ru-RU"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Образец подзаголовка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09468A9C-41CE-1C50-32E4-BC6FDCCC34DA}"/>
              </a:ext>
            </a:extLst>
          </p:cNvPr>
          <p:cNvSpPr txBox="1">
            <a:spLocks/>
          </p:cNvSpPr>
          <p:nvPr/>
        </p:nvSpPr>
        <p:spPr>
          <a:xfrm>
            <a:off x="4646645" y="6440210"/>
            <a:ext cx="2901820" cy="419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1707704-747C-9F51-071C-E1C05D8EC1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6230" y="1996752"/>
            <a:ext cx="11194742" cy="1872018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ru-RU" sz="3600" b="1">
                <a:solidFill>
                  <a:srgbClr val="002060"/>
                </a:solidFill>
                <a:latin typeface="Corbel" panose="020B0503020204020204" pitchFamily="34" charset="0"/>
              </a:rPr>
              <a:t>Образец заголовка</a:t>
            </a:r>
            <a:endParaRPr lang="ru-RU" sz="3600" b="1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14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A9474B-10AF-CC8F-7859-F20C8507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1" y="1269506"/>
            <a:ext cx="11892115" cy="50247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130BBBF4-714F-9B27-E715-5BC327E8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56970557-4308-8ED2-1839-50347BF3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11">
            <a:extLst>
              <a:ext uri="{FF2B5EF4-FFF2-40B4-BE49-F238E27FC236}">
                <a16:creationId xmlns:a16="http://schemas.microsoft.com/office/drawing/2014/main" id="{C30D0F20-3744-B6DF-AC96-91B9714F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B364E3D8-FDF4-1331-2BDC-B593BDA7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2" y="88778"/>
            <a:ext cx="11892116" cy="96766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8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EC8CC-4DB1-26D1-D045-6C6DA9E0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9564A-FF30-94E3-52C6-1AA21FF10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77E18-C4AE-1553-0CDB-EF68A4DE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405BE-F18F-9EFB-37A4-A0B3F378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5CB316-E4CB-C23A-D5D0-F83D083D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3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F590F-AE35-06F2-F144-ACCB6A06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0A35D-A521-7DDD-56CF-0045C7DE5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A68150-FEDA-989D-67D5-E5D4E17BB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E35099-A052-3C1D-57CB-5B84F81D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C14C8-D5DB-7260-B615-953D63C3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D162CB-B375-4ACA-B5D4-0F6E40B5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294FA-90D0-7E79-E762-97E5757E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CA554-C783-5FD1-0FE7-60F78495A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F53357-B5BF-8581-E2E7-4B0C62073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77FC05-085E-C1E9-217B-DC586B9C0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95E6E2-BB45-3B0A-37EB-BB266D437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189FB2-5DD9-CF1E-F27D-B75FD9A8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F195E8-1BC0-0D73-11B3-AD02C0F4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334AC2-5E5A-9554-B025-801C07FD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0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AF88E-E4DF-420A-EE9A-EE750E47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A9CDC2-05EA-D6D8-2E46-10CB5FAA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7C369C-8D2B-1260-A7E2-BE15E509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1E6E6E-505D-693D-8252-5A32D1D1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7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0B80C4-1B6C-7BDC-5928-06BCE42B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FE406E-8255-B137-125E-5CC3BF54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085FC5-0FBF-2076-E1A5-18A4553D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F0DD8-2F99-8E1A-D6AD-5CC6AA0A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37024-6B02-1D99-EECC-D5021A6F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ECE0F-518A-4044-B8B7-1F003270D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942" y="64839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/>
              <a:t>02.09.2024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9FA5A-9CCE-06C3-2F17-23E6777F9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95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Kuzmitskiy - Proton spectra evolution in solar flare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7B761-7B32-A0C3-6F14-B07A6ECB9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8858" y="64839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0C4F07A-37D8-4E2F-B8E9-1C00CBAEB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1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9.wmf"/><Relationship Id="rId3" Type="http://schemas.openxmlformats.org/officeDocument/2006/relationships/image" Target="../media/image52.png"/><Relationship Id="rId21" Type="http://schemas.openxmlformats.org/officeDocument/2006/relationships/oleObject" Target="../embeddings/oleObject32.bin"/><Relationship Id="rId7" Type="http://schemas.openxmlformats.org/officeDocument/2006/relationships/image" Target="../media/image44.wmf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5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6.png"/><Relationship Id="rId5" Type="http://schemas.openxmlformats.org/officeDocument/2006/relationships/tags" Target="../tags/tag6.xml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tags" Target="../tags/tag5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image" Target="../media/image35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09A0E8-5A28-4C9E-B3D8-682CF0DE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0901" t="-10901" r="10901" b="10901"/>
          <a:stretch/>
        </p:blipFill>
        <p:spPr>
          <a:xfrm>
            <a:off x="8928847" y="3594847"/>
            <a:ext cx="3263153" cy="3263153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7D01A8B0-84F1-4E75-9E85-8AEF58ED4DFF}"/>
              </a:ext>
            </a:extLst>
          </p:cNvPr>
          <p:cNvSpPr txBox="1">
            <a:spLocks/>
          </p:cNvSpPr>
          <p:nvPr/>
        </p:nvSpPr>
        <p:spPr>
          <a:xfrm>
            <a:off x="515470" y="4616476"/>
            <a:ext cx="11268635" cy="173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B2D6D"/>
                </a:solidFill>
              </a:rPr>
              <a:t>Speaker</a:t>
            </a:r>
            <a:r>
              <a:rPr lang="ru-RU" sz="2000" b="1" dirty="0">
                <a:solidFill>
                  <a:srgbClr val="0B2D6D"/>
                </a:solidFill>
              </a:rPr>
              <a:t>:</a:t>
            </a:r>
            <a:r>
              <a:rPr lang="ru-RU" sz="2000" dirty="0"/>
              <a:t> 2</a:t>
            </a:r>
            <a:r>
              <a:rPr lang="en-US" sz="2000" baseline="30000" dirty="0" err="1"/>
              <a:t>nd</a:t>
            </a:r>
            <a:r>
              <a:rPr lang="ru-RU" sz="2000" dirty="0"/>
              <a:t>-</a:t>
            </a:r>
            <a:r>
              <a:rPr lang="en-US" sz="2000" dirty="0"/>
              <a:t>year master’s degree student</a:t>
            </a:r>
            <a:r>
              <a:rPr lang="ru-RU" sz="2000" dirty="0"/>
              <a:t>,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                        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Kuzmitskiy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Alexey Vladimirovich¹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640C4F5-7552-4643-9C89-A21EAB6F863A}"/>
              </a:ext>
            </a:extLst>
          </p:cNvPr>
          <p:cNvSpPr txBox="1">
            <a:spLocks/>
          </p:cNvSpPr>
          <p:nvPr/>
        </p:nvSpPr>
        <p:spPr>
          <a:xfrm>
            <a:off x="515470" y="2408982"/>
            <a:ext cx="11138648" cy="1914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B2D6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 spectrum evolution in solar flare: </a:t>
            </a:r>
            <a:r>
              <a:rPr lang="en-US" b="1" i="1" dirty="0">
                <a:solidFill>
                  <a:srgbClr val="0B2D6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</a:t>
            </a:r>
            <a:r>
              <a:rPr lang="en-US" b="1" dirty="0">
                <a:solidFill>
                  <a:srgbClr val="0B2D6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>
                <a:solidFill>
                  <a:srgbClr val="0B2D6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thick</a:t>
            </a:r>
            <a:r>
              <a:rPr lang="en-US" b="1" dirty="0">
                <a:solidFill>
                  <a:srgbClr val="0B2D6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target regimes</a:t>
            </a:r>
            <a:endParaRPr lang="ru-RU" b="1" dirty="0">
              <a:solidFill>
                <a:srgbClr val="0B2D6D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20380-E9E8-4745-861A-21F6C2D8BCE8}"/>
              </a:ext>
            </a:extLst>
          </p:cNvPr>
          <p:cNvSpPr txBox="1"/>
          <p:nvPr/>
        </p:nvSpPr>
        <p:spPr>
          <a:xfrm>
            <a:off x="62753" y="110338"/>
            <a:ext cx="11161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B2D6D"/>
                </a:solidFill>
                <a:effectLst/>
                <a:latin typeface="Trajan Pro 3" panose="02020502050503020301" pitchFamily="18" charset="0"/>
                <a:ea typeface="Yu Gothic UI Semilight" panose="020B0400000000000000" pitchFamily="34" charset="-128"/>
                <a:cs typeface="Arial" panose="020B0604020202020204" pitchFamily="34" charset="0"/>
              </a:rPr>
              <a:t>BAIKAL YOUNG SCIENTISTS’ INTERNATIONAL SCHOOL ON FUNDAMENTAL PHYSICS</a:t>
            </a:r>
            <a:r>
              <a:rPr lang="ru-RU" sz="3200" b="1" dirty="0">
                <a:solidFill>
                  <a:srgbClr val="0B2D6D"/>
                </a:solidFill>
                <a:effectLst/>
                <a:latin typeface="Trajan Pro 3" panose="02020502050503020301" pitchFamily="18" charset="0"/>
                <a:ea typeface="Yu Gothic UI Semilight" panose="020B0400000000000000" pitchFamily="34" charset="-128"/>
                <a:cs typeface="Arial" panose="020B0604020202020204" pitchFamily="34" charset="0"/>
              </a:rPr>
              <a:t> - 2024</a:t>
            </a:r>
            <a:endParaRPr lang="en-US" sz="3200" b="1" dirty="0">
              <a:solidFill>
                <a:srgbClr val="0B2D6D"/>
              </a:solidFill>
              <a:effectLst/>
              <a:latin typeface="Trajan Pro 3" panose="02020502050503020301" pitchFamily="18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93991-F808-4507-B10F-9328EC1B3BF1}"/>
              </a:ext>
            </a:extLst>
          </p:cNvPr>
          <p:cNvSpPr txBox="1"/>
          <p:nvPr/>
        </p:nvSpPr>
        <p:spPr>
          <a:xfrm>
            <a:off x="89646" y="1204812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B2D6D"/>
                </a:solidFill>
                <a:latin typeface="Trajan Pro 3" panose="02020502050503020301" pitchFamily="18" charset="0"/>
              </a:rPr>
              <a:t>02.09.2024</a:t>
            </a:r>
            <a:endParaRPr lang="ru-RU" b="1" dirty="0">
              <a:solidFill>
                <a:srgbClr val="0B2D6D"/>
              </a:solidFill>
              <a:latin typeface="Trajan Pro 3" panose="02020502050503020301" pitchFamily="18" charset="0"/>
            </a:endParaRPr>
          </a:p>
        </p:txBody>
      </p:sp>
      <p:pic>
        <p:nvPicPr>
          <p:cNvPr id="17" name="Рисунок 16" descr="Электронная почта со сплошной заливкой">
            <a:extLst>
              <a:ext uri="{FF2B5EF4-FFF2-40B4-BE49-F238E27FC236}">
                <a16:creationId xmlns:a16="http://schemas.microsoft.com/office/drawing/2014/main" id="{D2E07F3B-FF22-4E00-9D6A-B3742D8DD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095" y="4957424"/>
            <a:ext cx="338554" cy="33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598632-3E15-4F42-91AD-49AB476DD525}"/>
              </a:ext>
            </a:extLst>
          </p:cNvPr>
          <p:cNvSpPr txBox="1"/>
          <p:nvPr/>
        </p:nvSpPr>
        <p:spPr>
          <a:xfrm>
            <a:off x="1132637" y="4974680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B2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a.kuzmitskiy@iszf.irk.ru</a:t>
            </a:r>
            <a:endParaRPr lang="ru-RU" sz="1600" dirty="0">
              <a:solidFill>
                <a:srgbClr val="0B2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C62AD-787B-434D-AE21-ECAC05D2105F}"/>
              </a:ext>
            </a:extLst>
          </p:cNvPr>
          <p:cNvSpPr txBox="1"/>
          <p:nvPr/>
        </p:nvSpPr>
        <p:spPr>
          <a:xfrm>
            <a:off x="806823" y="5454207"/>
            <a:ext cx="81489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B2D6D"/>
                </a:solidFill>
              </a:rPr>
              <a:t>Scientific advisor</a:t>
            </a:r>
            <a:r>
              <a:rPr lang="ru-RU" sz="2000" b="1" dirty="0">
                <a:solidFill>
                  <a:srgbClr val="0B2D6D"/>
                </a:solidFill>
              </a:rPr>
              <a:t>:</a:t>
            </a:r>
            <a:r>
              <a:rPr lang="en-US" sz="2000" b="1" dirty="0">
                <a:solidFill>
                  <a:srgbClr val="0B2D6D"/>
                </a:solidFill>
              </a:rPr>
              <a:t> </a:t>
            </a:r>
            <a:r>
              <a:rPr lang="en-US" sz="2000" dirty="0"/>
              <a:t>Cand. Sci. (Phys.-Math.)</a:t>
            </a:r>
            <a:r>
              <a:rPr lang="ru-RU" sz="2000" dirty="0"/>
              <a:t>, 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                              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Kochanov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A.¹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602FB3-D0DD-4F2F-9E0A-F95D81F79F5B}"/>
              </a:ext>
            </a:extLst>
          </p:cNvPr>
          <p:cNvSpPr txBox="1"/>
          <p:nvPr/>
        </p:nvSpPr>
        <p:spPr>
          <a:xfrm>
            <a:off x="1206406" y="6346855"/>
            <a:ext cx="729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en-US" sz="1600" spc="-2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Solar-Terrestrial Physics SB RAS, Irkutsk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Russia</a:t>
            </a: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E5993-389A-42E3-8463-6E2D469DA898}"/>
              </a:ext>
            </a:extLst>
          </p:cNvPr>
          <p:cNvSpPr txBox="1"/>
          <p:nvPr/>
        </p:nvSpPr>
        <p:spPr>
          <a:xfrm>
            <a:off x="331694" y="1646370"/>
            <a:ext cx="1152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effectLst/>
              </a:rPr>
              <a:t>XVIII Young Scientists’ Conference “Interaction of fields and radiation with matter”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8083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2DE26C-34C9-4956-82DE-2A8137F46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0901" t="-10901" r="10901" b="10901"/>
          <a:stretch/>
        </p:blipFill>
        <p:spPr>
          <a:xfrm>
            <a:off x="8928847" y="3594847"/>
            <a:ext cx="3263153" cy="326315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78F80C6-DA9A-4198-9FA0-62535580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2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0E277BF-3284-4DBD-B4C1-E0CABA4D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85" y="1443318"/>
            <a:ext cx="11551455" cy="3103692"/>
          </a:xfrm>
        </p:spPr>
        <p:txBody>
          <a:bodyPr/>
          <a:lstStyle/>
          <a:p>
            <a:pPr marL="0" indent="0" algn="just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Basic acceleration mechanisms:</a:t>
            </a: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 acceleration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large-scale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electric field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magnetic reconnection;</a:t>
            </a: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Shock-wave acceleration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(II-order Fermi)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turbulence and plasma waves (wave-particle interactions in small-scale electric fields);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327986-FBAD-40AF-8C47-1EFCD2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11</a:t>
            </a:fld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E41EF-F125-4715-8D93-40D61C22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02.09.2024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BBA6BA8-6224-444C-9705-3B5171C8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2" y="-18800"/>
            <a:ext cx="11892116" cy="7850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Solar particle acceleration mechanisms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9454F-F465-412E-B238-A4B9F440B2F7}"/>
              </a:ext>
            </a:extLst>
          </p:cNvPr>
          <p:cNvSpPr txBox="1"/>
          <p:nvPr/>
        </p:nvSpPr>
        <p:spPr>
          <a:xfrm>
            <a:off x="322729" y="1004435"/>
            <a:ext cx="115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Charged particle can be accelerated only by electric field that have different temporal and spatial scales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523832F3-FCB8-4B2C-A88D-679BCFA696F3}"/>
              </a:ext>
            </a:extLst>
          </p:cNvPr>
          <p:cNvSpPr txBox="1">
            <a:spLocks/>
          </p:cNvSpPr>
          <p:nvPr/>
        </p:nvSpPr>
        <p:spPr>
          <a:xfrm>
            <a:off x="322729" y="4594166"/>
            <a:ext cx="11528611" cy="188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Combined acceleration is also being considered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Collapsing magnetic traps acceleration (I-order Fermi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shock-waves accelerations)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0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C6DD5E-A467-44A1-A874-66D4BD80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2" y="-18800"/>
            <a:ext cx="11892116" cy="7850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Plasma Ionization degree in solar atmosphere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E6E123-3D60-4CCC-8429-15F3BFF3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66" y="1141412"/>
            <a:ext cx="3126443" cy="5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F8BCA5B-0B77-42F7-93A7-09D06FE32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99088"/>
              </p:ext>
            </p:extLst>
          </p:nvPr>
        </p:nvGraphicFramePr>
        <p:xfrm>
          <a:off x="385856" y="1806481"/>
          <a:ext cx="194925" cy="30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4" imgW="241200" imgH="380880" progId="Equation.DSMT4">
                  <p:embed/>
                </p:oleObj>
              </mc:Choice>
              <mc:Fallback>
                <p:oleObj name="Equation" r:id="rId4" imgW="241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856" y="1806481"/>
                        <a:ext cx="194925" cy="30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B579C9F-362C-4886-BDCD-2B978B969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37592"/>
              </p:ext>
            </p:extLst>
          </p:nvPr>
        </p:nvGraphicFramePr>
        <p:xfrm>
          <a:off x="385856" y="2123879"/>
          <a:ext cx="225703" cy="30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6" imgW="279360" imgH="380880" progId="Equation.DSMT4">
                  <p:embed/>
                </p:oleObj>
              </mc:Choice>
              <mc:Fallback>
                <p:oleObj name="Equation" r:id="rId6" imgW="279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856" y="2123879"/>
                        <a:ext cx="225703" cy="30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721ACB-FADB-40D5-8C11-246BBC02EA5E}"/>
              </a:ext>
            </a:extLst>
          </p:cNvPr>
          <p:cNvSpPr txBox="1"/>
          <p:nvPr/>
        </p:nvSpPr>
        <p:spPr>
          <a:xfrm>
            <a:off x="313765" y="688503"/>
            <a:ext cx="23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Ionization degree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B327D-AFF0-458C-B96C-DBFAE970F35A}"/>
              </a:ext>
            </a:extLst>
          </p:cNvPr>
          <p:cNvSpPr txBox="1"/>
          <p:nvPr/>
        </p:nvSpPr>
        <p:spPr>
          <a:xfrm>
            <a:off x="582331" y="1770621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ions density,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ECCC6-F4F1-4CEB-A1D1-ECA5FD7344C1}"/>
              </a:ext>
            </a:extLst>
          </p:cNvPr>
          <p:cNvSpPr txBox="1"/>
          <p:nvPr/>
        </p:nvSpPr>
        <p:spPr>
          <a:xfrm>
            <a:off x="602501" y="2088019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neutral atoms density.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071DDB57-7DCA-4FEB-AA5C-70D7D2AC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4AFC21C-30C5-4652-8D2A-C2ED8B39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12</a:t>
            </a:fld>
            <a:endParaRPr lang="ru-RU"/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4CE6F556-4928-4A1A-A048-D95B24D23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150" y="841225"/>
            <a:ext cx="6564530" cy="50244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FBCF8-D2E8-451E-BBD2-38F12D23F727}"/>
              </a:ext>
            </a:extLst>
          </p:cNvPr>
          <p:cNvSpPr txBox="1"/>
          <p:nvPr/>
        </p:nvSpPr>
        <p:spPr>
          <a:xfrm>
            <a:off x="7007388" y="5682082"/>
            <a:ext cx="2882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Vernazza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[et al.]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ApJS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1981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AEC4C-6606-4399-A681-049C58236C1C}"/>
              </a:ext>
            </a:extLst>
          </p:cNvPr>
          <p:cNvSpPr txBox="1"/>
          <p:nvPr/>
        </p:nvSpPr>
        <p:spPr>
          <a:xfrm>
            <a:off x="7007933" y="5956743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Fontenla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406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1993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D0FB72-47F9-4B0C-A75F-79E365517073}"/>
              </a:ext>
            </a:extLst>
          </p:cNvPr>
          <p:cNvSpPr txBox="1"/>
          <p:nvPr/>
        </p:nvSpPr>
        <p:spPr>
          <a:xfrm>
            <a:off x="7010699" y="6222168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Avrett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&amp;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Loeser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ApJS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(1), 2008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2A7A0-4B96-4385-9B7F-409BAE9B68C5}"/>
              </a:ext>
            </a:extLst>
          </p:cNvPr>
          <p:cNvSpPr txBox="1"/>
          <p:nvPr/>
        </p:nvSpPr>
        <p:spPr>
          <a:xfrm>
            <a:off x="937820" y="3985967"/>
            <a:ext cx="4829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Ambartsumyan</a:t>
            </a:r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V. A. [et al.] </a:t>
            </a:r>
            <a:r>
              <a:rPr lang="en-US" sz="14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Theoretical Astrophysics</a:t>
            </a:r>
            <a:r>
              <a:rPr lang="en-US" sz="1400" b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1952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DF35A-C1AE-40D1-9B15-AD29128A7869}"/>
              </a:ext>
            </a:extLst>
          </p:cNvPr>
          <p:cNvSpPr txBox="1"/>
          <p:nvPr/>
        </p:nvSpPr>
        <p:spPr>
          <a:xfrm>
            <a:off x="1199910" y="3759734"/>
            <a:ext cx="4630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Kotelnikov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 A.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Lectures on plasma physics. V. 1.</a:t>
            </a:r>
            <a:r>
              <a:rPr lang="fr-FR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 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512CA834-F29E-4986-94A8-29548A928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309851"/>
              </p:ext>
            </p:extLst>
          </p:nvPr>
        </p:nvGraphicFramePr>
        <p:xfrm>
          <a:off x="2364538" y="1910020"/>
          <a:ext cx="153987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6B579C9F-362C-4886-BDCD-2B978B969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4538" y="1910020"/>
                        <a:ext cx="153987" cy="16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E72CEC6-C64C-47DC-86E1-D5D5B262E6FC}"/>
              </a:ext>
            </a:extLst>
          </p:cNvPr>
          <p:cNvSpPr txBox="1"/>
          <p:nvPr/>
        </p:nvSpPr>
        <p:spPr>
          <a:xfrm>
            <a:off x="2518343" y="1785575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total density,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3385C1-675F-4494-977D-5A7F7D1C6299}"/>
              </a:ext>
            </a:extLst>
          </p:cNvPr>
          <p:cNvSpPr txBox="1"/>
          <p:nvPr/>
        </p:nvSpPr>
        <p:spPr>
          <a:xfrm>
            <a:off x="313765" y="2591223"/>
            <a:ext cx="491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corona for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use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Elwert’s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formula: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C8E6983-49BF-4EA8-A9E7-E1B245448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1227"/>
              </p:ext>
            </p:extLst>
          </p:nvPr>
        </p:nvGraphicFramePr>
        <p:xfrm>
          <a:off x="694292" y="3040525"/>
          <a:ext cx="10112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11" imgW="1143000" imgH="812520" progId="Equation.DSMT4">
                  <p:embed/>
                </p:oleObj>
              </mc:Choice>
              <mc:Fallback>
                <p:oleObj name="Equation" r:id="rId11" imgW="1143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4292" y="3040525"/>
                        <a:ext cx="1011237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10735A0-D080-4C3B-BB89-49A097D67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75057"/>
              </p:ext>
            </p:extLst>
          </p:nvPr>
        </p:nvGraphicFramePr>
        <p:xfrm>
          <a:off x="1928813" y="3064338"/>
          <a:ext cx="265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13" imgW="317160" imgH="380880" progId="Equation.DSMT4">
                  <p:embed/>
                </p:oleObj>
              </mc:Choice>
              <mc:Fallback>
                <p:oleObj name="Equation" r:id="rId13" imgW="317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8813" y="3064338"/>
                        <a:ext cx="265112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37294710-AC62-40B6-9155-445524FC7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53413"/>
              </p:ext>
            </p:extLst>
          </p:nvPr>
        </p:nvGraphicFramePr>
        <p:xfrm>
          <a:off x="1929126" y="3406591"/>
          <a:ext cx="275222" cy="31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15" imgW="330120" imgH="380880" progId="Equation.DSMT4">
                  <p:embed/>
                </p:oleObj>
              </mc:Choice>
              <mc:Fallback>
                <p:oleObj name="Equation" r:id="rId15" imgW="3301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29126" y="3406591"/>
                        <a:ext cx="275222" cy="317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C9BBF0B-169A-4C68-9A9C-336287F1963C}"/>
              </a:ext>
            </a:extLst>
          </p:cNvPr>
          <p:cNvSpPr txBox="1"/>
          <p:nvPr/>
        </p:nvSpPr>
        <p:spPr>
          <a:xfrm>
            <a:off x="2158347" y="301294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rate of collisional ionization,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0BF0EF-8702-40A4-A57E-DDA31540F1E5}"/>
              </a:ext>
            </a:extLst>
          </p:cNvPr>
          <p:cNvSpPr txBox="1"/>
          <p:nvPr/>
        </p:nvSpPr>
        <p:spPr>
          <a:xfrm>
            <a:off x="2158347" y="336336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rate of radiative recombination.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CBD1FC-9F5C-44E7-AFAF-0FB69A60CF84}"/>
              </a:ext>
            </a:extLst>
          </p:cNvPr>
          <p:cNvSpPr txBox="1"/>
          <p:nvPr/>
        </p:nvSpPr>
        <p:spPr>
          <a:xfrm>
            <a:off x="313765" y="4494185"/>
            <a:ext cx="529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want to find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analytically, then we need to take into account other rates of elementary processes: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B2FBE73-54B7-4406-952D-C9C8BB261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25722"/>
              </p:ext>
            </p:extLst>
          </p:nvPr>
        </p:nvGraphicFramePr>
        <p:xfrm>
          <a:off x="385856" y="5504747"/>
          <a:ext cx="1903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17" imgW="2145960" imgH="812520" progId="Equation.DSMT4">
                  <p:embed/>
                </p:oleObj>
              </mc:Choice>
              <mc:Fallback>
                <p:oleObj name="Equation" r:id="rId17" imgW="21459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5856" y="5504747"/>
                        <a:ext cx="1903412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1ED7CC9D-FFF5-41A2-89BF-1D0EF075B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42104"/>
              </p:ext>
            </p:extLst>
          </p:nvPr>
        </p:nvGraphicFramePr>
        <p:xfrm>
          <a:off x="2451100" y="5516563"/>
          <a:ext cx="2555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19" imgW="304560" imgH="380880" progId="Equation.DSMT4">
                  <p:embed/>
                </p:oleObj>
              </mc:Choice>
              <mc:Fallback>
                <p:oleObj name="Equation" r:id="rId19" imgW="304560" imgH="3808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C10735A0-D080-4C3B-BB89-49A097D67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51100" y="5516563"/>
                        <a:ext cx="255588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1721F814-CFF4-481D-BFCA-7E122764F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752855"/>
              </p:ext>
            </p:extLst>
          </p:nvPr>
        </p:nvGraphicFramePr>
        <p:xfrm>
          <a:off x="2441575" y="5857875"/>
          <a:ext cx="2873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Equation" r:id="rId21" imgW="342720" imgH="380880" progId="Equation.DSMT4">
                  <p:embed/>
                </p:oleObj>
              </mc:Choice>
              <mc:Fallback>
                <p:oleObj name="Equation" r:id="rId21" imgW="342720" imgH="38088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37294710-AC62-40B6-9155-445524FC7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41575" y="5857875"/>
                        <a:ext cx="287338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06DFBFB-5486-45C9-8D34-773BE1580A18}"/>
              </a:ext>
            </a:extLst>
          </p:cNvPr>
          <p:cNvSpPr txBox="1"/>
          <p:nvPr/>
        </p:nvSpPr>
        <p:spPr>
          <a:xfrm>
            <a:off x="2675876" y="546444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rate of photoionization,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577D7D-DBC6-4D91-805B-6D31B9892B74}"/>
              </a:ext>
            </a:extLst>
          </p:cNvPr>
          <p:cNvSpPr txBox="1"/>
          <p:nvPr/>
        </p:nvSpPr>
        <p:spPr>
          <a:xfrm>
            <a:off x="2675876" y="581486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rate of collisional recombination.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5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E5E2EB8-AD6B-442D-B14D-6CAB85F4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1" y="1099624"/>
            <a:ext cx="11892115" cy="5194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the motion of proton with mass </a:t>
            </a:r>
            <a:r>
              <a:rPr lang="en-US" sz="2400" i="1" dirty="0" err="1">
                <a:latin typeface="Euclid" panose="02020503060505020303" pitchFamily="18" charset="0"/>
              </a:rPr>
              <a:t>m</a:t>
            </a:r>
            <a:r>
              <a:rPr lang="en-US" sz="1400" i="1" dirty="0" err="1">
                <a:latin typeface="Euclid" panose="02020503060505020303" pitchFamily="18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velocity </a:t>
            </a:r>
            <a:r>
              <a:rPr lang="en-US" sz="2400" i="1" dirty="0">
                <a:latin typeface="Euclid" panose="02020503060505020303" pitchFamily="18" charset="0"/>
              </a:rPr>
              <a:t>v </a:t>
            </a:r>
            <a:r>
              <a:rPr lang="en-US" sz="2400" dirty="0">
                <a:latin typeface="Euclid" panose="02020503060505020303" pitchFamily="18" charset="0"/>
              </a:rPr>
              <a:t>= </a:t>
            </a:r>
            <a:r>
              <a:rPr lang="en-US" sz="2400" i="1" dirty="0" err="1">
                <a:latin typeface="Euclid Symbol" panose="05050102010706020507" pitchFamily="18" charset="2"/>
              </a:rPr>
              <a:t>b</a:t>
            </a:r>
            <a:r>
              <a:rPr lang="en-US" sz="2400" i="1" dirty="0" err="1">
                <a:latin typeface="Euclid" panose="02020503060505020303" pitchFamily="18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loss rate due to coulomb interactions is given by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F3E6A6-9A8E-4561-88B2-EB87A144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02.09.2024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FCCED-AA20-47EA-8996-5EB93F72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9B7769C-DC35-47DF-8090-487F7229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2" y="-18800"/>
            <a:ext cx="11892116" cy="78509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Bethe-Bloch formula (modified with presence of </a:t>
            </a:r>
            <a:r>
              <a:rPr lang="en-US" sz="3600" dirty="0" err="1">
                <a:solidFill>
                  <a:srgbClr val="0B2D6D"/>
                </a:solidFill>
                <a:latin typeface="Bahnschrift" panose="020B0502040204020203" pitchFamily="34" charset="0"/>
              </a:rPr>
              <a:t>ion.degree</a:t>
            </a:r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)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pic>
        <p:nvPicPr>
          <p:cNvPr id="17" name="Рисунок 16" descr="\documentclass{article}&#10;\usepackage{mathrsfs}&#10;\usepackage{amsmath,amssymb,mathtools}&#10;\numberwithin{equation}{section}&#10;\usepackage{physics}&#10;\usepackage{fixint}&#10;\pagestyle{empty}&#10;\begin{document}&#10;&#10;$$&#10;-\qty(\dv{E}{t})_{coul} = \frac{2\pi e^4 n}{m_e \beta c} \qty[(1-\chi)L_{be} + \chi G\qty(\frac{v}{v_T}) L_{fe}],&#10;$$&#10;&#10;&#10;\end{document}" title="IguanaTex Picture Display">
            <a:extLst>
              <a:ext uri="{FF2B5EF4-FFF2-40B4-BE49-F238E27FC236}">
                <a16:creationId xmlns:a16="http://schemas.microsoft.com/office/drawing/2014/main" id="{01F6796F-304E-4170-8C91-2A0DAE2C75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5" y="2513107"/>
            <a:ext cx="5660867" cy="639462"/>
          </a:xfrm>
          <a:prstGeom prst="rect">
            <a:avLst/>
          </a:prstGeom>
        </p:spPr>
      </p:pic>
      <p:pic>
        <p:nvPicPr>
          <p:cNvPr id="16" name="Рисунок 15" descr="\documentclass{article}&#10;\usepackage{mathrsfs}&#10;\usepackage{amsmath,amssymb,mathtools}&#10;\numberwithin{equation}{section}&#10;\usepackage{physics}&#10;\usepackage{fixint}&#10;\pagestyle{empty}&#10;\begin{document}&#10;&#10;$$&#10;L_{be} = \ln(\frac{2 m_e c^2 \beta^2 W_{max}}{I^2}) - \ln\qty(1-\beta^2) - 2\beta^2,&#10;$$&#10;&#10;&#10;\end{document}" title="IguanaTex Picture Display">
            <a:extLst>
              <a:ext uri="{FF2B5EF4-FFF2-40B4-BE49-F238E27FC236}">
                <a16:creationId xmlns:a16="http://schemas.microsoft.com/office/drawing/2014/main" id="{3D8EC248-2D8B-4AAC-B987-270822AF51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08" y="4196939"/>
            <a:ext cx="5205132" cy="624164"/>
          </a:xfrm>
          <a:prstGeom prst="rect">
            <a:avLst/>
          </a:prstGeom>
        </p:spPr>
      </p:pic>
      <p:pic>
        <p:nvPicPr>
          <p:cNvPr id="14" name="Рисунок 13" descr="\documentclass{article}&#10;\usepackage{mathrsfs}&#10;\usepackage{amsmath,amssymb,mathtools}&#10;\numberwithin{equation}{section}&#10;\usepackage{physics}&#10;\usepackage{fixint}&#10;\pagestyle{empty}&#10;\begin{document}&#10;&#10;$$&#10;L_{fe} = \ln(\frac{m_e^2 c^2 \beta^2 W_{max}}{2\pi e^2 \hbar^2 n}) - \beta^2,&#10;$$&#10;&#10;&#10;\end{document}" title="IguanaTex Picture Display">
            <a:extLst>
              <a:ext uri="{FF2B5EF4-FFF2-40B4-BE49-F238E27FC236}">
                <a16:creationId xmlns:a16="http://schemas.microsoft.com/office/drawing/2014/main" id="{93D4C0B6-EF57-44DB-9DF0-8B2ACBEB92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79" y="4185263"/>
            <a:ext cx="3489743" cy="630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B25ED6-BE6F-4478-AAF9-BC42A10A70C1}"/>
              </a:ext>
            </a:extLst>
          </p:cNvPr>
          <p:cNvSpPr txBox="1"/>
          <p:nvPr/>
        </p:nvSpPr>
        <p:spPr>
          <a:xfrm>
            <a:off x="7256306" y="1812784"/>
            <a:ext cx="454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accounting for thermal motion of background electrons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1328-6783-4EF7-84D4-E3D214B0B91A}"/>
              </a:ext>
            </a:extLst>
          </p:cNvPr>
          <p:cNvSpPr txBox="1"/>
          <p:nvPr/>
        </p:nvSpPr>
        <p:spPr>
          <a:xfrm>
            <a:off x="2965970" y="3470542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Coulomb logarithm for bound electrons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0D879-2871-44FB-842C-238D59CAE217}"/>
              </a:ext>
            </a:extLst>
          </p:cNvPr>
          <p:cNvSpPr txBox="1"/>
          <p:nvPr/>
        </p:nvSpPr>
        <p:spPr>
          <a:xfrm>
            <a:off x="7445799" y="3474714"/>
            <a:ext cx="3078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Coulomb logarithm for free electrons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380F95F7-C15F-45FF-8197-DA5E8D3AD09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02577" y="2138919"/>
            <a:ext cx="463283" cy="180990"/>
          </a:xfrm>
          <a:prstGeom prst="bentConnector3">
            <a:avLst>
              <a:gd name="adj1" fmla="val 9985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авая круглая скобка 25">
            <a:extLst>
              <a:ext uri="{FF2B5EF4-FFF2-40B4-BE49-F238E27FC236}">
                <a16:creationId xmlns:a16="http://schemas.microsoft.com/office/drawing/2014/main" id="{BB741288-AC88-461A-B04B-C0EE649A1F39}"/>
              </a:ext>
            </a:extLst>
          </p:cNvPr>
          <p:cNvSpPr/>
          <p:nvPr/>
        </p:nvSpPr>
        <p:spPr>
          <a:xfrm rot="16200000">
            <a:off x="6957964" y="2116982"/>
            <a:ext cx="171519" cy="871503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33F5271B-C0DA-4CE3-986E-8405ADFE5D51}"/>
              </a:ext>
            </a:extLst>
          </p:cNvPr>
          <p:cNvSpPr/>
          <p:nvPr/>
        </p:nvSpPr>
        <p:spPr>
          <a:xfrm rot="5400000">
            <a:off x="5888119" y="2790202"/>
            <a:ext cx="129086" cy="394358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>
            <a:extLst>
              <a:ext uri="{FF2B5EF4-FFF2-40B4-BE49-F238E27FC236}">
                <a16:creationId xmlns:a16="http://schemas.microsoft.com/office/drawing/2014/main" id="{60CF53BA-1415-4CD8-A06F-62B9290340EE}"/>
              </a:ext>
            </a:extLst>
          </p:cNvPr>
          <p:cNvSpPr/>
          <p:nvPr/>
        </p:nvSpPr>
        <p:spPr>
          <a:xfrm rot="5400000">
            <a:off x="7647253" y="2755059"/>
            <a:ext cx="114052" cy="449611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744FB9E-F66D-4A49-8D17-4C7A11203CB5}"/>
              </a:ext>
            </a:extLst>
          </p:cNvPr>
          <p:cNvCxnSpPr>
            <a:cxnSpLocks/>
          </p:cNvCxnSpPr>
          <p:nvPr/>
        </p:nvCxnSpPr>
        <p:spPr>
          <a:xfrm>
            <a:off x="5925035" y="3036889"/>
            <a:ext cx="0" cy="4172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 descr="\documentclass{article}&#10;\usepackage{amsmath}&#10;\pagestyle{empty}&#10;\begin{document}&#10;&#10;$$W_{max}$$&#10;&#10;&#10;\end{document}" title="IguanaTex Picture Display">
            <a:extLst>
              <a:ext uri="{FF2B5EF4-FFF2-40B4-BE49-F238E27FC236}">
                <a16:creationId xmlns:a16="http://schemas.microsoft.com/office/drawing/2014/main" id="{696525D6-BFD6-49F2-909D-7A0F537F054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66" y="5537010"/>
            <a:ext cx="618667" cy="211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9DFD8-A991-474F-A86E-156C1DE27D9C}"/>
              </a:ext>
            </a:extLst>
          </p:cNvPr>
          <p:cNvSpPr txBox="1"/>
          <p:nvPr/>
        </p:nvSpPr>
        <p:spPr>
          <a:xfrm>
            <a:off x="1209557" y="5449636"/>
            <a:ext cx="907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maximum possible energy transfer to an electron in a single collision,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\documentclass{article}&#10;\usepackage{amsmath}&#10;\pagestyle{empty}&#10;\begin{document}&#10;&#10;$$&#10;\chi&#10;$$&#10;&#10;&#10;\end{document}" title="IguanaTex Picture Display">
            <a:extLst>
              <a:ext uri="{FF2B5EF4-FFF2-40B4-BE49-F238E27FC236}">
                <a16:creationId xmlns:a16="http://schemas.microsoft.com/office/drawing/2014/main" id="{31BCDF72-5ACA-4B53-98A4-BD96A2367C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76" y="5096700"/>
            <a:ext cx="143456" cy="1634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34D419F-9DCC-4A0A-A23B-C58E4AB65FFD}"/>
              </a:ext>
            </a:extLst>
          </p:cNvPr>
          <p:cNvSpPr txBox="1"/>
          <p:nvPr/>
        </p:nvSpPr>
        <p:spPr>
          <a:xfrm>
            <a:off x="738832" y="4978371"/>
            <a:ext cx="215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ionisation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degree,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\documentclass{article}&#10;\usepackage{amsmath}&#10;\pagestyle{empty}&#10;\begin{document}&#10;&#10;$$&#10;I&#10;$$&#10;&#10;&#10;\end{document}" title="IguanaTex Picture Display">
            <a:extLst>
              <a:ext uri="{FF2B5EF4-FFF2-40B4-BE49-F238E27FC236}">
                <a16:creationId xmlns:a16="http://schemas.microsoft.com/office/drawing/2014/main" id="{A9D236EF-44C6-4B08-B8A5-28D9E03039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843" y="5057675"/>
            <a:ext cx="119873" cy="17310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A70A35-E2F2-4B49-9327-0AD7D28575F0}"/>
              </a:ext>
            </a:extLst>
          </p:cNvPr>
          <p:cNvSpPr txBox="1"/>
          <p:nvPr/>
        </p:nvSpPr>
        <p:spPr>
          <a:xfrm>
            <a:off x="3158417" y="4966738"/>
            <a:ext cx="335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mean excitation energy,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0C892-DC9F-4581-ADF4-DDCB9F41F14F}"/>
              </a:ext>
            </a:extLst>
          </p:cNvPr>
          <p:cNvSpPr txBox="1"/>
          <p:nvPr/>
        </p:nvSpPr>
        <p:spPr>
          <a:xfrm>
            <a:off x="3467431" y="3751876"/>
            <a:ext cx="275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Workman R. [et al.]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PTEP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78D5D4-7141-4993-8370-EC42D55CC13E}"/>
              </a:ext>
            </a:extLst>
          </p:cNvPr>
          <p:cNvSpPr txBox="1"/>
          <p:nvPr/>
        </p:nvSpPr>
        <p:spPr>
          <a:xfrm>
            <a:off x="8333438" y="3754713"/>
            <a:ext cx="21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Gould R. J.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1972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27BBB97-D0CE-4280-A5E6-645EEF2E226E}"/>
              </a:ext>
            </a:extLst>
          </p:cNvPr>
          <p:cNvCxnSpPr>
            <a:cxnSpLocks/>
          </p:cNvCxnSpPr>
          <p:nvPr/>
        </p:nvCxnSpPr>
        <p:spPr>
          <a:xfrm>
            <a:off x="7703643" y="3036889"/>
            <a:ext cx="0" cy="4172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Рисунок 36" descr="\documentclass{article}&#10;\usepackage{amsmath}&#10;\pagestyle{empty}&#10;\begin{document}&#10;&#10;$$W_{max} \approx 2m_ec^2\beta^2\gamma^2$$&#10;&#10;&#10;\end{document}" title="IguanaTex Picture Display">
            <a:extLst>
              <a:ext uri="{FF2B5EF4-FFF2-40B4-BE49-F238E27FC236}">
                <a16:creationId xmlns:a16="http://schemas.microsoft.com/office/drawing/2014/main" id="{4FB5600B-FC13-47BD-9B35-1C10A3F8B6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44" y="5484546"/>
            <a:ext cx="2167099" cy="2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7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71113FC-9281-462D-95FC-37A6268A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2" y="3059542"/>
            <a:ext cx="11892115" cy="392758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«3»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in the energy of particles as a result of the action of acceleration mechanisms and processes leading to energy losses in collisions. It is assumed that such an energy change occurs in small portions, i.e. continuously;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«4»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fluctuations with continuous energy change (small with ionization losses), </a:t>
            </a:r>
            <a:r>
              <a:rPr lang="en-US" sz="2000" i="1" dirty="0">
                <a:latin typeface="Euclid" panose="02020503060505020303" pitchFamily="18" charset="0"/>
                <a:cs typeface="Arial" panose="020B0604020202020204" pitchFamily="34" charset="0"/>
              </a:rPr>
              <a:t>d</a:t>
            </a:r>
            <a:r>
              <a:rPr lang="en-US" sz="1400" i="1" dirty="0">
                <a:latin typeface="Euclid" panose="02020503060505020303" pitchFamily="18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the average square of the energy increment per unit of time;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intensity of cosmic ray sources;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ejection of particles from the phase volume due to ‘catastrophic’ energy losses and/or due to their leaving the considered system;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appearance of new particles as a result of ‘catastrophic’ collisions;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27B6008-A5FB-4B1A-84C3-2D0C4E39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14</a:t>
            </a:fld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D1AF8-716D-4A5D-8357-A21C54F2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97CF4A-0C8D-4625-BF7D-36220012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2" y="-17930"/>
            <a:ext cx="11892116" cy="69028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Full Ginzburg-</a:t>
            </a:r>
            <a:r>
              <a:rPr lang="en-US" sz="3600" dirty="0" err="1">
                <a:solidFill>
                  <a:srgbClr val="0B2D6D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Syrovatskii</a:t>
            </a:r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transport equation</a:t>
            </a:r>
            <a:endParaRPr lang="ru-RU" sz="3600" dirty="0"/>
          </a:p>
        </p:txBody>
      </p:sp>
      <p:pic>
        <p:nvPicPr>
          <p:cNvPr id="11" name="Рисунок 10" descr="\documentclass{article}&#10;\usepackage[T2A]{fontenc}&#10;\usepackage[utf8]{inputenc}&#10;\usepackage[english,russian]{babel}&#10;\usepackage{mathrsfs}&#10;\usepackage{amsmath,amssymb,mathtools}&#10;\numberwithin{equation}{section}&#10;\usepackage[arrowdel]{physics}&#10;\usepackage{fixint}&#10;\pagestyle{empty}&#10;\begin{document}&#10;&#10;\begin{equation*}&#10; \begin{split}&#10;  \pdv{N_i}{t} = \underbrace{(\div{D_i\grad N_i})}_{\text{&lt;&lt;1&gt;&gt;}} - \underbrace{(\div{N_i\va{u}})}_{\text{&lt;&lt;2&gt;&gt;}} + \underbrace{\pdv{E}\Big(b_iN_i\Big)}_{\text{&lt;&lt;3&gt;&gt;}} + \underbrace{\frac{1}{2} \pdv[2]{E}\Big(d_iN_i\Big)}_{\text{&lt;&lt;4&gt;&gt;}}\ +\\&#10;  +\ \underbrace{Q_i(E,\va{x},t)}_{\text{&lt;&lt;5&gt;&gt;}} - \underbrace{p_iN_i}_{\text{&lt;&lt;6&gt;&gt;}} + \underbrace{\sum_{j}\int P_{ji}(E',E)N_j(E',\va{x},t)\dd{E'}}_{\text{&lt;&lt;7&gt;&gt;}},&#10; \end{split}&#10; \label{GS_eq}&#10;\end{equation*}&#10;\end{document}" title="IguanaTex Picture Display">
            <a:extLst>
              <a:ext uri="{FF2B5EF4-FFF2-40B4-BE49-F238E27FC236}">
                <a16:creationId xmlns:a16="http://schemas.microsoft.com/office/drawing/2014/main" id="{BDCCD2EB-E348-4E64-B07F-17E99A9E9D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94" y="1023447"/>
            <a:ext cx="6218618" cy="1747752"/>
          </a:xfrm>
          <a:prstGeom prst="rect">
            <a:avLst/>
          </a:prstGeom>
        </p:spPr>
      </p:pic>
      <p:sp>
        <p:nvSpPr>
          <p:cNvPr id="7" name="Объект 1">
            <a:extLst>
              <a:ext uri="{FF2B5EF4-FFF2-40B4-BE49-F238E27FC236}">
                <a16:creationId xmlns:a16="http://schemas.microsoft.com/office/drawing/2014/main" id="{2BB23BA7-04C3-40E1-B626-D21ECD6E45FB}"/>
              </a:ext>
            </a:extLst>
          </p:cNvPr>
          <p:cNvSpPr txBox="1">
            <a:spLocks/>
          </p:cNvSpPr>
          <p:nvPr/>
        </p:nvSpPr>
        <p:spPr>
          <a:xfrm>
            <a:off x="6908800" y="1486923"/>
            <a:ext cx="5002306" cy="164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«1» –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diffusion of particles with a diffusion coefficient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Euclid" panose="02020503060505020303" pitchFamily="18" charset="0"/>
              </a:rPr>
              <a:t>D</a:t>
            </a:r>
            <a:r>
              <a:rPr lang="en-US" sz="1400" i="1" dirty="0">
                <a:solidFill>
                  <a:srgbClr val="000000"/>
                </a:solidFill>
                <a:latin typeface="Euclid" panose="02020503060505020303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«2»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systematic movement of the medium (expansion or contraction);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C2BD28-AB3F-4F61-A6BE-991309D80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747" y="3863025"/>
            <a:ext cx="4612341" cy="2644071"/>
          </a:xfrm>
          <a:prstGeom prst="rect">
            <a:avLst/>
          </a:prstGeom>
        </p:spPr>
      </p:pic>
      <p:sp>
        <p:nvSpPr>
          <p:cNvPr id="9" name="Прямоугольник: один усеченный угол 8">
            <a:extLst>
              <a:ext uri="{FF2B5EF4-FFF2-40B4-BE49-F238E27FC236}">
                <a16:creationId xmlns:a16="http://schemas.microsoft.com/office/drawing/2014/main" id="{E923E906-CE90-4AF1-AB9E-26D4C467B316}"/>
              </a:ext>
            </a:extLst>
          </p:cNvPr>
          <p:cNvSpPr/>
          <p:nvPr/>
        </p:nvSpPr>
        <p:spPr>
          <a:xfrm>
            <a:off x="-2" y="4778189"/>
            <a:ext cx="6167712" cy="2079812"/>
          </a:xfrm>
          <a:prstGeom prst="snip1Rect">
            <a:avLst>
              <a:gd name="adj" fmla="val 11064"/>
            </a:avLst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0C5A88-9566-4CC8-98FC-E2CA6D6B1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8" y="352466"/>
            <a:ext cx="4519095" cy="3116869"/>
          </a:xfrm>
          <a:prstGeom prst="rect">
            <a:avLst/>
          </a:prstGeom>
        </p:spPr>
      </p:pic>
      <p:sp>
        <p:nvSpPr>
          <p:cNvPr id="6" name="Дата 5">
            <a:extLst>
              <a:ext uri="{FF2B5EF4-FFF2-40B4-BE49-F238E27FC236}">
                <a16:creationId xmlns:a16="http://schemas.microsoft.com/office/drawing/2014/main" id="{42789808-1630-4D03-B3DE-9C9122DD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025EB-3B45-480A-B521-6D748BE5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2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D5945-D727-42BC-AD96-6D9F6A760C62}"/>
              </a:ext>
            </a:extLst>
          </p:cNvPr>
          <p:cNvSpPr txBox="1"/>
          <p:nvPr/>
        </p:nvSpPr>
        <p:spPr>
          <a:xfrm>
            <a:off x="53789" y="3522343"/>
            <a:ext cx="59704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information source about accelerated to energies &gt; 300 MeV protons is the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broad gamma-ray emission line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pion decay in the solar atmosphere.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673A0-99D7-4FFC-B97B-76FEE81030DD}"/>
              </a:ext>
            </a:extLst>
          </p:cNvPr>
          <p:cNvSpPr txBox="1"/>
          <p:nvPr/>
        </p:nvSpPr>
        <p:spPr>
          <a:xfrm>
            <a:off x="6100475" y="2610265"/>
            <a:ext cx="5970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scenario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were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gradual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chromosphere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9718DD7B-25BA-475F-967A-C8E37D4B3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075091"/>
              </p:ext>
            </p:extLst>
          </p:nvPr>
        </p:nvGraphicFramePr>
        <p:xfrm>
          <a:off x="1423847" y="5919103"/>
          <a:ext cx="4553806" cy="73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" name="Equation" r:id="rId5" imgW="5168880" imgH="838080" progId="Equation.DSMT4">
                  <p:embed/>
                </p:oleObj>
              </mc:Choice>
              <mc:Fallback>
                <p:oleObj name="Equation" r:id="rId5" imgW="5168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3847" y="5919103"/>
                        <a:ext cx="4553806" cy="73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076F653-FC24-452C-B260-4BAE5B62AA38}"/>
              </a:ext>
            </a:extLst>
          </p:cNvPr>
          <p:cNvSpPr txBox="1"/>
          <p:nvPr/>
        </p:nvSpPr>
        <p:spPr>
          <a:xfrm>
            <a:off x="83933" y="4862255"/>
            <a:ext cx="594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resultant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-ray spectrum produced through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p-p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interactions with a power-law distribution of protons: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41052F2-0DFB-438C-A13E-0C72637C9482}"/>
              </a:ext>
            </a:extLst>
          </p:cNvPr>
          <p:cNvSpPr/>
          <p:nvPr/>
        </p:nvSpPr>
        <p:spPr>
          <a:xfrm>
            <a:off x="4649939" y="6013523"/>
            <a:ext cx="852850" cy="472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5FB7D-D748-49E8-BED3-22A1265F0036}"/>
              </a:ext>
            </a:extLst>
          </p:cNvPr>
          <p:cNvSpPr txBox="1"/>
          <p:nvPr/>
        </p:nvSpPr>
        <p:spPr>
          <a:xfrm>
            <a:off x="2745023" y="5519237"/>
            <a:ext cx="329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Kafexhiu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D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(12), 2014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21AD7-9C40-43CC-A17D-BCA500913846}"/>
              </a:ext>
            </a:extLst>
          </p:cNvPr>
          <p:cNvSpPr txBox="1"/>
          <p:nvPr/>
        </p:nvSpPr>
        <p:spPr>
          <a:xfrm>
            <a:off x="1544532" y="63066"/>
            <a:ext cx="3574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Hudson H. &amp; Ryan J.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ARA&amp;A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1995 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A73A-652B-4ADF-954C-02578434C46E}"/>
              </a:ext>
            </a:extLst>
          </p:cNvPr>
          <p:cNvSpPr txBox="1"/>
          <p:nvPr/>
        </p:nvSpPr>
        <p:spPr>
          <a:xfrm>
            <a:off x="8606111" y="6467163"/>
            <a:ext cx="3034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Hulot E. [et al.]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A&amp;A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(1-2), 1989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700DD6-EAC1-46F3-970C-CFADE5441826}"/>
              </a:ext>
            </a:extLst>
          </p:cNvPr>
          <p:cNvSpPr/>
          <p:nvPr/>
        </p:nvSpPr>
        <p:spPr>
          <a:xfrm>
            <a:off x="4134397" y="2222532"/>
            <a:ext cx="730483" cy="20478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93995-71EA-4033-BD55-5EF3CAB1605E}"/>
              </a:ext>
            </a:extLst>
          </p:cNvPr>
          <p:cNvSpPr txBox="1"/>
          <p:nvPr/>
        </p:nvSpPr>
        <p:spPr>
          <a:xfrm>
            <a:off x="6136775" y="1492636"/>
            <a:ext cx="5880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gamma-ray spectrum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depends on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spectrum of accelerated protons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characteristics of the medium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which they found themselves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4B23784E-09EB-4B39-9401-6FF119B52E9F}"/>
              </a:ext>
            </a:extLst>
          </p:cNvPr>
          <p:cNvSpPr/>
          <p:nvPr/>
        </p:nvSpPr>
        <p:spPr>
          <a:xfrm>
            <a:off x="6310711" y="155718"/>
            <a:ext cx="5065501" cy="1142620"/>
          </a:xfrm>
          <a:prstGeom prst="round2DiagRect">
            <a:avLst/>
          </a:prstGeom>
          <a:solidFill>
            <a:srgbClr val="0B2D6D"/>
          </a:solidFill>
          <a:ln>
            <a:solidFill>
              <a:srgbClr val="0B2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/>
              <a:t>Current task:</a:t>
            </a:r>
          </a:p>
          <a:p>
            <a:pPr algn="just"/>
            <a:r>
              <a:rPr lang="en-US" dirty="0"/>
              <a:t>to investigate the proton spectrum evolution in solar events</a:t>
            </a:r>
          </a:p>
        </p:txBody>
      </p:sp>
    </p:spTree>
    <p:extLst>
      <p:ext uri="{BB962C8B-B14F-4D97-AF65-F5344CB8AC3E}">
        <p14:creationId xmlns:p14="http://schemas.microsoft.com/office/powerpoint/2010/main" val="127857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39BF96F-DFE1-47E4-825E-CA57493F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1" y="694140"/>
            <a:ext cx="11892115" cy="249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transport of particles in the solar atmosphere can be described using the kinetic equation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case of homogeneous process in space)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EB79CC-1FCF-403F-B97C-93FA07E6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0" y="-13745"/>
            <a:ext cx="11892118" cy="7078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Ginzburg-</a:t>
            </a:r>
            <a:r>
              <a:rPr lang="en-US" sz="3600" dirty="0" err="1">
                <a:solidFill>
                  <a:srgbClr val="0B2D6D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Syrovatskii</a:t>
            </a:r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transport equation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61701AF-1EC4-4FF1-8D3F-6CD566883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945099"/>
              </p:ext>
            </p:extLst>
          </p:nvPr>
        </p:nvGraphicFramePr>
        <p:xfrm>
          <a:off x="2762250" y="2033588"/>
          <a:ext cx="58102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" name="Equation" r:id="rId3" imgW="2984400" imgH="583920" progId="Equation.DSMT4">
                  <p:embed/>
                </p:oleObj>
              </mc:Choice>
              <mc:Fallback>
                <p:oleObj name="Equation" r:id="rId3" imgW="29844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2250" y="2033588"/>
                        <a:ext cx="581025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9E4BBE7-15D7-4EA0-B5CE-813A77A3C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87809"/>
              </p:ext>
            </p:extLst>
          </p:nvPr>
        </p:nvGraphicFramePr>
        <p:xfrm>
          <a:off x="318578" y="3357914"/>
          <a:ext cx="858217" cy="35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578" y="3357914"/>
                        <a:ext cx="858217" cy="352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7E30A7-AC19-4B0E-A3FA-3B7322951389}"/>
              </a:ext>
            </a:extLst>
          </p:cNvPr>
          <p:cNvSpPr txBox="1"/>
          <p:nvPr/>
        </p:nvSpPr>
        <p:spPr>
          <a:xfrm>
            <a:off x="149941" y="3884252"/>
            <a:ext cx="886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‘1’ – continuous, systematic change in the energy of particles as a result of the action of processes leading to energy losses in a collision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A94B4-B050-424D-A253-4D4DAE1B8CF7}"/>
              </a:ext>
            </a:extLst>
          </p:cNvPr>
          <p:cNvSpPr txBox="1"/>
          <p:nvPr/>
        </p:nvSpPr>
        <p:spPr>
          <a:xfrm>
            <a:off x="1114042" y="3321166"/>
            <a:ext cx="7236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roton distribution function,             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continuous loss rate.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F066B-CA38-4C0E-A9BD-6C65CF57749E}"/>
              </a:ext>
            </a:extLst>
          </p:cNvPr>
          <p:cNvSpPr txBox="1"/>
          <p:nvPr/>
        </p:nvSpPr>
        <p:spPr>
          <a:xfrm>
            <a:off x="5217459" y="1222968"/>
            <a:ext cx="6824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Ginzburg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Syrovatskii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4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rigin of cosmic rays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1963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5A31C2A0-4506-431B-B1C7-144CE9EF4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87287"/>
              </p:ext>
            </p:extLst>
          </p:nvPr>
        </p:nvGraphicFramePr>
        <p:xfrm>
          <a:off x="9431629" y="3917718"/>
          <a:ext cx="2305403" cy="77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" name="Equation" r:id="rId7" imgW="1320480" imgH="444240" progId="Equation.DSMT4">
                  <p:embed/>
                </p:oleObj>
              </mc:Choice>
              <mc:Fallback>
                <p:oleObj name="Equation" r:id="rId7" imgW="1320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1629" y="3917718"/>
                        <a:ext cx="2305403" cy="77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85B5EDF-BDDB-42CE-8DF7-4A3FA3706C0E}"/>
              </a:ext>
            </a:extLst>
          </p:cNvPr>
          <p:cNvSpPr txBox="1"/>
          <p:nvPr/>
        </p:nvSpPr>
        <p:spPr>
          <a:xfrm>
            <a:off x="149940" y="4952852"/>
            <a:ext cx="88693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‘2’ – the ejection of particles from the phase volume due to "catastrophic" energy losses and/or due to their leaving the considered system,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5DFF4-17DF-4B63-83D6-B5AF126BEF71}"/>
              </a:ext>
            </a:extLst>
          </p:cNvPr>
          <p:cNvSpPr txBox="1"/>
          <p:nvPr/>
        </p:nvSpPr>
        <p:spPr>
          <a:xfrm>
            <a:off x="149940" y="5999583"/>
            <a:ext cx="8276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‘3’ – the intensity of cosmic ray sources or the particle injection rate.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68A7EC30-EBD5-4876-8120-DA7699419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60161"/>
              </p:ext>
            </p:extLst>
          </p:nvPr>
        </p:nvGraphicFramePr>
        <p:xfrm>
          <a:off x="9391650" y="5029200"/>
          <a:ext cx="183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5" name="Equation" r:id="rId9" imgW="1091880" imgH="431640" progId="Equation.DSMT4">
                  <p:embed/>
                </p:oleObj>
              </mc:Choice>
              <mc:Fallback>
                <p:oleObj name="Equation" r:id="rId9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91650" y="5029200"/>
                        <a:ext cx="183197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Дата 20">
            <a:extLst>
              <a:ext uri="{FF2B5EF4-FFF2-40B4-BE49-F238E27FC236}">
                <a16:creationId xmlns:a16="http://schemas.microsoft.com/office/drawing/2014/main" id="{81E1CA1A-D089-4D24-94D7-45135160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A46D109-0827-4F79-AE65-C483979A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E1FFA2-3F3C-4640-B4F4-BA455A7BA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96909"/>
              </p:ext>
            </p:extLst>
          </p:nvPr>
        </p:nvGraphicFramePr>
        <p:xfrm>
          <a:off x="4696914" y="3368478"/>
          <a:ext cx="598394" cy="36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name="Equation" r:id="rId11" imgW="330120" imgH="203040" progId="Equation.DSMT4">
                  <p:embed/>
                </p:oleObj>
              </mc:Choice>
              <mc:Fallback>
                <p:oleObj name="Equation" r:id="rId11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6914" y="3368478"/>
                        <a:ext cx="598394" cy="36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E364FC6-9A87-4340-B863-B9110418D1F5}"/>
              </a:ext>
            </a:extLst>
          </p:cNvPr>
          <p:cNvSpPr txBox="1"/>
          <p:nvPr/>
        </p:nvSpPr>
        <p:spPr>
          <a:xfrm>
            <a:off x="9298858" y="188353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(full equation see in backup)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0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1AC7B19-3A81-4A5E-AB1C-04980CB8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67" y="813783"/>
            <a:ext cx="6218512" cy="4401260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14CACE48-C6C6-4B05-838E-A9530665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12" y="762000"/>
            <a:ext cx="5738492" cy="146124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Coulomb losses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58775" indent="0">
              <a:buNone/>
            </a:pP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Bethe-Bloch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formula adjusted for the ionization degree of plasma </a:t>
            </a:r>
            <a:r>
              <a:rPr lang="el-GR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sz="2000" b="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D2773E1-38D6-4D62-8F40-9BC8F669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2" y="8878"/>
            <a:ext cx="11910046" cy="7531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Proton energy losses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98DA930E-385A-4848-9AED-B01C25C2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DF5BB71-E97C-4BD6-8AE8-9EB91CB0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3394B0-F2B9-4C58-A0E7-B5A8276AB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657292"/>
              </p:ext>
            </p:extLst>
          </p:nvPr>
        </p:nvGraphicFramePr>
        <p:xfrm>
          <a:off x="363908" y="4408488"/>
          <a:ext cx="21145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6" name="Equation" r:id="rId5" imgW="2349360" imgH="850680" progId="Equation.DSMT4">
                  <p:embed/>
                </p:oleObj>
              </mc:Choice>
              <mc:Fallback>
                <p:oleObj name="Equation" r:id="rId5" imgW="23493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908" y="4408488"/>
                        <a:ext cx="211455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0FF56F-E077-490B-A953-8918B8A85BF7}"/>
              </a:ext>
            </a:extLst>
          </p:cNvPr>
          <p:cNvSpPr txBox="1"/>
          <p:nvPr/>
        </p:nvSpPr>
        <p:spPr>
          <a:xfrm>
            <a:off x="2474709" y="1847311"/>
            <a:ext cx="359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Belyaev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[et al.]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E.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1996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C2CE1-AD0C-40AF-A9EA-1719FBBB4956}"/>
              </a:ext>
            </a:extLst>
          </p:cNvPr>
          <p:cNvSpPr txBox="1"/>
          <p:nvPr/>
        </p:nvSpPr>
        <p:spPr>
          <a:xfrm>
            <a:off x="2145028" y="5326546"/>
            <a:ext cx="405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Mannheim K. &amp; Schlickeiser R. </a:t>
            </a:r>
            <a:r>
              <a:rPr lang="de-DE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6A2B2-64D3-4628-BA31-F42590DDBB31}"/>
              </a:ext>
            </a:extLst>
          </p:cNvPr>
          <p:cNvSpPr txBox="1"/>
          <p:nvPr/>
        </p:nvSpPr>
        <p:spPr>
          <a:xfrm>
            <a:off x="2474709" y="2117640"/>
            <a:ext cx="317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Workman R. [et al.]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PTEP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5F421-08BD-4084-A490-2D067E7E1C7C}"/>
              </a:ext>
            </a:extLst>
          </p:cNvPr>
          <p:cNvSpPr txBox="1"/>
          <p:nvPr/>
        </p:nvSpPr>
        <p:spPr>
          <a:xfrm>
            <a:off x="452208" y="1836935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(for more see backup)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4A535-A64C-4ECE-B3F2-A7B02E4969C2}"/>
              </a:ext>
            </a:extLst>
          </p:cNvPr>
          <p:cNvSpPr txBox="1"/>
          <p:nvPr/>
        </p:nvSpPr>
        <p:spPr>
          <a:xfrm>
            <a:off x="596894" y="5806836"/>
            <a:ext cx="1099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radiative losses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negligibly small in comparison with the above two kinds of losses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unlike electrons,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manifest themselves in the entire range of electromagnetic radiation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авая круглая скобка 12">
            <a:extLst>
              <a:ext uri="{FF2B5EF4-FFF2-40B4-BE49-F238E27FC236}">
                <a16:creationId xmlns:a16="http://schemas.microsoft.com/office/drawing/2014/main" id="{90C165CE-AD3F-4808-AE4B-24F4DF704FE6}"/>
              </a:ext>
            </a:extLst>
          </p:cNvPr>
          <p:cNvSpPr/>
          <p:nvPr/>
        </p:nvSpPr>
        <p:spPr>
          <a:xfrm rot="5400000">
            <a:off x="9539412" y="4275860"/>
            <a:ext cx="105647" cy="1021976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A851D-79FA-47B4-8AEC-4250ED4E068C}"/>
              </a:ext>
            </a:extLst>
          </p:cNvPr>
          <p:cNvSpPr txBox="1"/>
          <p:nvPr/>
        </p:nvSpPr>
        <p:spPr>
          <a:xfrm>
            <a:off x="8885056" y="4870500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range of interest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E8321-46D4-4A29-AD32-A999BDF17A00}"/>
              </a:ext>
            </a:extLst>
          </p:cNvPr>
          <p:cNvSpPr txBox="1"/>
          <p:nvPr/>
        </p:nvSpPr>
        <p:spPr>
          <a:xfrm>
            <a:off x="3238090" y="4128687"/>
            <a:ext cx="300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average lifetime of a proton before a nuclear reaction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93A520B-E29C-4B78-A0BF-3FF7B0BF4AA7}"/>
              </a:ext>
            </a:extLst>
          </p:cNvPr>
          <p:cNvCxnSpPr>
            <a:cxnSpLocks/>
          </p:cNvCxnSpPr>
          <p:nvPr/>
        </p:nvCxnSpPr>
        <p:spPr>
          <a:xfrm>
            <a:off x="3001256" y="4303114"/>
            <a:ext cx="215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\documentclass{article}&#10;\usepackage[T2A]{fontenc}&#10;\usepackage[utf8]{inputenc}&#10;\usepackage[english,russian]{babel}&#10;\usepackage{mathrsfs}&#10;\usepackage{amsmath,amssymb,mathtools}&#10;\numberwithin{equation}{section}&#10;\usepackage[arrowdel]{physics}&#10;\usepackage{fixint}&#10;\pagestyle{empty}&#10;\begin{document}&#10;&#10;$$&#10;p+A \rightarrow \pi^0 + A&#10;$$&#10;&#10;&#10;\end{document}" title="IguanaTex Picture Display">
            <a:extLst>
              <a:ext uri="{FF2B5EF4-FFF2-40B4-BE49-F238E27FC236}">
                <a16:creationId xmlns:a16="http://schemas.microsoft.com/office/drawing/2014/main" id="{E111D85F-F803-4D95-99C0-6F6D7B78A3B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834" y="3711030"/>
            <a:ext cx="1546155" cy="235833"/>
          </a:xfrm>
          <a:prstGeom prst="rect">
            <a:avLst/>
          </a:prstGeom>
        </p:spPr>
      </p:pic>
      <p:sp>
        <p:nvSpPr>
          <p:cNvPr id="21" name="Объект 1">
            <a:extLst>
              <a:ext uri="{FF2B5EF4-FFF2-40B4-BE49-F238E27FC236}">
                <a16:creationId xmlns:a16="http://schemas.microsoft.com/office/drawing/2014/main" id="{9B5FCB3B-8A10-4F40-A24F-E2A1BD102B1A}"/>
              </a:ext>
            </a:extLst>
          </p:cNvPr>
          <p:cNvSpPr txBox="1">
            <a:spLocks/>
          </p:cNvSpPr>
          <p:nvPr/>
        </p:nvSpPr>
        <p:spPr>
          <a:xfrm>
            <a:off x="132012" y="2613120"/>
            <a:ext cx="5738492" cy="145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2000" b="1" i="1" dirty="0">
                <a:latin typeface="Euclid" panose="02020503060505020303" pitchFamily="18" charset="0"/>
                <a:cs typeface="Arial" panose="020B0604020202020204" pitchFamily="34" charset="0"/>
              </a:rPr>
              <a:t>π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-meson production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Proton energy losses due to nuclear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interactions (inelastic collisions with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nuclei of medium atoms)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18F6C230-FAA1-4A88-876A-06D36ED5A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38804"/>
              </p:ext>
            </p:extLst>
          </p:nvPr>
        </p:nvGraphicFramePr>
        <p:xfrm>
          <a:off x="2523097" y="4129088"/>
          <a:ext cx="3905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Equation" r:id="rId8" imgW="444240" imgH="380880" progId="Equation.DSMT4">
                  <p:embed/>
                </p:oleObj>
              </mc:Choice>
              <mc:Fallback>
                <p:oleObj name="Equation" r:id="rId8" imgW="444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23097" y="4129088"/>
                        <a:ext cx="390525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extLst>
              <a:ext uri="{FF2B5EF4-FFF2-40B4-BE49-F238E27FC236}">
                <a16:creationId xmlns:a16="http://schemas.microsoft.com/office/drawing/2014/main" id="{6BA2ABEF-2443-453B-B7D8-6A2A20431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32684"/>
              </p:ext>
            </p:extLst>
          </p:nvPr>
        </p:nvGraphicFramePr>
        <p:xfrm>
          <a:off x="2523779" y="4800936"/>
          <a:ext cx="2114550" cy="40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8" name="Equation" r:id="rId10" imgW="2361960" imgH="457200" progId="Equation.DSMT4">
                  <p:embed/>
                </p:oleObj>
              </mc:Choice>
              <mc:Fallback>
                <p:oleObj name="Equation" r:id="rId10" imgW="2361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3779" y="4800936"/>
                        <a:ext cx="2114550" cy="409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21A1F8A-F1DB-4439-B2F4-C9953E093DC2}"/>
              </a:ext>
            </a:extLst>
          </p:cNvPr>
          <p:cNvSpPr txBox="1"/>
          <p:nvPr/>
        </p:nvSpPr>
        <p:spPr>
          <a:xfrm>
            <a:off x="9038881" y="286968"/>
            <a:ext cx="270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Euclid" panose="02020503060505020303" pitchFamily="18" charset="0"/>
                <a:cs typeface="Arial" panose="020B0604020202020204" pitchFamily="34" charset="0"/>
              </a:rPr>
              <a:t>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Quiet Sun see in backup)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4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рапеция 28">
            <a:extLst>
              <a:ext uri="{FF2B5EF4-FFF2-40B4-BE49-F238E27FC236}">
                <a16:creationId xmlns:a16="http://schemas.microsoft.com/office/drawing/2014/main" id="{B89E97BC-BC5C-40A4-B59C-9C438157C426}"/>
              </a:ext>
            </a:extLst>
          </p:cNvPr>
          <p:cNvSpPr/>
          <p:nvPr/>
        </p:nvSpPr>
        <p:spPr>
          <a:xfrm flipV="1">
            <a:off x="5818094" y="-2"/>
            <a:ext cx="5528712" cy="1108059"/>
          </a:xfrm>
          <a:prstGeom prst="trapezoid">
            <a:avLst>
              <a:gd name="adj" fmla="val 37856"/>
            </a:avLst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10B5A4-8562-4769-BE90-D783F14E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2" y="-317"/>
            <a:ext cx="11892116" cy="83990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Equation solution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532849-AD91-4699-A9D3-459F5D32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E8ABDE-AC72-4679-A1F4-73D12E2D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858" y="6483996"/>
            <a:ext cx="2743200" cy="365125"/>
          </a:xfrm>
        </p:spPr>
        <p:txBody>
          <a:bodyPr/>
          <a:lstStyle/>
          <a:p>
            <a:fld id="{90C4F07A-37D8-4E2F-B8E9-1C00CBAEBBAF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0C41E32-3900-404A-BE30-9CCD65A44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6192"/>
              </p:ext>
            </p:extLst>
          </p:nvPr>
        </p:nvGraphicFramePr>
        <p:xfrm>
          <a:off x="1453182" y="5816164"/>
          <a:ext cx="3055107" cy="55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7" name="Equation" r:id="rId3" imgW="1600200" imgH="291960" progId="Equation.DSMT4">
                  <p:embed/>
                </p:oleObj>
              </mc:Choice>
              <mc:Fallback>
                <p:oleObj name="Equation" r:id="rId3" imgW="1600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3182" y="5816164"/>
                        <a:ext cx="3055107" cy="55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E36F0E1-6DA2-4391-8965-1D90EEA54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975312"/>
              </p:ext>
            </p:extLst>
          </p:nvPr>
        </p:nvGraphicFramePr>
        <p:xfrm>
          <a:off x="6784106" y="4821124"/>
          <a:ext cx="4562700" cy="85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8" name="Equation" r:id="rId5" imgW="2514600" imgH="469800" progId="Equation.DSMT4">
                  <p:embed/>
                </p:oleObj>
              </mc:Choice>
              <mc:Fallback>
                <p:oleObj name="Equation" r:id="rId5" imgW="2514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4106" y="4821124"/>
                        <a:ext cx="4562700" cy="851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CB71988-7A84-4266-9F84-A213F5921E88}"/>
              </a:ext>
            </a:extLst>
          </p:cNvPr>
          <p:cNvSpPr txBox="1"/>
          <p:nvPr/>
        </p:nvSpPr>
        <p:spPr>
          <a:xfrm>
            <a:off x="195356" y="761683"/>
            <a:ext cx="6160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Green's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F8CC8F6-7DE6-4DB0-83E3-492126B26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27067"/>
              </p:ext>
            </p:extLst>
          </p:nvPr>
        </p:nvGraphicFramePr>
        <p:xfrm>
          <a:off x="3486055" y="3469851"/>
          <a:ext cx="972390" cy="32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9" name="Equation" r:id="rId7" imgW="1130040" imgH="380880" progId="Equation.DSMT4">
                  <p:embed/>
                </p:oleObj>
              </mc:Choice>
              <mc:Fallback>
                <p:oleObj name="Equation" r:id="rId7" imgW="11300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6055" y="3469851"/>
                        <a:ext cx="972390" cy="327772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9754C795-D0FF-4641-A692-4530D63CD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409305"/>
              </p:ext>
            </p:extLst>
          </p:nvPr>
        </p:nvGraphicFramePr>
        <p:xfrm>
          <a:off x="9298858" y="3449203"/>
          <a:ext cx="972390" cy="32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0" name="Equation" r:id="rId9" imgW="1130040" imgH="380880" progId="Equation.DSMT4">
                  <p:embed/>
                </p:oleObj>
              </mc:Choice>
              <mc:Fallback>
                <p:oleObj name="Equation" r:id="rId9" imgW="11300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98858" y="3449203"/>
                        <a:ext cx="972390" cy="327772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FF15925-1185-4A6A-AC85-5FE1A0FB27A3}"/>
              </a:ext>
            </a:extLst>
          </p:cNvPr>
          <p:cNvCxnSpPr>
            <a:cxnSpLocks/>
          </p:cNvCxnSpPr>
          <p:nvPr/>
        </p:nvCxnSpPr>
        <p:spPr>
          <a:xfrm flipH="1">
            <a:off x="3320701" y="3293199"/>
            <a:ext cx="1" cy="7728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BDCDD5E-542A-49F0-BE50-C9F2B42A83EC}"/>
              </a:ext>
            </a:extLst>
          </p:cNvPr>
          <p:cNvSpPr txBox="1"/>
          <p:nvPr/>
        </p:nvSpPr>
        <p:spPr>
          <a:xfrm>
            <a:off x="818773" y="3449203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Thin target regime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7D1EE6-3D54-49B0-A416-2776E2EA31D8}"/>
              </a:ext>
            </a:extLst>
          </p:cNvPr>
          <p:cNvSpPr txBox="1"/>
          <p:nvPr/>
        </p:nvSpPr>
        <p:spPr>
          <a:xfrm>
            <a:off x="6517964" y="3422536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Thick target regime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856D5-1C7B-4942-AB8C-15EBA16B15D5}"/>
              </a:ext>
            </a:extLst>
          </p:cNvPr>
          <p:cNvSpPr txBox="1"/>
          <p:nvPr/>
        </p:nvSpPr>
        <p:spPr>
          <a:xfrm>
            <a:off x="213753" y="2502207"/>
            <a:ext cx="3266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 C.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Sci. Rev.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(1), 1972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A080BB-43A5-4678-86A9-0BEC4E433DD4}"/>
              </a:ext>
            </a:extLst>
          </p:cNvPr>
          <p:cNvSpPr txBox="1"/>
          <p:nvPr/>
        </p:nvSpPr>
        <p:spPr>
          <a:xfrm>
            <a:off x="8710517" y="1530556"/>
            <a:ext cx="3290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needed for particle with energy </a:t>
            </a:r>
            <a:r>
              <a:rPr lang="en-US" i="1" dirty="0">
                <a:latin typeface="Euclid" panose="02020503060505020303" pitchFamily="18" charset="0"/>
                <a:cs typeface="Arial" panose="020B0604020202020204" pitchFamily="34" charset="0"/>
              </a:rPr>
              <a:t>E</a:t>
            </a:r>
            <a:r>
              <a:rPr lang="en-US" sz="1200" i="1" dirty="0">
                <a:latin typeface="Euclid" panose="02020503060505020303" pitchFamily="18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cool down to energy </a:t>
            </a:r>
            <a:r>
              <a:rPr lang="en-US" i="1" dirty="0">
                <a:latin typeface="Euclid" panose="02020503060505020303" pitchFamily="18" charset="0"/>
                <a:cs typeface="Arial" panose="020B0604020202020204" pitchFamily="34" charset="0"/>
              </a:rPr>
              <a:t>E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29C00658-716E-430F-8F73-2F6F64651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81093"/>
              </p:ext>
            </p:extLst>
          </p:nvPr>
        </p:nvGraphicFramePr>
        <p:xfrm>
          <a:off x="912587" y="4918011"/>
          <a:ext cx="1048870" cy="2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1" name="Equation" r:id="rId11" imgW="1218960" imgH="342720" progId="Equation.DSMT4">
                  <p:embed/>
                </p:oleObj>
              </mc:Choice>
              <mc:Fallback>
                <p:oleObj name="Equation" r:id="rId11" imgW="1218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2587" y="4918011"/>
                        <a:ext cx="1048870" cy="2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6EA768B-B7BE-42B8-83A9-56FE1C65AE56}"/>
              </a:ext>
            </a:extLst>
          </p:cNvPr>
          <p:cNvSpPr txBox="1"/>
          <p:nvPr/>
        </p:nvSpPr>
        <p:spPr>
          <a:xfrm>
            <a:off x="1961457" y="4851129"/>
            <a:ext cx="3038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a time interval of order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6BB7B7B8-F5D3-4349-BFDF-FA1910F40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3594"/>
              </p:ext>
            </p:extLst>
          </p:nvPr>
        </p:nvGraphicFramePr>
        <p:xfrm>
          <a:off x="4999506" y="4885234"/>
          <a:ext cx="338698" cy="32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2" name="Equation" r:id="rId13" imgW="393480" imgH="380880" progId="Equation.DSMT4">
                  <p:embed/>
                </p:oleObj>
              </mc:Choice>
              <mc:Fallback>
                <p:oleObj name="Equation" r:id="rId13" imgW="3934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99506" y="4885234"/>
                        <a:ext cx="338698" cy="327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7C72EF0-B314-4782-A48D-1DECFB0EF3EC}"/>
              </a:ext>
            </a:extLst>
          </p:cNvPr>
          <p:cNvSpPr txBox="1"/>
          <p:nvPr/>
        </p:nvSpPr>
        <p:spPr>
          <a:xfrm>
            <a:off x="584909" y="5267188"/>
            <a:ext cx="3038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interval from </a:t>
            </a:r>
            <a:r>
              <a:rPr lang="en-US" i="1" dirty="0">
                <a:latin typeface="Euclid" panose="02020503060505020303" pitchFamily="18" charset="0"/>
                <a:cs typeface="Arial" panose="020B0604020202020204" pitchFamily="34" charset="0"/>
              </a:rPr>
              <a:t>E</a:t>
            </a:r>
            <a:r>
              <a:rPr lang="en-US" sz="1200" i="1" dirty="0">
                <a:latin typeface="Euclid" panose="02020503060505020303" pitchFamily="18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i="1" dirty="0">
                <a:latin typeface="Euclid" panose="02020503060505020303" pitchFamily="18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08178D7E-7FB6-416A-A3F8-9406D47E5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979"/>
              </p:ext>
            </p:extLst>
          </p:nvPr>
        </p:nvGraphicFramePr>
        <p:xfrm>
          <a:off x="3480481" y="5267188"/>
          <a:ext cx="17192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3" name="Equation" r:id="rId15" imgW="1942920" imgH="380880" progId="Equation.DSMT4">
                  <p:embed/>
                </p:oleObj>
              </mc:Choice>
              <mc:Fallback>
                <p:oleObj name="Equation" r:id="rId15" imgW="1942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80481" y="5267188"/>
                        <a:ext cx="1719263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138034F-8B12-46F4-943B-938BDA38C6D8}"/>
              </a:ext>
            </a:extLst>
          </p:cNvPr>
          <p:cNvCxnSpPr>
            <a:cxnSpLocks/>
          </p:cNvCxnSpPr>
          <p:nvPr/>
        </p:nvCxnSpPr>
        <p:spPr>
          <a:xfrm flipH="1">
            <a:off x="9143256" y="3301602"/>
            <a:ext cx="1" cy="7728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12C3821-EE3C-4C87-A841-19549BF08C44}"/>
              </a:ext>
            </a:extLst>
          </p:cNvPr>
          <p:cNvSpPr txBox="1"/>
          <p:nvPr/>
        </p:nvSpPr>
        <p:spPr>
          <a:xfrm>
            <a:off x="2893142" y="2897544"/>
            <a:ext cx="536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limiting cases of the solution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16B25B42-2061-455B-AC94-2362EE581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640519"/>
              </p:ext>
            </p:extLst>
          </p:nvPr>
        </p:nvGraphicFramePr>
        <p:xfrm>
          <a:off x="7343473" y="2961409"/>
          <a:ext cx="788894" cy="29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4" name="Equation" r:id="rId17" imgW="914400" imgH="342720" progId="Equation.DSMT4">
                  <p:embed/>
                </p:oleObj>
              </mc:Choice>
              <mc:Fallback>
                <p:oleObj name="Equation" r:id="rId17" imgW="91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43473" y="2961409"/>
                        <a:ext cx="788894" cy="295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79E7058-2911-4B11-96D8-31335DA593E0}"/>
              </a:ext>
            </a:extLst>
          </p:cNvPr>
          <p:cNvSpPr txBox="1"/>
          <p:nvPr/>
        </p:nvSpPr>
        <p:spPr>
          <a:xfrm>
            <a:off x="149942" y="4066092"/>
            <a:ext cx="5946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(particles exit interaction volume far more faster than they will stop due to energy losses)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C1A0AB-16E5-4E42-88B6-7C2288C17ACB}"/>
              </a:ext>
            </a:extLst>
          </p:cNvPr>
          <p:cNvSpPr txBox="1"/>
          <p:nvPr/>
        </p:nvSpPr>
        <p:spPr>
          <a:xfrm>
            <a:off x="6096000" y="4005868"/>
            <a:ext cx="5946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(particles lose energy until stop in interaction volume)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016FAF-02D6-417B-BB9D-EC3EC48825F5}"/>
              </a:ext>
            </a:extLst>
          </p:cNvPr>
          <p:cNvSpPr txBox="1"/>
          <p:nvPr/>
        </p:nvSpPr>
        <p:spPr>
          <a:xfrm>
            <a:off x="7550004" y="4459004"/>
            <a:ext cx="3038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exponent can be ignored…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FD3AA52-5E51-4CF1-B2AB-CE34BBB0E743}"/>
              </a:ext>
            </a:extLst>
          </p:cNvPr>
          <p:cNvCxnSpPr/>
          <p:nvPr/>
        </p:nvCxnSpPr>
        <p:spPr>
          <a:xfrm>
            <a:off x="8561802" y="1917519"/>
            <a:ext cx="215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Правая круглая скобка 36">
            <a:extLst>
              <a:ext uri="{FF2B5EF4-FFF2-40B4-BE49-F238E27FC236}">
                <a16:creationId xmlns:a16="http://schemas.microsoft.com/office/drawing/2014/main" id="{CA362CB1-50E7-4FF1-8E16-28CA37EA0196}"/>
              </a:ext>
            </a:extLst>
          </p:cNvPr>
          <p:cNvSpPr/>
          <p:nvPr/>
        </p:nvSpPr>
        <p:spPr>
          <a:xfrm rot="5400000">
            <a:off x="10043346" y="-50604"/>
            <a:ext cx="144000" cy="1368000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251E4A-483D-49B4-B754-F668498CCDB6}"/>
              </a:ext>
            </a:extLst>
          </p:cNvPr>
          <p:cNvSpPr txBox="1"/>
          <p:nvPr/>
        </p:nvSpPr>
        <p:spPr>
          <a:xfrm>
            <a:off x="9391886" y="688871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Green's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ru-RU" sz="1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9DBB835-1C05-49FA-BB5C-7C085ED29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65419"/>
              </p:ext>
            </p:extLst>
          </p:nvPr>
        </p:nvGraphicFramePr>
        <p:xfrm>
          <a:off x="433397" y="1477576"/>
          <a:ext cx="8050096" cy="86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5" name="Equation" r:id="rId19" imgW="4940280" imgH="533160" progId="Equation.DSMT4">
                  <p:embed/>
                </p:oleObj>
              </mc:Choice>
              <mc:Fallback>
                <p:oleObj name="Equation" r:id="rId19" imgW="49402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3397" y="1477576"/>
                        <a:ext cx="8050096" cy="86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03162B2-16A2-403E-87A9-F08F5B7B4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80443"/>
              </p:ext>
            </p:extLst>
          </p:nvPr>
        </p:nvGraphicFramePr>
        <p:xfrm>
          <a:off x="6330328" y="157401"/>
          <a:ext cx="4469018" cy="74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6" name="Equation" r:id="rId21" imgW="5244840" imgH="876240" progId="Equation.DSMT4">
                  <p:embed/>
                </p:oleObj>
              </mc:Choice>
              <mc:Fallback>
                <p:oleObj name="Equation" r:id="rId21" imgW="524484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30328" y="157401"/>
                        <a:ext cx="4469018" cy="74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A6291A68-07FE-41B6-B0AE-CDB6BBA1B857}"/>
              </a:ext>
            </a:extLst>
          </p:cNvPr>
          <p:cNvSpPr/>
          <p:nvPr/>
        </p:nvSpPr>
        <p:spPr>
          <a:xfrm>
            <a:off x="6436659" y="5967502"/>
            <a:ext cx="4910147" cy="557030"/>
          </a:xfrm>
          <a:prstGeom prst="round2Diag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let's consider this particular solution further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6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усеченные противолежащие углы 22">
            <a:extLst>
              <a:ext uri="{FF2B5EF4-FFF2-40B4-BE49-F238E27FC236}">
                <a16:creationId xmlns:a16="http://schemas.microsoft.com/office/drawing/2014/main" id="{D9DBB1CD-EA35-4FD9-A490-C22BDE9EC13A}"/>
              </a:ext>
            </a:extLst>
          </p:cNvPr>
          <p:cNvSpPr/>
          <p:nvPr/>
        </p:nvSpPr>
        <p:spPr>
          <a:xfrm>
            <a:off x="7763435" y="4751294"/>
            <a:ext cx="4428565" cy="2106706"/>
          </a:xfrm>
          <a:prstGeom prst="snip2Diag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FAFF85-ABA4-45F7-A8DC-01C1EA81A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" y="1179868"/>
            <a:ext cx="4047350" cy="3082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049065-5000-424E-A72F-78CE3F575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296" y="1166328"/>
            <a:ext cx="4074532" cy="31034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31670D-37A7-4F13-AD8C-52866D3E1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254" y="1173098"/>
            <a:ext cx="4074532" cy="310344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14B0A6-A035-4B02-B4FF-B9C967D6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1" y="71634"/>
            <a:ext cx="11892116" cy="58279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Proton spectra with continuous injection Q(E)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C1B34-C799-4C7F-AA3C-BB58FE3A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C6CD52-736A-4E6D-8D81-A27D1B9A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6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AE06E-DC38-4D56-A717-81D7D99D56C1}"/>
              </a:ext>
            </a:extLst>
          </p:cNvPr>
          <p:cNvSpPr txBox="1"/>
          <p:nvPr/>
        </p:nvSpPr>
        <p:spPr>
          <a:xfrm>
            <a:off x="147742" y="645462"/>
            <a:ext cx="11892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spectrum of accelerated protons is determined by balance between acceleration and energy losses.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A284C4F8-8C9D-4302-8EF1-856990C9F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228964"/>
              </p:ext>
            </p:extLst>
          </p:nvPr>
        </p:nvGraphicFramePr>
        <p:xfrm>
          <a:off x="10817933" y="982631"/>
          <a:ext cx="1261782" cy="30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" name="Equation" r:id="rId6" imgW="1752480" imgH="419040" progId="Equation.DSMT4">
                  <p:embed/>
                </p:oleObj>
              </mc:Choice>
              <mc:Fallback>
                <p:oleObj name="Equation" r:id="rId6" imgW="1752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17933" y="982631"/>
                        <a:ext cx="1261782" cy="30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04BADF-82C2-48CB-BBDE-92397E7CA358}"/>
              </a:ext>
            </a:extLst>
          </p:cNvPr>
          <p:cNvSpPr txBox="1"/>
          <p:nvPr/>
        </p:nvSpPr>
        <p:spPr>
          <a:xfrm>
            <a:off x="238406" y="4581623"/>
            <a:ext cx="73290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time increases, losses become important; there is an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high-energy particles shift toward low-energy region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Proton energy distribution reaches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saturation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5F0C4-70E8-4D09-AB8F-E16E27DA3FB5}"/>
              </a:ext>
            </a:extLst>
          </p:cNvPr>
          <p:cNvSpPr txBox="1"/>
          <p:nvPr/>
        </p:nvSpPr>
        <p:spPr>
          <a:xfrm>
            <a:off x="7889550" y="4858622"/>
            <a:ext cx="3980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spectrum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combination effect of coulomb and nuclear losses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CF9CF-43F5-4486-9C39-FAF2058B4C14}"/>
              </a:ext>
            </a:extLst>
          </p:cNvPr>
          <p:cNvSpPr txBox="1"/>
          <p:nvPr/>
        </p:nvSpPr>
        <p:spPr>
          <a:xfrm>
            <a:off x="7889550" y="5684902"/>
            <a:ext cx="4074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high energies nuclear losses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Euclid" panose="02020503060505020303" pitchFamily="18" charset="0"/>
                <a:cs typeface="Times New Roman" panose="02020603050405020304" pitchFamily="18" charset="0"/>
              </a:rPr>
              <a:t>E</a:t>
            </a:r>
            <a:r>
              <a:rPr lang="ru-RU" i="1" dirty="0">
                <a:latin typeface="Euclid" panose="020205030605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dominate, practically no change of injection spectrum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CBBA0-B8BC-4D8C-8654-1C6897608C02}"/>
              </a:ext>
            </a:extLst>
          </p:cNvPr>
          <p:cNvSpPr txBox="1"/>
          <p:nvPr/>
        </p:nvSpPr>
        <p:spPr>
          <a:xfrm>
            <a:off x="238407" y="5619997"/>
            <a:ext cx="729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Also, there is an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tightening the index of the proton spectrum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due to its evolution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A831287B-4DD8-41F3-9649-FA23E13A63A4}"/>
              </a:ext>
            </a:extLst>
          </p:cNvPr>
          <p:cNvSpPr/>
          <p:nvPr/>
        </p:nvSpPr>
        <p:spPr>
          <a:xfrm>
            <a:off x="311756" y="4621004"/>
            <a:ext cx="5760289" cy="1497106"/>
          </a:xfrm>
          <a:prstGeom prst="snip2Diag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06585A-2B06-4007-AFCA-EE1CD905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10B21-9D96-4C32-A826-05A4EADB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314B0A6-A035-4B02-B4FF-B9C967D6C152}"/>
              </a:ext>
            </a:extLst>
          </p:cNvPr>
          <p:cNvSpPr>
            <a:spLocks noGrp="1"/>
          </p:cNvSpPr>
          <p:nvPr/>
        </p:nvSpPr>
        <p:spPr>
          <a:xfrm>
            <a:off x="149942" y="35814"/>
            <a:ext cx="11892116" cy="65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B2D6D"/>
                </a:solidFill>
                <a:latin typeface="Bahnschrift" panose="020B0502040204020203" pitchFamily="34" charset="0"/>
              </a:rPr>
              <a:t>Proton spectra with impulse injection</a:t>
            </a:r>
            <a:r>
              <a:rPr lang="ru-RU" sz="3200" dirty="0">
                <a:solidFill>
                  <a:srgbClr val="0B2D6D"/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>
                <a:solidFill>
                  <a:srgbClr val="0B2D6D"/>
                </a:solidFill>
                <a:latin typeface="Bahnschrift" panose="020B0502040204020203" pitchFamily="34" charset="0"/>
              </a:rPr>
              <a:t>Q(</a:t>
            </a:r>
            <a:r>
              <a:rPr lang="en-US" sz="3200" dirty="0" err="1">
                <a:solidFill>
                  <a:srgbClr val="0B2D6D"/>
                </a:solidFill>
                <a:latin typeface="Bahnschrift" panose="020B0502040204020203" pitchFamily="34" charset="0"/>
              </a:rPr>
              <a:t>E,t</a:t>
            </a:r>
            <a:r>
              <a:rPr lang="en-US" sz="3200" dirty="0">
                <a:solidFill>
                  <a:srgbClr val="0B2D6D"/>
                </a:solidFill>
                <a:latin typeface="Bahnschrift" panose="020B0502040204020203" pitchFamily="34" charset="0"/>
              </a:rPr>
              <a:t>)</a:t>
            </a:r>
            <a:endParaRPr lang="ru-RU" sz="32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B8B9DD6-1424-475B-8FC3-EE6DB4B10848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437894" y="547043"/>
            <a:ext cx="0" cy="3127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20387DA-1612-49B6-897C-B090EE95DFD9}"/>
              </a:ext>
            </a:extLst>
          </p:cNvPr>
          <p:cNvSpPr txBox="1"/>
          <p:nvPr/>
        </p:nvSpPr>
        <p:spPr>
          <a:xfrm>
            <a:off x="10612217" y="536696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Landau function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3B5630-8705-49CF-8DF7-CE8BEFF8E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429" y="98569"/>
            <a:ext cx="3093951" cy="2240708"/>
          </a:xfr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899FC4F-74E3-4B05-8383-165129AD20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5544"/>
              </p:ext>
            </p:extLst>
          </p:nvPr>
        </p:nvGraphicFramePr>
        <p:xfrm>
          <a:off x="5551488" y="1535113"/>
          <a:ext cx="23860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4" name="Equation" r:id="rId4" imgW="2539800" imgH="342720" progId="Equation.DSMT4">
                  <p:embed/>
                </p:oleObj>
              </mc:Choice>
              <mc:Fallback>
                <p:oleObj name="Equation" r:id="rId4" imgW="2539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1488" y="1535113"/>
                        <a:ext cx="2386012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811F2A-F5CA-4A73-9475-13869426D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810" y="2687714"/>
            <a:ext cx="5345788" cy="4071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6979B0-48E1-427C-A1C1-73E168187375}"/>
              </a:ext>
            </a:extLst>
          </p:cNvPr>
          <p:cNvSpPr txBox="1"/>
          <p:nvPr/>
        </p:nvSpPr>
        <p:spPr>
          <a:xfrm>
            <a:off x="484095" y="1486780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case of representation the source function as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2996C9D-753C-48B9-A8F6-4D8E07BAA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5808"/>
              </p:ext>
            </p:extLst>
          </p:nvPr>
        </p:nvGraphicFramePr>
        <p:xfrm>
          <a:off x="11030266" y="826543"/>
          <a:ext cx="478764" cy="30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5" name="Equation" r:id="rId7" imgW="533160" imgH="342720" progId="Equation.DSMT4">
                  <p:embed/>
                </p:oleObj>
              </mc:Choice>
              <mc:Fallback>
                <p:oleObj name="Equation" r:id="rId7" imgW="533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30266" y="826543"/>
                        <a:ext cx="478764" cy="30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2726DFE-A369-4A94-A0D2-4DE955F3BDEB}"/>
              </a:ext>
            </a:extLst>
          </p:cNvPr>
          <p:cNvSpPr txBox="1"/>
          <p:nvPr/>
        </p:nvSpPr>
        <p:spPr>
          <a:xfrm>
            <a:off x="923666" y="764053"/>
            <a:ext cx="8052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corona region)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6C5EA-4546-4095-8041-A86622F87CFD}"/>
              </a:ext>
            </a:extLst>
          </p:cNvPr>
          <p:cNvSpPr txBox="1"/>
          <p:nvPr/>
        </p:nvSpPr>
        <p:spPr>
          <a:xfrm>
            <a:off x="246996" y="3060342"/>
            <a:ext cx="58898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time flows,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proton spectrum 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the preservation of a 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spectrum;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reaching a maximum in the intensity of the solar flare, the spectrum will slowly decrease.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6C2EB-F2C8-451C-9353-9C1060EF30AD}"/>
              </a:ext>
            </a:extLst>
          </p:cNvPr>
          <p:cNvSpPr txBox="1"/>
          <p:nvPr/>
        </p:nvSpPr>
        <p:spPr>
          <a:xfrm>
            <a:off x="1738555" y="2573205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longer reaching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saturation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91F69-1038-402B-A57F-6CF073B8E433}"/>
              </a:ext>
            </a:extLst>
          </p:cNvPr>
          <p:cNvSpPr txBox="1"/>
          <p:nvPr/>
        </p:nvSpPr>
        <p:spPr>
          <a:xfrm>
            <a:off x="484095" y="4769392"/>
            <a:ext cx="538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impulse injection, the protons spectrum generally takes on a different shape, which will eventually affect the shape of the recorded gamma-ray spectrum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52B4325-92C8-4EBC-960A-0CD9AC412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64848"/>
              </p:ext>
            </p:extLst>
          </p:nvPr>
        </p:nvGraphicFramePr>
        <p:xfrm>
          <a:off x="9879013" y="2281238"/>
          <a:ext cx="8429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6" name="Equation" r:id="rId9" imgW="1307880" imgH="342720" progId="Equation.DSMT4">
                  <p:embed/>
                </p:oleObj>
              </mc:Choice>
              <mc:Fallback>
                <p:oleObj name="Equation" r:id="rId9" imgW="1307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79013" y="2281238"/>
                        <a:ext cx="842962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73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3B6AFE6-3907-442E-BECC-58E6C97E4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1" y="1488229"/>
            <a:ext cx="11742175" cy="320928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High-energy solar flare protons spectrum calculations were made based on the Ginzburg-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Syrovatskii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transport equation for two limiting cases – "thin" and "thick" targets.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Continuous and impulse injections of particles was assumed;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it can be seen, in both continuous and impulse regimes of the particle injections there is:</a:t>
            </a:r>
          </a:p>
          <a:p>
            <a:pPr lvl="1" algn="just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tightening the index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proton spectrum </a:t>
            </a:r>
          </a:p>
          <a:p>
            <a:pPr lvl="1" algn="just"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characteristic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spectrum as a result of combined effect of coulomb and nuclear energy losses.</a:t>
            </a:r>
            <a:endParaRPr lang="en-US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9E1EB5-EED4-49B9-A3FC-FF0D3717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0" y="564693"/>
            <a:ext cx="11892118" cy="6911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Conclusion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8A7A0-39A1-48E1-AC13-286C4FDC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02.09.2024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3F6B3-2360-4598-9847-772DD5ED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8</a:t>
            </a:fld>
            <a:endParaRPr lang="ru-RU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7AF44BD-9D3D-42C7-B034-4192A8CAC0F2}"/>
              </a:ext>
            </a:extLst>
          </p:cNvPr>
          <p:cNvSpPr txBox="1">
            <a:spLocks/>
          </p:cNvSpPr>
          <p:nvPr/>
        </p:nvSpPr>
        <p:spPr>
          <a:xfrm>
            <a:off x="149940" y="3882759"/>
            <a:ext cx="11892118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B2D6D"/>
                </a:solidFill>
                <a:latin typeface="Bahnschrift" panose="020B0502040204020203" pitchFamily="34" charset="0"/>
              </a:rPr>
              <a:t>Prospects for further development</a:t>
            </a:r>
            <a:endParaRPr lang="ru-RU" sz="3600" dirty="0">
              <a:solidFill>
                <a:srgbClr val="0B2D6D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E7CAF261-125E-4A63-A2E7-BEFA18583D3D}"/>
              </a:ext>
            </a:extLst>
          </p:cNvPr>
          <p:cNvSpPr txBox="1">
            <a:spLocks/>
          </p:cNvSpPr>
          <p:nvPr/>
        </p:nvSpPr>
        <p:spPr>
          <a:xfrm>
            <a:off x="149942" y="4843977"/>
            <a:ext cx="11742174" cy="8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gamma-ray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further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analy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7868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EB6B-2841-4E98-B694-E067C2B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TIME AND ATTENTION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F75D82-68A2-4436-BC2A-5E83DBC2A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3" b="98556" l="1575" r="96588">
                        <a14:foregroundMark x1="27756" y1="50394" x2="40945" y2="69160"/>
                        <a14:foregroundMark x1="50066" y1="70932" x2="58596" y2="30709"/>
                        <a14:foregroundMark x1="58596" y1="30709" x2="58268" y2="29790"/>
                        <a14:foregroundMark x1="66798" y1="26903" x2="24541" y2="27165"/>
                        <a14:foregroundMark x1="50984" y1="24541" x2="23360" y2="25984"/>
                        <a14:foregroundMark x1="47113" y1="42717" x2="37467" y2="61220"/>
                        <a14:foregroundMark x1="37467" y1="61220" x2="70801" y2="28937"/>
                        <a14:foregroundMark x1="70801" y1="28937" x2="57152" y2="15157"/>
                        <a14:foregroundMark x1="57152" y1="15157" x2="54199" y2="16010"/>
                        <a14:foregroundMark x1="53018" y1="20997" x2="33793" y2="36220"/>
                        <a14:foregroundMark x1="33793" y1="36220" x2="22638" y2="72703"/>
                        <a14:foregroundMark x1="22638" y1="72703" x2="59843" y2="76181"/>
                        <a14:foregroundMark x1="59843" y1="76181" x2="76115" y2="60105"/>
                        <a14:foregroundMark x1="76115" y1="60105" x2="79724" y2="53281"/>
                        <a14:foregroundMark x1="80315" y1="60630" x2="52887" y2="84318"/>
                        <a14:foregroundMark x1="52887" y1="84318" x2="50656" y2="84711"/>
                        <a14:foregroundMark x1="85039" y1="77362" x2="55512" y2="93766"/>
                        <a14:foregroundMark x1="55512" y1="93766" x2="35761" y2="94619"/>
                        <a14:foregroundMark x1="35761" y1="94619" x2="21588" y2="84908"/>
                        <a14:foregroundMark x1="21588" y1="84908" x2="10433" y2="68766"/>
                        <a14:foregroundMark x1="10433" y1="68766" x2="8399" y2="44882"/>
                        <a14:foregroundMark x1="8399" y1="44882" x2="13845" y2="25197"/>
                        <a14:foregroundMark x1="13845" y1="25197" x2="30315" y2="13976"/>
                        <a14:foregroundMark x1="30315" y1="13976" x2="47638" y2="9580"/>
                        <a14:foregroundMark x1="47638" y1="9580" x2="64764" y2="12073"/>
                        <a14:foregroundMark x1="64764" y1="12073" x2="82283" y2="25197"/>
                        <a14:foregroundMark x1="82283" y1="25197" x2="93110" y2="45932"/>
                        <a14:foregroundMark x1="93110" y1="45932" x2="92454" y2="66339"/>
                        <a14:foregroundMark x1="92454" y1="66339" x2="80315" y2="79462"/>
                        <a14:foregroundMark x1="67126" y1="91798" x2="34514" y2="93110"/>
                        <a14:foregroundMark x1="34514" y1="93110" x2="24541" y2="90289"/>
                        <a14:foregroundMark x1="16273" y1="77362" x2="6168" y2="55643"/>
                        <a14:foregroundMark x1="6168" y1="55643" x2="8661" y2="30118"/>
                        <a14:foregroundMark x1="8661" y1="30118" x2="9843" y2="27756"/>
                        <a14:foregroundMark x1="10105" y1="30118" x2="49869" y2="12598"/>
                        <a14:foregroundMark x1="49869" y1="12598" x2="49672" y2="50525"/>
                        <a14:foregroundMark x1="49672" y1="50525" x2="18373" y2="51115"/>
                        <a14:foregroundMark x1="18373" y1="51115" x2="73228" y2="81430"/>
                        <a14:foregroundMark x1="73228" y1="81430" x2="90945" y2="45866"/>
                        <a14:foregroundMark x1="90945" y1="45866" x2="84121" y2="26312"/>
                        <a14:foregroundMark x1="84121" y1="26312" x2="71457" y2="13517"/>
                        <a14:foregroundMark x1="71457" y1="13517" x2="56430" y2="7283"/>
                        <a14:foregroundMark x1="56430" y1="7283" x2="37205" y2="9055"/>
                        <a14:foregroundMark x1="37205" y1="9055" x2="21063" y2="17913"/>
                        <a14:foregroundMark x1="21063" y1="17913" x2="9777" y2="33530"/>
                        <a14:foregroundMark x1="9777" y1="33530" x2="3543" y2="51509"/>
                        <a14:foregroundMark x1="3543" y1="51509" x2="5446" y2="67060"/>
                        <a14:foregroundMark x1="5446" y1="67060" x2="24672" y2="84318"/>
                        <a14:foregroundMark x1="24672" y1="84318" x2="31299" y2="85302"/>
                        <a14:foregroundMark x1="4856" y1="55643" x2="4528" y2="40945"/>
                        <a14:foregroundMark x1="35958" y1="8399" x2="58005" y2="6693"/>
                        <a14:foregroundMark x1="58005" y1="6693" x2="72375" y2="12205"/>
                        <a14:foregroundMark x1="67388" y1="8661" x2="50984" y2="4659"/>
                        <a14:foregroundMark x1="50984" y1="4659" x2="36286" y2="6037"/>
                        <a14:foregroundMark x1="90617" y1="31562" x2="96588" y2="54462"/>
                        <a14:foregroundMark x1="96588" y1="54462" x2="94423" y2="62730"/>
                        <a14:foregroundMark x1="36549" y1="95276" x2="57808" y2="95538"/>
                        <a14:foregroundMark x1="57808" y1="95538" x2="62139" y2="94094"/>
                        <a14:foregroundMark x1="2493" y1="40682" x2="1640" y2="56562"/>
                        <a14:foregroundMark x1="1640" y1="56562" x2="1640" y2="56562"/>
                        <a14:foregroundMark x1="53281" y1="3084" x2="48031" y2="1903"/>
                        <a14:foregroundMark x1="45079" y1="98556" x2="51509" y2="98556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456" b="12064"/>
          <a:stretch/>
        </p:blipFill>
        <p:spPr>
          <a:xfrm>
            <a:off x="9197790" y="3917575"/>
            <a:ext cx="2994210" cy="294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AE4A2-65FE-4C37-805F-DF71D9490FCC}"/>
              </a:ext>
            </a:extLst>
          </p:cNvPr>
          <p:cNvSpPr txBox="1"/>
          <p:nvPr/>
        </p:nvSpPr>
        <p:spPr>
          <a:xfrm>
            <a:off x="1084730" y="6278454"/>
            <a:ext cx="8202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Speaker:</a:t>
            </a:r>
            <a:r>
              <a:rPr lang="en-US" i="1" dirty="0"/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Kuzmitskiy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lexey Vladimirovich  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a.kuzmitskiy@iszf.irk.ru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Электронная почта со сплошной заливкой">
            <a:extLst>
              <a:ext uri="{FF2B5EF4-FFF2-40B4-BE49-F238E27FC236}">
                <a16:creationId xmlns:a16="http://schemas.microsoft.com/office/drawing/2014/main" id="{C2819B96-99BD-495C-B6B8-52EAD464E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2763" y="6263065"/>
            <a:ext cx="338554" cy="33855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5E9256-DBD0-43D2-89B7-3D577FAB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07A-37D8-4E2F-B8E9-1C00CBAEBB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20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879,64"/>
  <p:tag name="OUTPUTTYPE" val="PNG"/>
  <p:tag name="IGUANATEXVERSION" val="161"/>
  <p:tag name="LATEXADDIN" val="\documentclass{article}&#10;\usepackage[T2A]{fontenc}&#10;\usepackage[utf8]{inputenc}&#10;\usepackage[english,russian]{babel}&#10;\usepackage{mathrsfs}&#10;\usepackage{amsmath,amssymb,mathtools}&#10;\numberwithin{equation}{section}&#10;\usepackage[arrowdel]{physics}&#10;\usepackage{fixint}&#10;\pagestyle{empty}&#10;\begin{document}&#10;&#10;$$&#10;p+A \rightarrow \pi^0 + A&#10;$$&#10;&#10;&#10;\end{document}"/>
  <p:tag name="IGUANATEXSIZE" val="20"/>
  <p:tag name="IGUANATEXCURSOR" val="31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,4608"/>
  <p:tag name="ORIGINALWIDTH" val="2785,152"/>
  <p:tag name="OUTPUTTYPE" val="PNG"/>
  <p:tag name="IGUANATEXVERSION" val="161"/>
  <p:tag name="LATEXADDIN" val="\documentclass{article}&#10;\usepackage{mathrsfs}&#10;\usepackage{amsmath,amssymb,mathtools}&#10;\numberwithin{equation}{section}&#10;\usepackage{physics}&#10;\usepackage{fixint}&#10;\pagestyle{empty}&#10;\begin{document}&#10;&#10;$$&#10;-\qty(\dv{E}{t})_{coul} = \frac{2\pi e^4 n}{m_e \beta c} \qty[(1-\chi)L_{be} + \chi G\qty(\frac{v}{v_T}) L_{fe}],&#10;$$&#10;&#10;&#10;\end{document}"/>
  <p:tag name="IGUANATEXSIZE" val="20"/>
  <p:tag name="IGUANATEXCURSOR" val="28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2560,93"/>
  <p:tag name="OUTPUTTYPE" val="PNG"/>
  <p:tag name="IGUANATEXVERSION" val="161"/>
  <p:tag name="LATEXADDIN" val="\documentclass{article}&#10;\usepackage{mathrsfs}&#10;\usepackage{amsmath,amssymb,mathtools}&#10;\numberwithin{equation}{section}&#10;\usepackage{physics}&#10;\usepackage{fixint}&#10;\pagestyle{empty}&#10;\begin{document}&#10;&#10;$$&#10;L_{be} = \ln(\frac{2 m_e c^2 \beta^2 W_{max}}{I^2}) - \ln\qty(1-\beta^2) - 2\beta^2,&#10;$$&#10;&#10;&#10;\end{document}"/>
  <p:tag name="IGUANATEXSIZE" val="20"/>
  <p:tag name="IGUANATEXCURSOR" val="2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1715,036"/>
  <p:tag name="OUTPUTTYPE" val="PNG"/>
  <p:tag name="IGUANATEXVERSION" val="161"/>
  <p:tag name="LATEXADDIN" val="\documentclass{article}&#10;\usepackage{mathrsfs}&#10;\usepackage{amsmath,amssymb,mathtools}&#10;\numberwithin{equation}{section}&#10;\usepackage{physics}&#10;\usepackage{fixint}&#10;\pagestyle{empty}&#10;\begin{document}&#10;&#10;$$&#10;L_{fe} = \ln(\frac{m_e^2 c^2 \beta^2 W_{max}}{2\pi e^2 \hbar^2 n}) - \beta^2,&#10;$$&#10;&#10;&#10;\end{document}"/>
  <p:tag name="IGUANATEXSIZE" val="20"/>
  <p:tag name="IGUANATEXCURSOR" val="26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304,462"/>
  <p:tag name="OUTPUTTYPE" val="PNG"/>
  <p:tag name="IGUANATEXVERSION" val="161"/>
  <p:tag name="LATEXADDIN" val="\documentclass{article}&#10;\usepackage{amsmath}&#10;\pagestyle{empty}&#10;\begin{document}&#10;&#10;$$W_{max}$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OUTPUTTYPE" val="PNG"/>
  <p:tag name="IGUANATEXVERSION" val="161"/>
  <p:tag name="LATEXADDIN" val="\documentclass{article}&#10;\usepackage{amsmath}&#10;\pagestyle{empty}&#10;\begin{document}&#10;&#10;$$&#10;\chi&#10;$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58,49268"/>
  <p:tag name="OUTPUTTYPE" val="PNG"/>
  <p:tag name="IGUANATEXVERSION" val="161"/>
  <p:tag name="LATEXADDIN" val="\documentclass{article}&#10;\usepackage{amsmath}&#10;\pagestyle{empty}&#10;\begin{document}&#10;&#10;$$&#10;I&#10;$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1064,867"/>
  <p:tag name="OUTPUTTYPE" val="PNG"/>
  <p:tag name="IGUANATEXVERSION" val="161"/>
  <p:tag name="LATEXADDIN" val="\documentclass{article}&#10;\usepackage{amsmath}&#10;\pagestyle{empty}&#10;\begin{document}&#10;&#10;$$W_{max} \approx 2m_ec^2\beta^2\gamma^2$$&#10;&#10;&#10;\end{document}"/>
  <p:tag name="IGUANATEXSIZE" val="20"/>
  <p:tag name="IGUANATEXCURSOR" val="12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5,1256"/>
  <p:tag name="ORIGINALWIDTH" val="3544,057"/>
  <p:tag name="OUTPUTTYPE" val="PNG"/>
  <p:tag name="IGUANATEXVERSION" val="161"/>
  <p:tag name="LATEXADDIN" val="\documentclass{article}&#10;\usepackage[T2A]{fontenc}&#10;\usepackage[utf8]{inputenc}&#10;\usepackage[english,russian]{babel}&#10;\usepackage{mathrsfs}&#10;\usepackage{amsmath,amssymb,mathtools}&#10;\numberwithin{equation}{section}&#10;\usepackage[arrowdel]{physics}&#10;\usepackage{fixint}&#10;\pagestyle{empty}&#10;\begin{document}&#10;&#10;\begin{equation*}&#10; \begin{split}&#10;  \pdv{N_i}{t} = \underbrace{(\div{D_i\grad N_i})}_{\text{&lt;&lt;1&gt;&gt;}} - \underbrace{(\div{N_i\va{u}})}_{\text{&lt;&lt;2&gt;&gt;}} + \underbrace{\pdv{E}\Big(b_iN_i\Big)}_{\text{&lt;&lt;3&gt;&gt;}} + \underbrace{\frac{1}{2} \pdv[2]{E}\Big(d_iN_i\Big)}_{\text{&lt;&lt;4&gt;&gt;}}\ +\\&#10;  +\ \underbrace{Q_i(E,\va{x},t)}_{\text{&lt;&lt;5&gt;&gt;}} - \underbrace{p_iN_i}_{\text{&lt;&lt;6&gt;&gt;}} + \underbrace{\sum_{j}\int P_{ji}(E',E)N_j(E',\va{x},t)\dd{E'}}_{\text{&lt;&lt;7&gt;&gt;}},&#10; \end{split}&#10; \label{GS_eq}&#10;\end{equation*}&#10;\end{document}"/>
  <p:tag name="IGUANATEXSIZE" val="20"/>
  <p:tag name="IGUANATEXCURSOR" val="228"/>
  <p:tag name="TRANSPARENCY" val="True"/>
  <p:tag name="FILENAME" val=""/>
  <p:tag name="LATEXENGINEID" val="0"/>
  <p:tag name="TEMPFOLDER" val="c:\temp\"/>
  <p:tag name="LATEXFORMHEIGHT" val="436,5"/>
  <p:tag name="LATEXFORMWIDTH" val="900,75"/>
  <p:tag name="LATEXFORMWRAP" val="True"/>
  <p:tag name="BITMAPVECTOR" val="0"/>
</p:tagLst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orbel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ACD40F72-5F98-421B-9DE9-4429E01BE6E9}" vid="{ABB4EADB-B682-4C73-AE5D-0227FDB1A86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2365</TotalTime>
  <Words>1452</Words>
  <Application>Microsoft Office PowerPoint</Application>
  <PresentationFormat>Широкоэкранный</PresentationFormat>
  <Paragraphs>147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Bahnschrift</vt:lpstr>
      <vt:lpstr>Calibri</vt:lpstr>
      <vt:lpstr>Century Gothic</vt:lpstr>
      <vt:lpstr>Corbel</vt:lpstr>
      <vt:lpstr>Euclid</vt:lpstr>
      <vt:lpstr>Euclid Symbol</vt:lpstr>
      <vt:lpstr>Times New Roman</vt:lpstr>
      <vt:lpstr>Trajan Pro 3</vt:lpstr>
      <vt:lpstr>Тема4</vt:lpstr>
      <vt:lpstr>Equation</vt:lpstr>
      <vt:lpstr>Презентация PowerPoint</vt:lpstr>
      <vt:lpstr>Презентация PowerPoint</vt:lpstr>
      <vt:lpstr>Ginzburg-Syrovatskii transport equation</vt:lpstr>
      <vt:lpstr>Proton energy losses</vt:lpstr>
      <vt:lpstr>Equation solution</vt:lpstr>
      <vt:lpstr>Proton spectra with continuous injection Q(E)</vt:lpstr>
      <vt:lpstr>Презентация PowerPoint</vt:lpstr>
      <vt:lpstr>Conclusion</vt:lpstr>
      <vt:lpstr>THANK YOU FOR  YOUR TIME AND ATTENTION!</vt:lpstr>
      <vt:lpstr>Презентация PowerPoint</vt:lpstr>
      <vt:lpstr>Solar particle acceleration mechanisms</vt:lpstr>
      <vt:lpstr>Plasma Ionization degree in solar atmosphere</vt:lpstr>
      <vt:lpstr>Bethe-Bloch formula (modified with presence of ion.degree)</vt:lpstr>
      <vt:lpstr>Full Ginzburg-Syrovatskii transport equation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спектра протонов в солнечной вспышке: случай тонкой и толстой мишени</dc:title>
  <dc:creator>User</dc:creator>
  <cp:lastModifiedBy>User</cp:lastModifiedBy>
  <cp:revision>357</cp:revision>
  <dcterms:created xsi:type="dcterms:W3CDTF">2024-04-25T02:44:47Z</dcterms:created>
  <dcterms:modified xsi:type="dcterms:W3CDTF">2024-10-08T14:08:09Z</dcterms:modified>
</cp:coreProperties>
</file>