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81" r:id="rId4"/>
    <p:sldId id="264" r:id="rId5"/>
    <p:sldId id="283" r:id="rId6"/>
    <p:sldId id="282" r:id="rId7"/>
    <p:sldId id="265" r:id="rId8"/>
    <p:sldId id="266" r:id="rId9"/>
    <p:sldId id="267" r:id="rId10"/>
    <p:sldId id="268" r:id="rId11"/>
    <p:sldId id="269" r:id="rId12"/>
    <p:sldId id="270" r:id="rId13"/>
    <p:sldId id="280" r:id="rId14"/>
    <p:sldId id="275" r:id="rId15"/>
    <p:sldId id="272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27" autoAdjust="0"/>
  </p:normalViewPr>
  <p:slideViewPr>
    <p:cSldViewPr snapToGrid="0" showGuides="1">
      <p:cViewPr>
        <p:scale>
          <a:sx n="120" d="100"/>
          <a:sy n="120" d="100"/>
        </p:scale>
        <p:origin x="11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B225-7F9F-42DC-B096-460F4D173A79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A2CDA-8B21-49E2-BF1F-30FBDBC59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0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2CDA-8B21-49E2-BF1F-30FBDBC594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12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Схема,</a:t>
            </a:r>
            <a:r>
              <a:rPr lang="ru-RU" baseline="0" dirty="0" smtClean="0"/>
              <a:t> поясняющая сдвиг положения минимума и максимум возмущения меридиональной скорости. На рисунке слева показана область повышенного давления и направление скорости ветра под действием избыточного давления в радиальных направлениях. Если бы на движение газа не действовала сила Кориолиса, то минимум и максимум возмущения меридиональной скорости был бы ориентирован в направлении север юг. Однако под действием силы КОРИОЛИСА формируется антициклонический вихрь, и ось </a:t>
            </a:r>
            <a:r>
              <a:rPr lang="ru-RU" baseline="0" dirty="0" err="1" smtClean="0"/>
              <a:t>квазидиполя</a:t>
            </a:r>
            <a:r>
              <a:rPr lang="ru-RU" baseline="0" dirty="0" smtClean="0"/>
              <a:t> меняется. На рисунках внизу слева показано возмущение горизонтальных ветров на высоте 250 км, которое принимает форму антициклона, а на рис. Справа – возмущение меридиональной компоненты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46A7-8F23-4E99-A121-442E8D0C8E0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2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2CDA-8B21-49E2-BF1F-30FBDBC594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8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2CDA-8B21-49E2-BF1F-30FBDBC5945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5F00-2A93-4816-9F7A-A8EA0FDBB7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6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использовали подход,</a:t>
            </a:r>
            <a:r>
              <a:rPr lang="ru-RU" baseline="0" dirty="0" smtClean="0"/>
              <a:t> который назвали </a:t>
            </a:r>
            <a:r>
              <a:rPr lang="ru-RU" baseline="0" dirty="0" err="1" smtClean="0"/>
              <a:t>мультимодельным</a:t>
            </a:r>
            <a:r>
              <a:rPr lang="ru-RU" baseline="0" dirty="0" smtClean="0"/>
              <a:t>. На первом этапе используем </a:t>
            </a:r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модель высокого разрешения </a:t>
            </a:r>
            <a:r>
              <a:rPr lang="en-US" baseline="0" dirty="0" err="1" smtClean="0"/>
              <a:t>Atmosym</a:t>
            </a:r>
            <a:r>
              <a:rPr lang="ru-RU" baseline="0" dirty="0" smtClean="0"/>
              <a:t>.</a:t>
            </a:r>
            <a:endParaRPr lang="en-US" dirty="0" smtClean="0"/>
          </a:p>
          <a:p>
            <a:r>
              <a:rPr lang="en-US" dirty="0" err="1" smtClean="0"/>
              <a:t>Atmosym</a:t>
            </a:r>
            <a:r>
              <a:rPr lang="en-US" baseline="0" dirty="0" smtClean="0"/>
              <a:t> –</a:t>
            </a:r>
            <a:r>
              <a:rPr lang="ru-RU" baseline="0" dirty="0" smtClean="0"/>
              <a:t>основанная на решении систем нелинейных гидродинамических уравнений. Модель позволяет рассчитывать распространение АГВ в диапазоне высот от 0 до 500 км и над областью с горизонтальными размерами до несколько тысяч километров.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46A7-8F23-4E99-A121-442E8D0C8E0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использовали подход,</a:t>
            </a:r>
            <a:r>
              <a:rPr lang="ru-RU" baseline="0" dirty="0" smtClean="0"/>
              <a:t> который назвали </a:t>
            </a:r>
            <a:r>
              <a:rPr lang="ru-RU" baseline="0" dirty="0" err="1" smtClean="0"/>
              <a:t>мультимодельным</a:t>
            </a:r>
            <a:r>
              <a:rPr lang="ru-RU" baseline="0" dirty="0" smtClean="0"/>
              <a:t>. На первом этапе используем </a:t>
            </a:r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модель высокого разрешения </a:t>
            </a:r>
            <a:r>
              <a:rPr lang="en-US" baseline="0" dirty="0" err="1" smtClean="0"/>
              <a:t>Atmosym</a:t>
            </a:r>
            <a:r>
              <a:rPr lang="ru-RU" baseline="0" dirty="0" smtClean="0"/>
              <a:t>.</a:t>
            </a:r>
            <a:endParaRPr lang="en-US" dirty="0" smtClean="0"/>
          </a:p>
          <a:p>
            <a:r>
              <a:rPr lang="en-US" dirty="0" err="1" smtClean="0"/>
              <a:t>Atmosym</a:t>
            </a:r>
            <a:r>
              <a:rPr lang="en-US" baseline="0" dirty="0" smtClean="0"/>
              <a:t> –</a:t>
            </a:r>
            <a:r>
              <a:rPr lang="ru-RU" baseline="0" dirty="0" smtClean="0"/>
              <a:t>основанная на решении систем нелинейных гидродинамических уравнений. Модель позволяет рассчитывать распространение АГВ в диапазоне высот от 0 до 500 км и над областью с горизонтальными размерами до несколько тысяч километров.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46A7-8F23-4E99-A121-442E8D0C8E0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9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5F00-2A93-4816-9F7A-A8EA0FDBB7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8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5F00-2A93-4816-9F7A-A8EA0FDBB7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5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5F00-2A93-4816-9F7A-A8EA0FDBB7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4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0DC41-9356-49A1-BBA9-5C449597A3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Меридиональный</a:t>
            </a:r>
            <a:r>
              <a:rPr lang="ru-RU" baseline="0" dirty="0" smtClean="0"/>
              <a:t> ветер направленный к северному полюсу способствует «опусканию» плазмы вниз в область повышенных потерь, а к экватору – вверх , уменьшая скорость потерь ионов и электронов.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46A7-8F23-4E99-A121-442E8D0C8E0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8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6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0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7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6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2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9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7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34CF-E6EC-4423-9D60-B823DE3E5E9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EEAA-41DF-48E6-84C2-A0DDE8A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4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/>
          <a:stretch/>
        </p:blipFill>
        <p:spPr>
          <a:xfrm>
            <a:off x="9186358" y="488339"/>
            <a:ext cx="2888295" cy="232367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r="24829"/>
          <a:stretch/>
        </p:blipFill>
        <p:spPr>
          <a:xfrm>
            <a:off x="15735" y="-1276"/>
            <a:ext cx="12176265" cy="6859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3133350"/>
            <a:ext cx="7525305" cy="1565653"/>
          </a:xfrm>
          <a:prstGeom prst="rect">
            <a:avLst/>
          </a:prstGeom>
          <a:solidFill>
            <a:srgbClr val="003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3323800"/>
            <a:ext cx="7258050" cy="124824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2F2F2"/>
                </a:solidFill>
                <a:latin typeface="Geometria" panose="020B0403020204020204" pitchFamily="34" charset="-52"/>
              </a:rPr>
              <a:t>Исследование влияния атмосферных волн, генерируемых тропосферными источниками, на вариации параметров верхней атмосферы и ионосферы</a:t>
            </a:r>
            <a:endParaRPr lang="ru-RU" sz="2400" b="1" dirty="0">
              <a:solidFill>
                <a:srgbClr val="F2F2F2"/>
              </a:solidFill>
              <a:latin typeface="Geometria" panose="020B0403020204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" y="4782688"/>
            <a:ext cx="7372906" cy="124182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Geometria" panose="020B0403020204020204" pitchFamily="34" charset="-52"/>
              </a:rPr>
              <a:t>Ю</a:t>
            </a:r>
            <a:r>
              <a:rPr lang="en-US" sz="1800" b="1" dirty="0" smtClean="0">
                <a:latin typeface="Geometria" panose="020B0403020204020204" pitchFamily="34" charset="-52"/>
              </a:rPr>
              <a:t>.</a:t>
            </a:r>
            <a:r>
              <a:rPr lang="ru-RU" sz="1800" b="1" dirty="0" smtClean="0">
                <a:latin typeface="Geometria" panose="020B0403020204020204" pitchFamily="34" charset="-52"/>
              </a:rPr>
              <a:t>А</a:t>
            </a:r>
            <a:r>
              <a:rPr lang="en-US" sz="1800" b="1" dirty="0" smtClean="0">
                <a:latin typeface="Geometria" panose="020B0403020204020204" pitchFamily="34" charset="-52"/>
              </a:rPr>
              <a:t>. </a:t>
            </a:r>
            <a:r>
              <a:rPr lang="ru-RU" sz="1800" b="1" dirty="0" err="1" smtClean="0">
                <a:latin typeface="Geometria" panose="020B0403020204020204" pitchFamily="34" charset="-52"/>
              </a:rPr>
              <a:t>Курдяева</a:t>
            </a:r>
            <a:r>
              <a:rPr lang="en-US" sz="1800" dirty="0" smtClean="0">
                <a:latin typeface="Geometria" panose="020B0403020204020204" pitchFamily="34" charset="-52"/>
              </a:rPr>
              <a:t>, </a:t>
            </a:r>
            <a:r>
              <a:rPr lang="ru-RU" sz="1800" dirty="0" smtClean="0">
                <a:latin typeface="Geometria" panose="020B0403020204020204" pitchFamily="34" charset="-52"/>
              </a:rPr>
              <a:t>Ф.С. </a:t>
            </a:r>
            <a:r>
              <a:rPr lang="ru-RU" sz="1800" dirty="0" err="1" smtClean="0">
                <a:latin typeface="Geometria" panose="020B0403020204020204" pitchFamily="34" charset="-52"/>
              </a:rPr>
              <a:t>Бессараб</a:t>
            </a:r>
            <a:r>
              <a:rPr lang="en-US" sz="1800" dirty="0" smtClean="0">
                <a:latin typeface="Geometria" panose="020B0403020204020204" pitchFamily="34" charset="-52"/>
              </a:rPr>
              <a:t>,</a:t>
            </a:r>
            <a:endParaRPr lang="ru-RU" sz="1800" dirty="0">
              <a:latin typeface="Geometria" panose="020B0403020204020204" pitchFamily="34" charset="-5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Geometria" panose="020B0403020204020204" pitchFamily="34" charset="-52"/>
              </a:rPr>
              <a:t>О.П. </a:t>
            </a:r>
            <a:r>
              <a:rPr lang="ru-RU" sz="1800" dirty="0" err="1" smtClean="0">
                <a:latin typeface="Geometria" panose="020B0403020204020204" pitchFamily="34" charset="-52"/>
              </a:rPr>
              <a:t>Борчевкина</a:t>
            </a:r>
            <a:r>
              <a:rPr lang="ru-RU" sz="1800" dirty="0" smtClean="0">
                <a:latin typeface="Geometria" panose="020B0403020204020204" pitchFamily="34" charset="-52"/>
              </a:rPr>
              <a:t>, </a:t>
            </a:r>
            <a:r>
              <a:rPr lang="en-US" sz="1800" dirty="0">
                <a:latin typeface="Geometria" panose="020B0403020204020204" pitchFamily="34" charset="-52"/>
              </a:rPr>
              <a:t> </a:t>
            </a:r>
            <a:r>
              <a:rPr lang="ru-RU" sz="1800" dirty="0" smtClean="0">
                <a:latin typeface="Geometria" panose="020B0403020204020204" pitchFamily="34" charset="-52"/>
              </a:rPr>
              <a:t>М.В. Клименко</a:t>
            </a:r>
            <a:endParaRPr lang="en-US" sz="1800" dirty="0">
              <a:latin typeface="Geometria" panose="020B0403020204020204" pitchFamily="34" charset="-52"/>
            </a:endParaRPr>
          </a:p>
          <a:p>
            <a:pPr algn="l"/>
            <a:r>
              <a:rPr lang="ru-RU" sz="1800" dirty="0" smtClean="0">
                <a:solidFill>
                  <a:srgbClr val="003F5A"/>
                </a:solidFill>
                <a:latin typeface="Geometria" panose="020B0403020204020204" pitchFamily="34" charset="-52"/>
              </a:rPr>
              <a:t>Калининградский филиал Института Земного Магнетизма, Ионосферы и распространения радиоволн РАН</a:t>
            </a:r>
          </a:p>
          <a:p>
            <a:pPr algn="l"/>
            <a:r>
              <a:rPr lang="ru-RU" sz="1800" dirty="0" smtClean="0">
                <a:solidFill>
                  <a:srgbClr val="003F5A"/>
                </a:solidFill>
                <a:latin typeface="Geometria" panose="020B0403020204020204" pitchFamily="34" charset="-52"/>
              </a:rPr>
              <a:t>Калининград</a:t>
            </a:r>
            <a:r>
              <a:rPr lang="en-US" sz="1800" dirty="0" smtClean="0">
                <a:solidFill>
                  <a:srgbClr val="003F5A"/>
                </a:solidFill>
                <a:latin typeface="Geometria" panose="020B0403020204020204" pitchFamily="34" charset="-52"/>
              </a:rPr>
              <a:t>, </a:t>
            </a:r>
            <a:r>
              <a:rPr lang="ru-RU" sz="1800" dirty="0" smtClean="0">
                <a:solidFill>
                  <a:srgbClr val="003F5A"/>
                </a:solidFill>
                <a:latin typeface="Geometria" panose="020B0403020204020204" pitchFamily="34" charset="-52"/>
              </a:rPr>
              <a:t>Россия</a:t>
            </a:r>
            <a:endParaRPr lang="en-US" sz="1800" dirty="0">
              <a:solidFill>
                <a:srgbClr val="003F5A"/>
              </a:solidFill>
              <a:latin typeface="Geometria" panose="020B0403020204020204" pitchFamily="34" charset="-52"/>
            </a:endParaRPr>
          </a:p>
        </p:txBody>
      </p:sp>
      <p:pic>
        <p:nvPicPr>
          <p:cNvPr id="1030" name="Picture 6" descr="https://sun9-61.userapi.com/impg/pHZtXUKhBhLmCb9rWdJVXTHtcOiA6mOXPmvmWg/QR3Uk016Xrw.jpg?size=1414x1414&amp;quality=95&amp;sign=b13a2272e4281dca8f3416e49a0c14d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48" b="95120" l="5870" r="93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4" y="298172"/>
            <a:ext cx="2192138" cy="21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5.userapi.com/impf/c622130/v622130684/3b036/v0l8jIhNtlM.jpg?size=1600x1600&amp;quality=96&amp;sign=9bdca52ad52809fee4a91cfc10cb1bac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7438" l="2313" r="98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47" y="396254"/>
            <a:ext cx="1994452" cy="19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95" y="1062051"/>
            <a:ext cx="9080411" cy="41255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0" y="207611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Численные расчеты ГСМ ТИП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31406" y="5432079"/>
            <a:ext cx="820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Широтно-долготные распределения возмущений </a:t>
            </a:r>
            <a:r>
              <a:rPr lang="en-US" dirty="0" smtClean="0">
                <a:latin typeface="Times New Roman" panose="02020603050405020304" pitchFamily="18" charset="0"/>
              </a:rPr>
              <a:t>n[O</a:t>
            </a:r>
            <a:r>
              <a:rPr lang="en-US" dirty="0">
                <a:latin typeface="Times New Roman" panose="02020603050405020304" pitchFamily="18" charset="0"/>
              </a:rPr>
              <a:t>]/n[N2] </a:t>
            </a:r>
            <a:r>
              <a:rPr lang="ru-RU" dirty="0">
                <a:latin typeface="Times New Roman" panose="02020603050405020304" pitchFamily="18" charset="0"/>
              </a:rPr>
              <a:t>и меридионального ветра  на высоте 250 км, связанные с воздействием волновых возмущений от метеорологического источника и рассчитанные как разность между результатами расчетов </a:t>
            </a:r>
            <a:r>
              <a:rPr lang="ru-RU" dirty="0" smtClean="0">
                <a:latin typeface="Times New Roman" panose="02020603050405020304" pitchFamily="18" charset="0"/>
              </a:rPr>
              <a:t>М2 </a:t>
            </a:r>
            <a:r>
              <a:rPr lang="ru-RU" dirty="0">
                <a:latin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</a:rPr>
              <a:t>М1 </a:t>
            </a:r>
            <a:r>
              <a:rPr lang="ru-RU" dirty="0">
                <a:latin typeface="Times New Roman" panose="02020603050405020304" pitchFamily="18" charset="0"/>
              </a:rPr>
              <a:t>для моментов времени  02:00, 04:00, 06:00 UT.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112143" y="787815"/>
            <a:ext cx="12551434" cy="129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09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873250" y="3384550"/>
            <a:ext cx="8633240" cy="3155950"/>
            <a:chOff x="311481" y="3473450"/>
            <a:chExt cx="8625883" cy="3155950"/>
          </a:xfrm>
        </p:grpSpPr>
        <p:pic>
          <p:nvPicPr>
            <p:cNvPr id="8" name="Picture 2" descr="J:\_FSB\_THESIS\Geocosmos2024\Fig\Schematic-showing-the-movement-of-ionospheric-plasma-in-response-to-meridional-winds.png"/>
            <p:cNvPicPr>
              <a:picLocks noChangeAspect="1" noChangeArrowheads="1"/>
            </p:cNvPicPr>
            <p:nvPr/>
          </p:nvPicPr>
          <p:blipFill>
            <a:blip r:embed="rId3" cstate="print"/>
            <a:srcRect b="7159"/>
            <a:stretch>
              <a:fillRect/>
            </a:stretch>
          </p:blipFill>
          <p:spPr bwMode="auto">
            <a:xfrm>
              <a:off x="1638300" y="4183583"/>
              <a:ext cx="5911850" cy="2305757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1727200" y="3517900"/>
              <a:ext cx="63563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Схема, показывающая связь движения ионосферной плазмы и меридионального ветра</a:t>
              </a:r>
              <a:r>
                <a:rPr lang="en-US" b="1" dirty="0"/>
                <a:t> (</a:t>
              </a:r>
              <a:r>
                <a:rPr lang="en-US" b="1" dirty="0" err="1"/>
                <a:t>Rishbeth</a:t>
              </a:r>
              <a:r>
                <a:rPr lang="en-US" b="1" dirty="0"/>
                <a:t>, 1977).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1481" y="3473450"/>
              <a:ext cx="8625883" cy="315595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10535" y="95251"/>
            <a:ext cx="423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Формирование </a:t>
            </a:r>
            <a:r>
              <a:rPr lang="ru-RU" sz="1600" b="1" dirty="0" err="1"/>
              <a:t>квазидипольного</a:t>
            </a:r>
            <a:r>
              <a:rPr lang="ru-RU" sz="1600" b="1" dirty="0"/>
              <a:t> возмущения в ТЕС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7100" y="95251"/>
            <a:ext cx="408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Квазидипольное</a:t>
            </a:r>
            <a:r>
              <a:rPr lang="ru-RU" sz="1600" b="1" dirty="0"/>
              <a:t> возмущение </a:t>
            </a:r>
            <a:r>
              <a:rPr lang="en-US" sz="1600" b="1" dirty="0" err="1"/>
              <a:t>Vmer</a:t>
            </a:r>
            <a:r>
              <a:rPr lang="ru-RU" sz="1600" b="1" dirty="0"/>
              <a:t> (положительное направление – к экватору</a:t>
            </a:r>
            <a:r>
              <a:rPr lang="en-US" sz="1600" b="1" dirty="0"/>
              <a:t>)</a:t>
            </a:r>
            <a:endParaRPr lang="ru-RU" sz="1600" b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805370" y="632024"/>
            <a:ext cx="8521100" cy="2796977"/>
            <a:chOff x="281370" y="632023"/>
            <a:chExt cx="8521100" cy="279697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81370" y="632023"/>
              <a:ext cx="4445000" cy="2796977"/>
              <a:chOff x="171450" y="632023"/>
              <a:chExt cx="4445000" cy="2796977"/>
            </a:xfrm>
          </p:grpSpPr>
          <p:pic>
            <p:nvPicPr>
              <p:cNvPr id="3175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52723" b="47726"/>
              <a:stretch>
                <a:fillRect/>
              </a:stretch>
            </p:blipFill>
            <p:spPr bwMode="auto">
              <a:xfrm>
                <a:off x="482600" y="854273"/>
                <a:ext cx="4133850" cy="2444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 flipH="1" flipV="1">
                <a:off x="1373288" y="1519339"/>
                <a:ext cx="885626" cy="622297"/>
              </a:xfrm>
              <a:prstGeom prst="line">
                <a:avLst/>
              </a:prstGeom>
              <a:ln w="9525">
                <a:solidFill>
                  <a:srgbClr val="002060"/>
                </a:solidFill>
                <a:prstDash val="dash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727200" y="632023"/>
                <a:ext cx="1733550" cy="31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/>
                  <a:t>Δ</a:t>
                </a:r>
                <a:r>
                  <a:rPr lang="en-US" sz="1400" dirty="0"/>
                  <a:t> TEC, 4 UT</a:t>
                </a:r>
                <a:endParaRPr lang="ru-RU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1450" y="1298773"/>
                <a:ext cx="430887" cy="137795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600" dirty="0"/>
                  <a:t>Latitude</a:t>
                </a:r>
                <a:endParaRPr lang="ru-RU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60500" y="3121223"/>
                <a:ext cx="1689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Longitude</a:t>
                </a:r>
                <a:endParaRPr lang="ru-RU" sz="1400" dirty="0"/>
              </a:p>
            </p:txBody>
          </p:sp>
        </p:grpSp>
        <p:sp>
          <p:nvSpPr>
            <p:cNvPr id="35" name="5-конечная звезда 34"/>
            <p:cNvSpPr/>
            <p:nvPr/>
          </p:nvSpPr>
          <p:spPr>
            <a:xfrm>
              <a:off x="2055250" y="1651000"/>
              <a:ext cx="72000" cy="720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4815270" y="648000"/>
              <a:ext cx="3987200" cy="2704704"/>
              <a:chOff x="4815270" y="648000"/>
              <a:chExt cx="3987200" cy="2704704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4815270" y="648000"/>
                <a:ext cx="3987200" cy="2704704"/>
                <a:chOff x="4705350" y="720923"/>
                <a:chExt cx="3987200" cy="2704704"/>
              </a:xfrm>
            </p:grpSpPr>
            <p:pic>
              <p:nvPicPr>
                <p:cNvPr id="31749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6876"/>
                <a:stretch>
                  <a:fillRect/>
                </a:stretch>
              </p:blipFill>
              <p:spPr bwMode="auto">
                <a:xfrm>
                  <a:off x="4705350" y="939599"/>
                  <a:ext cx="3987200" cy="244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5461000" y="1384300"/>
                  <a:ext cx="889001" cy="800099"/>
                </a:xfrm>
                <a:prstGeom prst="line">
                  <a:avLst/>
                </a:prstGeom>
                <a:ln w="9525">
                  <a:solidFill>
                    <a:srgbClr val="002060"/>
                  </a:solidFill>
                  <a:prstDash val="dash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5238750" y="720923"/>
                  <a:ext cx="22669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/>
                    <a:t>Δ</a:t>
                  </a:r>
                  <a:r>
                    <a:rPr lang="en-US" sz="1400" dirty="0"/>
                    <a:t> </a:t>
                  </a:r>
                  <a:r>
                    <a:rPr lang="en-US" sz="1400" dirty="0" err="1"/>
                    <a:t>Vmer</a:t>
                  </a:r>
                  <a:r>
                    <a:rPr lang="en-US" sz="1400" dirty="0"/>
                    <a:t>, 250 km, 4 UT</a:t>
                  </a:r>
                  <a:endParaRPr lang="ru-RU" sz="14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594350" y="3117850"/>
                  <a:ext cx="16891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Longitude</a:t>
                  </a:r>
                  <a:endParaRPr lang="ru-RU" sz="1400" dirty="0"/>
                </a:p>
              </p:txBody>
            </p:sp>
          </p:grpSp>
          <p:sp>
            <p:nvSpPr>
              <p:cNvPr id="36" name="5-конечная звезда 35"/>
              <p:cNvSpPr/>
              <p:nvPr/>
            </p:nvSpPr>
            <p:spPr>
              <a:xfrm>
                <a:off x="6189100" y="1695450"/>
                <a:ext cx="72000" cy="720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96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006600" y="1026045"/>
            <a:ext cx="8223250" cy="22225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06600" y="3396363"/>
            <a:ext cx="8223250" cy="33782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771" name="Picture 3" descr="J:\_FSB\_THESIS\Geocosmos2024\Fig\Top+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650" y="1292745"/>
            <a:ext cx="2169736" cy="1872690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2906650" y="1321897"/>
            <a:ext cx="1855850" cy="1748849"/>
            <a:chOff x="304800" y="-1"/>
            <a:chExt cx="2800350" cy="2739758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16200000" flipV="1">
              <a:off x="1246977" y="480222"/>
              <a:ext cx="961759" cy="13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па 39"/>
            <p:cNvGrpSpPr/>
            <p:nvPr/>
          </p:nvGrpSpPr>
          <p:grpSpPr>
            <a:xfrm>
              <a:off x="304800" y="184150"/>
              <a:ext cx="2800350" cy="2555607"/>
              <a:chOff x="5683250" y="184150"/>
              <a:chExt cx="2800350" cy="2555607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5949951" y="184150"/>
                <a:ext cx="2311400" cy="2355850"/>
                <a:chOff x="6350001" y="717550"/>
                <a:chExt cx="2311400" cy="2355850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6350001" y="717550"/>
                  <a:ext cx="2311400" cy="2355850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800" dirty="0"/>
                </a:p>
              </p:txBody>
            </p:sp>
            <p:grpSp>
              <p:nvGrpSpPr>
                <p:cNvPr id="23" name="Группа 22"/>
                <p:cNvGrpSpPr/>
                <p:nvPr/>
              </p:nvGrpSpPr>
              <p:grpSpPr>
                <a:xfrm>
                  <a:off x="6794500" y="1162050"/>
                  <a:ext cx="1466850" cy="1466850"/>
                  <a:chOff x="6794500" y="1162050"/>
                  <a:chExt cx="1466850" cy="1466850"/>
                </a:xfrm>
              </p:grpSpPr>
              <p:sp>
                <p:nvSpPr>
                  <p:cNvPr id="16" name="Овал 15"/>
                  <p:cNvSpPr/>
                  <p:nvPr/>
                </p:nvSpPr>
                <p:spPr>
                  <a:xfrm>
                    <a:off x="6794500" y="1162050"/>
                    <a:ext cx="1466850" cy="1466850"/>
                  </a:xfrm>
                  <a:prstGeom prst="ellipse">
                    <a:avLst/>
                  </a:prstGeom>
                  <a:solidFill>
                    <a:schemeClr val="lt1">
                      <a:alpha val="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200" b="1" dirty="0"/>
                  </a:p>
                </p:txBody>
              </p:sp>
              <p:sp>
                <p:nvSpPr>
                  <p:cNvPr id="21" name="Овал 20"/>
                  <p:cNvSpPr/>
                  <p:nvPr/>
                </p:nvSpPr>
                <p:spPr>
                  <a:xfrm>
                    <a:off x="7239000" y="1606550"/>
                    <a:ext cx="533400" cy="533400"/>
                  </a:xfrm>
                  <a:prstGeom prst="ellipse">
                    <a:avLst/>
                  </a:prstGeom>
                  <a:solidFill>
                    <a:schemeClr val="lt1">
                      <a:alpha val="0"/>
                    </a:schemeClr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latin typeface="Aharoni" pitchFamily="2" charset="-79"/>
                        <a:cs typeface="Aharoni" pitchFamily="2" charset="-79"/>
                      </a:rPr>
                      <a:t>H</a:t>
                    </a:r>
                    <a:endParaRPr lang="ru-RU" sz="2000" dirty="0">
                      <a:cs typeface="Aharoni" pitchFamily="2" charset="-79"/>
                    </a:endParaRPr>
                  </a:p>
                </p:txBody>
              </p:sp>
            </p:grpSp>
          </p:grpSp>
          <p:cxnSp>
            <p:nvCxnSpPr>
              <p:cNvPr id="17" name="Прямая со стрелкой 16"/>
              <p:cNvCxnSpPr/>
              <p:nvPr/>
            </p:nvCxnSpPr>
            <p:spPr>
              <a:xfrm rot="10800000">
                <a:off x="5683250" y="1339851"/>
                <a:ext cx="808880" cy="126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V="1">
                <a:off x="7505700" y="1339850"/>
                <a:ext cx="977900" cy="126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 rot="16200000" flipH="1">
                <a:off x="6760639" y="2350297"/>
                <a:ext cx="777607" cy="1314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rot="10800000" flipV="1">
                <a:off x="6127750" y="1606550"/>
                <a:ext cx="711200" cy="66675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rot="16200000" flipH="1">
                <a:off x="7439025" y="1717675"/>
                <a:ext cx="622302" cy="577852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rot="10800000">
                <a:off x="6038850" y="495300"/>
                <a:ext cx="764430" cy="57911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7505700" y="406400"/>
                <a:ext cx="800100" cy="57911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/>
          <p:cNvSpPr txBox="1"/>
          <p:nvPr/>
        </p:nvSpPr>
        <p:spPr>
          <a:xfrm>
            <a:off x="7429501" y="1337195"/>
            <a:ext cx="24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формирования антициклонического вихря под действием силы Кориолиса на фоне повышения давления</a:t>
            </a:r>
          </a:p>
        </p:txBody>
      </p:sp>
      <p:pic>
        <p:nvPicPr>
          <p:cNvPr id="27" name="Picture 2" descr="J:\_FSB\_THESIS\Geocosmos2024\Data\dwind.png"/>
          <p:cNvPicPr>
            <a:picLocks noChangeAspect="1" noChangeArrowheads="1"/>
          </p:cNvPicPr>
          <p:nvPr/>
        </p:nvPicPr>
        <p:blipFill>
          <a:blip r:embed="rId4" cstate="print"/>
          <a:srcRect t="4974"/>
          <a:stretch>
            <a:fillRect/>
          </a:stretch>
        </p:blipFill>
        <p:spPr bwMode="auto">
          <a:xfrm>
            <a:off x="2133796" y="3707514"/>
            <a:ext cx="4717855" cy="2426281"/>
          </a:xfrm>
          <a:prstGeom prst="rect">
            <a:avLst/>
          </a:prstGeom>
          <a:noFill/>
        </p:spPr>
      </p:pic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5169411" y="4463164"/>
            <a:ext cx="4897701" cy="2301299"/>
            <a:chOff x="1151620" y="2843935"/>
            <a:chExt cx="7812088" cy="4003566"/>
          </a:xfrm>
        </p:grpSpPr>
        <p:grpSp>
          <p:nvGrpSpPr>
            <p:cNvPr id="30" name="Группа 7"/>
            <p:cNvGrpSpPr/>
            <p:nvPr/>
          </p:nvGrpSpPr>
          <p:grpSpPr>
            <a:xfrm>
              <a:off x="1151620" y="2843935"/>
              <a:ext cx="7812088" cy="4003566"/>
              <a:chOff x="613458" y="2843936"/>
              <a:chExt cx="7812088" cy="4003566"/>
            </a:xfrm>
          </p:grpSpPr>
          <p:pic>
            <p:nvPicPr>
              <p:cNvPr id="32" name="Picture 3" descr="J:\_FSB\_THESIS\Geocosmos2024\Data\dwind_vtet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322"/>
              <a:stretch>
                <a:fillRect/>
              </a:stretch>
            </p:blipFill>
            <p:spPr bwMode="auto">
              <a:xfrm>
                <a:off x="613458" y="2843936"/>
                <a:ext cx="7812088" cy="4003566"/>
              </a:xfrm>
              <a:prstGeom prst="rect">
                <a:avLst/>
              </a:prstGeom>
              <a:noFill/>
            </p:spPr>
          </p:pic>
          <p:sp>
            <p:nvSpPr>
              <p:cNvPr id="34" name="Овал 33"/>
              <p:cNvSpPr/>
              <p:nvPr/>
            </p:nvSpPr>
            <p:spPr>
              <a:xfrm>
                <a:off x="3358763" y="4374106"/>
                <a:ext cx="1377950" cy="111125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Овал 30"/>
            <p:cNvSpPr/>
            <p:nvPr/>
          </p:nvSpPr>
          <p:spPr>
            <a:xfrm>
              <a:off x="2834010" y="3028949"/>
              <a:ext cx="1377950" cy="11112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711719" y="3588697"/>
            <a:ext cx="3636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Возмущения горизонтального </a:t>
            </a:r>
            <a:r>
              <a:rPr lang="ru-RU" sz="1600" dirty="0" smtClean="0"/>
              <a:t>ветра и возмущения меридиональной </a:t>
            </a:r>
            <a:r>
              <a:rPr lang="ru-RU" sz="1600" dirty="0"/>
              <a:t>компоненты </a:t>
            </a:r>
            <a:r>
              <a:rPr lang="ru-RU" sz="1600" dirty="0" smtClean="0"/>
              <a:t>на </a:t>
            </a:r>
            <a:r>
              <a:rPr lang="ru-RU" sz="1600" dirty="0"/>
              <a:t>высоте 250 км для </a:t>
            </a:r>
            <a:r>
              <a:rPr lang="en-US" sz="1600" dirty="0"/>
              <a:t>4 UT</a:t>
            </a:r>
            <a:endParaRPr lang="ru-RU" sz="1600" dirty="0"/>
          </a:p>
        </p:txBody>
      </p:sp>
      <p:sp>
        <p:nvSpPr>
          <p:cNvPr id="41" name="5-конечная звезда 40"/>
          <p:cNvSpPr/>
          <p:nvPr/>
        </p:nvSpPr>
        <p:spPr>
          <a:xfrm>
            <a:off x="4023750" y="4435613"/>
            <a:ext cx="72000" cy="7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24000" y="207611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Возмущения ветра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112143" y="787815"/>
            <a:ext cx="12551434" cy="129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01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/>
          <a:stretch/>
        </p:blipFill>
        <p:spPr>
          <a:xfrm>
            <a:off x="1228540" y="36057"/>
            <a:ext cx="3906912" cy="23691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/>
          <a:stretch/>
        </p:blipFill>
        <p:spPr>
          <a:xfrm>
            <a:off x="7103986" y="-4"/>
            <a:ext cx="3920065" cy="24051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>
          <a:xfrm>
            <a:off x="7103986" y="2319857"/>
            <a:ext cx="3942216" cy="2389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6"/>
          <a:stretch/>
        </p:blipFill>
        <p:spPr>
          <a:xfrm>
            <a:off x="7103986" y="4588929"/>
            <a:ext cx="3947357" cy="2404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/>
          <a:stretch/>
        </p:blipFill>
        <p:spPr>
          <a:xfrm>
            <a:off x="1228540" y="2336098"/>
            <a:ext cx="3906912" cy="23734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0"/>
          <a:stretch/>
        </p:blipFill>
        <p:spPr>
          <a:xfrm>
            <a:off x="1228540" y="4627853"/>
            <a:ext cx="3906912" cy="236560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74078" y="113435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ПЭС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74078" y="2413476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ПЭС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74078" y="4717839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ПЭС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03986" y="36279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Зональный ветер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03986" y="2356140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Зональный ветер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98845" y="4625212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Зональный ветер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65058" y="833261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04:00 UT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96504" y="3128785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11:00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UT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96504" y="5606527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16:00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UT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53296" y="1998134"/>
            <a:ext cx="2057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70457" y="4299534"/>
            <a:ext cx="2057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53296" y="6598397"/>
            <a:ext cx="2057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35318" y="2000931"/>
            <a:ext cx="2057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113830" y="4308417"/>
            <a:ext cx="2057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783629" y="6598397"/>
            <a:ext cx="2057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07722" y="1918131"/>
            <a:ext cx="54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TECu</a:t>
            </a:r>
            <a:endParaRPr lang="ru-RU" sz="105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07722" y="4223763"/>
            <a:ext cx="54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TECu</a:t>
            </a:r>
            <a:endParaRPr lang="ru-RU" sz="105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24883" y="6509927"/>
            <a:ext cx="54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TECu</a:t>
            </a:r>
            <a:endParaRPr lang="ru-RU" sz="105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864940" y="1896461"/>
            <a:ext cx="4203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м/с</a:t>
            </a:r>
            <a:endParaRPr lang="ru-RU" sz="105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853864" y="4192478"/>
            <a:ext cx="4203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м/с</a:t>
            </a:r>
            <a:endParaRPr lang="ru-RU" sz="105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864940" y="6482335"/>
            <a:ext cx="4203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м/с</a:t>
            </a:r>
            <a:endParaRPr lang="ru-RU" sz="105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51927" y="380232"/>
            <a:ext cx="6858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2-</a:t>
            </a:r>
            <a:r>
              <a:rPr lang="ru-RU" sz="1000" b="1" dirty="0">
                <a:latin typeface="Geometria" panose="020B0403020204020204" pitchFamily="34" charset="-52"/>
              </a:rPr>
              <a:t> </a:t>
            </a:r>
            <a:r>
              <a:rPr lang="ru-RU" sz="1000" b="1" dirty="0" smtClean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1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351927" y="2666954"/>
            <a:ext cx="6858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2-</a:t>
            </a:r>
            <a:r>
              <a:rPr lang="ru-RU" sz="1000" b="1" dirty="0">
                <a:latin typeface="Geometria" panose="020B0403020204020204" pitchFamily="34" charset="-52"/>
              </a:rPr>
              <a:t> </a:t>
            </a:r>
            <a:r>
              <a:rPr lang="ru-RU" sz="1000" b="1" dirty="0" smtClean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1</a:t>
            </a:r>
            <a:endParaRPr lang="ru-RU" sz="1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351927" y="4968499"/>
            <a:ext cx="6858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2-</a:t>
            </a:r>
            <a:r>
              <a:rPr lang="ru-RU" sz="1000" b="1" dirty="0">
                <a:latin typeface="Geometria" panose="020B0403020204020204" pitchFamily="34" charset="-52"/>
              </a:rPr>
              <a:t> </a:t>
            </a:r>
            <a:r>
              <a:rPr lang="ru-RU" sz="1000" b="1" dirty="0" smtClean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221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4000" y="207611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Электрическое поле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Geometria" panose="020B0403020204020204" pitchFamily="34" charset="-52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112143" y="787815"/>
            <a:ext cx="12551434" cy="129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968498"/>
            <a:ext cx="4699000" cy="2936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802590"/>
            <a:ext cx="4699000" cy="2936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10" y="1658679"/>
            <a:ext cx="5871148" cy="39446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93585" y="1498189"/>
            <a:ext cx="6671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ПЭС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1434" y="1764986"/>
            <a:ext cx="68580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2-</a:t>
            </a:r>
            <a:r>
              <a:rPr lang="ru-RU" sz="1000" b="1" dirty="0">
                <a:latin typeface="Geometria" panose="020B0403020204020204" pitchFamily="34" charset="-52"/>
              </a:rPr>
              <a:t> </a:t>
            </a:r>
            <a:r>
              <a:rPr lang="ru-RU" sz="1000" b="1" dirty="0" smtClean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1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75284" y="5011390"/>
            <a:ext cx="2057400" cy="10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655521" y="4920546"/>
            <a:ext cx="54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err="1" smtClean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</a:rPr>
              <a:t>TECu</a:t>
            </a:r>
            <a:endParaRPr lang="ru-RU" sz="1050" b="1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9831250" y="4356640"/>
            <a:ext cx="326003" cy="25645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8878066" y="2056979"/>
            <a:ext cx="326003" cy="25645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23232" y="3428017"/>
            <a:ext cx="2057400" cy="10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39164" y="3337437"/>
            <a:ext cx="1097074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Geometria" panose="020B0403020204020204" pitchFamily="34" charset="-52"/>
              </a:rPr>
              <a:t>М</a:t>
            </a:r>
            <a:r>
              <a:rPr lang="en-US" sz="900" b="1" dirty="0" smtClean="0">
                <a:latin typeface="Geometria" panose="020B0403020204020204" pitchFamily="34" charset="-52"/>
              </a:rPr>
              <a:t>2-</a:t>
            </a:r>
            <a:r>
              <a:rPr lang="ru-RU" sz="900" b="1" dirty="0">
                <a:latin typeface="Geometria" panose="020B0403020204020204" pitchFamily="34" charset="-52"/>
              </a:rPr>
              <a:t> </a:t>
            </a:r>
            <a:r>
              <a:rPr lang="ru-RU" sz="900" b="1" dirty="0" smtClean="0">
                <a:latin typeface="Geometria" panose="020B0403020204020204" pitchFamily="34" charset="-52"/>
              </a:rPr>
              <a:t>М</a:t>
            </a:r>
            <a:r>
              <a:rPr lang="en-US" sz="900" b="1" dirty="0" smtClean="0">
                <a:latin typeface="Geometria" panose="020B0403020204020204" pitchFamily="34" charset="-52"/>
              </a:rPr>
              <a:t>1</a:t>
            </a:r>
            <a:r>
              <a:rPr lang="ru-RU" sz="900" b="1" dirty="0" smtClean="0">
                <a:latin typeface="Geometria" panose="020B0403020204020204" pitchFamily="34" charset="-52"/>
              </a:rPr>
              <a:t>, мВ/м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23232" y="6260296"/>
            <a:ext cx="2057400" cy="10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39164" y="6171529"/>
            <a:ext cx="1097074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Geometria" panose="020B0403020204020204" pitchFamily="34" charset="-52"/>
              </a:rPr>
              <a:t>М</a:t>
            </a:r>
            <a:r>
              <a:rPr lang="en-US" sz="900" b="1" dirty="0" smtClean="0">
                <a:latin typeface="Geometria" panose="020B0403020204020204" pitchFamily="34" charset="-52"/>
              </a:rPr>
              <a:t>2-</a:t>
            </a:r>
            <a:r>
              <a:rPr lang="ru-RU" sz="900" b="1" dirty="0">
                <a:latin typeface="Geometria" panose="020B0403020204020204" pitchFamily="34" charset="-52"/>
              </a:rPr>
              <a:t> </a:t>
            </a:r>
            <a:r>
              <a:rPr lang="ru-RU" sz="900" b="1" dirty="0" smtClean="0">
                <a:latin typeface="Geometria" panose="020B0403020204020204" pitchFamily="34" charset="-52"/>
              </a:rPr>
              <a:t>М</a:t>
            </a:r>
            <a:r>
              <a:rPr lang="en-US" sz="900" b="1" dirty="0" smtClean="0">
                <a:latin typeface="Geometria" panose="020B0403020204020204" pitchFamily="34" charset="-52"/>
              </a:rPr>
              <a:t>1</a:t>
            </a:r>
            <a:r>
              <a:rPr lang="ru-RU" sz="900" b="1" dirty="0" smtClean="0">
                <a:latin typeface="Geometria" panose="020B0403020204020204" pitchFamily="34" charset="-52"/>
              </a:rPr>
              <a:t>, мВ/м</a:t>
            </a:r>
            <a:endParaRPr lang="ru-RU" sz="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0913" y="2868824"/>
            <a:ext cx="17395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Геомагнитные координаты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40912" y="5701234"/>
            <a:ext cx="17395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Геомагнитные координаты</a:t>
            </a:r>
          </a:p>
        </p:txBody>
      </p:sp>
    </p:spTree>
    <p:extLst>
      <p:ext uri="{BB962C8B-B14F-4D97-AF65-F5344CB8AC3E}">
        <p14:creationId xmlns:p14="http://schemas.microsoft.com/office/powerpoint/2010/main" val="18909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r="2393"/>
          <a:stretch/>
        </p:blipFill>
        <p:spPr>
          <a:xfrm>
            <a:off x="-5" y="3904"/>
            <a:ext cx="1219200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200" y="1524993"/>
            <a:ext cx="8580889" cy="505665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Geometria" panose="020B0403020204020204" pitchFamily="34" charset="-52"/>
              </a:rPr>
              <a:t>В работе </a:t>
            </a:r>
            <a:r>
              <a:rPr lang="ru-RU" sz="2000" dirty="0" smtClean="0">
                <a:latin typeface="Geometria" panose="020B0403020204020204" pitchFamily="34" charset="-52"/>
              </a:rPr>
              <a:t>использован новый </a:t>
            </a:r>
            <a:r>
              <a:rPr lang="ru-RU" sz="2000" dirty="0">
                <a:latin typeface="Geometria" panose="020B0403020204020204" pitchFamily="34" charset="-52"/>
              </a:rPr>
              <a:t>подход к учету АГВ, генерируемых тропосферными конвективными источниками, в крупномасштабных моделях атмосферы. </a:t>
            </a:r>
            <a:endParaRPr lang="en-US" sz="2000" dirty="0" smtClean="0">
              <a:latin typeface="Geometria" panose="020B0403020204020204" pitchFamily="34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metria" panose="020B0403020204020204" pitchFamily="34" charset="-52"/>
              </a:rPr>
              <a:t>Проведенные расчеты показали, что</a:t>
            </a:r>
            <a:r>
              <a:rPr lang="ru-RU" sz="1800" dirty="0">
                <a:latin typeface="Geometria" panose="020B0403020204020204" pitchFamily="34" charset="-52"/>
              </a:rPr>
              <a:t/>
            </a:r>
            <a:br>
              <a:rPr lang="ru-RU" sz="1800" dirty="0">
                <a:latin typeface="Geometria" panose="020B0403020204020204" pitchFamily="34" charset="-52"/>
              </a:rPr>
            </a:br>
            <a:endParaRPr lang="ru-RU" sz="1800" b="1" dirty="0">
              <a:solidFill>
                <a:srgbClr val="001D2A"/>
              </a:solidFill>
              <a:latin typeface="Geometria" panose="020B0403020204020204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3393" y="114284"/>
            <a:ext cx="91743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1D2A"/>
                </a:solidFill>
                <a:latin typeface="Geometria" panose="020B0403020204020204" pitchFamily="34" charset="-52"/>
              </a:rPr>
              <a:t>Заключение</a:t>
            </a:r>
            <a:endParaRPr lang="ru-RU" sz="4000" b="1" dirty="0">
              <a:solidFill>
                <a:srgbClr val="001D2A"/>
              </a:solidFill>
              <a:latin typeface="Geometria" panose="020B0403020204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>
            <a:off x="777559" y="1182758"/>
            <a:ext cx="1630018" cy="1689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5913" y="6376847"/>
            <a:ext cx="9551887" cy="27725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dirty="0">
                <a:latin typeface="Geometria" panose="020B0403020204020204" pitchFamily="34" charset="-52"/>
              </a:rPr>
              <a:t>Исследование выполнено за счет гранта Российского научного фонда </a:t>
            </a:r>
            <a:r>
              <a:rPr lang="ru-RU" sz="1200" b="1" dirty="0">
                <a:latin typeface="Geometria" panose="020B0403020204020204" pitchFamily="34" charset="-52"/>
              </a:rPr>
              <a:t>№ 23-77-10004</a:t>
            </a:r>
            <a:r>
              <a:rPr lang="ru-RU" sz="1200" dirty="0">
                <a:latin typeface="Geometria" panose="020B0403020204020204" pitchFamily="34" charset="-52"/>
              </a:rPr>
              <a:t>, https://rscf.ru/project/23-77-10004/</a:t>
            </a:r>
            <a:endParaRPr lang="ru-RU" sz="1200" b="1" dirty="0">
              <a:latin typeface="Geometria" panose="020B0403020204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090" y="2840109"/>
            <a:ext cx="7054110" cy="373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Geometria" panose="020B0403020204020204" pitchFamily="34" charset="-52"/>
              </a:rPr>
              <a:t> </a:t>
            </a:r>
            <a:r>
              <a:rPr lang="ru-RU" sz="1400" dirty="0" smtClean="0">
                <a:latin typeface="Geometria" panose="020B0403020204020204" pitchFamily="34" charset="-52"/>
              </a:rPr>
              <a:t>порождаемые </a:t>
            </a:r>
            <a:r>
              <a:rPr lang="ru-RU" sz="1400" dirty="0">
                <a:latin typeface="Geometria" panose="020B0403020204020204" pitchFamily="34" charset="-52"/>
              </a:rPr>
              <a:t>метеорологическим источником возмущения могут </a:t>
            </a:r>
            <a:r>
              <a:rPr lang="ru-RU" sz="1400" dirty="0" smtClean="0">
                <a:latin typeface="Geometria" panose="020B0403020204020204" pitchFamily="34" charset="-52"/>
              </a:rPr>
              <a:t> </a:t>
            </a:r>
            <a:r>
              <a:rPr lang="ru-RU" sz="1400" dirty="0">
                <a:latin typeface="Geometria" panose="020B0403020204020204" pitchFamily="34" charset="-52"/>
              </a:rPr>
              <a:t>как положительные, так и отрицательные возмущения в полном электронном содержании вблизи эпицентра </a:t>
            </a:r>
            <a:r>
              <a:rPr lang="ru-RU" sz="1400" dirty="0" smtClean="0">
                <a:latin typeface="Geometria" panose="020B0403020204020204" pitchFamily="34" charset="-52"/>
              </a:rPr>
              <a:t>шторма</a:t>
            </a:r>
            <a:r>
              <a:rPr lang="en-US" sz="1400" dirty="0" smtClean="0">
                <a:latin typeface="Geometria" panose="020B0403020204020204" pitchFamily="34" charset="-52"/>
              </a:rPr>
              <a:t>;</a:t>
            </a:r>
            <a:endParaRPr lang="en-US" sz="1400" dirty="0">
              <a:latin typeface="Geometria" panose="020B0403020204020204" pitchFamily="34" charset="-52"/>
            </a:endParaRPr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Geometria" panose="020B0403020204020204" pitchFamily="34" charset="-52"/>
              </a:rPr>
              <a:t>распространение </a:t>
            </a:r>
            <a:r>
              <a:rPr lang="ru-RU" sz="1400" dirty="0">
                <a:latin typeface="Geometria" panose="020B0403020204020204" pitchFamily="34" charset="-52"/>
              </a:rPr>
              <a:t>волн из тропосферы приводит к локальному уменьшению n[O]/n[N</a:t>
            </a:r>
            <a:r>
              <a:rPr lang="ru-RU" sz="1400" baseline="-25000" dirty="0">
                <a:latin typeface="Geometria" panose="020B0403020204020204" pitchFamily="34" charset="-52"/>
              </a:rPr>
              <a:t>2</a:t>
            </a:r>
            <a:r>
              <a:rPr lang="ru-RU" sz="1400" dirty="0">
                <a:latin typeface="Geometria" panose="020B0403020204020204" pitchFamily="34" charset="-52"/>
              </a:rPr>
              <a:t>]  над областью генерации </a:t>
            </a:r>
            <a:r>
              <a:rPr lang="ru-RU" sz="1400" dirty="0" smtClean="0">
                <a:latin typeface="Geometria" panose="020B0403020204020204" pitchFamily="34" charset="-52"/>
              </a:rPr>
              <a:t>волн</a:t>
            </a:r>
            <a:r>
              <a:rPr lang="en-US" sz="1400" dirty="0" smtClean="0">
                <a:latin typeface="Geometria" panose="020B0403020204020204" pitchFamily="34" charset="-52"/>
              </a:rPr>
              <a:t>;</a:t>
            </a:r>
            <a:endParaRPr lang="ru-RU" sz="1400" dirty="0">
              <a:latin typeface="Geometria" panose="020B0403020204020204" pitchFamily="34" charset="-52"/>
            </a:endParaRPr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Geometria" panose="020B0403020204020204" pitchFamily="34" charset="-52"/>
              </a:rPr>
              <a:t>важным механизмом, определяющим воздействие атмосферных волн на TEC, является изменение направления меридиональной компоненты </a:t>
            </a:r>
            <a:r>
              <a:rPr lang="ru-RU" sz="1400" dirty="0" err="1">
                <a:latin typeface="Geometria" panose="020B0403020204020204" pitchFamily="34" charset="-52"/>
              </a:rPr>
              <a:t>термосферного</a:t>
            </a:r>
            <a:r>
              <a:rPr lang="ru-RU" sz="1400" dirty="0">
                <a:latin typeface="Geometria" panose="020B0403020204020204" pitchFamily="34" charset="-52"/>
              </a:rPr>
              <a:t> ветра. Описанные выше механизмы воздействие термосферы на электронную концентрацию приводят к формированию дипольно-подобной структуры возмущений </a:t>
            </a:r>
            <a:r>
              <a:rPr lang="ru-RU" sz="1400" dirty="0" smtClean="0">
                <a:latin typeface="Geometria" panose="020B0403020204020204" pitchFamily="34" charset="-52"/>
              </a:rPr>
              <a:t>ПЭС</a:t>
            </a:r>
            <a:r>
              <a:rPr lang="en-US" sz="1400" dirty="0" smtClean="0">
                <a:latin typeface="Geometria" panose="020B0403020204020204" pitchFamily="34" charset="-52"/>
              </a:rPr>
              <a:t>;</a:t>
            </a:r>
            <a:endParaRPr lang="ru-RU" sz="1400" dirty="0">
              <a:latin typeface="Geometria" panose="020B0403020204020204" pitchFamily="34" charset="-52"/>
            </a:endParaRPr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Geometria" panose="020B0403020204020204" pitchFamily="34" charset="-52"/>
              </a:rPr>
              <a:t> зональный ветер также оказывает влияние на структуру и интенсивность возмущений </a:t>
            </a:r>
            <a:r>
              <a:rPr lang="ru-RU" sz="1400" dirty="0" smtClean="0">
                <a:latin typeface="Geometria" panose="020B0403020204020204" pitchFamily="34" charset="-52"/>
              </a:rPr>
              <a:t>ПЭС</a:t>
            </a:r>
            <a:r>
              <a:rPr lang="en-US" sz="1400" dirty="0">
                <a:latin typeface="Geometria" panose="020B0403020204020204" pitchFamily="34" charset="-52"/>
              </a:rPr>
              <a:t>;</a:t>
            </a:r>
            <a:endParaRPr lang="ru-RU" sz="1400" dirty="0">
              <a:latin typeface="Geometria" panose="020B0403020204020204" pitchFamily="34" charset="-52"/>
            </a:endParaRPr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Geometria" panose="020B0403020204020204" pitchFamily="34" charset="-52"/>
              </a:rPr>
              <a:t>распространение атмосферных волн влияет на изменение электрического поля и приводит к изменениям в </a:t>
            </a:r>
            <a:r>
              <a:rPr lang="ru-RU" sz="1400" dirty="0" err="1">
                <a:latin typeface="Geometria" panose="020B0403020204020204" pitchFamily="34" charset="-52"/>
              </a:rPr>
              <a:t>магнитосопряженной</a:t>
            </a:r>
            <a:r>
              <a:rPr lang="ru-RU" sz="1400" dirty="0">
                <a:latin typeface="Geometria" panose="020B0403020204020204" pitchFamily="34" charset="-52"/>
              </a:rPr>
              <a:t> точке.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005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/>
          <a:stretch/>
        </p:blipFill>
        <p:spPr>
          <a:xfrm>
            <a:off x="9186358" y="488339"/>
            <a:ext cx="2888295" cy="232367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r="24829"/>
          <a:stretch/>
        </p:blipFill>
        <p:spPr>
          <a:xfrm>
            <a:off x="15735" y="-1276"/>
            <a:ext cx="12176265" cy="6859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3133350"/>
            <a:ext cx="7525305" cy="1565653"/>
          </a:xfrm>
          <a:prstGeom prst="rect">
            <a:avLst/>
          </a:prstGeom>
          <a:solidFill>
            <a:srgbClr val="003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667" y="2945687"/>
            <a:ext cx="7258050" cy="124824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F2F2F2"/>
                </a:solidFill>
                <a:latin typeface="Geometria" panose="020B0403020204020204" pitchFamily="34" charset="-52"/>
              </a:rPr>
              <a:t>Спасибо за внимание!</a:t>
            </a:r>
            <a:endParaRPr lang="ru-RU" sz="3200" b="1" dirty="0">
              <a:solidFill>
                <a:srgbClr val="F2F2F2"/>
              </a:solidFill>
              <a:latin typeface="Geometria" panose="020B0403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65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18" y="352921"/>
            <a:ext cx="3784182" cy="60658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64" y="4722364"/>
            <a:ext cx="4722289" cy="1278387"/>
          </a:xfrm>
          <a:prstGeom prst="rect">
            <a:avLst/>
          </a:prstGeom>
          <a:solidFill>
            <a:srgbClr val="003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5"/>
          <a:stretch/>
        </p:blipFill>
        <p:spPr>
          <a:xfrm>
            <a:off x="5281" y="0"/>
            <a:ext cx="6604688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1739" y="323021"/>
            <a:ext cx="56749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2F2F2"/>
                </a:solidFill>
                <a:latin typeface="Geometria" panose="020B0403020204020204" pitchFamily="34" charset="-52"/>
              </a:rPr>
              <a:t>Атмосферные волны</a:t>
            </a:r>
            <a:endParaRPr lang="ru-RU" sz="3000" b="1" dirty="0">
              <a:solidFill>
                <a:srgbClr val="F2F2F2"/>
              </a:solidFill>
              <a:latin typeface="Geometria" panose="020B0403020204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355" y="1711126"/>
            <a:ext cx="6254781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F2F2F2"/>
                </a:solidFill>
                <a:latin typeface="Geometria" panose="020B0403020204020204" pitchFamily="34" charset="-52"/>
              </a:rPr>
              <a:t>Метеорологические возмущения являются источником атмосферных волн, в том числе и акустических и внутренних гравитационных волн.  Волны, распространяющиеся из нижней атмосферы, могут достигать высот верхней атмосферы и вследствие процессов диссипации существенно влиять на вариаций </a:t>
            </a:r>
            <a:r>
              <a:rPr lang="ru-RU" sz="1600" b="1" dirty="0" err="1">
                <a:solidFill>
                  <a:srgbClr val="F2F2F2"/>
                </a:solidFill>
                <a:latin typeface="Geometria" panose="020B0403020204020204" pitchFamily="34" charset="-52"/>
              </a:rPr>
              <a:t>термосферных</a:t>
            </a:r>
            <a:r>
              <a:rPr lang="ru-RU" sz="1600" b="1" dirty="0">
                <a:solidFill>
                  <a:srgbClr val="F2F2F2"/>
                </a:solidFill>
                <a:latin typeface="Geometria" panose="020B0403020204020204" pitchFamily="34" charset="-52"/>
              </a:rPr>
              <a:t> и ионосферных параметров. </a:t>
            </a:r>
          </a:p>
          <a:p>
            <a:pPr marL="214308" indent="-214308" algn="just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F2F2F2"/>
                </a:solidFill>
                <a:latin typeface="Geometria" panose="020B0403020204020204" pitchFamily="34" charset="-52"/>
              </a:rPr>
              <a:t>В настоящее время считается, что атмосферная изменчивость обеспечивает 10 – 15 % вариаций Полного Электронного Содержания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7711" y="5167727"/>
            <a:ext cx="5882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2F2F2"/>
                </a:solidFill>
                <a:latin typeface="Geometria" panose="020B0403020204020204" pitchFamily="34" charset="-52"/>
              </a:rPr>
              <a:t>Как учитывать эффекты сильных метеорологических событий в крупномасштабных  моделях верхней атмосферы-ионосферы?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2F2F2"/>
                </a:solidFill>
                <a:latin typeface="Geometria" panose="020B0403020204020204" pitchFamily="34" charset="-52"/>
              </a:rPr>
              <a:t>Можно ли диагностировать результат от локальных метеорологических событий в измерениях ПЭС?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1" y="4922186"/>
            <a:ext cx="660642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4" descr="Details are in the caption following the image"/>
          <p:cNvSpPr>
            <a:spLocks noChangeAspect="1" noChangeArrowheads="1"/>
          </p:cNvSpPr>
          <p:nvPr/>
        </p:nvSpPr>
        <p:spPr bwMode="auto">
          <a:xfrm>
            <a:off x="15911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757" y="352920"/>
            <a:ext cx="322389" cy="21492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572709" y="6505360"/>
            <a:ext cx="2647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dvTT5843c571"/>
              </a:rPr>
              <a:t>Occhipinti</a:t>
            </a:r>
            <a:r>
              <a:rPr lang="ru-RU" sz="1600" dirty="0">
                <a:latin typeface="AdvTT5843c571"/>
              </a:rPr>
              <a:t> </a:t>
            </a:r>
            <a:r>
              <a:rPr lang="en-US" sz="1600" dirty="0">
                <a:latin typeface="AdvTT5843c571"/>
              </a:rPr>
              <a:t>et al., 2006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76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5057" y="996467"/>
            <a:ext cx="5650137" cy="217804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en-US" b="1" dirty="0" err="1" smtClean="0">
                <a:latin typeface="Geometria" panose="020B0403020204020204" pitchFamily="34" charset="-52"/>
              </a:rPr>
              <a:t>Atmo</a:t>
            </a:r>
            <a:r>
              <a:rPr lang="en-US" b="1" dirty="0" err="1">
                <a:latin typeface="Geometria" panose="020B0403020204020204" pitchFamily="34" charset="-52"/>
              </a:rPr>
              <a:t>S</a:t>
            </a:r>
            <a:r>
              <a:rPr lang="en-US" b="1" dirty="0" err="1" smtClean="0">
                <a:latin typeface="Geometria" panose="020B0403020204020204" pitchFamily="34" charset="-52"/>
              </a:rPr>
              <a:t>ym</a:t>
            </a:r>
            <a:r>
              <a:rPr lang="en-US" dirty="0" smtClean="0">
                <a:latin typeface="Geometria" panose="020B0403020204020204" pitchFamily="34" charset="-52"/>
              </a:rPr>
              <a:t> </a:t>
            </a:r>
            <a:r>
              <a:rPr lang="en-US" dirty="0">
                <a:latin typeface="Geometria" panose="020B0403020204020204" pitchFamily="34" charset="-52"/>
              </a:rPr>
              <a:t>–</a:t>
            </a:r>
            <a:r>
              <a:rPr lang="ru-RU" dirty="0">
                <a:latin typeface="Geometria" panose="020B0403020204020204" pitchFamily="34" charset="-52"/>
              </a:rPr>
              <a:t> региональная модель нейтральной атмосферы высокого разрешения, основанная на решении систем нелинейных гидродинамических уравнений. Модель позволяет рассчитывать распространение АВ и ВГВ в диапазоне высот 0–500 км и на территории с горизонтальным масштабом до нескольких тысяч километров.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057" y="4144652"/>
            <a:ext cx="5750943" cy="2578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1700" b="1" dirty="0">
                <a:latin typeface="Geometria" panose="020B0403020204020204" pitchFamily="34" charset="-52"/>
              </a:rPr>
              <a:t>GSM TIP  </a:t>
            </a:r>
            <a:r>
              <a:rPr lang="en-US" sz="1700" dirty="0">
                <a:latin typeface="Geometria" panose="020B0403020204020204" pitchFamily="34" charset="-52"/>
              </a:rPr>
              <a:t>–</a:t>
            </a:r>
            <a:r>
              <a:rPr lang="ru-RU" sz="1700" dirty="0">
                <a:latin typeface="Geometria" panose="020B0403020204020204" pitchFamily="34" charset="-52"/>
              </a:rPr>
              <a:t> модель, основанная на численном интегрировании системы </a:t>
            </a:r>
            <a:r>
              <a:rPr lang="ru-RU" sz="1700" dirty="0" err="1">
                <a:latin typeface="Geometria" panose="020B0403020204020204" pitchFamily="34" charset="-52"/>
              </a:rPr>
              <a:t>квазигидродинамических</a:t>
            </a:r>
            <a:r>
              <a:rPr lang="ru-RU" sz="1700" dirty="0">
                <a:latin typeface="Geometria" panose="020B0403020204020204" pitchFamily="34" charset="-52"/>
              </a:rPr>
              <a:t> уравнений непрерывности, движения и теплового баланса для нейтральных и заряженных частиц холодной околоземной плазмы совместно с уравнением для электрического потенциала в интервале высот от 80 км до геоцентрического расстояния ~15 земных радиусов с учетом несовпадения географической и геомагнитной осей.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694869" y="6909246"/>
            <a:ext cx="2057400" cy="365125"/>
          </a:xfrm>
        </p:spPr>
        <p:txBody>
          <a:bodyPr/>
          <a:lstStyle/>
          <a:p>
            <a:fld id="{0DD941DA-BC2A-45E1-B41A-F93A8276CF7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207611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Мультимодельный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 подход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69011" y="788259"/>
            <a:ext cx="12568686" cy="129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Плюс 5"/>
          <p:cNvSpPr/>
          <p:nvPr/>
        </p:nvSpPr>
        <p:spPr>
          <a:xfrm>
            <a:off x="2912521" y="3252262"/>
            <a:ext cx="615145" cy="62996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718" y="2968480"/>
            <a:ext cx="1243193" cy="1197524"/>
          </a:xfrm>
          <a:prstGeom prst="rect">
            <a:avLst/>
          </a:prstGeom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87721" y="91768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79" y="3173050"/>
            <a:ext cx="1058830" cy="8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694869" y="6909246"/>
            <a:ext cx="2057400" cy="365125"/>
          </a:xfrm>
        </p:spPr>
        <p:txBody>
          <a:bodyPr/>
          <a:lstStyle/>
          <a:p>
            <a:fld id="{0DD941DA-BC2A-45E1-B41A-F93A8276CF7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207611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Мультимодельный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 подход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69011" y="788259"/>
            <a:ext cx="12568686" cy="1294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87721" y="91768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pic>
        <p:nvPicPr>
          <p:cNvPr id="17" name="Рисунок 16" descr="Изображение выглядит как текст, снимок экрана, Красочность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922C691-8C9F-6CB9-5E30-2870215857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0" r="35895"/>
          <a:stretch/>
        </p:blipFill>
        <p:spPr>
          <a:xfrm>
            <a:off x="9347077" y="2697955"/>
            <a:ext cx="1619626" cy="9698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925029" y="993354"/>
            <a:ext cx="4188542" cy="12167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25029" y="2521626"/>
            <a:ext cx="4188542" cy="121674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25029" y="4049898"/>
            <a:ext cx="4188542" cy="121674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25029" y="5578170"/>
            <a:ext cx="4188542" cy="12167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856298" y="2210095"/>
            <a:ext cx="326004" cy="311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856298" y="3738079"/>
            <a:ext cx="326004" cy="311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8856298" y="5266927"/>
            <a:ext cx="326004" cy="311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225966" y="994110"/>
            <a:ext cx="3586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</a:rPr>
              <a:t>Расчет распространений волн в модели </a:t>
            </a:r>
            <a:r>
              <a:rPr lang="en-US" sz="1200" b="1" dirty="0" err="1" smtClean="0">
                <a:latin typeface="Times New Roman" panose="02020603050405020304" pitchFamily="18" charset="0"/>
              </a:rPr>
              <a:t>AtmoSym</a:t>
            </a:r>
            <a:endParaRPr lang="ru-RU" sz="1200" b="1" dirty="0"/>
          </a:p>
        </p:txBody>
      </p:sp>
      <p:pic>
        <p:nvPicPr>
          <p:cNvPr id="26" name="Рисунок 2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0"/>
          <a:stretch/>
        </p:blipFill>
        <p:spPr bwMode="auto">
          <a:xfrm>
            <a:off x="7561497" y="1277013"/>
            <a:ext cx="2959440" cy="88737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8001759" y="2492335"/>
            <a:ext cx="2035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</a:rPr>
              <a:t>Спектральный анализ</a:t>
            </a:r>
            <a:endParaRPr lang="ru-RU" sz="14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8" t="72045" r="34292" b="346"/>
          <a:stretch/>
        </p:blipFill>
        <p:spPr>
          <a:xfrm>
            <a:off x="6912609" y="2806462"/>
            <a:ext cx="2376456" cy="86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987342" y="4495427"/>
                <a:ext cx="1554335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342" y="4495427"/>
                <a:ext cx="1554335" cy="495649"/>
              </a:xfrm>
              <a:prstGeom prst="rect">
                <a:avLst/>
              </a:prstGeom>
              <a:blipFill>
                <a:blip r:embed="rId8"/>
                <a:stretch>
                  <a:fillRect t="-35366" r="-16471" b="-79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7062" y="4334734"/>
            <a:ext cx="2566900" cy="8764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040832" y="4067418"/>
            <a:ext cx="1956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</a:rPr>
              <a:t>Расчет притока тепла</a:t>
            </a:r>
            <a:endParaRPr lang="ru-RU" sz="1400" b="1" dirty="0"/>
          </a:p>
        </p:txBody>
      </p:sp>
      <p:pic>
        <p:nvPicPr>
          <p:cNvPr id="32" name="Picture 2" descr="Рис.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85" y="5633509"/>
            <a:ext cx="1117954" cy="11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8189117" y="5803096"/>
            <a:ext cx="2905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дополнительного нагрева от распространяющихся атмосферных волн добавляется в уравнение теплового баланса нейтрального газа модели ГСМ ТИП как источник тепла.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630218" y="5581636"/>
            <a:ext cx="2029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</a:rPr>
              <a:t>Источник в ГСМ ТИП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45057" y="996467"/>
            <a:ext cx="5650137" cy="217804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en-US" b="1" dirty="0" err="1">
                <a:latin typeface="Geometria" panose="020B0403020204020204" pitchFamily="34" charset="-52"/>
              </a:rPr>
              <a:t>Atmosym</a:t>
            </a:r>
            <a:r>
              <a:rPr lang="en-US" dirty="0">
                <a:latin typeface="Geometria" panose="020B0403020204020204" pitchFamily="34" charset="-52"/>
              </a:rPr>
              <a:t> –</a:t>
            </a:r>
            <a:r>
              <a:rPr lang="ru-RU" dirty="0">
                <a:latin typeface="Geometria" panose="020B0403020204020204" pitchFamily="34" charset="-52"/>
              </a:rPr>
              <a:t> региональная модель нейтральной атмосферы высокого разрешения, основанная на решении систем нелинейных гидродинамических уравнений. Модель позволяет рассчитывать распространение АВ и ВГВ в диапазоне высот 0–500 км и на территории с горизонтальным масштабом до нескольких тысяч километров.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5057" y="4144652"/>
            <a:ext cx="5750943" cy="2578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1700" b="1" dirty="0">
                <a:latin typeface="Geometria" panose="020B0403020204020204" pitchFamily="34" charset="-52"/>
              </a:rPr>
              <a:t>GSM TIP  </a:t>
            </a:r>
            <a:r>
              <a:rPr lang="en-US" sz="1700" dirty="0">
                <a:latin typeface="Geometria" panose="020B0403020204020204" pitchFamily="34" charset="-52"/>
              </a:rPr>
              <a:t>–</a:t>
            </a:r>
            <a:r>
              <a:rPr lang="ru-RU" sz="1700" dirty="0">
                <a:latin typeface="Geometria" panose="020B0403020204020204" pitchFamily="34" charset="-52"/>
              </a:rPr>
              <a:t> модель, основанная на численном интегрировании системы </a:t>
            </a:r>
            <a:r>
              <a:rPr lang="ru-RU" sz="1700" dirty="0" err="1">
                <a:latin typeface="Geometria" panose="020B0403020204020204" pitchFamily="34" charset="-52"/>
              </a:rPr>
              <a:t>квазигидродинамических</a:t>
            </a:r>
            <a:r>
              <a:rPr lang="ru-RU" sz="1700" dirty="0">
                <a:latin typeface="Geometria" panose="020B0403020204020204" pitchFamily="34" charset="-52"/>
              </a:rPr>
              <a:t> уравнений непрерывности, движения и теплового баланса для нейтральных и заряженных частиц холодной околоземной плазмы совместно с уравнением для электрического потенциала в интервале высот от 80 км до геоцентрического расстояния ~15 земных радиусов с учетом несовпадения географической и геомагнитной осей.</a:t>
            </a:r>
          </a:p>
        </p:txBody>
      </p:sp>
      <p:sp>
        <p:nvSpPr>
          <p:cNvPr id="37" name="Плюс 36"/>
          <p:cNvSpPr/>
          <p:nvPr/>
        </p:nvSpPr>
        <p:spPr>
          <a:xfrm>
            <a:off x="2912521" y="3252262"/>
            <a:ext cx="615145" cy="62996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9718" y="2968480"/>
            <a:ext cx="1243193" cy="11975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79" y="3173050"/>
            <a:ext cx="1058830" cy="8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233817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Моделируемое событие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112143" y="787815"/>
            <a:ext cx="12551434" cy="129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5" name="Рисунок 64" descr="C:\Users\Yuliya\Desktop\для публикаций\ANGEO\1-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" y="974975"/>
            <a:ext cx="3396184" cy="23270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3572838" y="3146357"/>
                <a:ext cx="3003198" cy="808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𝑒𝑥𝑝</m:t>
                    </m:r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∗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838" y="3146357"/>
                <a:ext cx="3003198" cy="8084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рямоугольник 71"/>
          <p:cNvSpPr/>
          <p:nvPr/>
        </p:nvSpPr>
        <p:spPr>
          <a:xfrm>
            <a:off x="3498348" y="1176438"/>
            <a:ext cx="3368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Geometria" panose="020B0403020204020204" pitchFamily="34" charset="-52"/>
              </a:rPr>
              <a:t>Возмущения давления, вызванные метеорологическим штормом, наблюдавшимся над Московской областью 29 мая 2017 г. В качестве источника волн на нижней границе использовались вариации атмосферного давления, полученные на сети микробарографов Института физики атмосферы им. А.М. Обухова </a:t>
            </a:r>
            <a:r>
              <a:rPr lang="ru-RU" sz="1200" dirty="0" smtClean="0">
                <a:latin typeface="Geometria" panose="020B0403020204020204" pitchFamily="34" charset="-52"/>
              </a:rPr>
              <a:t>РАН.</a:t>
            </a:r>
            <a:endParaRPr lang="ru-RU" sz="1200" dirty="0">
              <a:latin typeface="Geometria" panose="020B0403020204020204" pitchFamily="34" charset="-52"/>
            </a:endParaRPr>
          </a:p>
        </p:txBody>
      </p:sp>
      <p:pic>
        <p:nvPicPr>
          <p:cNvPr id="73" name="Picture 2" descr="https://lh7-us.googleusercontent.com/fyMw8kSzPLeMRNJdz_ltZa2gh9daqKBM69wfd_dzmRGqFnptg9GpSRk7XA8EEHwEU9ee44AEOQFdP4ND8jyxBh1UCLbffWV8fXMEtlLzflo_xkGu2f_WmTDss2E0kJU56Ri9Y8gE0-r3733HUloaz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5" y="3429000"/>
            <a:ext cx="3231202" cy="32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809069" y="986143"/>
            <a:ext cx="183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metria" panose="020B0403020204020204" pitchFamily="34" charset="-52"/>
              </a:rPr>
              <a:t>29 мая, 2017 г.</a:t>
            </a:r>
            <a:endParaRPr lang="ru-RU" b="1" dirty="0">
              <a:latin typeface="Geometria" panose="020B0403020204020204" pitchFamily="34" charset="-5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505690" y="3429000"/>
            <a:ext cx="616022" cy="3048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0839" y="3359916"/>
            <a:ext cx="3303849" cy="33944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90" y="4262710"/>
            <a:ext cx="3147295" cy="20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233817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Моделируемое событие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112143" y="787815"/>
            <a:ext cx="12551434" cy="129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21" y="931875"/>
            <a:ext cx="4984769" cy="1331667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8435838" y="1329074"/>
            <a:ext cx="31022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600290" y="1334108"/>
            <a:ext cx="25464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2.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638379" y="1340500"/>
            <a:ext cx="25464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3.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429561" y="1493834"/>
            <a:ext cx="26377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4.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586083" y="1528108"/>
            <a:ext cx="25464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5.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632639" y="1527677"/>
            <a:ext cx="25996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6.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30099" y="1670653"/>
            <a:ext cx="315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C00000"/>
                </a:solidFill>
                <a:latin typeface="Geometria" panose="020B0403020204020204" pitchFamily="34" charset="-52"/>
              </a:rPr>
              <a:t>7</a:t>
            </a:r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572435" y="1719666"/>
            <a:ext cx="26247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8.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639463" y="1705838"/>
            <a:ext cx="2555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C00000"/>
                </a:solidFill>
                <a:latin typeface="Geometria" panose="020B0403020204020204" pitchFamily="34" charset="-52"/>
              </a:rPr>
              <a:t>9</a:t>
            </a:r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17590" y="1868935"/>
            <a:ext cx="31486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10.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565648" y="1862123"/>
            <a:ext cx="27943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11.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635472" y="1863491"/>
            <a:ext cx="3029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12.</a:t>
            </a:r>
            <a:endParaRPr lang="ru-RU" sz="600" dirty="0">
              <a:solidFill>
                <a:srgbClr val="C00000"/>
              </a:solidFill>
            </a:endParaRPr>
          </a:p>
        </p:txBody>
      </p:sp>
      <p:pic>
        <p:nvPicPr>
          <p:cNvPr id="65" name="Рисунок 64" descr="C:\Users\Yuliya\Desktop\для публикаций\ANGEO\1-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" y="974975"/>
            <a:ext cx="3396184" cy="23270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3572838" y="3146357"/>
                <a:ext cx="3003198" cy="808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𝑒𝑥𝑝</m:t>
                    </m:r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∗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838" y="3146357"/>
                <a:ext cx="3003198" cy="80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рямоугольник 71"/>
          <p:cNvSpPr/>
          <p:nvPr/>
        </p:nvSpPr>
        <p:spPr>
          <a:xfrm>
            <a:off x="3498348" y="1176438"/>
            <a:ext cx="3368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Geometria" panose="020B0403020204020204" pitchFamily="34" charset="-52"/>
              </a:rPr>
              <a:t>Возмущения давления, вызванные метеорологическим штормом, наблюдавшимся над Московской областью 29 мая 2017 г. В качестве источника волн на нижней границе использовались вариации атмосферного давления, полученные на сети микробарографов Института физики атмосферы им. А.М. Обухова </a:t>
            </a:r>
            <a:r>
              <a:rPr lang="ru-RU" sz="1200" dirty="0" smtClean="0">
                <a:latin typeface="Geometria" panose="020B0403020204020204" pitchFamily="34" charset="-52"/>
              </a:rPr>
              <a:t>РАН.</a:t>
            </a:r>
            <a:endParaRPr lang="ru-RU" sz="1200" dirty="0">
              <a:latin typeface="Geometria" panose="020B0403020204020204" pitchFamily="34" charset="-52"/>
            </a:endParaRPr>
          </a:p>
        </p:txBody>
      </p:sp>
      <p:pic>
        <p:nvPicPr>
          <p:cNvPr id="73" name="Picture 2" descr="https://lh7-us.googleusercontent.com/fyMw8kSzPLeMRNJdz_ltZa2gh9daqKBM69wfd_dzmRGqFnptg9GpSRk7XA8EEHwEU9ee44AEOQFdP4ND8jyxBh1UCLbffWV8fXMEtlLzflo_xkGu2f_WmTDss2E0kJU56Ri9Y8gE0-r3733HUloaz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5" y="3429000"/>
            <a:ext cx="3231202" cy="32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809069" y="986143"/>
            <a:ext cx="183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metria" panose="020B0403020204020204" pitchFamily="34" charset="-52"/>
              </a:rPr>
              <a:t>29 мая, 2017 г.</a:t>
            </a:r>
            <a:endParaRPr lang="ru-RU" b="1" dirty="0">
              <a:latin typeface="Geometria" panose="020B0403020204020204" pitchFamily="34" charset="-5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505690" y="3429000"/>
            <a:ext cx="616022" cy="3048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0839" y="3359916"/>
            <a:ext cx="3303849" cy="33944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90" y="4262710"/>
            <a:ext cx="3147295" cy="20124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82961" y="1105345"/>
            <a:ext cx="99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Geometria" panose="020B0403020204020204" pitchFamily="34" charset="-52"/>
              </a:rPr>
              <a:t>AtmoSym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695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233817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Моделируемое событие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112143" y="787815"/>
            <a:ext cx="12551434" cy="129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21" y="931875"/>
            <a:ext cx="4984769" cy="133166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44" y="2373348"/>
            <a:ext cx="4930065" cy="438100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8435838" y="1329074"/>
            <a:ext cx="31022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77267" y="2391707"/>
            <a:ext cx="28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600290" y="1334108"/>
            <a:ext cx="25464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2.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951862" y="2395568"/>
            <a:ext cx="312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2.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620410" y="2401509"/>
            <a:ext cx="312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3.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59511" y="3525828"/>
            <a:ext cx="324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4.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934106" y="3529689"/>
            <a:ext cx="312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5.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602654" y="3535630"/>
            <a:ext cx="319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6.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05849" y="4620582"/>
            <a:ext cx="2912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7.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980444" y="4624443"/>
            <a:ext cx="322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Geometria" panose="020B0403020204020204" pitchFamily="34" charset="-52"/>
              </a:rPr>
              <a:t>8</a:t>
            </a:r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648992" y="4630384"/>
            <a:ext cx="319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9.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638379" y="1340500"/>
            <a:ext cx="25464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3.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429561" y="1493834"/>
            <a:ext cx="26377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4.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586083" y="1528108"/>
            <a:ext cx="25464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5.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632639" y="1527677"/>
            <a:ext cx="25996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6.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30099" y="1670653"/>
            <a:ext cx="315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C00000"/>
                </a:solidFill>
                <a:latin typeface="Geometria" panose="020B0403020204020204" pitchFamily="34" charset="-52"/>
              </a:rPr>
              <a:t>7</a:t>
            </a:r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572435" y="1719666"/>
            <a:ext cx="26247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8.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639463" y="1705838"/>
            <a:ext cx="2555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C00000"/>
                </a:solidFill>
                <a:latin typeface="Geometria" panose="020B0403020204020204" pitchFamily="34" charset="-52"/>
              </a:rPr>
              <a:t>9</a:t>
            </a:r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17590" y="1868935"/>
            <a:ext cx="31486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10.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565648" y="1862123"/>
            <a:ext cx="27943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11.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635472" y="1863491"/>
            <a:ext cx="3029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12.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05044" y="5637485"/>
            <a:ext cx="386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10.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980444" y="5629830"/>
            <a:ext cx="343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11.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572447" y="562953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metria" panose="020B0403020204020204" pitchFamily="34" charset="-52"/>
              </a:rPr>
              <a:t>12.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65" name="Рисунок 64" descr="C:\Users\Yuliya\Desktop\для публикаций\ANGEO\1-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" y="974975"/>
            <a:ext cx="3396184" cy="23270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3572838" y="3146357"/>
                <a:ext cx="3003198" cy="808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𝑒𝑥𝑝</m:t>
                    </m:r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  <m:r>
                                          <a:rPr lang="ru-RU" sz="1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∗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838" y="3146357"/>
                <a:ext cx="3003198" cy="8084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рямоугольник 71"/>
          <p:cNvSpPr/>
          <p:nvPr/>
        </p:nvSpPr>
        <p:spPr>
          <a:xfrm>
            <a:off x="3498348" y="1176438"/>
            <a:ext cx="3368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Geometria" panose="020B0403020204020204" pitchFamily="34" charset="-52"/>
              </a:rPr>
              <a:t>Возмущения давления, вызванные метеорологическим штормом, наблюдавшимся над Московской областью 29 мая 2017 г. В качестве источника волн на нижней границе использовались вариации атмосферного давления, полученные на сети микробарографов Института физики атмосферы им. А.М. Обухова </a:t>
            </a:r>
            <a:r>
              <a:rPr lang="ru-RU" sz="1200" dirty="0" smtClean="0">
                <a:latin typeface="Geometria" panose="020B0403020204020204" pitchFamily="34" charset="-52"/>
              </a:rPr>
              <a:t>РАН.</a:t>
            </a:r>
            <a:endParaRPr lang="ru-RU" sz="1200" dirty="0">
              <a:latin typeface="Geometria" panose="020B0403020204020204" pitchFamily="34" charset="-52"/>
            </a:endParaRPr>
          </a:p>
        </p:txBody>
      </p:sp>
      <p:pic>
        <p:nvPicPr>
          <p:cNvPr id="73" name="Picture 2" descr="https://lh7-us.googleusercontent.com/fyMw8kSzPLeMRNJdz_ltZa2gh9daqKBM69wfd_dzmRGqFnptg9GpSRk7XA8EEHwEU9ee44AEOQFdP4ND8jyxBh1UCLbffWV8fXMEtlLzflo_xkGu2f_WmTDss2E0kJU56Ri9Y8gE0-r3733HUloaz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5" y="3429000"/>
            <a:ext cx="3231202" cy="32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809069" y="986143"/>
            <a:ext cx="183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metria" panose="020B0403020204020204" pitchFamily="34" charset="-52"/>
              </a:rPr>
              <a:t>29 мая, 2017 г.</a:t>
            </a:r>
            <a:endParaRPr lang="ru-RU" b="1" dirty="0">
              <a:latin typeface="Geometria" panose="020B0403020204020204" pitchFamily="34" charset="-5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505690" y="3429000"/>
            <a:ext cx="616022" cy="3048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0839" y="3359916"/>
            <a:ext cx="3303849" cy="33944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90" y="4262710"/>
            <a:ext cx="3147295" cy="20124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82961" y="1105345"/>
            <a:ext cx="99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Geometria" panose="020B0403020204020204" pitchFamily="34" charset="-52"/>
              </a:rPr>
              <a:t>AtmoSym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899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90067" y="2143198"/>
            <a:ext cx="58244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metria" panose="020B0403020204020204" pitchFamily="34" charset="-52"/>
              </a:rPr>
              <a:t>Для оценки влияния атмосферных волн на состояние верхней атмосферы и ионосферы были проведены следующие эксперименты: </a:t>
            </a:r>
          </a:p>
          <a:p>
            <a:endParaRPr lang="ru-RU" sz="2000" b="1" dirty="0">
              <a:latin typeface="Geometria" panose="020B0403020204020204" pitchFamily="34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Geometria" panose="020B0403020204020204" pitchFamily="34" charset="-52"/>
              </a:rPr>
              <a:t>расчет с учетом геомагнитной бури без включения волнового источника тепла (М</a:t>
            </a:r>
            <a:r>
              <a:rPr lang="en-US" sz="2000" b="1" dirty="0">
                <a:latin typeface="Geometria" panose="020B0403020204020204" pitchFamily="34" charset="-52"/>
              </a:rPr>
              <a:t>1</a:t>
            </a:r>
            <a:r>
              <a:rPr lang="ru-RU" sz="2000" b="1" dirty="0">
                <a:latin typeface="Geometria" panose="020B0403020204020204" pitchFamily="34" charset="-52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Geometria" panose="020B0403020204020204" pitchFamily="34" charset="-52"/>
              </a:rPr>
              <a:t>расчет с учетом геомагнитной бури и с включением источника волнового тепла (М</a:t>
            </a:r>
            <a:r>
              <a:rPr lang="en-US" sz="2000" b="1" dirty="0">
                <a:latin typeface="Geometria" panose="020B0403020204020204" pitchFamily="34" charset="-52"/>
              </a:rPr>
              <a:t>2</a:t>
            </a:r>
            <a:r>
              <a:rPr lang="ru-RU" sz="2000" b="1" dirty="0">
                <a:latin typeface="Geometria" panose="020B0403020204020204" pitchFamily="34" charset="-52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207611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Численные расчеты ГСМ ТИП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112143" y="787815"/>
            <a:ext cx="12551434" cy="129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3"/>
          <a:stretch/>
        </p:blipFill>
        <p:spPr>
          <a:xfrm>
            <a:off x="1719143" y="1027458"/>
            <a:ext cx="2778158" cy="58305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9733" y="985337"/>
            <a:ext cx="68580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2-</a:t>
            </a:r>
            <a:r>
              <a:rPr lang="ru-RU" sz="1000" b="1" dirty="0">
                <a:latin typeface="Geometria" panose="020B0403020204020204" pitchFamily="34" charset="-52"/>
              </a:rPr>
              <a:t> </a:t>
            </a:r>
            <a:r>
              <a:rPr lang="ru-RU" sz="1000" b="1" dirty="0" smtClean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1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36800" y="2881870"/>
            <a:ext cx="68580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2-</a:t>
            </a:r>
            <a:r>
              <a:rPr lang="ru-RU" sz="1000" b="1" dirty="0">
                <a:latin typeface="Geometria" panose="020B0403020204020204" pitchFamily="34" charset="-52"/>
              </a:rPr>
              <a:t> </a:t>
            </a:r>
            <a:r>
              <a:rPr lang="ru-RU" sz="1000" b="1" dirty="0" smtClean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1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6800" y="4793040"/>
            <a:ext cx="68580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2-</a:t>
            </a:r>
            <a:r>
              <a:rPr lang="ru-RU" sz="1000" b="1" dirty="0">
                <a:latin typeface="Geometria" panose="020B0403020204020204" pitchFamily="34" charset="-52"/>
              </a:rPr>
              <a:t> </a:t>
            </a:r>
            <a:r>
              <a:rPr lang="ru-RU" sz="1000" b="1" dirty="0" smtClean="0">
                <a:latin typeface="Geometria" panose="020B0403020204020204" pitchFamily="34" charset="-52"/>
              </a:rPr>
              <a:t>М</a:t>
            </a:r>
            <a:r>
              <a:rPr lang="en-US" sz="1000" b="1" dirty="0" smtClean="0">
                <a:latin typeface="Geometria" panose="020B0403020204020204" pitchFamily="34" charset="-52"/>
              </a:rPr>
              <a:t>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2149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68" y="1073857"/>
            <a:ext cx="9021464" cy="42495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207611"/>
            <a:ext cx="91440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Geometria" panose="020B0403020204020204" pitchFamily="34" charset="-52"/>
                <a:ea typeface="+mj-ea"/>
                <a:cs typeface="+mj-cs"/>
              </a:rPr>
              <a:t>Численные расчеты ГСМ ТИП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94780" y="5558827"/>
            <a:ext cx="820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Широтно-долготные распределения возмущений температуры на высоте 250 км, ПЭС, вызванные распространением волн в возмущенной геомагнитной обстановке (</a:t>
            </a:r>
            <a:r>
              <a:rPr lang="ru-RU" dirty="0" smtClean="0">
                <a:latin typeface="Times New Roman" panose="02020603050405020304" pitchFamily="18" charset="0"/>
              </a:rPr>
              <a:t>M2-M1) </a:t>
            </a:r>
            <a:r>
              <a:rPr lang="ru-RU" dirty="0">
                <a:latin typeface="Times New Roman" panose="02020603050405020304" pitchFamily="18" charset="0"/>
              </a:rPr>
              <a:t>для моментов времени  02:00, 04:00, 06:00 UT.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7246" r="84185" b="80290"/>
          <a:stretch/>
        </p:blipFill>
        <p:spPr>
          <a:xfrm flipV="1">
            <a:off x="-112143" y="787815"/>
            <a:ext cx="12551434" cy="129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5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1229</Words>
  <Application>Microsoft Office PowerPoint</Application>
  <PresentationFormat>Широкоэкранный</PresentationFormat>
  <Paragraphs>153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AdvTT5843c571</vt:lpstr>
      <vt:lpstr>Aharoni</vt:lpstr>
      <vt:lpstr>Arial</vt:lpstr>
      <vt:lpstr>Calibri</vt:lpstr>
      <vt:lpstr>Calibri Light</vt:lpstr>
      <vt:lpstr>Cambria Math</vt:lpstr>
      <vt:lpstr>Geometria</vt:lpstr>
      <vt:lpstr>Times New Roman</vt:lpstr>
      <vt:lpstr>Wingdings</vt:lpstr>
      <vt:lpstr>Тема Office</vt:lpstr>
      <vt:lpstr>Исследование влияния атмосферных волн, генерируемых тропосферными источниками, на вариации параметров верхней атмосферы и ионосферы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the influence of atmospheric waves generated by a tropospheric convective source on the ionosphere</dc:title>
  <dc:creator>Yuliya</dc:creator>
  <cp:lastModifiedBy>Yuliya</cp:lastModifiedBy>
  <cp:revision>35</cp:revision>
  <dcterms:created xsi:type="dcterms:W3CDTF">2024-08-16T13:01:57Z</dcterms:created>
  <dcterms:modified xsi:type="dcterms:W3CDTF">2024-08-22T14:37:49Z</dcterms:modified>
</cp:coreProperties>
</file>