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mpg" ContentType="vide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1"/>
  </p:notesMasterIdLst>
  <p:sldIdLst>
    <p:sldId id="266" r:id="rId3"/>
    <p:sldId id="279" r:id="rId4"/>
    <p:sldId id="277" r:id="rId5"/>
    <p:sldId id="281" r:id="rId6"/>
    <p:sldId id="282" r:id="rId7"/>
    <p:sldId id="285" r:id="rId8"/>
    <p:sldId id="284" r:id="rId9"/>
    <p:sldId id="275" r:id="rId10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0FF9"/>
    <a:srgbClr val="1634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7" autoAdjust="0"/>
    <p:restoredTop sz="94688" autoAdjust="0"/>
  </p:normalViewPr>
  <p:slideViewPr>
    <p:cSldViewPr>
      <p:cViewPr>
        <p:scale>
          <a:sx n="94" d="100"/>
          <a:sy n="94" d="100"/>
        </p:scale>
        <p:origin x="-984" y="-45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71D0-8035-4BEB-A3AB-66ECC43E6456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5C15-FF1E-4845-877B-D1D1E9D25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33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55C15-FF1E-4845-877B-D1D1E9D256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74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77FACD-91E6-4FB2-A1C3-12CA31923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7"/>
          <a:stretch/>
        </p:blipFill>
        <p:spPr>
          <a:xfrm>
            <a:off x="7751390" y="2212806"/>
            <a:ext cx="4439022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2B71A3-195D-42DB-BC11-CDDD8A3BE9D4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C9C3840-CD8A-416C-8E4B-5C7210780DDC}"/>
              </a:ext>
            </a:extLst>
          </p:cNvPr>
          <p:cNvSpPr/>
          <p:nvPr userDrawn="1"/>
        </p:nvSpPr>
        <p:spPr>
          <a:xfrm>
            <a:off x="-1" y="5646198"/>
            <a:ext cx="12190413" cy="12194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D4E3D2F-3AE3-4E12-943C-5F4384FAD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5948854"/>
            <a:ext cx="5759847" cy="5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134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0F2AF62-A0ED-4478-A6DC-4E7960276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C395623D-E2AB-450A-8F0D-07BF979D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7FC43A8C-4872-46C2-885C-9067A125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8AF1103-6C24-4349-A69E-AF38B9D24111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5286B4E-0CE7-4881-BDC9-A2783C0E610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A0504F-F83D-4284-874C-FAD3F3F97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338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21" y="934105"/>
            <a:ext cx="10971372" cy="4943961"/>
          </a:xfrm>
        </p:spPr>
        <p:txBody>
          <a:bodyPr/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370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89434"/>
            <a:ext cx="10971372" cy="52864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9521" y="695964"/>
            <a:ext cx="5386216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09521" y="1335873"/>
            <a:ext cx="5386216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2" y="695964"/>
            <a:ext cx="5388332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92562" y="1335873"/>
            <a:ext cx="5388332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034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B6864A86-B87B-4D4E-A82B-2430FE82E7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66114" y="766582"/>
            <a:ext cx="6814779" cy="5111484"/>
          </a:xfrm>
        </p:spPr>
        <p:txBody>
          <a:bodyPr/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220A5E1E-0E16-473C-916C-80D2EA00E55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23" y="766582"/>
            <a:ext cx="4010562" cy="50498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53E59D5-03DF-497D-8F69-F60B4E35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61443"/>
            <a:ext cx="10971372" cy="3600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7535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261442"/>
            <a:ext cx="11521280" cy="566870"/>
          </a:xfrm>
        </p:spPr>
        <p:txBody>
          <a:bodyPr anchor="b">
            <a:noAutofit/>
          </a:bodyPr>
          <a:lstStyle>
            <a:lvl1pPr algn="l">
              <a:defRPr sz="3600" b="1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566" y="944829"/>
            <a:ext cx="11521280" cy="3747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34566" y="4808492"/>
            <a:ext cx="11521280" cy="10695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7390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5DDBEDA-DFD8-4DB1-B0E7-46C8EDAA057C}"/>
              </a:ext>
            </a:extLst>
          </p:cNvPr>
          <p:cNvSpPr/>
          <p:nvPr userDrawn="1"/>
        </p:nvSpPr>
        <p:spPr>
          <a:xfrm>
            <a:off x="0" y="5950074"/>
            <a:ext cx="4367014" cy="909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06EE97-8EC6-4D18-9D3F-AE065A3AC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45DD3CF-14FD-4265-8D4B-45C81B5B8B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E52E593-7C8B-4827-86F1-05CF34052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776ED2B2-E496-4F08-B89D-5A977159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47EBD60-438E-40DF-B1AB-0C5194E59BC3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A99441-4ADF-4AD2-BDEB-9717B6DE6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3300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0F2AF62-A0ED-4478-A6DC-4E7960276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C395623D-E2AB-450A-8F0D-07BF979D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7FC43A8C-4872-46C2-885C-9067A125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8AF1103-6C24-4349-A69E-AF38B9D24111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5286B4E-0CE7-4881-BDC9-A2783C0E610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A0504F-F83D-4284-874C-FAD3F3F97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5550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21" y="934105"/>
            <a:ext cx="10971372" cy="4943961"/>
          </a:xfrm>
        </p:spPr>
        <p:txBody>
          <a:bodyPr/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30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89434"/>
            <a:ext cx="10971372" cy="52864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9521" y="695964"/>
            <a:ext cx="5386216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09521" y="1335873"/>
            <a:ext cx="5386216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2" y="695964"/>
            <a:ext cx="5388332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92562" y="1335873"/>
            <a:ext cx="5388332" cy="4542193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620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B6864A86-B87B-4D4E-A82B-2430FE82E7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66114" y="766582"/>
            <a:ext cx="6814779" cy="5111484"/>
          </a:xfrm>
        </p:spPr>
        <p:txBody>
          <a:bodyPr/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220A5E1E-0E16-473C-916C-80D2EA00E55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23" y="766582"/>
            <a:ext cx="4010562" cy="50498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53E59D5-03DF-497D-8F69-F60B4E35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61443"/>
            <a:ext cx="10971372" cy="3600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9948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261442"/>
            <a:ext cx="11521280" cy="566870"/>
          </a:xfrm>
        </p:spPr>
        <p:txBody>
          <a:bodyPr anchor="b">
            <a:noAutofit/>
          </a:bodyPr>
          <a:lstStyle>
            <a:lvl1pPr algn="l">
              <a:defRPr sz="3600" b="1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4566" y="944829"/>
            <a:ext cx="11521280" cy="3747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34566" y="4808492"/>
            <a:ext cx="11521280" cy="10695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8172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77FACD-91E6-4FB2-A1C3-12CA31923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7"/>
          <a:stretch/>
        </p:blipFill>
        <p:spPr>
          <a:xfrm>
            <a:off x="7751390" y="2212806"/>
            <a:ext cx="4439022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2B71A3-195D-42DB-BC11-CDDD8A3BE9D4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C9C3840-CD8A-416C-8E4B-5C7210780DDC}"/>
              </a:ext>
            </a:extLst>
          </p:cNvPr>
          <p:cNvSpPr/>
          <p:nvPr userDrawn="1"/>
        </p:nvSpPr>
        <p:spPr>
          <a:xfrm>
            <a:off x="-1" y="5646198"/>
            <a:ext cx="12190413" cy="12194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D4E3D2F-3AE3-4E12-943C-5F4384FAD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5948854"/>
            <a:ext cx="5759847" cy="5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2531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5DDBEDA-DFD8-4DB1-B0E7-46C8EDAA057C}"/>
              </a:ext>
            </a:extLst>
          </p:cNvPr>
          <p:cNvSpPr/>
          <p:nvPr userDrawn="1"/>
        </p:nvSpPr>
        <p:spPr>
          <a:xfrm>
            <a:off x="0" y="5950074"/>
            <a:ext cx="4367014" cy="909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06EE97-8EC6-4D18-9D3F-AE065A3AC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66" y="6218548"/>
            <a:ext cx="3830493" cy="379598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45DD3CF-14FD-4265-8D4B-45C81B5B8B7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950074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E52E593-7C8B-4827-86F1-05CF34052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45759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776ED2B2-E496-4F08-B89D-5A9771592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563" y="321377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47EBD60-438E-40DF-B1AB-0C5194E59BC3}"/>
              </a:ext>
            </a:extLst>
          </p:cNvPr>
          <p:cNvSpPr/>
          <p:nvPr userDrawn="1"/>
        </p:nvSpPr>
        <p:spPr>
          <a:xfrm>
            <a:off x="-1" y="0"/>
            <a:ext cx="12190413" cy="860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A99441-4ADF-4AD2-BDEB-9717B6DE6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08" b="25762"/>
          <a:stretch/>
        </p:blipFill>
        <p:spPr>
          <a:xfrm>
            <a:off x="7751390" y="2212806"/>
            <a:ext cx="4434261" cy="37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0350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5A7C11-101E-41E2-BBD6-A93B21C9E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8"/>
          <a:stretch/>
        </p:blipFill>
        <p:spPr>
          <a:xfrm>
            <a:off x="7751390" y="2212806"/>
            <a:ext cx="4439023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934105"/>
            <a:ext cx="10971372" cy="505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,</a:t>
            </a:r>
            <a:r>
              <a:rPr lang="en-US" dirty="0"/>
              <a:t> Arial Narrow</a:t>
            </a:r>
            <a:r>
              <a:rPr lang="ru-RU" dirty="0"/>
              <a:t>, </a:t>
            </a:r>
            <a:r>
              <a:rPr lang="en-US" dirty="0"/>
              <a:t>Tahoma</a:t>
            </a:r>
            <a:r>
              <a:rPr lang="ru-RU" dirty="0"/>
              <a:t>)</a:t>
            </a:r>
          </a:p>
          <a:p>
            <a:pPr lvl="0"/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1AE26733-16D1-4567-955F-9902A6CA2B6F}"/>
              </a:ext>
            </a:extLst>
          </p:cNvPr>
          <p:cNvSpPr txBox="1">
            <a:spLocks/>
          </p:cNvSpPr>
          <p:nvPr userDrawn="1"/>
        </p:nvSpPr>
        <p:spPr>
          <a:xfrm>
            <a:off x="11470332" y="6167125"/>
            <a:ext cx="720080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prstClr val="white"/>
                </a:solidFill>
              </a:rPr>
              <a:pPr/>
              <a:t>‹#›</a:t>
            </a:fld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D1EF27D-89BD-4163-A78A-A7B73D94F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19"/>
          <a:stretch/>
        </p:blipFill>
        <p:spPr>
          <a:xfrm>
            <a:off x="406574" y="6196361"/>
            <a:ext cx="504056" cy="4954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0E9084-DA9F-4200-A734-63D19F2B7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06"/>
          <a:stretch/>
        </p:blipFill>
        <p:spPr>
          <a:xfrm>
            <a:off x="334566" y="6094090"/>
            <a:ext cx="693842" cy="63703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104625D-8B14-49CC-8234-C97E7E7E3CE7}"/>
              </a:ext>
            </a:extLst>
          </p:cNvPr>
          <p:cNvSpPr/>
          <p:nvPr userDrawn="1"/>
        </p:nvSpPr>
        <p:spPr>
          <a:xfrm>
            <a:off x="1270670" y="5971361"/>
            <a:ext cx="45719" cy="909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DE433815-5301-4EF8-B5DB-BC8D050FD413}"/>
              </a:ext>
            </a:extLst>
          </p:cNvPr>
          <p:cNvSpPr txBox="1">
            <a:spLocks/>
          </p:cNvSpPr>
          <p:nvPr userDrawn="1"/>
        </p:nvSpPr>
        <p:spPr>
          <a:xfrm>
            <a:off x="11711829" y="6466552"/>
            <a:ext cx="478584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srgbClr val="4472C4">
                    <a:lumMod val="75000"/>
                  </a:srgbClr>
                </a:solidFill>
              </a:rPr>
              <a:pPr/>
              <a:t>‹#›</a:t>
            </a:fld>
            <a:endParaRPr lang="ru-RU" sz="16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73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1">
              <a:lumMod val="7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5A7C11-101E-41E2-BBD6-A93B21C9E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3" b="7268"/>
          <a:stretch/>
        </p:blipFill>
        <p:spPr>
          <a:xfrm>
            <a:off x="7751390" y="2212806"/>
            <a:ext cx="4439023" cy="4646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61442"/>
            <a:ext cx="10971372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934105"/>
            <a:ext cx="10971372" cy="505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,</a:t>
            </a:r>
            <a:r>
              <a:rPr lang="en-US" dirty="0"/>
              <a:t> Arial Narrow</a:t>
            </a:r>
            <a:r>
              <a:rPr lang="ru-RU" dirty="0"/>
              <a:t>, </a:t>
            </a:r>
            <a:r>
              <a:rPr lang="en-US" dirty="0"/>
              <a:t>Tahoma</a:t>
            </a:r>
            <a:r>
              <a:rPr lang="ru-RU" dirty="0"/>
              <a:t>)</a:t>
            </a:r>
          </a:p>
          <a:p>
            <a:pPr lvl="0"/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1AE26733-16D1-4567-955F-9902A6CA2B6F}"/>
              </a:ext>
            </a:extLst>
          </p:cNvPr>
          <p:cNvSpPr txBox="1">
            <a:spLocks/>
          </p:cNvSpPr>
          <p:nvPr userDrawn="1"/>
        </p:nvSpPr>
        <p:spPr>
          <a:xfrm>
            <a:off x="11470332" y="6167125"/>
            <a:ext cx="720080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prstClr val="white"/>
                </a:solidFill>
              </a:rPr>
              <a:pPr/>
              <a:t>‹#›</a:t>
            </a:fld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D1EF27D-89BD-4163-A78A-A7B73D94F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19"/>
          <a:stretch/>
        </p:blipFill>
        <p:spPr>
          <a:xfrm>
            <a:off x="406574" y="6196361"/>
            <a:ext cx="504056" cy="4954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0E9084-DA9F-4200-A734-63D19F2B7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06"/>
          <a:stretch/>
        </p:blipFill>
        <p:spPr>
          <a:xfrm>
            <a:off x="334566" y="6094090"/>
            <a:ext cx="693842" cy="63703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104625D-8B14-49CC-8234-C97E7E7E3CE7}"/>
              </a:ext>
            </a:extLst>
          </p:cNvPr>
          <p:cNvSpPr/>
          <p:nvPr userDrawn="1"/>
        </p:nvSpPr>
        <p:spPr>
          <a:xfrm>
            <a:off x="1270670" y="5971361"/>
            <a:ext cx="45719" cy="909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DE433815-5301-4EF8-B5DB-BC8D050FD413}"/>
              </a:ext>
            </a:extLst>
          </p:cNvPr>
          <p:cNvSpPr txBox="1">
            <a:spLocks/>
          </p:cNvSpPr>
          <p:nvPr userDrawn="1"/>
        </p:nvSpPr>
        <p:spPr>
          <a:xfrm>
            <a:off x="11711829" y="6466552"/>
            <a:ext cx="478584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srgbClr val="4472C4">
                    <a:lumMod val="75000"/>
                  </a:srgbClr>
                </a:solidFill>
              </a:rPr>
              <a:pPr/>
              <a:t>‹#›</a:t>
            </a:fld>
            <a:endParaRPr lang="ru-RU" sz="16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1">
              <a:lumMod val="7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video" Target="../media/media1.mpg"/><Relationship Id="rId1" Type="http://schemas.openxmlformats.org/officeDocument/2006/relationships/vmlDrawing" Target="../drawings/vmlDrawing1.vml"/><Relationship Id="rId6" Type="http://schemas.microsoft.com/office/2007/relationships/media" Target="../media/media1.mp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71849B7E-3C13-4CE6-B01C-0980A98EC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analysis of two weak GLEs in May and August 1998 by spectrographic global survey method</a:t>
            </a:r>
            <a:endParaRPr lang="ru-RU" dirty="0"/>
          </a:p>
        </p:txBody>
      </p:sp>
      <p:sp>
        <p:nvSpPr>
          <p:cNvPr id="19" name="Подзаголовок 18">
            <a:extLst>
              <a:ext uri="{FF2B5EF4-FFF2-40B4-BE49-F238E27FC236}">
                <a16:creationId xmlns="" xmlns:a16="http://schemas.microsoft.com/office/drawing/2014/main" id="{7ABEEEF3-DA1F-48E3-9132-54168ED0D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5620" y="3789834"/>
            <a:ext cx="9019171" cy="1753006"/>
          </a:xfrm>
        </p:spPr>
        <p:txBody>
          <a:bodyPr/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I.I. 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Kovalev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*, M.V.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Kravtsova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S.V.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Olemskoy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V.E.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Sdobnov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2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78" y="1853558"/>
            <a:ext cx="11462350" cy="52864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Data &amp; Method: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52" y="2542977"/>
            <a:ext cx="11226525" cy="260186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+mn-lt"/>
              </a:rPr>
              <a:t>For analysis, we used data of the worldwide network of neutron monitors (NM) with time definition of 5 minutes (20 NMs for GLE56, 16 NMs for GLE58)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The analysis was carried out by spectrographic global survey (SGS) method, developed in Institute of Solar-Terrestrial Physics</a:t>
            </a:r>
            <a:r>
              <a:rPr lang="ru-RU" sz="2000" dirty="0" smtClean="0">
                <a:latin typeface="+mn-lt"/>
              </a:rPr>
              <a:t>. </a:t>
            </a:r>
            <a:endParaRPr lang="ru-RU" sz="2000" dirty="0"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Based on the obtained parameters of CR variations spectra and cosmic ray intensities obtained by GOES-9 and GOES-10 spacecraft, we calculated differential rigidity spectra of primary CR.</a:t>
            </a:r>
            <a:endParaRPr lang="ru-RU" sz="20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1785F13-5AC5-43C9-9CC8-1811FE27B1D8}"/>
              </a:ext>
            </a:extLst>
          </p:cNvPr>
          <p:cNvSpPr txBox="1">
            <a:spLocks/>
          </p:cNvSpPr>
          <p:nvPr/>
        </p:nvSpPr>
        <p:spPr>
          <a:xfrm>
            <a:off x="314765" y="334319"/>
            <a:ext cx="11465844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Goal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8377D81-0DAA-476A-98EB-CAA435C58FD4}"/>
              </a:ext>
            </a:extLst>
          </p:cNvPr>
          <p:cNvSpPr txBox="1">
            <a:spLocks/>
          </p:cNvSpPr>
          <p:nvPr/>
        </p:nvSpPr>
        <p:spPr>
          <a:xfrm>
            <a:off x="314765" y="963478"/>
            <a:ext cx="11462350" cy="364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Investigation of cosmic ray (CR) spectra and anisotropy during Ground Level Enhancements of May 2</a:t>
            </a:r>
            <a:r>
              <a:rPr lang="en-US" sz="2000" baseline="30000" dirty="0" smtClean="0">
                <a:latin typeface="+mn-lt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 (GLE56) and August 24</a:t>
            </a:r>
            <a:r>
              <a:rPr lang="en-US" sz="2000" baseline="30000" dirty="0" smtClean="0"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, 1998 (GLE58).</a:t>
            </a:r>
            <a:endParaRPr lang="ru-RU" sz="2000" dirty="0"/>
          </a:p>
        </p:txBody>
      </p:sp>
      <p:sp>
        <p:nvSpPr>
          <p:cNvPr id="7" name="Текст 3" descr="Наименование мероприяти">
            <a:extLst>
              <a:ext uri="{FF2B5EF4-FFF2-40B4-BE49-F238E27FC236}">
                <a16:creationId xmlns="" xmlns:a16="http://schemas.microsoft.com/office/drawing/2014/main" id="{3697FFB4-6381-408F-92AD-3534089B225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414686" y="6287247"/>
            <a:ext cx="9904464" cy="335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XVIII Конференция молодых ученых «Взаимодействие полей и излучения с веществом» Иркутск, 1</a:t>
            </a:r>
            <a:r>
              <a:rPr lang="ru-RU" sz="1400" kern="100" dirty="0">
                <a:effectLst/>
              </a:rPr>
              <a:t>–</a:t>
            </a:r>
            <a:r>
              <a:rPr lang="ru-RU" sz="1400" b="1" dirty="0"/>
              <a:t>7 сентября 2024 г.</a:t>
            </a:r>
          </a:p>
        </p:txBody>
      </p:sp>
    </p:spTree>
    <p:extLst>
      <p:ext uri="{BB962C8B-B14F-4D97-AF65-F5344CB8AC3E}">
        <p14:creationId xmlns:p14="http://schemas.microsoft.com/office/powerpoint/2010/main" xmlns="" val="30754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2907554"/>
              </p:ext>
            </p:extLst>
          </p:nvPr>
        </p:nvGraphicFramePr>
        <p:xfrm>
          <a:off x="105077" y="500038"/>
          <a:ext cx="9001000" cy="22103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2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69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80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62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86373">
                <a:tc gridSpan="3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GLE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proton flux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pfu</a:t>
                      </a: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IMP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GOES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58996" marR="58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Flare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6" marR="58996" marT="0" marB="0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CME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78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Date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Max increase, </a:t>
                      </a: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(NM)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&gt; 10 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MeV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&gt; 700 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GOES class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Location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Radio</a:t>
                      </a:r>
                      <a:r>
                        <a:rPr lang="en-US" sz="16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bursts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58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02.05.1998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Oulu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Х1.1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S15W15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II–III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halo,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58996" marR="5899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58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24.08.1998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Cape Schmidt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Х1.0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marR="0" lvl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N35E09</a:t>
                      </a: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179705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II–IV</a:t>
                      </a:r>
                    </a:p>
                  </a:txBody>
                  <a:tcPr marL="58996" marR="58996" marT="0" marB="0"/>
                </a:tc>
                <a:tc>
                  <a:txBody>
                    <a:bodyPr/>
                    <a:lstStyle/>
                    <a:p>
                      <a:pPr marL="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1420</a:t>
                      </a:r>
                      <a:r>
                        <a:rPr lang="en-US" sz="16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96" marR="5899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7100704"/>
              </p:ext>
            </p:extLst>
          </p:nvPr>
        </p:nvGraphicFramePr>
        <p:xfrm>
          <a:off x="3221033" y="3071391"/>
          <a:ext cx="5748346" cy="3528392"/>
        </p:xfrm>
        <a:graphic>
          <a:graphicData uri="http://schemas.openxmlformats.org/presentationml/2006/ole">
            <p:oleObj spid="_x0000_s4165" name="Graph" r:id="rId5" imgW="4173322" imgH="2560320" progId="Origin50.Graph">
              <p:embed/>
            </p:oleObj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8498C2-0F7C-440C-86E1-F7304624C607}"/>
              </a:ext>
            </a:extLst>
          </p:cNvPr>
          <p:cNvSpPr txBox="1"/>
          <p:nvPr/>
        </p:nvSpPr>
        <p:spPr>
          <a:xfrm>
            <a:off x="1350087" y="2738495"/>
            <a:ext cx="78882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*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CME speed calculated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[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Gopalswamy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et al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2012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]); direct speed measurement unavailable due to LASCO data gap</a:t>
            </a:r>
            <a:endParaRPr lang="ru-RU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980502_c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407574" y="324716"/>
            <a:ext cx="2448273" cy="2448273"/>
          </a:xfrm>
          <a:prstGeom prst="rect">
            <a:avLst/>
          </a:prstGeom>
        </p:spPr>
      </p:pic>
      <p:sp>
        <p:nvSpPr>
          <p:cNvPr id="11" name="Текст 3" descr="Наименование мероприяти">
            <a:extLst>
              <a:ext uri="{FF2B5EF4-FFF2-40B4-BE49-F238E27FC236}">
                <a16:creationId xmlns="" xmlns:a16="http://schemas.microsoft.com/office/drawing/2014/main" id="{31A196AD-7775-479B-999E-747C18FF42E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350087" y="6599783"/>
            <a:ext cx="9904464" cy="335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XVIII Конференция молодых ученых «Взаимодействие полей и излучения с веществом» Иркутск, 1</a:t>
            </a:r>
            <a:r>
              <a:rPr lang="ru-RU" sz="1400" kern="100" dirty="0">
                <a:effectLst/>
              </a:rPr>
              <a:t>–</a:t>
            </a:r>
            <a:r>
              <a:rPr lang="ru-RU" sz="1400" b="1" dirty="0"/>
              <a:t>7 сентября 2024 г.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542" y="-26590"/>
            <a:ext cx="11462350" cy="52864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Heliospheric</a:t>
            </a:r>
            <a:r>
              <a:rPr lang="en-US" dirty="0" smtClean="0"/>
              <a:t> conditions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117171"/>
            <a:ext cx="3718942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NM observations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8498C2-0F7C-440C-86E1-F7304624C607}"/>
              </a:ext>
            </a:extLst>
          </p:cNvPr>
          <p:cNvSpPr txBox="1"/>
          <p:nvPr/>
        </p:nvSpPr>
        <p:spPr>
          <a:xfrm>
            <a:off x="8687494" y="4966800"/>
            <a:ext cx="31683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Относительная интенсивность высокоширотных НМ во время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GLE56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(сверху) 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GLE58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(снизу).</a:t>
            </a:r>
          </a:p>
        </p:txBody>
      </p:sp>
    </p:spTree>
    <p:extLst>
      <p:ext uri="{BB962C8B-B14F-4D97-AF65-F5344CB8AC3E}">
        <p14:creationId xmlns:p14="http://schemas.microsoft.com/office/powerpoint/2010/main" xmlns="" val="3831383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93" y="52721"/>
            <a:ext cx="11521280" cy="566870"/>
          </a:xfrm>
        </p:spPr>
        <p:txBody>
          <a:bodyPr/>
          <a:lstStyle/>
          <a:p>
            <a:pPr algn="ctr"/>
            <a:r>
              <a:rPr lang="en-US" dirty="0" smtClean="0"/>
              <a:t>Results - spectra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1427" y="5168026"/>
            <a:ext cx="11222205" cy="63878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+mn-lt"/>
              </a:rPr>
              <a:t>Differential rigidity spectra of accelerated particles in different moments of GLE56 </a:t>
            </a:r>
            <a:r>
              <a:rPr lang="ru-RU" sz="1800" dirty="0" smtClean="0">
                <a:latin typeface="+mn-lt"/>
              </a:rPr>
              <a:t>(</a:t>
            </a:r>
            <a:r>
              <a:rPr lang="en-US" sz="1800" dirty="0" smtClean="0">
                <a:latin typeface="+mn-lt"/>
              </a:rPr>
              <a:t>left</a:t>
            </a:r>
            <a:r>
              <a:rPr lang="ru-RU" sz="1800" dirty="0" smtClean="0">
                <a:latin typeface="+mn-lt"/>
              </a:rPr>
              <a:t>) </a:t>
            </a:r>
            <a:r>
              <a:rPr lang="en-US" sz="1800" dirty="0" smtClean="0">
                <a:latin typeface="+mn-lt"/>
              </a:rPr>
              <a:t>and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GLE58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(</a:t>
            </a:r>
            <a:r>
              <a:rPr lang="en-US" sz="1800" dirty="0" smtClean="0">
                <a:latin typeface="+mn-lt"/>
              </a:rPr>
              <a:t>right</a:t>
            </a:r>
            <a:r>
              <a:rPr lang="ru-RU" sz="1800" dirty="0" smtClean="0">
                <a:latin typeface="+mn-lt"/>
              </a:rPr>
              <a:t>). </a:t>
            </a:r>
            <a:endParaRPr lang="ru-RU" sz="1800" dirty="0">
              <a:latin typeface="+mn-lt"/>
            </a:endParaRPr>
          </a:p>
        </p:txBody>
      </p:sp>
      <p:sp>
        <p:nvSpPr>
          <p:cNvPr id="7" name="Текст 3" descr="Наименование мероприяти">
            <a:extLst>
              <a:ext uri="{FF2B5EF4-FFF2-40B4-BE49-F238E27FC236}">
                <a16:creationId xmlns="" xmlns:a16="http://schemas.microsoft.com/office/drawing/2014/main" id="{C2F446B3-9A2E-46B6-BEF3-7ED6DAF09A5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414686" y="6287247"/>
            <a:ext cx="9904464" cy="335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XVIII Конференция молодых ученых «Взаимодействие полей и излучения с веществом» Иркутск, 1</a:t>
            </a:r>
            <a:r>
              <a:rPr lang="ru-RU" sz="1400" kern="100" dirty="0">
                <a:effectLst/>
              </a:rPr>
              <a:t>–</a:t>
            </a:r>
            <a:r>
              <a:rPr lang="ru-RU" sz="1400" b="1" dirty="0"/>
              <a:t>7 сентября 2024 г.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0820732"/>
              </p:ext>
            </p:extLst>
          </p:nvPr>
        </p:nvGraphicFramePr>
        <p:xfrm>
          <a:off x="982663" y="693738"/>
          <a:ext cx="10225087" cy="4473575"/>
        </p:xfrm>
        <a:graphic>
          <a:graphicData uri="http://schemas.openxmlformats.org/presentationml/2006/ole">
            <p:oleObj spid="_x0000_s2258" name="Graph" r:id="rId3" imgW="5852160" imgH="256032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375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26620"/>
            <a:ext cx="11521280" cy="566870"/>
          </a:xfrm>
        </p:spPr>
        <p:txBody>
          <a:bodyPr/>
          <a:lstStyle/>
          <a:p>
            <a:pPr algn="ctr"/>
            <a:r>
              <a:rPr lang="en-US" dirty="0" smtClean="0"/>
              <a:t>Results – spatial distribution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4455789"/>
              </p:ext>
            </p:extLst>
          </p:nvPr>
        </p:nvGraphicFramePr>
        <p:xfrm>
          <a:off x="27910" y="333449"/>
          <a:ext cx="8731592" cy="6101153"/>
        </p:xfrm>
        <a:graphic>
          <a:graphicData uri="http://schemas.openxmlformats.org/presentationml/2006/ole">
            <p:oleObj spid="_x0000_s3272" name="Graph" r:id="rId3" imgW="4173322" imgH="2916326" progId="Origin50.Graph">
              <p:embed/>
            </p:oleObj>
          </a:graphicData>
        </a:graphic>
      </p:graphicFrame>
      <p:sp>
        <p:nvSpPr>
          <p:cNvPr id="5" name="Текст 3" descr="Наименование мероприяти">
            <a:extLst>
              <a:ext uri="{FF2B5EF4-FFF2-40B4-BE49-F238E27FC236}">
                <a16:creationId xmlns="" xmlns:a16="http://schemas.microsoft.com/office/drawing/2014/main" id="{FC7FA41C-1D78-4FD1-BB0C-14DF3AEE8BD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414686" y="6551158"/>
            <a:ext cx="9904464" cy="335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XVIII Конференция молодых ученых «Взаимодействие полей и излучения с веществом» Иркутск, 1</a:t>
            </a:r>
            <a:r>
              <a:rPr lang="ru-RU" sz="1400" kern="100" dirty="0">
                <a:effectLst/>
              </a:rPr>
              <a:t>–</a:t>
            </a:r>
            <a:r>
              <a:rPr lang="ru-RU" sz="1400" b="1" dirty="0"/>
              <a:t>7 сентября 2024 г.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8111430" y="2983544"/>
            <a:ext cx="4078983" cy="2030426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n-lt"/>
              </a:rPr>
              <a:t>Spatial distribution of 2-GV rigidity particles in solar </a:t>
            </a:r>
            <a:r>
              <a:rPr lang="en-US" sz="1800" dirty="0" err="1" smtClean="0">
                <a:latin typeface="+mn-lt"/>
              </a:rPr>
              <a:t>elciptic</a:t>
            </a:r>
            <a:r>
              <a:rPr lang="en-US" sz="1800" dirty="0" smtClean="0">
                <a:latin typeface="+mn-lt"/>
              </a:rPr>
              <a:t> geocentric coordinate system in various moments of </a:t>
            </a:r>
            <a:r>
              <a:rPr lang="en-US" sz="1800" dirty="0" smtClean="0"/>
              <a:t>GLE</a:t>
            </a:r>
            <a:r>
              <a:rPr lang="ru-RU" sz="1800" dirty="0"/>
              <a:t>56 </a:t>
            </a:r>
            <a:r>
              <a:rPr lang="ru-RU" sz="1800" dirty="0" smtClean="0"/>
              <a:t>(</a:t>
            </a:r>
            <a:r>
              <a:rPr lang="en-US" sz="1800" dirty="0" smtClean="0"/>
              <a:t>upper row</a:t>
            </a:r>
            <a:r>
              <a:rPr lang="ru-RU" sz="1800" dirty="0" smtClean="0"/>
              <a:t>) </a:t>
            </a:r>
            <a:r>
              <a:rPr lang="ru-RU" sz="1800" dirty="0"/>
              <a:t>и </a:t>
            </a:r>
            <a:r>
              <a:rPr lang="en-US" sz="1800" dirty="0"/>
              <a:t>GLE</a:t>
            </a:r>
            <a:r>
              <a:rPr lang="ru-RU" sz="1800" dirty="0"/>
              <a:t>58 </a:t>
            </a:r>
            <a:r>
              <a:rPr lang="ru-RU" sz="1800" dirty="0" smtClean="0"/>
              <a:t>(</a:t>
            </a:r>
            <a:r>
              <a:rPr lang="en-US" sz="1800" dirty="0" smtClean="0"/>
              <a:t>lower row</a:t>
            </a:r>
            <a:r>
              <a:rPr lang="ru-RU" sz="1800" dirty="0" smtClean="0"/>
              <a:t>).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3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26620"/>
            <a:ext cx="11521280" cy="566870"/>
          </a:xfrm>
        </p:spPr>
        <p:txBody>
          <a:bodyPr/>
          <a:lstStyle/>
          <a:p>
            <a:pPr algn="ctr"/>
            <a:r>
              <a:rPr lang="en-US" dirty="0" smtClean="0"/>
              <a:t>Results – spatial distribution</a:t>
            </a:r>
            <a:endParaRPr lang="ru-RU" dirty="0"/>
          </a:p>
        </p:txBody>
      </p:sp>
      <p:sp>
        <p:nvSpPr>
          <p:cNvPr id="5" name="Текст 3" descr="Наименование мероприяти">
            <a:extLst>
              <a:ext uri="{FF2B5EF4-FFF2-40B4-BE49-F238E27FC236}">
                <a16:creationId xmlns="" xmlns:a16="http://schemas.microsoft.com/office/drawing/2014/main" id="{FC7FA41C-1D78-4FD1-BB0C-14DF3AEE8BD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414686" y="6551158"/>
            <a:ext cx="9904464" cy="335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XVIII Конференция молодых ученых «Взаимодействие полей и излучения с веществом» Иркутск, 1</a:t>
            </a:r>
            <a:r>
              <a:rPr lang="ru-RU" sz="1400" kern="100" dirty="0">
                <a:effectLst/>
              </a:rPr>
              <a:t>–</a:t>
            </a:r>
            <a:r>
              <a:rPr lang="ru-RU" sz="1400" b="1" dirty="0"/>
              <a:t>7 сентября 2024 г.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8111430" y="2983544"/>
            <a:ext cx="4078983" cy="2030426"/>
          </a:xfrm>
        </p:spPr>
        <p:txBody>
          <a:bodyPr>
            <a:noAutofit/>
          </a:bodyPr>
          <a:lstStyle/>
          <a:p>
            <a:r>
              <a:rPr lang="en-US" sz="1800" dirty="0" smtClean="0"/>
              <a:t>Spatial distribution of 2-GV rigidity particles in solar </a:t>
            </a:r>
            <a:r>
              <a:rPr lang="en-US" sz="1800" dirty="0" err="1" smtClean="0"/>
              <a:t>elciptic</a:t>
            </a:r>
            <a:r>
              <a:rPr lang="en-US" sz="1800" dirty="0" smtClean="0"/>
              <a:t> geocentric coordinate system in various moments of GLE</a:t>
            </a:r>
            <a:r>
              <a:rPr lang="ru-RU" sz="1800" dirty="0" smtClean="0"/>
              <a:t>56 (</a:t>
            </a:r>
            <a:r>
              <a:rPr lang="en-US" sz="1800" dirty="0" smtClean="0"/>
              <a:t>upper row</a:t>
            </a:r>
            <a:r>
              <a:rPr lang="ru-RU" sz="1800" dirty="0" smtClean="0"/>
              <a:t>) и </a:t>
            </a:r>
            <a:r>
              <a:rPr lang="en-US" sz="1800" dirty="0" smtClean="0"/>
              <a:t>GLE</a:t>
            </a:r>
            <a:r>
              <a:rPr lang="ru-RU" sz="1800" dirty="0" smtClean="0"/>
              <a:t>58 (</a:t>
            </a:r>
            <a:r>
              <a:rPr lang="en-US" sz="1800" dirty="0" smtClean="0"/>
              <a:t>lower row</a:t>
            </a:r>
            <a:r>
              <a:rPr lang="ru-RU" sz="1800" dirty="0" smtClean="0"/>
              <a:t>).</a:t>
            </a:r>
            <a:endParaRPr lang="en-US" sz="1800" dirty="0" smtClean="0"/>
          </a:p>
          <a:p>
            <a:r>
              <a:rPr lang="en-US" sz="1800" dirty="0" smtClean="0"/>
              <a:t>(Wireframe surface visualizations)</a:t>
            </a:r>
            <a:endParaRPr lang="ru-RU" sz="18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0" y="117426"/>
          <a:ext cx="8691563" cy="6519862"/>
        </p:xfrm>
        <a:graphic>
          <a:graphicData uri="http://schemas.openxmlformats.org/presentationml/2006/ole">
            <p:oleObj spid="_x0000_s25603" name="Graph" r:id="rId3" imgW="5852160" imgH="438912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493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Conclusions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22" y="1066687"/>
            <a:ext cx="12071870" cy="4943961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Differential rigidity spectra of particles accelerated in the Sun’s vicinity during GLE56 and GLE58 have been calculated.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The dynamics in the accelerated particles’ differential rigidity spectra over events of interest is demonstrated</a:t>
            </a:r>
            <a:r>
              <a:rPr lang="en-US" sz="2400" dirty="0"/>
              <a:t>. The obtained information might prove useful for selecting possible acceleration mechanisms of solar cosmic rays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We established that differential rigidity spectra of accelerated particles during GLE56 and GLE58 are similar. Maximal rigidity of accelerated particles is below </a:t>
            </a:r>
            <a:r>
              <a:rPr lang="ru-RU" sz="2400" dirty="0" smtClean="0"/>
              <a:t>~ </a:t>
            </a:r>
            <a:r>
              <a:rPr lang="ru-RU" sz="2400" dirty="0"/>
              <a:t>2–3 </a:t>
            </a:r>
            <a:r>
              <a:rPr lang="en-US" sz="2400" dirty="0" smtClean="0"/>
              <a:t>GV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When considering GLE58 with the use of 5-minute data, we found</a:t>
            </a:r>
            <a:r>
              <a:rPr lang="ru-RU" sz="2400" dirty="0" smtClean="0"/>
              <a:t> </a:t>
            </a:r>
            <a:r>
              <a:rPr lang="en-US" sz="2400" dirty="0" smtClean="0"/>
              <a:t>enhanced bidirectional anisotropy not found in previous investigations that used hourly NM data.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Presence of enhanced bidirectional anisotropy can imply Earth’s location in a loop-like structure of interplanetary magnetic field.</a:t>
            </a:r>
          </a:p>
        </p:txBody>
      </p:sp>
      <p:sp>
        <p:nvSpPr>
          <p:cNvPr id="5" name="Текст 3" descr="Наименование мероприяти">
            <a:extLst>
              <a:ext uri="{FF2B5EF4-FFF2-40B4-BE49-F238E27FC236}">
                <a16:creationId xmlns="" xmlns:a16="http://schemas.microsoft.com/office/drawing/2014/main" id="{170C9455-B907-410B-A303-1FEFADB1756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414686" y="6310114"/>
            <a:ext cx="9904464" cy="3350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XVIII Конференция молодых ученых «Взаимодействие полей и излучения с веществом» Иркутск, 1</a:t>
            </a:r>
            <a:r>
              <a:rPr lang="ru-RU" sz="1400" kern="100" dirty="0">
                <a:effectLst/>
              </a:rPr>
              <a:t>–</a:t>
            </a:r>
            <a:r>
              <a:rPr lang="ru-RU" sz="1400" b="1" dirty="0"/>
              <a:t>7 сентября 2024 г.</a:t>
            </a:r>
          </a:p>
        </p:txBody>
      </p:sp>
    </p:spTree>
    <p:extLst>
      <p:ext uri="{BB962C8B-B14F-4D97-AF65-F5344CB8AC3E}">
        <p14:creationId xmlns:p14="http://schemas.microsoft.com/office/powerpoint/2010/main" xmlns="" val="914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71849B7E-3C13-4CE6-B01C-0980A98E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2" y="1815412"/>
            <a:ext cx="10361851" cy="1470366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listening!</a:t>
            </a:r>
            <a:endParaRPr lang="ru-RU" dirty="0"/>
          </a:p>
        </p:txBody>
      </p:sp>
      <p:sp>
        <p:nvSpPr>
          <p:cNvPr id="19" name="Подзаголовок 18">
            <a:extLst>
              <a:ext uri="{FF2B5EF4-FFF2-40B4-BE49-F238E27FC236}">
                <a16:creationId xmlns="" xmlns:a16="http://schemas.microsoft.com/office/drawing/2014/main" id="{7ABEEEF3-DA1F-48E3-9132-54168ED0D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856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595</Words>
  <Application>Microsoft Office PowerPoint</Application>
  <PresentationFormat>Произвольный</PresentationFormat>
  <Paragraphs>66</Paragraphs>
  <Slides>8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1_Тема Office</vt:lpstr>
      <vt:lpstr>2_Тема Office</vt:lpstr>
      <vt:lpstr>Graph</vt:lpstr>
      <vt:lpstr>Origin Graph</vt:lpstr>
      <vt:lpstr>Comparative analysis of two weak GLEs in May and August 1998 by spectrographic global survey method</vt:lpstr>
      <vt:lpstr>Data &amp; Method:</vt:lpstr>
      <vt:lpstr>Heliospheric conditions:</vt:lpstr>
      <vt:lpstr>Results - spectra</vt:lpstr>
      <vt:lpstr>Results – spatial distribution</vt:lpstr>
      <vt:lpstr>Results – spatial distribution</vt:lpstr>
      <vt:lpstr>Conclusions</vt:lpstr>
      <vt:lpstr>Thanks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Ajay</cp:lastModifiedBy>
  <cp:revision>266</cp:revision>
  <dcterms:created xsi:type="dcterms:W3CDTF">2021-11-25T02:36:15Z</dcterms:created>
  <dcterms:modified xsi:type="dcterms:W3CDTF">2024-09-01T03:24:04Z</dcterms:modified>
</cp:coreProperties>
</file>