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sldIdLst>
    <p:sldId id="256" r:id="rId2"/>
    <p:sldId id="285" r:id="rId3"/>
    <p:sldId id="257" r:id="rId4"/>
    <p:sldId id="290" r:id="rId5"/>
    <p:sldId id="303" r:id="rId6"/>
    <p:sldId id="297" r:id="rId7"/>
    <p:sldId id="314" r:id="rId8"/>
    <p:sldId id="315" r:id="rId9"/>
    <p:sldId id="310" r:id="rId10"/>
    <p:sldId id="309" r:id="rId11"/>
    <p:sldId id="316" r:id="rId12"/>
    <p:sldId id="318" r:id="rId13"/>
    <p:sldId id="319" r:id="rId14"/>
    <p:sldId id="321" r:id="rId15"/>
    <p:sldId id="317" r:id="rId16"/>
    <p:sldId id="322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12F"/>
    <a:srgbClr val="191925"/>
    <a:srgbClr val="130F12"/>
    <a:srgbClr val="253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00" autoAdjust="0"/>
    <p:restoredTop sz="96384" autoAdjust="0"/>
  </p:normalViewPr>
  <p:slideViewPr>
    <p:cSldViewPr>
      <p:cViewPr varScale="1">
        <p:scale>
          <a:sx n="61" d="100"/>
          <a:sy n="61" d="100"/>
        </p:scale>
        <p:origin x="432" y="24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29/2021JA03020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10370343" y="1604166"/>
            <a:ext cx="1" cy="277734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2" name="Очень крутой…"/>
          <p:cNvSpPr txBox="1"/>
          <p:nvPr/>
        </p:nvSpPr>
        <p:spPr>
          <a:xfrm>
            <a:off x="6048332" y="2992840"/>
            <a:ext cx="17933926" cy="520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b="1" cap="all" dirty="0">
                <a:sym typeface="Arial Narrow"/>
              </a:rPr>
              <a:t>О возможности использования аврорального километрового радиоизлучения для определения некоторых характеристик солнечного ветра</a:t>
            </a:r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6283854" y="7734125"/>
            <a:ext cx="17732475" cy="1173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sz="4000" u="sng" dirty="0"/>
              <a:t>В.И. Колпак</a:t>
            </a:r>
            <a:r>
              <a:rPr lang="ru-RU" sz="4000" u="sng" baseline="30000" dirty="0"/>
              <a:t>1,2</a:t>
            </a:r>
            <a:r>
              <a:rPr lang="ru-RU" sz="4000" dirty="0"/>
              <a:t>, М.М. Могилевский</a:t>
            </a:r>
            <a:r>
              <a:rPr lang="ru-RU" sz="4000" baseline="30000" dirty="0"/>
              <a:t>1</a:t>
            </a:r>
            <a:r>
              <a:rPr lang="ru-RU" sz="4000" dirty="0"/>
              <a:t>, Д.В. Чугунин</a:t>
            </a:r>
            <a:r>
              <a:rPr lang="ru-RU" sz="4000" baseline="30000" dirty="0"/>
              <a:t>1</a:t>
            </a:r>
            <a:r>
              <a:rPr lang="ru-RU" sz="4000" dirty="0"/>
              <a:t>, А.А. Чернышов</a:t>
            </a:r>
            <a:r>
              <a:rPr lang="ru-RU" sz="4000" baseline="30000" dirty="0"/>
              <a:t>1</a:t>
            </a:r>
            <a:r>
              <a:rPr lang="ru-RU" sz="4000" dirty="0"/>
              <a:t>, И.Л. Моисеенко</a:t>
            </a:r>
            <a:r>
              <a:rPr lang="ru-RU" sz="4000" baseline="30000" dirty="0"/>
              <a:t>1</a:t>
            </a:r>
            <a:r>
              <a:rPr lang="ru-RU" sz="4000" dirty="0"/>
              <a:t>, М.О. Рязанцева</a:t>
            </a:r>
            <a:r>
              <a:rPr lang="ru-RU" sz="4000" baseline="30000" dirty="0"/>
              <a:t>1</a:t>
            </a:r>
          </a:p>
          <a:p>
            <a:endParaRPr lang="ru-RU" sz="4400" dirty="0"/>
          </a:p>
          <a:p>
            <a:pPr marL="742950" indent="-742950">
              <a:buAutoNum type="arabicPeriod"/>
            </a:pPr>
            <a:r>
              <a:rPr lang="ru-RU" sz="3200" dirty="0"/>
              <a:t>ИКИ</a:t>
            </a:r>
          </a:p>
          <a:p>
            <a:pPr marL="742950" indent="-742950">
              <a:buAutoNum type="arabicPeriod"/>
            </a:pPr>
            <a:r>
              <a:rPr lang="ru-RU" sz="3200" dirty="0"/>
              <a:t>ИЗМИРАН</a:t>
            </a:r>
          </a:p>
        </p:txBody>
      </p:sp>
      <p:sp>
        <p:nvSpPr>
          <p:cNvPr id="54" name="Название подразделения,  лаборатории, факультета и т.д."/>
          <p:cNvSpPr txBox="1"/>
          <p:nvPr/>
        </p:nvSpPr>
        <p:spPr>
          <a:xfrm>
            <a:off x="5857682" y="67762"/>
            <a:ext cx="14573352" cy="420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endParaRPr lang="ru-RU" sz="4400" dirty="0"/>
          </a:p>
          <a:p>
            <a:pPr algn="l"/>
            <a:endParaRPr lang="ru-RU" sz="4400" dirty="0">
              <a:solidFill>
                <a:srgbClr val="253957"/>
              </a:solidFill>
            </a:endParaRPr>
          </a:p>
          <a:p>
            <a:pPr algn="l"/>
            <a:r>
              <a:rPr lang="en-US" sz="4400" dirty="0">
                <a:solidFill>
                  <a:srgbClr val="253957"/>
                </a:solidFill>
              </a:rPr>
              <a:t>XVIII</a:t>
            </a:r>
            <a:r>
              <a:rPr lang="ru-RU" sz="4400" dirty="0">
                <a:solidFill>
                  <a:srgbClr val="253957"/>
                </a:solidFill>
              </a:rPr>
              <a:t> Конференция молодых учёных «Взаимодействие полей и излучения с веществом» БШФФ-2024</a:t>
            </a:r>
            <a:br>
              <a:rPr lang="ru-RU" sz="4400" dirty="0">
                <a:solidFill>
                  <a:srgbClr val="253957"/>
                </a:solidFill>
              </a:rPr>
            </a:br>
            <a:r>
              <a:rPr lang="ru-RU" sz="4400" dirty="0">
                <a:solidFill>
                  <a:srgbClr val="253957"/>
                </a:solidFill>
              </a:rPr>
              <a:t>26 августа – 7 сентября 2024, Иркутск</a:t>
            </a:r>
            <a:br>
              <a:rPr lang="ru-RU" sz="4400" dirty="0">
                <a:solidFill>
                  <a:srgbClr val="253957"/>
                </a:solidFill>
              </a:rPr>
            </a:br>
            <a:endParaRPr lang="ru-RU" sz="4400" dirty="0">
              <a:solidFill>
                <a:srgbClr val="253957"/>
              </a:solidFill>
            </a:endParaRPr>
          </a:p>
        </p:txBody>
      </p:sp>
      <p:sp>
        <p:nvSpPr>
          <p:cNvPr id="55" name="Москва, 2017"/>
          <p:cNvSpPr txBox="1"/>
          <p:nvPr/>
        </p:nvSpPr>
        <p:spPr>
          <a:xfrm>
            <a:off x="6306035" y="12132514"/>
            <a:ext cx="9443424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en-US" dirty="0"/>
              <a:t>lera.kolpak@yandex.ru</a:t>
            </a:r>
            <a:endParaRPr lang="ru-RU" dirty="0"/>
          </a:p>
          <a:p>
            <a:r>
              <a:rPr lang="ru-RU" dirty="0"/>
              <a:t>Иркутск</a:t>
            </a:r>
            <a:r>
              <a:rPr dirty="0"/>
              <a:t>, </a:t>
            </a:r>
            <a:r>
              <a:rPr lang="en-US" dirty="0"/>
              <a:t>20</a:t>
            </a:r>
            <a:r>
              <a:rPr lang="ru-RU" dirty="0"/>
              <a:t>24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Заголовок основного текста"/>
          <p:cNvSpPr txBox="1"/>
          <p:nvPr/>
        </p:nvSpPr>
        <p:spPr>
          <a:xfrm>
            <a:off x="1246755" y="3083648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65" y="1928777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5653552" y="3473624"/>
            <a:ext cx="126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400" dirty="0">
                <a:solidFill>
                  <a:srgbClr val="253957"/>
                </a:solidFill>
                <a:sym typeface="Arial Narrow"/>
              </a:rPr>
              <a:t>	</a:t>
            </a: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endParaRPr lang="ru-RU" sz="4400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60" y="7572380"/>
            <a:ext cx="8820741" cy="54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6" y="2000216"/>
            <a:ext cx="8611437" cy="505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98" y="2000216"/>
            <a:ext cx="8707462" cy="50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833754" y="3714728"/>
            <a:ext cx="62435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762448" y="8501074"/>
            <a:ext cx="5429288" cy="29437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906644" y="4286232"/>
            <a:ext cx="55710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334876" y="8072446"/>
            <a:ext cx="106918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 первом приближении распределение нормированной частоты появления интенсивных всплесков АКР по осям Х 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GSE</a:t>
            </a:r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и 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Z</a:t>
            </a:r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GSE </a:t>
            </a:r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носит равномерный характер. Распределение по оси У 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GSE</a:t>
            </a:r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возрастает при его увеличении: 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 I = </a:t>
            </a:r>
            <a:r>
              <a:rPr lang="ru-RU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7,5</a:t>
            </a:r>
            <a:r>
              <a:rPr lang="en-US" sz="48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y + 1250</a:t>
            </a:r>
            <a:endParaRPr lang="ru-RU" sz="48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5192" y="6929438"/>
            <a:ext cx="6653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Распределение по оси 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49520" y="6929438"/>
            <a:ext cx="510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Распределение по оси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Z</a:t>
            </a:r>
            <a:endParaRPr lang="ru-RU" sz="32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9506" y="12644478"/>
            <a:ext cx="659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Распределение по оси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Y</a:t>
            </a:r>
            <a:endParaRPr lang="ru-RU" sz="32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1920" y="285671"/>
            <a:ext cx="23622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Нормированное распределение частоты регистрации интенсивных всплесков АКР за весь период анализа</a:t>
            </a:r>
            <a:b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</a:b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(с 01.07.2004 по 29.07.2021 – 34 оборота спутника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 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вокруг точки либрации)</a:t>
            </a:r>
          </a:p>
        </p:txBody>
      </p:sp>
    </p:spTree>
    <p:extLst>
      <p:ext uri="{BB962C8B-B14F-4D97-AF65-F5344CB8AC3E}">
        <p14:creationId xmlns:p14="http://schemas.microsoft.com/office/powerpoint/2010/main" val="39563941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Заголовок основного текста"/>
          <p:cNvSpPr txBox="1"/>
          <p:nvPr/>
        </p:nvSpPr>
        <p:spPr>
          <a:xfrm>
            <a:off x="1008863" y="3035571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233576" y="2896772"/>
            <a:ext cx="7467063" cy="975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Максимум активных дней наблюдается при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Y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=100 радиусов Земли (желтый цвет -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8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0 дней). Смещение по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Z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(порядка 4 – 5 радиусов Земли) по видимому связано с тем, что источник генерации АКР находится именно на этом расстоянии.</a:t>
            </a:r>
          </a:p>
          <a:p>
            <a:endParaRPr lang="ru-RU" sz="44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endParaRPr lang="ru-RU" sz="44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4143" y="162744"/>
            <a:ext cx="22466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b="1" cap="all" dirty="0">
                <a:solidFill>
                  <a:srgbClr val="253957"/>
                </a:solidFill>
                <a:sym typeface="Arial Narrow"/>
              </a:rPr>
              <a:t>Статистика </a:t>
            </a: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активных дней (АКР наблюдения), распределённых в координатах </a:t>
            </a:r>
            <a:r>
              <a:rPr lang="en-US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YZ</a:t>
            </a: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по орбите спутника </a:t>
            </a:r>
            <a:r>
              <a:rPr lang="en-US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</a:p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54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11" name="Линия"/>
          <p:cNvSpPr/>
          <p:nvPr/>
        </p:nvSpPr>
        <p:spPr>
          <a:xfrm>
            <a:off x="1225387" y="1961456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2243572" y="11822292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Распределение количества активных дней с АКР на орбите спутника </a:t>
            </a:r>
            <a:r>
              <a:rPr lang="en-US" sz="4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4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 </a:t>
            </a:r>
            <a:endParaRPr lang="ru-RU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6" y="2361016"/>
            <a:ext cx="15935039" cy="934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765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012" y="2249488"/>
            <a:ext cx="11805169" cy="700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7" y="2465511"/>
            <a:ext cx="12289538" cy="697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642244" y="3473624"/>
            <a:ext cx="10715700" cy="2928958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19440" y="357142"/>
            <a:ext cx="16591668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Результаты измерения частоты регистрации АКР в зависимости от удаления от Земли</a:t>
            </a:r>
            <a:endParaRPr lang="ru-RU" sz="5400" dirty="0">
              <a:solidFill>
                <a:srgbClr val="253957"/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84181" y="4121696"/>
            <a:ext cx="11031093" cy="48409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27304" y="3160785"/>
            <a:ext cx="864096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а</a:t>
            </a: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32960" y="3520824"/>
            <a:ext cx="2016224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б)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590" y="8874224"/>
            <a:ext cx="22394488" cy="4299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ru-RU" sz="5400" dirty="0">
                <a:solidFill>
                  <a:srgbClr val="253957"/>
                </a:solidFill>
                <a:latin typeface="Arial Narrow" pitchFamily="34" charset="0"/>
              </a:rPr>
              <a:t>На рисунке а) приведены результаты измерения частоты появления АКР, нормированные на орбитальные данные, в «пассивный период», т.е. при низком уровне солнечной активности. На рисунке б) приведены аналогичные измерения, выполненные в период максимума солнечной активности. 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 этом случае наблюдается зависимость 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I = 17/ (x – 140)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  <a:endParaRPr lang="ru-RU" sz="5400" dirty="0">
              <a:solidFill>
                <a:srgbClr val="253957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704" y="1756629"/>
            <a:ext cx="1008112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I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1925" y="1909029"/>
            <a:ext cx="1008112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I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63746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214266"/>
            <a:ext cx="22431532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b="1" cap="all" dirty="0">
                <a:solidFill>
                  <a:srgbClr val="253957"/>
                </a:solidFill>
                <a:sym typeface="Arial Narrow"/>
              </a:rPr>
              <a:t>Интерпретация зависимости частоты регистрации АКР от Солнечной активности</a:t>
            </a:r>
          </a:p>
        </p:txBody>
      </p:sp>
      <p:sp>
        <p:nvSpPr>
          <p:cNvPr id="96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399685" y="2962116"/>
            <a:ext cx="8424936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Мы предполагаем, что в спокойных условиях длины плазменных каналов («лапша </a:t>
            </a:r>
            <a:r>
              <a:rPr lang="ru-RU" sz="4400" dirty="0" err="1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Застенкера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») превышают расстояние между  источниками АКР (магнитосфера Земли)  и орбитой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 (200 – 260 Re)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 При высокой солнечной активности длина каналов  становится меньше. Изменения нормированной  частоты регистрации АКР в зависимости от координаты Х показывают, что в возмущенных условиях средняя длина канала  становится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~1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4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0 Re.</a:t>
            </a:r>
            <a:endParaRPr lang="ru-RU" sz="44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379" y="3761657"/>
            <a:ext cx="14872981" cy="72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70958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214266"/>
            <a:ext cx="22431532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b="1" cap="all" dirty="0">
                <a:solidFill>
                  <a:srgbClr val="253957"/>
                </a:solidFill>
                <a:sym typeface="Arial Narrow"/>
              </a:rPr>
              <a:t>Солнечные пятна и радиовсплески </a:t>
            </a:r>
            <a:r>
              <a:rPr lang="en-US" sz="6000" b="1" cap="all" dirty="0">
                <a:solidFill>
                  <a:srgbClr val="253957"/>
                </a:solidFill>
                <a:sym typeface="Arial Narrow"/>
              </a:rPr>
              <a:t>III</a:t>
            </a:r>
            <a:r>
              <a:rPr lang="ru-RU" sz="6000" b="1" cap="all" dirty="0">
                <a:solidFill>
                  <a:srgbClr val="253957"/>
                </a:solidFill>
                <a:sym typeface="Arial Narrow"/>
              </a:rPr>
              <a:t> типа</a:t>
            </a:r>
          </a:p>
        </p:txBody>
      </p:sp>
      <p:sp>
        <p:nvSpPr>
          <p:cNvPr id="96" name="Линия"/>
          <p:cNvSpPr/>
          <p:nvPr/>
        </p:nvSpPr>
        <p:spPr>
          <a:xfrm>
            <a:off x="1230591" y="1601416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327623" y="4164663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Кстати, длинные ряды однородных измерений позволяют выявить некоторые свойства радиовсплесков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III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типа. При высокой активности каждое 10-е пятно приводит к возбуждению радиовсплеска, который идёт в сторону Земли. А при  низкой активности эта закономерность нарушается.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48" y="1672762"/>
            <a:ext cx="14258297" cy="112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08B2EE-C472-5C6E-ABCA-1F4A4A5DB498}"/>
              </a:ext>
            </a:extLst>
          </p:cNvPr>
          <p:cNvSpPr/>
          <p:nvPr/>
        </p:nvSpPr>
        <p:spPr>
          <a:xfrm>
            <a:off x="2206436" y="1776163"/>
            <a:ext cx="11881320" cy="5751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Соотношение чисел Вольфа и количества радиовсплесков 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III </a:t>
            </a: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типа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9071F8-1392-7140-D629-47F2775C9937}"/>
              </a:ext>
            </a:extLst>
          </p:cNvPr>
          <p:cNvSpPr/>
          <p:nvPr/>
        </p:nvSpPr>
        <p:spPr>
          <a:xfrm>
            <a:off x="2968926" y="7080215"/>
            <a:ext cx="11029323" cy="5751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chemeClr val="tx1"/>
                </a:solidFill>
              </a:rPr>
              <a:t>Кол-во. всплесков/Числа Вольфа усреднение за полгода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13123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857208"/>
            <a:ext cx="2148960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>
                <a:solidFill>
                  <a:srgbClr val="253957"/>
                </a:solidFill>
                <a:sym typeface="Arial Narrow"/>
              </a:rPr>
              <a:t>Результаты анализа 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измерений</a:t>
            </a:r>
          </a:p>
        </p:txBody>
      </p:sp>
      <p:sp>
        <p:nvSpPr>
          <p:cNvPr id="96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74053" y="2393504"/>
            <a:ext cx="21860028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just">
              <a:buFontTx/>
              <a:buAutoNum type="arabicParenR"/>
            </a:pP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Сравнение одновременных измерений на спутниках </a:t>
            </a:r>
            <a:r>
              <a:rPr lang="en-US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 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и</a:t>
            </a:r>
            <a:r>
              <a:rPr lang="en-US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ERG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подтверждает, что всплески излучения, зарегистрированные волновым прибором на спутнике </a:t>
            </a:r>
            <a:r>
              <a:rPr lang="en-US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, являются АКР и, соответственно, их источник находится в магнитосфере Земли.</a:t>
            </a:r>
          </a:p>
          <a:p>
            <a:pPr marL="1143000" indent="-1143000" algn="just">
              <a:buFontTx/>
              <a:buAutoNum type="arabicParenR"/>
            </a:pPr>
            <a:endParaRPr lang="ru-RU" sz="4000" b="1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pPr marL="1143000" indent="-1143000" algn="just">
              <a:buFontTx/>
              <a:buAutoNum type="arabicParenR"/>
            </a:pP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Временная зависимость частоты регистрации АКР на орбите спутника </a:t>
            </a:r>
            <a:r>
              <a:rPr lang="en-US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: наблюдается </a:t>
            </a:r>
            <a:r>
              <a:rPr lang="ru-RU" sz="4000" b="1" dirty="0" err="1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длиннопериодная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модуляция частоты регистрации АКР. Период модуляции совпадает с периодом солнечной активности, но находится в противофазе с ним – при активном Солнце частота регистрации АКР уменьшается, а при спокойном – увеличивается. </a:t>
            </a:r>
          </a:p>
          <a:p>
            <a:pPr marL="1143000" indent="-1143000" algn="just">
              <a:buFontTx/>
              <a:buAutoNum type="arabicParenR"/>
            </a:pPr>
            <a:endParaRPr lang="ru-RU" sz="4000" b="1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pPr marL="1143000" indent="-1143000" algn="just">
              <a:buFontTx/>
              <a:buAutoNum type="arabicParenR"/>
            </a:pP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Пространственная зависимость: частота регистрации АКР увеличивается пропорциональна величине У</a:t>
            </a:r>
            <a:r>
              <a:rPr lang="en-US" sz="4000" b="1" baseline="-25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GSE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</a:p>
          <a:p>
            <a:pPr marL="1143000" indent="-1143000" algn="just">
              <a:buFontTx/>
              <a:buAutoNum type="arabicParenR"/>
            </a:pPr>
            <a:endParaRPr lang="ru-RU" sz="4000" b="1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pPr marL="1143000" indent="-1143000" algn="just">
              <a:buFontTx/>
              <a:buAutoNum type="arabicParenR"/>
            </a:pP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Мы предполагаем, что «противофазное» поведение АКР связано с особенностями распространения этого излучения от источника до границ магнитосферы и от магнитосферы до спутника </a:t>
            </a:r>
            <a:r>
              <a:rPr lang="en-US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4000" b="1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в солнечном ветре, что указывает на наличие «тонкой» структуры в солнечном ветре.</a:t>
            </a:r>
          </a:p>
          <a:p>
            <a:pPr algn="just"/>
            <a:endParaRPr lang="ru-RU" sz="4000" b="1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6CFAA4-E9CE-4823-B58B-C14F042E255F}"/>
              </a:ext>
            </a:extLst>
          </p:cNvPr>
          <p:cNvSpPr/>
          <p:nvPr/>
        </p:nvSpPr>
        <p:spPr>
          <a:xfrm>
            <a:off x="-22648" y="0"/>
            <a:ext cx="24406648" cy="1371599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E615B4-CA7B-C023-EEA8-E1E3FFA4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72328" y="-2285998"/>
            <a:ext cx="13715998" cy="18287997"/>
          </a:xfrm>
          <a:prstGeom prst="rect">
            <a:avLst/>
          </a:prstGeom>
        </p:spPr>
      </p:pic>
      <p:sp>
        <p:nvSpPr>
          <p:cNvPr id="10" name="Очень крутой заголовок…">
            <a:extLst>
              <a:ext uri="{FF2B5EF4-FFF2-40B4-BE49-F238E27FC236}">
                <a16:creationId xmlns:a16="http://schemas.microsoft.com/office/drawing/2014/main" id="{B69BEB41-E619-92CD-E3BE-19FA90A929E2}"/>
              </a:ext>
            </a:extLst>
          </p:cNvPr>
          <p:cNvSpPr txBox="1"/>
          <p:nvPr/>
        </p:nvSpPr>
        <p:spPr>
          <a:xfrm>
            <a:off x="976234" y="11641668"/>
            <a:ext cx="22431532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b="1" cap="all" dirty="0">
                <a:solidFill>
                  <a:schemeClr val="bg1"/>
                </a:solidFill>
                <a:sym typeface="Arial Narrow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60819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857208"/>
            <a:ext cx="2148960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66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008863" y="3035571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7672" y="1169368"/>
            <a:ext cx="22288656" cy="1467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Ранее было показан, что при распространении аврорального километрового радиоизлучения (АКР) в магнитосфере Земли может происходить "захват" излучения в плазменные каналы – неоднородности плазмы, вытянутые вдоль магнитного поля – и распространение излучения по этим каналам. "Захват" излучения может происходить даже при условии:</a:t>
            </a:r>
          </a:p>
          <a:p>
            <a:r>
              <a:rPr lang="en-US" sz="6600" dirty="0">
                <a:solidFill>
                  <a:srgbClr val="253957"/>
                </a:solidFill>
                <a:latin typeface="Arial Narrow" pitchFamily="34" charset="0"/>
              </a:rPr>
              <a:t>f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 &gt; </a:t>
            </a:r>
            <a:r>
              <a:rPr lang="en-US" sz="6600" dirty="0" err="1">
                <a:solidFill>
                  <a:srgbClr val="253957"/>
                </a:solidFill>
                <a:latin typeface="Arial Narrow" pitchFamily="34" charset="0"/>
              </a:rPr>
              <a:t>f</a:t>
            </a:r>
            <a:r>
              <a:rPr lang="en-US" sz="6600" b="1" baseline="-25000" dirty="0" err="1">
                <a:solidFill>
                  <a:srgbClr val="253957"/>
                </a:solidFill>
                <a:latin typeface="Arial Narrow" pitchFamily="34" charset="0"/>
              </a:rPr>
              <a:t>pe</a:t>
            </a:r>
            <a:endParaRPr lang="ru-RU" sz="6600" dirty="0">
              <a:solidFill>
                <a:srgbClr val="253957"/>
              </a:solidFill>
              <a:latin typeface="Arial Narrow" pitchFamily="34" charset="0"/>
            </a:endParaRPr>
          </a:p>
          <a:p>
            <a:pPr algn="just"/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(</a:t>
            </a:r>
            <a:r>
              <a:rPr lang="en-US" sz="6600" dirty="0">
                <a:solidFill>
                  <a:srgbClr val="253957"/>
                </a:solidFill>
                <a:latin typeface="Arial Narrow" pitchFamily="34" charset="0"/>
              </a:rPr>
              <a:t>f 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– частота АКР, </a:t>
            </a:r>
            <a:r>
              <a:rPr lang="en-US" sz="6600" dirty="0" err="1">
                <a:solidFill>
                  <a:srgbClr val="253957"/>
                </a:solidFill>
                <a:latin typeface="Arial Narrow" pitchFamily="34" charset="0"/>
              </a:rPr>
              <a:t>f</a:t>
            </a:r>
            <a:r>
              <a:rPr lang="en-US" sz="6600" b="1" baseline="-25000" dirty="0" err="1">
                <a:solidFill>
                  <a:srgbClr val="253957"/>
                </a:solidFill>
                <a:latin typeface="Arial Narrow" pitchFamily="34" charset="0"/>
              </a:rPr>
              <a:t>pe</a:t>
            </a:r>
            <a:r>
              <a:rPr lang="en-US" sz="6600" dirty="0">
                <a:solidFill>
                  <a:srgbClr val="253957"/>
                </a:solidFill>
                <a:latin typeface="Arial Narrow" pitchFamily="34" charset="0"/>
              </a:rPr>
              <a:t> 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– плазменная частота электронов), если угол падения излучения на стенки канала </a:t>
            </a:r>
            <a:r>
              <a:rPr lang="ru-RU" sz="6600" dirty="0" err="1">
                <a:solidFill>
                  <a:srgbClr val="253957"/>
                </a:solidFill>
                <a:latin typeface="Arial Narrow" pitchFamily="34" charset="0"/>
              </a:rPr>
              <a:t>θ 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не превышает некоторый угол </a:t>
            </a:r>
            <a:r>
              <a:rPr lang="ru-RU" sz="6600" dirty="0" err="1">
                <a:solidFill>
                  <a:srgbClr val="253957"/>
                </a:solidFill>
                <a:latin typeface="Arial Narrow" pitchFamily="34" charset="0"/>
              </a:rPr>
              <a:t>θ</a:t>
            </a:r>
            <a:r>
              <a:rPr lang="ru-RU" sz="6600" b="1" baseline="-25000" dirty="0" err="1">
                <a:solidFill>
                  <a:srgbClr val="253957"/>
                </a:solidFill>
                <a:latin typeface="Arial Narrow" pitchFamily="34" charset="0"/>
              </a:rPr>
              <a:t>кр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, величина которого зависит от локального значения </a:t>
            </a:r>
            <a:r>
              <a:rPr lang="en-US" sz="6600" dirty="0" err="1">
                <a:solidFill>
                  <a:srgbClr val="253957"/>
                </a:solidFill>
                <a:latin typeface="Arial Narrow" pitchFamily="34" charset="0"/>
              </a:rPr>
              <a:t>f</a:t>
            </a:r>
            <a:r>
              <a:rPr lang="en-US" sz="6600" b="1" baseline="-25000" dirty="0" err="1">
                <a:solidFill>
                  <a:srgbClr val="253957"/>
                </a:solidFill>
                <a:latin typeface="Arial Narrow" pitchFamily="34" charset="0"/>
              </a:rPr>
              <a:t>pe</a:t>
            </a:r>
            <a:r>
              <a:rPr lang="en-US" sz="6600" dirty="0">
                <a:solidFill>
                  <a:srgbClr val="253957"/>
                </a:solidFill>
                <a:latin typeface="Arial Narrow" pitchFamily="34" charset="0"/>
              </a:rPr>
              <a:t> 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и свойств стенки канала Δ</a:t>
            </a:r>
            <a:r>
              <a:rPr lang="en-US" sz="6600" dirty="0" err="1">
                <a:solidFill>
                  <a:srgbClr val="253957"/>
                </a:solidFill>
                <a:latin typeface="Arial Narrow" pitchFamily="34" charset="0"/>
              </a:rPr>
              <a:t>f</a:t>
            </a:r>
            <a:r>
              <a:rPr lang="en-US" sz="6600" b="1" baseline="-25000" dirty="0" err="1">
                <a:solidFill>
                  <a:srgbClr val="253957"/>
                </a:solidFill>
                <a:latin typeface="Arial Narrow" pitchFamily="34" charset="0"/>
              </a:rPr>
              <a:t>pe</a:t>
            </a:r>
            <a:r>
              <a:rPr lang="ru-RU" sz="6600" dirty="0">
                <a:solidFill>
                  <a:srgbClr val="253957"/>
                </a:solidFill>
                <a:latin typeface="Arial Narrow" pitchFamily="34" charset="0"/>
              </a:rPr>
              <a:t>.</a:t>
            </a:r>
          </a:p>
          <a:p>
            <a:pPr algn="just"/>
            <a:endParaRPr lang="ru-RU" sz="6600" dirty="0">
              <a:solidFill>
                <a:srgbClr val="253957"/>
              </a:solidFill>
              <a:latin typeface="Arial Narrow" pitchFamily="34" charset="0"/>
              <a:ea typeface="+mn-ea"/>
              <a:cs typeface="Helvetica Light"/>
            </a:endParaRPr>
          </a:p>
          <a:p>
            <a:pPr algn="l"/>
            <a:endParaRPr lang="ru-RU" sz="6600" dirty="0">
              <a:solidFill>
                <a:srgbClr val="253957"/>
              </a:solidFill>
              <a:latin typeface="Arial Narrow" pitchFamily="34" charset="0"/>
              <a:ea typeface="+mn-ea"/>
              <a:cs typeface="Helvetica Light"/>
            </a:endParaRPr>
          </a:p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6600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332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29" y="2879258"/>
            <a:ext cx="10932294" cy="60327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11017" y="9260582"/>
            <a:ext cx="1126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Спектр АКР на участке с каналами пониженной плотности.</a:t>
            </a:r>
          </a:p>
          <a:p>
            <a:pPr algn="ctr"/>
            <a:endParaRPr lang="ru-RU" sz="3200" dirty="0">
              <a:solidFill>
                <a:srgbClr val="253957"/>
              </a:solidFill>
              <a:latin typeface="Arial Narrow" pitchFamily="34" charset="0"/>
              <a:ea typeface="+mn-ea"/>
              <a:cs typeface="Helvetica Light"/>
              <a:sym typeface="Arial Narrow" pitchFamily="34" charset="0"/>
            </a:endParaRPr>
          </a:p>
          <a:p>
            <a:pPr algn="ctr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72528" y="9319519"/>
            <a:ext cx="11263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Схема распространения излучения в канале в приближении геометрической оптики.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6789" y="664250"/>
            <a:ext cx="20815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Результаты измерения волновой активности на спутнике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ERG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вблизи экваториальной плоскости и возможная интерпретация связи всплесков АКР с неоднородностями плазмы.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090" y="2343528"/>
            <a:ext cx="8342019" cy="690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3622" y="10829288"/>
            <a:ext cx="6643734" cy="14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620232" y="10829288"/>
            <a:ext cx="13733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- частота верхнего гибридного резонанса. В рассматриваемой нами области </a:t>
            </a:r>
            <a:r>
              <a:rPr lang="en-US" sz="3200" dirty="0" err="1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f</a:t>
            </a:r>
            <a:r>
              <a:rPr lang="en-US" sz="3200" baseline="-25000" dirty="0" err="1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Be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&lt;&lt; </a:t>
            </a:r>
            <a:r>
              <a:rPr lang="en-US" sz="3200" dirty="0" err="1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f</a:t>
            </a:r>
            <a:r>
              <a:rPr lang="en-US" sz="3200" baseline="-25000" dirty="0" err="1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pe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. 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Поэтому можно считать, что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f</a:t>
            </a:r>
            <a:r>
              <a:rPr lang="ru-RU" sz="3200" baseline="-250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ВГР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~ N</a:t>
            </a:r>
            <a:r>
              <a:rPr lang="ru-RU" sz="3200" baseline="300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1/2 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и вариации частоты на спектрограмме соответствуют уменьшениям концентрации плазмы. Именно в этих областях наблюдается наиболее интенсивное АКР.</a:t>
            </a:r>
            <a:endParaRPr lang="ru-RU" sz="3200" baseline="30000" dirty="0">
              <a:solidFill>
                <a:srgbClr val="253957"/>
              </a:solidFill>
              <a:latin typeface="Arial Narrow" pitchFamily="34" charset="0"/>
              <a:ea typeface="+mn-ea"/>
              <a:cs typeface="Helvetica Light"/>
              <a:sym typeface="Arial Narrow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857208"/>
            <a:ext cx="23336328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600" b="1" cap="all" dirty="0">
                <a:solidFill>
                  <a:srgbClr val="253957"/>
                </a:solidFill>
                <a:sym typeface="Arial Narrow"/>
              </a:rPr>
              <a:t>Трансформация спектра в канале на низких частотах</a:t>
            </a: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008863" y="3035571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00643" y="10523666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Схема поясняющая обрезание спектра АКР на низких частотах.</a:t>
            </a:r>
          </a:p>
          <a:p>
            <a:pPr algn="ctr"/>
            <a:endParaRPr lang="ru-RU" sz="3200" dirty="0">
              <a:solidFill>
                <a:srgbClr val="253957"/>
              </a:solidFill>
              <a:latin typeface="Arial Narrow" pitchFamily="34" charset="0"/>
              <a:ea typeface="+mn-ea"/>
              <a:cs typeface="Helvetica Light"/>
              <a:sym typeface="Arial Narrow" pitchFamily="34" charset="0"/>
            </a:endParaRPr>
          </a:p>
          <a:p>
            <a:pPr algn="ctr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</a:t>
            </a:r>
          </a:p>
        </p:txBody>
      </p:sp>
      <p:pic>
        <p:nvPicPr>
          <p:cNvPr id="10" name="Picture 3" descr="Рис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687" y="3125228"/>
            <a:ext cx="7344817" cy="714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77620" y="10858528"/>
            <a:ext cx="10001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Искажение спектра АКР, связанное с захватом излучения в канал.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547" y="3125227"/>
            <a:ext cx="14015693" cy="756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008863" y="11915975"/>
            <a:ext cx="22344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253957"/>
                </a:solidFill>
                <a:latin typeface="Arial Narrow" pitchFamily="34" charset="0"/>
              </a:rPr>
              <a:t>Таким образом падение спектра на низких частотах – результат  взаимного расположения силовой линии источника и входа в плазменный канал. </a:t>
            </a:r>
          </a:p>
          <a:p>
            <a:r>
              <a:rPr lang="ru-RU" sz="4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2265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904796" y="214266"/>
            <a:ext cx="2148960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600" b="1" cap="all" dirty="0">
                <a:solidFill>
                  <a:srgbClr val="253957"/>
                </a:solidFill>
                <a:sym typeface="Arial Narrow"/>
              </a:rPr>
              <a:t>Спутник </a:t>
            </a:r>
            <a:r>
              <a:rPr lang="en-US" sz="6600" b="1" cap="all" dirty="0">
                <a:solidFill>
                  <a:srgbClr val="253957"/>
                </a:solidFill>
                <a:sym typeface="Arial Narrow"/>
              </a:rPr>
              <a:t>wind</a:t>
            </a:r>
            <a:endParaRPr lang="ru-RU" sz="66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008863" y="3035571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 flipV="1">
            <a:off x="1058188" y="1571589"/>
            <a:ext cx="22492453" cy="3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15621024" y="928646"/>
            <a:ext cx="8405786" cy="1335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000" dirty="0">
                <a:solidFill>
                  <a:srgbClr val="253957"/>
                </a:solidFill>
                <a:sym typeface="Arial Narrow"/>
              </a:rPr>
              <a:t>	</a:t>
            </a:r>
          </a:p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000" dirty="0">
                <a:solidFill>
                  <a:srgbClr val="253957"/>
                </a:solidFill>
                <a:sym typeface="Arial Narrow"/>
              </a:rPr>
              <a:t>	Результаты анализа распространения АКР в магнитосфере Земли мы используем для интерпретации измерений в солнечном ветре. Для этого мы используем измерения электрической компоненты электромагнитного поля на спутнике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WIND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, проводившиеся в течение 17 лет - с 2004 по 2021 год.</a:t>
            </a:r>
          </a:p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en-US" sz="4000" dirty="0">
                <a:solidFill>
                  <a:srgbClr val="253957"/>
                </a:solidFill>
                <a:sym typeface="Arial Narrow"/>
              </a:rPr>
              <a:t>		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Спутник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WIND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 был запущен 1 ноября 1994 года. После нескольких маневров вокруг Земли,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 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в июле 2004 года он был выведен на орбиту вокруг точки Лагранжа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L1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, находящуюся на расстоянии 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~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 220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Re</a:t>
            </a:r>
            <a:r>
              <a:rPr lang="ru-RU" sz="4000" dirty="0">
                <a:solidFill>
                  <a:srgbClr val="253957"/>
                </a:solidFill>
                <a:sym typeface="Arial Narrow"/>
              </a:rPr>
              <a:t>, чтобы проводить наблюдения за невозмущённым солнечным ветром. </a:t>
            </a:r>
            <a:r>
              <a:rPr lang="en-US" sz="4000" dirty="0">
                <a:solidFill>
                  <a:srgbClr val="253957"/>
                </a:solidFill>
                <a:sym typeface="Arial Narrow"/>
              </a:rPr>
              <a:t> </a:t>
            </a:r>
            <a:endParaRPr lang="ru-RU" sz="4000" dirty="0">
              <a:solidFill>
                <a:srgbClr val="253957"/>
              </a:solidFill>
              <a:sym typeface="Arial Narrow"/>
            </a:endParaRPr>
          </a:p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br>
              <a:rPr lang="ru-RU" sz="3600" dirty="0">
                <a:solidFill>
                  <a:srgbClr val="253957"/>
                </a:solidFill>
                <a:sym typeface="Arial Narrow"/>
              </a:rPr>
            </a:br>
            <a:endParaRPr lang="ru-RU" sz="3600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9044" y="11215718"/>
            <a:ext cx="69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 Спутник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WIND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ea typeface="+mn-ea"/>
                <a:cs typeface="Helvetica Light"/>
                <a:sym typeface="Arial Narrow" pitchFamily="34" charset="0"/>
              </a:rPr>
              <a:t>. </a:t>
            </a:r>
          </a:p>
        </p:txBody>
      </p:sp>
      <p:pic>
        <p:nvPicPr>
          <p:cNvPr id="4098" name="Picture 2" descr="https://upload.wikimedia.org/wikipedia/commons/thumb/1/18/Wind_probe.jpg/1280px-Wind_pro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6" y="3357538"/>
            <a:ext cx="6215106" cy="75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16" y="3500414"/>
            <a:ext cx="9001188" cy="734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905720" y="10858528"/>
            <a:ext cx="7929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Орбита спутника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в системе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ZX</a:t>
            </a:r>
            <a:r>
              <a:rPr lang="en-US" sz="3200" baseline="-25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GSE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  <a:endParaRPr lang="ru-RU" sz="32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endParaRPr lang="ru-RU" sz="32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(</a:t>
            </a:r>
            <a:r>
              <a:rPr lang="en-US" sz="3200" dirty="0" err="1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Fogg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, A. R., et al. (2022). Journal of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Geophysical Research: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Space Physics, 127, e2021JA030209.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en-US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  <a:hlinkClick r:id="rId4"/>
              </a:rPr>
              <a:t>https://doi.org/10.1029/2021JA030209</a:t>
            </a:r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0024062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Заголовок основного текста"/>
          <p:cNvSpPr txBox="1"/>
          <p:nvPr/>
        </p:nvSpPr>
        <p:spPr>
          <a:xfrm>
            <a:off x="1008863" y="3035571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398127" y="9687797"/>
            <a:ext cx="97210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Спектр АКР, зарегистрированного на спутниках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ERG 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и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</a:p>
        </p:txBody>
      </p:sp>
      <p:pic>
        <p:nvPicPr>
          <p:cNvPr id="10" name="Picture 2" descr="both_20181219_091835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167342" y="2305886"/>
            <a:ext cx="14182650" cy="7433821"/>
          </a:xfrm>
          <a:prstGeom prst="rect">
            <a:avLst/>
          </a:prstGeom>
          <a:noFill/>
        </p:spPr>
      </p:pic>
      <p:pic>
        <p:nvPicPr>
          <p:cNvPr id="1027" name="Picture 3" descr="C:\Users\Planeta-1\Desktop\wind\спектры статья\в журнал\рисунок 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8" y="2782437"/>
            <a:ext cx="1008208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8391" y="10026352"/>
            <a:ext cx="9527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Схема взаимного размещения спутников 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ERG 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и</a:t>
            </a:r>
            <a:r>
              <a:rPr lang="en-US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WIND</a:t>
            </a:r>
            <a:r>
              <a:rPr lang="ru-RU" sz="5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01065" y="233264"/>
            <a:ext cx="199919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Одновременная регистрация АКР на спутниках </a:t>
            </a:r>
            <a:r>
              <a:rPr lang="en-US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ERG</a:t>
            </a: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и</a:t>
            </a:r>
            <a:r>
              <a:rPr lang="en-US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WIND</a:t>
            </a:r>
            <a:r>
              <a:rPr lang="ru-RU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– верификация излучения, принятого на спутнике </a:t>
            </a:r>
            <a:r>
              <a:rPr lang="en-US" sz="5400" b="1" cap="all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endParaRPr lang="ru-RU" sz="5400" b="1" cap="all" dirty="0">
              <a:solidFill>
                <a:srgbClr val="253957"/>
              </a:solidFill>
              <a:latin typeface="Arial Narrow" pitchFamily="34" charset="0"/>
              <a:sym typeface="Arial Narrow" pitchFamily="34" charset="0"/>
            </a:endParaRPr>
          </a:p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54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15" name="Линия"/>
          <p:cNvSpPr/>
          <p:nvPr/>
        </p:nvSpPr>
        <p:spPr>
          <a:xfrm>
            <a:off x="1233385" y="210547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758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047672" y="857208"/>
            <a:ext cx="2148960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400" b="1" cap="all" dirty="0">
                <a:solidFill>
                  <a:srgbClr val="253957"/>
                </a:solidFill>
                <a:sym typeface="Arial Narrow"/>
              </a:rPr>
              <a:t>Примеры АКР, зарегистрированного на спутнике </a:t>
            </a:r>
            <a:r>
              <a:rPr lang="en-US" sz="6400" b="1" cap="all" dirty="0">
                <a:solidFill>
                  <a:srgbClr val="253957"/>
                </a:solidFill>
                <a:sym typeface="Arial Narrow"/>
              </a:rPr>
              <a:t>WIND</a:t>
            </a:r>
            <a:endParaRPr lang="ru-RU" sz="64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246755" y="3083648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65" y="2214562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5653552" y="3473624"/>
            <a:ext cx="126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400" dirty="0">
                <a:solidFill>
                  <a:srgbClr val="253957"/>
                </a:solidFill>
                <a:sym typeface="Arial Narrow"/>
              </a:rPr>
              <a:t>	</a:t>
            </a: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endParaRPr lang="ru-RU" sz="4400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4485" y="3480402"/>
            <a:ext cx="11611909" cy="563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25" y="3571852"/>
            <a:ext cx="11455985" cy="54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1022180" y="11250488"/>
            <a:ext cx="218641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Спектрограммы электрической компоненты, зарегистрированной на спутнике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в диапазонах:</a:t>
            </a:r>
          </a:p>
          <a:p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4 – 245 кГц (нижняя панель), 20 – 1040 кГц (средняя панель), 10 – 14 МГц (верхняя панель).</a:t>
            </a:r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4424248" y="9378280"/>
            <a:ext cx="7920880" cy="936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13.01.2018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3112" y="9530680"/>
            <a:ext cx="7920880" cy="936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21</a:t>
            </a: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.07.2014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4856" y="2076940"/>
            <a:ext cx="7488832" cy="1375376"/>
          </a:xfrm>
          <a:prstGeom prst="rect">
            <a:avLst/>
          </a:prstGeom>
          <a:noFill/>
          <a:ln w="635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Солнечные </a:t>
            </a:r>
            <a:r>
              <a:rPr kumimoji="0" lang="ru-RU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радиовсплески</a:t>
            </a: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 третьего типа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93112" y="3473624"/>
            <a:ext cx="993832" cy="2376264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>
            <a:off x="4040816" y="3452316"/>
            <a:ext cx="0" cy="1677492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Прямая со стрелкой 16"/>
          <p:cNvCxnSpPr/>
          <p:nvPr/>
        </p:nvCxnSpPr>
        <p:spPr>
          <a:xfrm>
            <a:off x="3479032" y="3452316"/>
            <a:ext cx="0" cy="1677492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 стрелкой 17"/>
          <p:cNvCxnSpPr/>
          <p:nvPr/>
        </p:nvCxnSpPr>
        <p:spPr>
          <a:xfrm>
            <a:off x="2902968" y="3473624"/>
            <a:ext cx="0" cy="1677492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>
            <a:off x="7079432" y="3473624"/>
            <a:ext cx="0" cy="1677492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14424248" y="2269410"/>
            <a:ext cx="5472608" cy="913711"/>
          </a:xfrm>
          <a:prstGeom prst="rect">
            <a:avLst/>
          </a:prstGeom>
          <a:noFill/>
          <a:ln w="635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АКР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9613992" y="3183121"/>
            <a:ext cx="5962384" cy="2666767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 стрелкой 22"/>
          <p:cNvCxnSpPr/>
          <p:nvPr/>
        </p:nvCxnSpPr>
        <p:spPr>
          <a:xfrm>
            <a:off x="16930248" y="3185592"/>
            <a:ext cx="518336" cy="2664296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7799512" y="8985381"/>
            <a:ext cx="8568952" cy="1683152"/>
          </a:xfrm>
          <a:prstGeom prst="rect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Частота верхнего гибридного резонанса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15072320" y="7938120"/>
            <a:ext cx="0" cy="1113378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9383688" y="7872003"/>
            <a:ext cx="0" cy="1113378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563941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3551040" y="0"/>
            <a:ext cx="1778597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000" b="1" cap="all" dirty="0">
                <a:solidFill>
                  <a:srgbClr val="253957"/>
                </a:solidFill>
                <a:sym typeface="Arial Narrow"/>
              </a:rPr>
              <a:t>Сравнение частоты регистрации АКР с солнечной активностью и геомагнитными возмущениями</a:t>
            </a:r>
            <a:r>
              <a:rPr lang="ru-RU" sz="3600" b="1" cap="all" dirty="0">
                <a:solidFill>
                  <a:srgbClr val="253957"/>
                </a:solidFill>
                <a:sym typeface="Arial Narrow"/>
              </a:rPr>
              <a:t> </a:t>
            </a:r>
            <a:br>
              <a:rPr lang="ru-RU" sz="3600" b="1" cap="all" dirty="0">
                <a:solidFill>
                  <a:srgbClr val="253957"/>
                </a:solidFill>
                <a:sym typeface="Arial Narrow"/>
              </a:rPr>
            </a:br>
            <a:endParaRPr lang="ru-RU" sz="36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246755" y="3083648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119110" y="1357275"/>
            <a:ext cx="22717284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5653552" y="3473624"/>
            <a:ext cx="126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400" dirty="0">
                <a:solidFill>
                  <a:srgbClr val="253957"/>
                </a:solidFill>
                <a:sym typeface="Arial Narrow"/>
              </a:rPr>
              <a:t>	</a:t>
            </a: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endParaRPr lang="ru-RU" sz="4400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77752" y="1634990"/>
            <a:ext cx="10858576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Сравнение частоты регистрации АКР с солнечной и геомагнитной активностью показывают: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ru-RU" sz="36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Наблюдаются изменения частоты регистрации АКР с периодом, равном периоду изменения солнечной активности (числа Вольфа на рисунке «а»). 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ru-RU" sz="36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Изменения частоты регистрации находятся в противофазе с солнечной активностью.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ru-RU" sz="36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Сравнение частоты АКР с геомагнитной активностью (рисунок «б») показывает, что зависимость от солнечной активности лучше, чем от геомагнитной.</a:t>
            </a:r>
          </a:p>
          <a:p>
            <a:pPr algn="just">
              <a:lnSpc>
                <a:spcPct val="150000"/>
              </a:lnSpc>
            </a:pPr>
            <a:r>
              <a:rPr lang="ru-RU" sz="36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Последнее обстоятельство указывает на то, что изменения частоты регистрации АКР связано с процессами переноса излучения (солнечным ветром), а не с условиями генерации.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4215" y="10853678"/>
            <a:ext cx="1121234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Верхняя панель (а) – Числа Вольфа (график а).</a:t>
            </a:r>
          </a:p>
          <a:p>
            <a:pPr algn="just"/>
            <a:r>
              <a:rPr lang="ru-RU" sz="3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Средняя панель (б) – КР индекс (график б) с июля 2004 года по январь 2021 года.</a:t>
            </a:r>
          </a:p>
          <a:p>
            <a:pPr algn="just"/>
            <a:r>
              <a:rPr lang="ru-RU" sz="30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Нижняя панель (в) – средняя за 6 месяцев (период обращения спутника вокруг точки либрации) частота регистрации АКР.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840" y="2586946"/>
            <a:ext cx="1296144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3700" y="5528165"/>
            <a:ext cx="1512168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0598" y="8135838"/>
            <a:ext cx="1512168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в</a:t>
            </a: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pic>
        <p:nvPicPr>
          <p:cNvPr id="5" name="Picture 2" descr="D:\Documents\WIND\активность с 2004 по 2021 за полгода КР и числа вольфа.png">
            <a:extLst>
              <a:ext uri="{FF2B5EF4-FFF2-40B4-BE49-F238E27FC236}">
                <a16:creationId xmlns:a16="http://schemas.microsoft.com/office/drawing/2014/main" id="{2C59C03F-BFCD-DF8F-CFD2-87A8EF48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64" y="1661783"/>
            <a:ext cx="8422501" cy="93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1A1BF5C-C65A-3E82-624D-9A6D5FEABECE}"/>
              </a:ext>
            </a:extLst>
          </p:cNvPr>
          <p:cNvCxnSpPr/>
          <p:nvPr/>
        </p:nvCxnSpPr>
        <p:spPr>
          <a:xfrm>
            <a:off x="5486865" y="1384067"/>
            <a:ext cx="0" cy="884856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8CEEEAF-F93E-8B74-F30C-5B08974436F8}"/>
              </a:ext>
            </a:extLst>
          </p:cNvPr>
          <p:cNvCxnSpPr/>
          <p:nvPr/>
        </p:nvCxnSpPr>
        <p:spPr>
          <a:xfrm>
            <a:off x="7776841" y="1419032"/>
            <a:ext cx="0" cy="884856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0591FCA-1C5E-3352-6ED0-0DDEC516C962}"/>
              </a:ext>
            </a:extLst>
          </p:cNvPr>
          <p:cNvCxnSpPr/>
          <p:nvPr/>
        </p:nvCxnSpPr>
        <p:spPr>
          <a:xfrm>
            <a:off x="10225113" y="1419032"/>
            <a:ext cx="0" cy="884856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563941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261986" y="0"/>
            <a:ext cx="21489606" cy="11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8000" b="1" cap="all" dirty="0">
                <a:solidFill>
                  <a:srgbClr val="253957"/>
                </a:solidFill>
                <a:sym typeface="Arial Narrow"/>
              </a:rPr>
              <a:t>Обработка результатов измерений</a:t>
            </a:r>
          </a:p>
        </p:txBody>
      </p:sp>
      <p:sp>
        <p:nvSpPr>
          <p:cNvPr id="95" name="Заголовок основного текста"/>
          <p:cNvSpPr txBox="1"/>
          <p:nvPr/>
        </p:nvSpPr>
        <p:spPr>
          <a:xfrm>
            <a:off x="1246755" y="3083648"/>
            <a:ext cx="21506374" cy="132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65" y="1357354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5653552" y="3473624"/>
            <a:ext cx="126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>
              <a:spcBef>
                <a:spcPts val="2800"/>
              </a:spcBef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4400" dirty="0">
                <a:solidFill>
                  <a:srgbClr val="253957"/>
                </a:solidFill>
                <a:sym typeface="Arial Narrow"/>
              </a:rPr>
              <a:t>	</a:t>
            </a: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br>
              <a:rPr lang="ru-RU" sz="4400" dirty="0">
                <a:solidFill>
                  <a:srgbClr val="253957"/>
                </a:solidFill>
                <a:sym typeface="Arial Narrow"/>
              </a:rPr>
            </a:br>
            <a:endParaRPr lang="ru-RU" sz="4400" dirty="0">
              <a:solidFill>
                <a:srgbClr val="2539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61920" y="6643686"/>
            <a:ext cx="110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Частота регистрации АКР в зависимости от положения спутника</a:t>
            </a:r>
            <a:r>
              <a:rPr lang="ru-RU" sz="2800" b="1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0746" y="12358726"/>
            <a:ext cx="77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Нормированное значение частоты регистрации АКР в зависимости от координаты Х.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63504" y="6643686"/>
            <a:ext cx="892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Частота нахождения спутника в соответствующем интервале Х компоненты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0496" y="8215322"/>
            <a:ext cx="119301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На рисунках </a:t>
            </a:r>
            <a:r>
              <a:rPr lang="ru-RU" sz="4400" dirty="0" err="1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а-б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представлены результаты наблюдений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в период «активного Солнца», использованные при обработке измерений. На рисунке в – результат обработки – нормированная частота появления АКР на орбите спутника </a:t>
            </a:r>
            <a:r>
              <a:rPr lang="en-US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WIND.</a:t>
            </a:r>
            <a:r>
              <a:rPr lang="ru-RU" sz="4400" dirty="0">
                <a:solidFill>
                  <a:srgbClr val="253957"/>
                </a:solidFill>
                <a:latin typeface="Arial Narrow" pitchFamily="34" charset="0"/>
                <a:sym typeface="Arial Narrow" pitchFamily="34" charset="0"/>
              </a:rPr>
              <a:t>  Красная линия – линейная аппроксимация изменений частоты регистрации АКР.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04" y="7286628"/>
            <a:ext cx="858622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404994" y="8429636"/>
            <a:ext cx="7911936" cy="1950388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052" y="1571588"/>
            <a:ext cx="8501122" cy="495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7752" y="1500150"/>
            <a:ext cx="894012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639414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10280</TotalTime>
  <Words>1300</Words>
  <Application>Microsoft Macintosh PowerPoint</Application>
  <PresentationFormat>Произвольный</PresentationFormat>
  <Paragraphs>115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 Narrow</vt:lpstr>
      <vt:lpstr>Helvetica</vt:lpstr>
      <vt:lpstr>Helvetica Light</vt:lpstr>
      <vt:lpstr>Helvetica Neue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Королькова Инна Юрьевна</dc:creator>
  <cp:lastModifiedBy>Valeria Kolpak</cp:lastModifiedBy>
  <cp:revision>523</cp:revision>
  <dcterms:modified xsi:type="dcterms:W3CDTF">2024-09-04T01:24:57Z</dcterms:modified>
</cp:coreProperties>
</file>