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8"/>
  </p:notesMasterIdLst>
  <p:sldIdLst>
    <p:sldId id="256" r:id="rId5"/>
    <p:sldId id="278" r:id="rId6"/>
    <p:sldId id="270" r:id="rId7"/>
    <p:sldId id="271" r:id="rId8"/>
    <p:sldId id="279" r:id="rId9"/>
    <p:sldId id="280" r:id="rId10"/>
    <p:sldId id="274" r:id="rId11"/>
    <p:sldId id="273" r:id="rId12"/>
    <p:sldId id="275" r:id="rId13"/>
    <p:sldId id="276" r:id="rId14"/>
    <p:sldId id="264" r:id="rId15"/>
    <p:sldId id="277" r:id="rId16"/>
    <p:sldId id="28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1" clrIdx="0">
    <p:extLst>
      <p:ext uri="{19B8F6BF-5375-455C-9EA6-DF929625EA0E}">
        <p15:presenceInfo xmlns:p15="http://schemas.microsoft.com/office/powerpoint/2012/main" xmlns="" userId="Home" providerId="None"/>
      </p:ext>
    </p:extLst>
  </p:cmAuthor>
  <p:cmAuthor id="2" name="Nikita Konkin" initials="NK" lastIdx="4" clrIdx="1">
    <p:extLst>
      <p:ext uri="{19B8F6BF-5375-455C-9EA6-DF929625EA0E}">
        <p15:presenceInfo xmlns:p15="http://schemas.microsoft.com/office/powerpoint/2012/main" xmlns="" userId="2b011fc0be155a98" providerId="Windows Live"/>
      </p:ext>
    </p:extLst>
  </p:cmAuthor>
  <p:cmAuthor id="3" name="Лёшка" initials="Л"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70" d="100"/>
          <a:sy n="70" d="100"/>
        </p:scale>
        <p:origin x="-1090" y="-3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EA2A9-D4FC-4A37-A9B0-62D08ED951C9}" type="datetimeFigureOut">
              <a:rPr lang="ru-RU" smtClean="0"/>
              <a:t>03.09.2024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D7AED-D23A-408B-9DF5-097BF5908489}" type="slidenum">
              <a:rPr lang="ru-RU" smtClean="0"/>
              <a:t>‹#›</a:t>
            </a:fld>
            <a:endParaRPr lang="ru-RU"/>
          </a:p>
        </p:txBody>
      </p:sp>
    </p:spTree>
    <p:extLst>
      <p:ext uri="{BB962C8B-B14F-4D97-AF65-F5344CB8AC3E}">
        <p14:creationId xmlns:p14="http://schemas.microsoft.com/office/powerpoint/2010/main" val="291751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FF939A-3C38-4B65-B32D-7F3A2FE077B6}"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1484561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mtClean="0"/>
              <a:t>Встваить===</a:t>
            </a:r>
            <a:endParaRPr lang="ru-RU" dirty="0"/>
          </a:p>
        </p:txBody>
      </p:sp>
      <p:sp>
        <p:nvSpPr>
          <p:cNvPr id="4" name="Номер слайда 3"/>
          <p:cNvSpPr>
            <a:spLocks noGrp="1"/>
          </p:cNvSpPr>
          <p:nvPr>
            <p:ph type="sldNum" sz="quarter" idx="10"/>
          </p:nvPr>
        </p:nvSpPr>
        <p:spPr/>
        <p:txBody>
          <a:bodyPr/>
          <a:lstStyle/>
          <a:p>
            <a:fld id="{0C794528-A27F-4790-BFD1-5EF113D0517E}"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337441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C794528-A27F-4790-BFD1-5EF113D0517E}"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169688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88DB927-4875-44D9-B6A9-0661BA3BA107}" type="datetimeFigureOut">
              <a:rPr lang="ru-RU" smtClean="0"/>
              <a:t>03.09.2024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0E28F3-21C6-418B-9DC5-B04FDC42404F}" type="slidenum">
              <a:rPr lang="ru-RU" smtClean="0"/>
              <a:t>‹#›</a:t>
            </a:fld>
            <a:endParaRPr lang="ru-RU"/>
          </a:p>
        </p:txBody>
      </p:sp>
    </p:spTree>
    <p:extLst>
      <p:ext uri="{BB962C8B-B14F-4D97-AF65-F5344CB8AC3E}">
        <p14:creationId xmlns:p14="http://schemas.microsoft.com/office/powerpoint/2010/main" val="372896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8DB927-4875-44D9-B6A9-0661BA3BA107}" type="datetimeFigureOut">
              <a:rPr lang="ru-RU" smtClean="0"/>
              <a:t>03.09.2024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0E28F3-21C6-418B-9DC5-B04FDC42404F}" type="slidenum">
              <a:rPr lang="ru-RU" smtClean="0"/>
              <a:t>‹#›</a:t>
            </a:fld>
            <a:endParaRPr lang="ru-RU"/>
          </a:p>
        </p:txBody>
      </p:sp>
    </p:spTree>
    <p:extLst>
      <p:ext uri="{BB962C8B-B14F-4D97-AF65-F5344CB8AC3E}">
        <p14:creationId xmlns:p14="http://schemas.microsoft.com/office/powerpoint/2010/main" val="58311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8DB927-4875-44D9-B6A9-0661BA3BA107}" type="datetimeFigureOut">
              <a:rPr lang="ru-RU" smtClean="0"/>
              <a:t>03.09.2024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0E28F3-21C6-418B-9DC5-B04FDC42404F}" type="slidenum">
              <a:rPr lang="ru-RU" smtClean="0"/>
              <a:t>‹#›</a:t>
            </a:fld>
            <a:endParaRPr lang="ru-RU"/>
          </a:p>
        </p:txBody>
      </p:sp>
    </p:spTree>
    <p:extLst>
      <p:ext uri="{BB962C8B-B14F-4D97-AF65-F5344CB8AC3E}">
        <p14:creationId xmlns:p14="http://schemas.microsoft.com/office/powerpoint/2010/main" val="303004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E72E518-0F1A-4594-AA68-B76D04D937B1}" type="datetime1">
              <a:rPr lang="ru-RU" smtClean="0">
                <a:solidFill>
                  <a:prstClr val="black">
                    <a:tint val="75000"/>
                  </a:prstClr>
                </a:solidFill>
              </a:rPr>
              <a:pPr/>
              <a:t>03.09.2024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52568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2C1585-590A-4872-89CF-2D82F045B3D7}" type="datetime1">
              <a:rPr lang="ru-RU" smtClean="0">
                <a:solidFill>
                  <a:prstClr val="black">
                    <a:tint val="75000"/>
                  </a:prstClr>
                </a:solidFill>
              </a:rPr>
              <a:pPr/>
              <a:t>03.09.2024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3301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624C9F8-40D2-4A37-ACBA-6854CD204DE3}" type="datetime1">
              <a:rPr lang="ru-RU" smtClean="0">
                <a:solidFill>
                  <a:prstClr val="black">
                    <a:tint val="75000"/>
                  </a:prstClr>
                </a:solidFill>
              </a:rPr>
              <a:pPr/>
              <a:t>03.09.2024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84179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D2416FF-D6F2-4A72-ADAC-721F078BEE37}" type="datetime1">
              <a:rPr lang="ru-RU" smtClean="0">
                <a:solidFill>
                  <a:prstClr val="black">
                    <a:tint val="75000"/>
                  </a:prstClr>
                </a:solidFill>
              </a:rPr>
              <a:pPr/>
              <a:t>03.09.2024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90106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3C3874A-707D-4919-B58A-10ECD1FBE9B9}" type="datetime1">
              <a:rPr lang="ru-RU" smtClean="0">
                <a:solidFill>
                  <a:prstClr val="black">
                    <a:tint val="75000"/>
                  </a:prstClr>
                </a:solidFill>
              </a:rPr>
              <a:pPr/>
              <a:t>03.09.2024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65999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610BF65-0418-4810-978F-A8DD9F735504}" type="datetime1">
              <a:rPr lang="ru-RU" smtClean="0">
                <a:solidFill>
                  <a:prstClr val="black">
                    <a:tint val="75000"/>
                  </a:prstClr>
                </a:solidFill>
              </a:rPr>
              <a:pPr/>
              <a:t>03.09.2024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80443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F5A8C08-3675-4A42-90F7-FB5F131604B0}" type="datetime1">
              <a:rPr lang="ru-RU" smtClean="0">
                <a:solidFill>
                  <a:prstClr val="black">
                    <a:tint val="75000"/>
                  </a:prstClr>
                </a:solidFill>
              </a:rPr>
              <a:pPr/>
              <a:t>03.09.2024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24798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24C5FD8-FF48-45BA-BDC6-21CE1E7D728E}" type="datetime1">
              <a:rPr lang="ru-RU" smtClean="0">
                <a:solidFill>
                  <a:prstClr val="black">
                    <a:tint val="75000"/>
                  </a:prstClr>
                </a:solidFill>
              </a:rPr>
              <a:pPr/>
              <a:t>03.09.2024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59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8DB927-4875-44D9-B6A9-0661BA3BA107}" type="datetimeFigureOut">
              <a:rPr lang="ru-RU" smtClean="0"/>
              <a:t>03.09.2024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0E28F3-21C6-418B-9DC5-B04FDC42404F}" type="slidenum">
              <a:rPr lang="ru-RU" smtClean="0"/>
              <a:t>‹#›</a:t>
            </a:fld>
            <a:endParaRPr lang="ru-RU"/>
          </a:p>
        </p:txBody>
      </p:sp>
    </p:spTree>
    <p:extLst>
      <p:ext uri="{BB962C8B-B14F-4D97-AF65-F5344CB8AC3E}">
        <p14:creationId xmlns:p14="http://schemas.microsoft.com/office/powerpoint/2010/main" val="192031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BCEA7B8-B92B-4D5B-847D-5FAC8CD22A11}" type="datetime1">
              <a:rPr lang="ru-RU" smtClean="0">
                <a:solidFill>
                  <a:prstClr val="black">
                    <a:tint val="75000"/>
                  </a:prstClr>
                </a:solidFill>
              </a:rPr>
              <a:pPr/>
              <a:t>03.09.2024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99380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9704989-5160-4798-9C1B-DA697BF4C34D}" type="datetime1">
              <a:rPr lang="ru-RU" smtClean="0">
                <a:solidFill>
                  <a:prstClr val="black">
                    <a:tint val="75000"/>
                  </a:prstClr>
                </a:solidFill>
              </a:rPr>
              <a:pPr/>
              <a:t>03.09.2024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80803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569558E-87D2-4940-810D-37FF6ED3896C}" type="datetime1">
              <a:rPr lang="ru-RU" smtClean="0">
                <a:solidFill>
                  <a:prstClr val="black">
                    <a:tint val="75000"/>
                  </a:prstClr>
                </a:solidFill>
              </a:rPr>
              <a:pPr/>
              <a:t>03.09.2024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4629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64766A4-C936-4119-8D97-326225B421A0}" type="datetimeFigureOut">
              <a:rPr lang="ru-RU" smtClean="0">
                <a:solidFill>
                  <a:prstClr val="black">
                    <a:tint val="75000"/>
                  </a:prstClr>
                </a:solidFill>
              </a:rPr>
              <a:pPr/>
              <a:t>03.09.2024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982721B-4920-47C4-A825-F152C14EF0D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7096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4766A4-C936-4119-8D97-326225B421A0}" type="datetimeFigureOut">
              <a:rPr lang="ru-RU" smtClean="0">
                <a:solidFill>
                  <a:prstClr val="black">
                    <a:tint val="75000"/>
                  </a:prstClr>
                </a:solidFill>
              </a:rPr>
              <a:pPr/>
              <a:t>03.09.2024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982721B-4920-47C4-A825-F152C14EF0D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34045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9"/>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64766A4-C936-4119-8D97-326225B421A0}" type="datetimeFigureOut">
              <a:rPr lang="ru-RU" smtClean="0">
                <a:solidFill>
                  <a:prstClr val="black">
                    <a:tint val="75000"/>
                  </a:prstClr>
                </a:solidFill>
              </a:rPr>
              <a:pPr/>
              <a:t>03.09.2024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982721B-4920-47C4-A825-F152C14EF0D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69735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64766A4-C936-4119-8D97-326225B421A0}" type="datetimeFigureOut">
              <a:rPr lang="ru-RU" smtClean="0">
                <a:solidFill>
                  <a:prstClr val="black">
                    <a:tint val="75000"/>
                  </a:prstClr>
                </a:solidFill>
              </a:rPr>
              <a:pPr/>
              <a:t>03.09.2024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982721B-4920-47C4-A825-F152C14EF0D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6709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6"/>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1" y="2505076"/>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64766A4-C936-4119-8D97-326225B421A0}" type="datetimeFigureOut">
              <a:rPr lang="ru-RU" smtClean="0">
                <a:solidFill>
                  <a:prstClr val="black">
                    <a:tint val="75000"/>
                  </a:prstClr>
                </a:solidFill>
              </a:rPr>
              <a:pPr/>
              <a:t>03.09.2024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982721B-4920-47C4-A825-F152C14EF0D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0866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64766A4-C936-4119-8D97-326225B421A0}" type="datetimeFigureOut">
              <a:rPr lang="ru-RU" smtClean="0">
                <a:solidFill>
                  <a:prstClr val="black">
                    <a:tint val="75000"/>
                  </a:prstClr>
                </a:solidFill>
              </a:rPr>
              <a:pPr/>
              <a:t>03.09.2024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982721B-4920-47C4-A825-F152C14EF0D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40090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4766A4-C936-4119-8D97-326225B421A0}" type="datetimeFigureOut">
              <a:rPr lang="ru-RU" smtClean="0">
                <a:solidFill>
                  <a:prstClr val="black">
                    <a:tint val="75000"/>
                  </a:prstClr>
                </a:solidFill>
              </a:rPr>
              <a:pPr/>
              <a:t>03.09.2024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982721B-4920-47C4-A825-F152C14EF0D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5479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88DB927-4875-44D9-B6A9-0661BA3BA107}" type="datetimeFigureOut">
              <a:rPr lang="ru-RU" smtClean="0"/>
              <a:t>03.09.2024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0E28F3-21C6-418B-9DC5-B04FDC42404F}" type="slidenum">
              <a:rPr lang="ru-RU" smtClean="0"/>
              <a:t>‹#›</a:t>
            </a:fld>
            <a:endParaRPr lang="ru-RU"/>
          </a:p>
        </p:txBody>
      </p:sp>
    </p:spTree>
    <p:extLst>
      <p:ext uri="{BB962C8B-B14F-4D97-AF65-F5344CB8AC3E}">
        <p14:creationId xmlns:p14="http://schemas.microsoft.com/office/powerpoint/2010/main" val="3344310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64766A4-C936-4119-8D97-326225B421A0}" type="datetimeFigureOut">
              <a:rPr lang="ru-RU" smtClean="0">
                <a:solidFill>
                  <a:prstClr val="black">
                    <a:tint val="75000"/>
                  </a:prstClr>
                </a:solidFill>
              </a:rPr>
              <a:pPr/>
              <a:t>03.09.2024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982721B-4920-47C4-A825-F152C14EF0D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58283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64766A4-C936-4119-8D97-326225B421A0}" type="datetimeFigureOut">
              <a:rPr lang="ru-RU" smtClean="0">
                <a:solidFill>
                  <a:prstClr val="black">
                    <a:tint val="75000"/>
                  </a:prstClr>
                </a:solidFill>
              </a:rPr>
              <a:pPr/>
              <a:t>03.09.2024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982721B-4920-47C4-A825-F152C14EF0D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42406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4766A4-C936-4119-8D97-326225B421A0}" type="datetimeFigureOut">
              <a:rPr lang="ru-RU" smtClean="0">
                <a:solidFill>
                  <a:prstClr val="black">
                    <a:tint val="75000"/>
                  </a:prstClr>
                </a:solidFill>
              </a:rPr>
              <a:pPr/>
              <a:t>03.09.2024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982721B-4920-47C4-A825-F152C14EF0D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44543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1"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64766A4-C936-4119-8D97-326225B421A0}" type="datetimeFigureOut">
              <a:rPr lang="ru-RU" smtClean="0">
                <a:solidFill>
                  <a:prstClr val="black">
                    <a:tint val="75000"/>
                  </a:prstClr>
                </a:solidFill>
              </a:rPr>
              <a:pPr/>
              <a:t>03.09.2024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982721B-4920-47C4-A825-F152C14EF0D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50375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7E72E518-0F1A-4594-AA68-B76D04D937B1}" type="datetime1">
              <a:rPr lang="ru-RU" smtClean="0">
                <a:solidFill>
                  <a:prstClr val="black">
                    <a:tint val="75000"/>
                  </a:prstClr>
                </a:solidFill>
              </a:rPr>
              <a:pPr/>
              <a:t>03.09.2024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4760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2C1585-590A-4872-89CF-2D82F045B3D7}" type="datetime1">
              <a:rPr lang="ru-RU" smtClean="0">
                <a:solidFill>
                  <a:prstClr val="black">
                    <a:tint val="75000"/>
                  </a:prstClr>
                </a:solidFill>
              </a:rPr>
              <a:pPr/>
              <a:t>03.09.2024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15916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624C9F8-40D2-4A37-ACBA-6854CD204DE3}" type="datetime1">
              <a:rPr lang="ru-RU" smtClean="0">
                <a:solidFill>
                  <a:prstClr val="black">
                    <a:tint val="75000"/>
                  </a:prstClr>
                </a:solidFill>
              </a:rPr>
              <a:pPr/>
              <a:t>03.09.2024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71015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D2416FF-D6F2-4A72-ADAC-721F078BEE37}" type="datetime1">
              <a:rPr lang="ru-RU" smtClean="0">
                <a:solidFill>
                  <a:prstClr val="black">
                    <a:tint val="75000"/>
                  </a:prstClr>
                </a:solidFill>
              </a:rPr>
              <a:pPr/>
              <a:t>03.09.2024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65056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3C3874A-707D-4919-B58A-10ECD1FBE9B9}" type="datetime1">
              <a:rPr lang="ru-RU" smtClean="0">
                <a:solidFill>
                  <a:prstClr val="black">
                    <a:tint val="75000"/>
                  </a:prstClr>
                </a:solidFill>
              </a:rPr>
              <a:pPr/>
              <a:t>03.09.2024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695692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610BF65-0418-4810-978F-A8DD9F735504}" type="datetime1">
              <a:rPr lang="ru-RU" smtClean="0">
                <a:solidFill>
                  <a:prstClr val="black">
                    <a:tint val="75000"/>
                  </a:prstClr>
                </a:solidFill>
              </a:rPr>
              <a:pPr/>
              <a:t>03.09.2024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2183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88DB927-4875-44D9-B6A9-0661BA3BA107}" type="datetimeFigureOut">
              <a:rPr lang="ru-RU" smtClean="0"/>
              <a:t>03.09.2024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0E28F3-21C6-418B-9DC5-B04FDC42404F}" type="slidenum">
              <a:rPr lang="ru-RU" smtClean="0"/>
              <a:t>‹#›</a:t>
            </a:fld>
            <a:endParaRPr lang="ru-RU"/>
          </a:p>
        </p:txBody>
      </p:sp>
    </p:spTree>
    <p:extLst>
      <p:ext uri="{BB962C8B-B14F-4D97-AF65-F5344CB8AC3E}">
        <p14:creationId xmlns:p14="http://schemas.microsoft.com/office/powerpoint/2010/main" val="697462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F5A8C08-3675-4A42-90F7-FB5F131604B0}" type="datetime1">
              <a:rPr lang="ru-RU" smtClean="0">
                <a:solidFill>
                  <a:prstClr val="black">
                    <a:tint val="75000"/>
                  </a:prstClr>
                </a:solidFill>
              </a:rPr>
              <a:pPr/>
              <a:t>03.09.2024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676387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24C5FD8-FF48-45BA-BDC6-21CE1E7D728E}" type="datetime1">
              <a:rPr lang="ru-RU" smtClean="0">
                <a:solidFill>
                  <a:prstClr val="black">
                    <a:tint val="75000"/>
                  </a:prstClr>
                </a:solidFill>
              </a:rPr>
              <a:pPr/>
              <a:t>03.09.2024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48864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BCEA7B8-B92B-4D5B-847D-5FAC8CD22A11}" type="datetime1">
              <a:rPr lang="ru-RU" smtClean="0">
                <a:solidFill>
                  <a:prstClr val="black">
                    <a:tint val="75000"/>
                  </a:prstClr>
                </a:solidFill>
              </a:rPr>
              <a:pPr/>
              <a:t>03.09.2024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01768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9704989-5160-4798-9C1B-DA697BF4C34D}" type="datetime1">
              <a:rPr lang="ru-RU" smtClean="0">
                <a:solidFill>
                  <a:prstClr val="black">
                    <a:tint val="75000"/>
                  </a:prstClr>
                </a:solidFill>
              </a:rPr>
              <a:pPr/>
              <a:t>03.09.2024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68829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569558E-87D2-4940-810D-37FF6ED3896C}" type="datetime1">
              <a:rPr lang="ru-RU" smtClean="0">
                <a:solidFill>
                  <a:prstClr val="black">
                    <a:tint val="75000"/>
                  </a:prstClr>
                </a:solidFill>
              </a:rPr>
              <a:pPr/>
              <a:t>03.09.2024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4548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88DB927-4875-44D9-B6A9-0661BA3BA107}" type="datetimeFigureOut">
              <a:rPr lang="ru-RU" smtClean="0"/>
              <a:t>03.09.2024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D0E28F3-21C6-418B-9DC5-B04FDC42404F}" type="slidenum">
              <a:rPr lang="ru-RU" smtClean="0"/>
              <a:t>‹#›</a:t>
            </a:fld>
            <a:endParaRPr lang="ru-RU"/>
          </a:p>
        </p:txBody>
      </p:sp>
    </p:spTree>
    <p:extLst>
      <p:ext uri="{BB962C8B-B14F-4D97-AF65-F5344CB8AC3E}">
        <p14:creationId xmlns:p14="http://schemas.microsoft.com/office/powerpoint/2010/main" val="120040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88DB927-4875-44D9-B6A9-0661BA3BA107}" type="datetimeFigureOut">
              <a:rPr lang="ru-RU" smtClean="0"/>
              <a:t>03.09.2024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0E28F3-21C6-418B-9DC5-B04FDC42404F}" type="slidenum">
              <a:rPr lang="ru-RU" smtClean="0"/>
              <a:t>‹#›</a:t>
            </a:fld>
            <a:endParaRPr lang="ru-RU"/>
          </a:p>
        </p:txBody>
      </p:sp>
    </p:spTree>
    <p:extLst>
      <p:ext uri="{BB962C8B-B14F-4D97-AF65-F5344CB8AC3E}">
        <p14:creationId xmlns:p14="http://schemas.microsoft.com/office/powerpoint/2010/main" val="277714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8DB927-4875-44D9-B6A9-0661BA3BA107}" type="datetimeFigureOut">
              <a:rPr lang="ru-RU" smtClean="0"/>
              <a:t>03.09.2024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0E28F3-21C6-418B-9DC5-B04FDC42404F}" type="slidenum">
              <a:rPr lang="ru-RU" smtClean="0"/>
              <a:t>‹#›</a:t>
            </a:fld>
            <a:endParaRPr lang="ru-RU"/>
          </a:p>
        </p:txBody>
      </p:sp>
    </p:spTree>
    <p:extLst>
      <p:ext uri="{BB962C8B-B14F-4D97-AF65-F5344CB8AC3E}">
        <p14:creationId xmlns:p14="http://schemas.microsoft.com/office/powerpoint/2010/main" val="332755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88DB927-4875-44D9-B6A9-0661BA3BA107}" type="datetimeFigureOut">
              <a:rPr lang="ru-RU" smtClean="0"/>
              <a:t>03.09.2024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0E28F3-21C6-418B-9DC5-B04FDC42404F}" type="slidenum">
              <a:rPr lang="ru-RU" smtClean="0"/>
              <a:t>‹#›</a:t>
            </a:fld>
            <a:endParaRPr lang="ru-RU"/>
          </a:p>
        </p:txBody>
      </p:sp>
    </p:spTree>
    <p:extLst>
      <p:ext uri="{BB962C8B-B14F-4D97-AF65-F5344CB8AC3E}">
        <p14:creationId xmlns:p14="http://schemas.microsoft.com/office/powerpoint/2010/main" val="325045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88DB927-4875-44D9-B6A9-0661BA3BA107}" type="datetimeFigureOut">
              <a:rPr lang="ru-RU" smtClean="0"/>
              <a:t>03.09.2024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0E28F3-21C6-418B-9DC5-B04FDC42404F}" type="slidenum">
              <a:rPr lang="ru-RU" smtClean="0"/>
              <a:t>‹#›</a:t>
            </a:fld>
            <a:endParaRPr lang="ru-RU"/>
          </a:p>
        </p:txBody>
      </p:sp>
    </p:spTree>
    <p:extLst>
      <p:ext uri="{BB962C8B-B14F-4D97-AF65-F5344CB8AC3E}">
        <p14:creationId xmlns:p14="http://schemas.microsoft.com/office/powerpoint/2010/main" val="163728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DB927-4875-44D9-B6A9-0661BA3BA107}" type="datetimeFigureOut">
              <a:rPr lang="ru-RU" smtClean="0"/>
              <a:t>03.09.2024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E28F3-21C6-418B-9DC5-B04FDC42404F}" type="slidenum">
              <a:rPr lang="ru-RU" smtClean="0"/>
              <a:t>‹#›</a:t>
            </a:fld>
            <a:endParaRPr lang="ru-RU"/>
          </a:p>
        </p:txBody>
      </p:sp>
    </p:spTree>
    <p:extLst>
      <p:ext uri="{BB962C8B-B14F-4D97-AF65-F5344CB8AC3E}">
        <p14:creationId xmlns:p14="http://schemas.microsoft.com/office/powerpoint/2010/main" val="691802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1863E-62BE-4805-A562-0B090C848661}" type="datetime1">
              <a:rPr lang="ru-RU" smtClean="0">
                <a:solidFill>
                  <a:prstClr val="black">
                    <a:tint val="75000"/>
                  </a:prstClr>
                </a:solidFill>
              </a:rPr>
              <a:pPr/>
              <a:t>03.09.2024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7084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63"/>
            <a:fld id="{E64766A4-C936-4119-8D97-326225B421A0}" type="datetimeFigureOut">
              <a:rPr lang="ru-RU" smtClean="0">
                <a:solidFill>
                  <a:prstClr val="black">
                    <a:tint val="75000"/>
                  </a:prstClr>
                </a:solidFill>
              </a:rPr>
              <a:pPr defTabSz="914363"/>
              <a:t>03.09.2024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63"/>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63"/>
            <a:fld id="{E982721B-4920-47C4-A825-F152C14EF0DD}" type="slidenum">
              <a:rPr lang="ru-RU" smtClean="0">
                <a:solidFill>
                  <a:prstClr val="black">
                    <a:tint val="75000"/>
                  </a:prstClr>
                </a:solidFill>
              </a:rPr>
              <a:pPr defTabSz="914363"/>
              <a:t>‹#›</a:t>
            </a:fld>
            <a:endParaRPr lang="ru-RU">
              <a:solidFill>
                <a:prstClr val="black">
                  <a:tint val="75000"/>
                </a:prstClr>
              </a:solidFill>
            </a:endParaRPr>
          </a:p>
        </p:txBody>
      </p:sp>
    </p:spTree>
    <p:extLst>
      <p:ext uri="{BB962C8B-B14F-4D97-AF65-F5344CB8AC3E}">
        <p14:creationId xmlns:p14="http://schemas.microsoft.com/office/powerpoint/2010/main" val="24419062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1863E-62BE-4805-A562-0B090C848661}" type="datetime1">
              <a:rPr lang="ru-RU" smtClean="0">
                <a:solidFill>
                  <a:prstClr val="black">
                    <a:tint val="75000"/>
                  </a:prstClr>
                </a:solidFill>
              </a:rPr>
              <a:pPr/>
              <a:t>03.09.2024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58DD5-BDEF-4232-802B-E4935196412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614952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hyperlink" Target="mailto:KislitsinAA@volgatech.ne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4.bin"/><Relationship Id="rId18" Type="http://schemas.openxmlformats.org/officeDocument/2006/relationships/image" Target="../media/image8.wmf"/><Relationship Id="rId3" Type="http://schemas.openxmlformats.org/officeDocument/2006/relationships/notesSlide" Target="../notesSlides/notesSlide1.xml"/><Relationship Id="rId7" Type="http://schemas.openxmlformats.org/officeDocument/2006/relationships/oleObject" Target="../embeddings/oleObject1.bin"/><Relationship Id="rId12" Type="http://schemas.openxmlformats.org/officeDocument/2006/relationships/image" Target="../media/image5.wmf"/><Relationship Id="rId17" Type="http://schemas.openxmlformats.org/officeDocument/2006/relationships/oleObject" Target="../embeddings/oleObject6.bin"/><Relationship Id="rId2" Type="http://schemas.openxmlformats.org/officeDocument/2006/relationships/slideLayout" Target="../slideLayouts/slideLayout29.xml"/><Relationship Id="rId16" Type="http://schemas.openxmlformats.org/officeDocument/2006/relationships/image" Target="../media/image7.wmf"/><Relationship Id="rId1" Type="http://schemas.openxmlformats.org/officeDocument/2006/relationships/vmlDrawing" Target="../drawings/vmlDrawing1.vml"/><Relationship Id="rId6" Type="http://schemas.openxmlformats.org/officeDocument/2006/relationships/image" Target="../media/image11.gif"/><Relationship Id="rId11" Type="http://schemas.openxmlformats.org/officeDocument/2006/relationships/oleObject" Target="../embeddings/oleObject3.bin"/><Relationship Id="rId5" Type="http://schemas.openxmlformats.org/officeDocument/2006/relationships/image" Target="../media/image10.gif"/><Relationship Id="rId15" Type="http://schemas.openxmlformats.org/officeDocument/2006/relationships/oleObject" Target="../embeddings/oleObject5.bin"/><Relationship Id="rId10" Type="http://schemas.openxmlformats.org/officeDocument/2006/relationships/image" Target="../media/image4.wmf"/><Relationship Id="rId4" Type="http://schemas.openxmlformats.org/officeDocument/2006/relationships/image" Target="../media/image9.emf"/><Relationship Id="rId9" Type="http://schemas.openxmlformats.org/officeDocument/2006/relationships/oleObject" Target="../embeddings/oleObject2.bin"/><Relationship Id="rId14" Type="http://schemas.openxmlformats.org/officeDocument/2006/relationships/image" Target="../media/image6.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xml"/><Relationship Id="rId7" Type="http://schemas.openxmlformats.org/officeDocument/2006/relationships/image" Target="../media/image13.wmf"/><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4.wmf"/></Relationships>
</file>

<file path=ppt/slides/_rels/slide4.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oleObject" Target="../embeddings/oleObject15.bin"/><Relationship Id="rId18" Type="http://schemas.openxmlformats.org/officeDocument/2006/relationships/image" Target="../media/image23.wmf"/><Relationship Id="rId3" Type="http://schemas.openxmlformats.org/officeDocument/2006/relationships/image" Target="../media/image26.png"/><Relationship Id="rId21" Type="http://schemas.openxmlformats.org/officeDocument/2006/relationships/oleObject" Target="../embeddings/oleObject19.bin"/><Relationship Id="rId7" Type="http://schemas.openxmlformats.org/officeDocument/2006/relationships/image" Target="../media/image18.wmf"/><Relationship Id="rId12" Type="http://schemas.openxmlformats.org/officeDocument/2006/relationships/image" Target="../media/image20.wmf"/><Relationship Id="rId17" Type="http://schemas.openxmlformats.org/officeDocument/2006/relationships/oleObject" Target="../embeddings/oleObject17.bin"/><Relationship Id="rId2" Type="http://schemas.openxmlformats.org/officeDocument/2006/relationships/slideLayout" Target="../slideLayouts/slideLayout18.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oleObject" Target="../embeddings/oleObject14.bin"/><Relationship Id="rId5" Type="http://schemas.openxmlformats.org/officeDocument/2006/relationships/image" Target="../media/image17.wmf"/><Relationship Id="rId15" Type="http://schemas.openxmlformats.org/officeDocument/2006/relationships/oleObject" Target="../embeddings/oleObject16.bin"/><Relationship Id="rId10" Type="http://schemas.openxmlformats.org/officeDocument/2006/relationships/image" Target="../media/image19.wmf"/><Relationship Id="rId19" Type="http://schemas.openxmlformats.org/officeDocument/2006/relationships/oleObject" Target="../embeddings/oleObject18.bin"/><Relationship Id="rId4" Type="http://schemas.openxmlformats.org/officeDocument/2006/relationships/oleObject" Target="../embeddings/oleObject11.bin"/><Relationship Id="rId9" Type="http://schemas.openxmlformats.org/officeDocument/2006/relationships/oleObject" Target="../embeddings/oleObject13.bin"/><Relationship Id="rId14" Type="http://schemas.openxmlformats.org/officeDocument/2006/relationships/image" Target="../media/image21.wmf"/><Relationship Id="rId22" Type="http://schemas.openxmlformats.org/officeDocument/2006/relationships/image" Target="../media/image25.wmf"/></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0.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40.xml"/><Relationship Id="rId5" Type="http://schemas.openxmlformats.org/officeDocument/2006/relationships/image" Target="../media/image34.emf"/><Relationship Id="rId4" Type="http://schemas.openxmlformats.org/officeDocument/2006/relationships/image" Target="../media/image33.emf"/></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18.xml"/><Relationship Id="rId4" Type="http://schemas.openxmlformats.org/officeDocument/2006/relationships/image" Target="../media/image3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2956" y="102144"/>
            <a:ext cx="4137286" cy="276999"/>
          </a:xfrm>
          <a:prstGeom prst="rect">
            <a:avLst/>
          </a:prstGeom>
          <a:noFill/>
          <a:effectLst/>
        </p:spPr>
        <p:txBody>
          <a:bodyPr wrap="square" rtlCol="0">
            <a:spAutoFit/>
          </a:bodyPr>
          <a:lstStyle/>
          <a:p>
            <a:pPr algn="ctr"/>
            <a:r>
              <a:rPr lang="en-US" sz="1200" dirty="0">
                <a:solidFill>
                  <a:srgbClr val="BEA263"/>
                </a:solidFill>
                <a:latin typeface="Arial Black" panose="020B0A04020102020204" pitchFamily="34" charset="0"/>
                <a:cs typeface="Times New Roman" pitchFamily="18" charset="0"/>
              </a:rPr>
              <a:t>VOLGA STATE UNIVERSITY</a:t>
            </a:r>
            <a:r>
              <a:rPr lang="ru-RU" sz="1200" dirty="0">
                <a:solidFill>
                  <a:srgbClr val="BEA263"/>
                </a:solidFill>
                <a:latin typeface="Arial Black" panose="020B0A04020102020204" pitchFamily="34" charset="0"/>
                <a:cs typeface="Times New Roman" pitchFamily="18" charset="0"/>
              </a:rPr>
              <a:t> </a:t>
            </a:r>
            <a:r>
              <a:rPr lang="en-US" sz="1200" dirty="0">
                <a:solidFill>
                  <a:srgbClr val="BEA263"/>
                </a:solidFill>
                <a:latin typeface="Arial Black" panose="020B0A04020102020204" pitchFamily="34" charset="0"/>
                <a:cs typeface="Times New Roman" pitchFamily="18" charset="0"/>
              </a:rPr>
              <a:t>OF TECHNOLOGY</a:t>
            </a:r>
            <a:endParaRPr lang="ru-RU" sz="1200" dirty="0">
              <a:solidFill>
                <a:srgbClr val="BEA263"/>
              </a:solidFill>
              <a:latin typeface="Arial Black" panose="020B0A04020102020204" pitchFamily="34" charset="0"/>
              <a:cs typeface="Times New Roman" pitchFamily="18" charset="0"/>
            </a:endParaRPr>
          </a:p>
        </p:txBody>
      </p:sp>
      <p:sp>
        <p:nvSpPr>
          <p:cNvPr id="6" name="TextBox 5"/>
          <p:cNvSpPr txBox="1"/>
          <p:nvPr/>
        </p:nvSpPr>
        <p:spPr>
          <a:xfrm>
            <a:off x="612490" y="2794497"/>
            <a:ext cx="10995212" cy="1384995"/>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Intelligent Diagnostic System with a Mode for Predicting</a:t>
            </a:r>
            <a:r>
              <a:rPr lang="ru-RU"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the Parameters of Broadband Radio Channels Based on Data from GNSS Passive Radio Sensors </a:t>
            </a:r>
            <a:endParaRPr lang="en-US" sz="2800" b="1" dirty="0">
              <a:latin typeface="Times New Roman" pitchFamily="18" charset="0"/>
              <a:cs typeface="Times New Roman" pitchFamily="18" charset="0"/>
            </a:endParaRPr>
          </a:p>
        </p:txBody>
      </p:sp>
      <p:sp>
        <p:nvSpPr>
          <p:cNvPr id="7" name="TextBox 6"/>
          <p:cNvSpPr txBox="1"/>
          <p:nvPr/>
        </p:nvSpPr>
        <p:spPr>
          <a:xfrm>
            <a:off x="1555046" y="4692883"/>
            <a:ext cx="9254280" cy="954107"/>
          </a:xfrm>
          <a:prstGeom prst="rect">
            <a:avLst/>
          </a:prstGeom>
          <a:noFill/>
        </p:spPr>
        <p:txBody>
          <a:bodyPr wrap="square" rtlCol="0">
            <a:spAutoFit/>
          </a:bodyPr>
          <a:lstStyle/>
          <a:p>
            <a:pPr algn="ctr"/>
            <a:r>
              <a:rPr lang="fi-FI" sz="1400" b="1" dirty="0" smtClean="0">
                <a:latin typeface="Segoe UI Light" panose="020B0502040204020203" pitchFamily="34" charset="0"/>
                <a:cs typeface="Segoe UI Light" panose="020B0502040204020203" pitchFamily="34" charset="0"/>
              </a:rPr>
              <a:t>A. A</a:t>
            </a:r>
            <a:r>
              <a:rPr lang="fi-FI" sz="1400" b="1" dirty="0">
                <a:latin typeface="Segoe UI Light" panose="020B0502040204020203" pitchFamily="34" charset="0"/>
                <a:cs typeface="Segoe UI Light" panose="020B0502040204020203" pitchFamily="34" charset="0"/>
              </a:rPr>
              <a:t>. Kislitsin</a:t>
            </a:r>
            <a:r>
              <a:rPr lang="fi-FI" sz="1400" dirty="0">
                <a:latin typeface="Segoe UI Light" panose="020B0502040204020203" pitchFamily="34" charset="0"/>
                <a:cs typeface="Segoe UI Light" panose="020B0502040204020203" pitchFamily="34" charset="0"/>
              </a:rPr>
              <a:t>, N. V. Ryabova, M. A. Kislitsina, Konkin N. A</a:t>
            </a:r>
            <a:r>
              <a:rPr lang="fi-FI" sz="1400" dirty="0" smtClean="0">
                <a:latin typeface="Segoe UI Light" panose="020B0502040204020203" pitchFamily="34" charset="0"/>
                <a:cs typeface="Segoe UI Light" panose="020B0502040204020203" pitchFamily="34" charset="0"/>
              </a:rPr>
              <a:t>.</a:t>
            </a:r>
            <a:endParaRPr lang="ru-RU" sz="1400" dirty="0" smtClean="0">
              <a:latin typeface="Segoe UI Light" panose="020B0502040204020203" pitchFamily="34" charset="0"/>
              <a:cs typeface="Segoe UI Light" panose="020B0502040204020203" pitchFamily="34" charset="0"/>
            </a:endParaRPr>
          </a:p>
          <a:p>
            <a:pPr algn="ctr"/>
            <a:r>
              <a:rPr lang="en-US" sz="1400" dirty="0" smtClean="0">
                <a:latin typeface="Segoe UI Light" panose="020B0502040204020203" pitchFamily="34" charset="0"/>
                <a:cs typeface="Segoe UI Light" panose="020B0502040204020203" pitchFamily="34" charset="0"/>
              </a:rPr>
              <a:t>Department </a:t>
            </a:r>
            <a:r>
              <a:rPr lang="en-US" sz="1400" dirty="0">
                <a:latin typeface="Segoe UI Light" panose="020B0502040204020203" pitchFamily="34" charset="0"/>
                <a:cs typeface="Segoe UI Light" panose="020B0502040204020203" pitchFamily="34" charset="0"/>
              </a:rPr>
              <a:t>of Radio Engineering and Communication</a:t>
            </a:r>
            <a:r>
              <a:rPr lang="en-US" sz="1400" dirty="0" smtClean="0">
                <a:latin typeface="Segoe UI Light" panose="020B0502040204020203" pitchFamily="34" charset="0"/>
                <a:cs typeface="Segoe UI Light" panose="020B0502040204020203" pitchFamily="34" charset="0"/>
              </a:rPr>
              <a:t>,</a:t>
            </a:r>
            <a:br>
              <a:rPr lang="en-US" sz="1400" dirty="0" smtClean="0">
                <a:latin typeface="Segoe UI Light" panose="020B0502040204020203" pitchFamily="34" charset="0"/>
                <a:cs typeface="Segoe UI Light" panose="020B0502040204020203" pitchFamily="34" charset="0"/>
              </a:rPr>
            </a:br>
            <a:r>
              <a:rPr lang="en-US" sz="1400" dirty="0" smtClean="0">
                <a:latin typeface="Segoe UI Light" panose="020B0502040204020203" pitchFamily="34" charset="0"/>
                <a:cs typeface="Segoe UI Light" panose="020B0502040204020203" pitchFamily="34" charset="0"/>
              </a:rPr>
              <a:t>Volga </a:t>
            </a:r>
            <a:r>
              <a:rPr lang="en-US" sz="1400" dirty="0">
                <a:latin typeface="Segoe UI Light" panose="020B0502040204020203" pitchFamily="34" charset="0"/>
                <a:cs typeface="Segoe UI Light" panose="020B0502040204020203" pitchFamily="34" charset="0"/>
              </a:rPr>
              <a:t>State University of Technology </a:t>
            </a:r>
          </a:p>
          <a:p>
            <a:pPr algn="ctr"/>
            <a:r>
              <a:rPr lang="en-US" sz="1400" dirty="0">
                <a:latin typeface="Segoe UI Light" panose="020B0502040204020203" pitchFamily="34" charset="0"/>
                <a:cs typeface="Segoe UI Light" panose="020B0502040204020203" pitchFamily="34" charset="0"/>
              </a:rPr>
              <a:t>Yoshkar-Ola, Russian </a:t>
            </a:r>
            <a:r>
              <a:rPr lang="en-US" sz="1400" dirty="0" smtClean="0">
                <a:latin typeface="Segoe UI Light" panose="020B0502040204020203" pitchFamily="34" charset="0"/>
                <a:cs typeface="Segoe UI Light" panose="020B0502040204020203" pitchFamily="34" charset="0"/>
              </a:rPr>
              <a:t>Federation</a:t>
            </a:r>
            <a:endParaRPr lang="en-US" sz="1400" dirty="0">
              <a:latin typeface="Segoe UI Light" panose="020B0502040204020203" pitchFamily="34" charset="0"/>
              <a:cs typeface="Segoe UI Light" panose="020B0502040204020203" pitchFamily="34" charset="0"/>
            </a:endParaRPr>
          </a:p>
        </p:txBody>
      </p:sp>
      <p:pic>
        <p:nvPicPr>
          <p:cNvPr id="2052" name="Picture 4">
            <a:extLst>
              <a:ext uri="{FF2B5EF4-FFF2-40B4-BE49-F238E27FC236}">
                <a16:creationId xmlns:a16="http://schemas.microsoft.com/office/drawing/2014/main" xmlns="" id="{7C1413DF-9B1F-4C8E-B803-5B04B549DB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819" y="102144"/>
            <a:ext cx="1215612" cy="110440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207059" y="724719"/>
            <a:ext cx="9443090" cy="1754326"/>
          </a:xfrm>
          <a:prstGeom prst="rect">
            <a:avLst/>
          </a:prstGeom>
        </p:spPr>
        <p:txBody>
          <a:bodyPr wrap="square">
            <a:spAutoFit/>
          </a:bodyPr>
          <a:lstStyle/>
          <a:p>
            <a:pPr algn="ctr"/>
            <a:r>
              <a:rPr lang="en-US" b="1" dirty="0">
                <a:solidFill>
                  <a:srgbClr val="000000"/>
                </a:solidFill>
                <a:latin typeface="Georgia"/>
              </a:rPr>
              <a:t>BAIKAL YOUNG SCIENTISTS’ INTERNATIONAL </a:t>
            </a:r>
            <a:r>
              <a:rPr lang="en-US" b="1" dirty="0" smtClean="0">
                <a:solidFill>
                  <a:srgbClr val="000000"/>
                </a:solidFill>
                <a:latin typeface="Georgia"/>
              </a:rPr>
              <a:t>SCHOOL</a:t>
            </a:r>
            <a:r>
              <a:rPr lang="ru-RU" b="1" dirty="0" smtClean="0">
                <a:solidFill>
                  <a:srgbClr val="000000"/>
                </a:solidFill>
                <a:latin typeface="Georgia"/>
              </a:rPr>
              <a:t/>
            </a:r>
            <a:br>
              <a:rPr lang="ru-RU" b="1" dirty="0" smtClean="0">
                <a:solidFill>
                  <a:srgbClr val="000000"/>
                </a:solidFill>
                <a:latin typeface="Georgia"/>
              </a:rPr>
            </a:br>
            <a:r>
              <a:rPr lang="en-US" b="1" dirty="0">
                <a:solidFill>
                  <a:srgbClr val="000000"/>
                </a:solidFill>
                <a:latin typeface="Georgia"/>
              </a:rPr>
              <a:t> ON FUNDAMENTAL PHYSICS</a:t>
            </a:r>
          </a:p>
          <a:p>
            <a:pPr algn="ctr"/>
            <a:r>
              <a:rPr lang="en-US" b="1" dirty="0">
                <a:solidFill>
                  <a:srgbClr val="000000"/>
                </a:solidFill>
                <a:latin typeface="Verdana"/>
              </a:rPr>
              <a:t>“PHYSICAL PROCESSES IN OUTER AND NEAR-EARTH SPACE”</a:t>
            </a:r>
            <a:endParaRPr lang="en-US" dirty="0">
              <a:solidFill>
                <a:srgbClr val="000000"/>
              </a:solidFill>
              <a:latin typeface="Verdana"/>
            </a:endParaRPr>
          </a:p>
          <a:p>
            <a:pPr algn="ctr"/>
            <a:r>
              <a:rPr lang="en-US" dirty="0">
                <a:solidFill>
                  <a:srgbClr val="000000"/>
                </a:solidFill>
                <a:latin typeface="Verdana"/>
              </a:rPr>
              <a:t> </a:t>
            </a:r>
          </a:p>
          <a:p>
            <a:pPr algn="ctr"/>
            <a:r>
              <a:rPr lang="en-US" b="1" dirty="0">
                <a:solidFill>
                  <a:srgbClr val="000000"/>
                </a:solidFill>
                <a:latin typeface="Georgia"/>
              </a:rPr>
              <a:t>XVIII Young Scientists’ Conference</a:t>
            </a:r>
          </a:p>
          <a:p>
            <a:pPr algn="ctr"/>
            <a:r>
              <a:rPr lang="en-US" b="1" dirty="0">
                <a:solidFill>
                  <a:srgbClr val="000000"/>
                </a:solidFill>
                <a:latin typeface="Verdana"/>
              </a:rPr>
              <a:t>“Interaction of fields and radiation with matter”</a:t>
            </a:r>
            <a:endParaRPr lang="en-US" b="0" i="0" dirty="0">
              <a:solidFill>
                <a:srgbClr val="000000"/>
              </a:solidFill>
              <a:effectLst/>
              <a:latin typeface="Verdana"/>
            </a:endParaRPr>
          </a:p>
        </p:txBody>
      </p:sp>
      <p:pic>
        <p:nvPicPr>
          <p:cNvPr id="8" name="Picture 2" descr="Главна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5593" y="40501"/>
            <a:ext cx="2803285" cy="89466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740124" y="6456793"/>
            <a:ext cx="2884123" cy="369332"/>
          </a:xfrm>
          <a:prstGeom prst="rect">
            <a:avLst/>
          </a:prstGeom>
        </p:spPr>
        <p:txBody>
          <a:bodyPr wrap="none">
            <a:spAutoFit/>
          </a:bodyPr>
          <a:lstStyle/>
          <a:p>
            <a:r>
              <a:rPr lang="en-US" dirty="0">
                <a:solidFill>
                  <a:srgbClr val="000000"/>
                </a:solidFill>
                <a:latin typeface="Times New Roman" pitchFamily="18" charset="0"/>
                <a:cs typeface="Times New Roman" pitchFamily="18" charset="0"/>
              </a:rPr>
              <a:t>Irkutsk, September 1-7, 2024</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85462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582" y="714374"/>
            <a:ext cx="9278141"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3713236"/>
            <a:ext cx="83375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849493" y="6443220"/>
            <a:ext cx="300082" cy="369332"/>
          </a:xfrm>
          <a:prstGeom prst="rect">
            <a:avLst/>
          </a:prstGeom>
          <a:noFill/>
        </p:spPr>
        <p:txBody>
          <a:bodyPr wrap="none" rtlCol="0">
            <a:spAutoFit/>
          </a:bodyPr>
          <a:lstStyle/>
          <a:p>
            <a:pPr defTabSz="914363"/>
            <a:r>
              <a:rPr lang="en-US" b="1" dirty="0">
                <a:solidFill>
                  <a:prstClr val="black"/>
                </a:solidFill>
                <a:latin typeface="Times New Roman" pitchFamily="18" charset="0"/>
                <a:cs typeface="Times New Roman" pitchFamily="18" charset="0"/>
              </a:rPr>
              <a:t>9</a:t>
            </a:r>
            <a:endParaRPr lang="ru-RU" b="1" dirty="0">
              <a:solidFill>
                <a:prstClr val="black"/>
              </a:solidFill>
              <a:latin typeface="Times New Roman" pitchFamily="18" charset="0"/>
              <a:cs typeface="Times New Roman" pitchFamily="18" charset="0"/>
            </a:endParaRPr>
          </a:p>
        </p:txBody>
      </p:sp>
      <p:sp>
        <p:nvSpPr>
          <p:cNvPr id="3" name="Прямоугольник 2"/>
          <p:cNvSpPr/>
          <p:nvPr/>
        </p:nvSpPr>
        <p:spPr>
          <a:xfrm>
            <a:off x="2022475" y="184666"/>
            <a:ext cx="9696447" cy="369332"/>
          </a:xfrm>
          <a:prstGeom prst="rect">
            <a:avLst/>
          </a:prstGeom>
        </p:spPr>
        <p:txBody>
          <a:bodyPr wrap="square">
            <a:spAutoFit/>
          </a:bodyPr>
          <a:lstStyle/>
          <a:p>
            <a:r>
              <a:rPr lang="en-US" b="1" dirty="0">
                <a:latin typeface="Times New Roman" pitchFamily="18" charset="0"/>
                <a:cs typeface="Times New Roman" pitchFamily="18" charset="0"/>
              </a:rPr>
              <a:t>Training </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validation </a:t>
            </a:r>
            <a:r>
              <a:rPr lang="en-US" b="1" dirty="0" smtClean="0">
                <a:latin typeface="Times New Roman" pitchFamily="18" charset="0"/>
                <a:cs typeface="Times New Roman" pitchFamily="18" charset="0"/>
              </a:rPr>
              <a:t>and </a:t>
            </a:r>
            <a:r>
              <a:rPr lang="en-US" b="1" dirty="0">
                <a:latin typeface="Times New Roman" pitchFamily="18" charset="0"/>
                <a:cs typeface="Times New Roman" pitchFamily="18" charset="0"/>
              </a:rPr>
              <a:t>prediction </a:t>
            </a:r>
            <a:r>
              <a:rPr lang="en-US" b="1" dirty="0" smtClean="0">
                <a:latin typeface="Times New Roman" pitchFamily="18" charset="0"/>
                <a:cs typeface="Times New Roman" pitchFamily="18" charset="0"/>
              </a:rPr>
              <a:t>results </a:t>
            </a:r>
            <a:r>
              <a:rPr lang="en-US" b="1" dirty="0">
                <a:latin typeface="Times New Roman" pitchFamily="18" charset="0"/>
                <a:cs typeface="Times New Roman" pitchFamily="18" charset="0"/>
              </a:rPr>
              <a:t>of a synthesized recurrent </a:t>
            </a:r>
            <a:r>
              <a:rPr lang="en-US" b="1" dirty="0" smtClean="0">
                <a:latin typeface="Times New Roman" pitchFamily="18" charset="0"/>
                <a:cs typeface="Times New Roman" pitchFamily="18" charset="0"/>
              </a:rPr>
              <a:t>neural network </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485685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8296" y="130372"/>
            <a:ext cx="11642725" cy="4499693"/>
          </a:xfrm>
          <a:prstGeom prst="rect">
            <a:avLst/>
          </a:prstGeom>
        </p:spPr>
        <p:txBody>
          <a:bodyPr wrap="square">
            <a:spAutoFit/>
          </a:bodyPr>
          <a:lstStyle/>
          <a:p>
            <a:pPr algn="ctr">
              <a:lnSpc>
                <a:spcPct val="150000"/>
              </a:lnSpc>
              <a:spcAft>
                <a:spcPts val="1200"/>
              </a:spcAft>
            </a:pPr>
            <a:r>
              <a:rPr lang="en-US" dirty="0" smtClean="0">
                <a:latin typeface="Times New Roman" pitchFamily="18" charset="0"/>
                <a:cs typeface="Times New Roman" pitchFamily="18" charset="0"/>
              </a:rPr>
              <a:t>CONCLUSION</a:t>
            </a:r>
            <a:r>
              <a:rPr lang="ru-RU"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indent="182880" algn="just">
              <a:lnSpc>
                <a:spcPct val="95000"/>
              </a:lnSpc>
              <a:spcAft>
                <a:spcPts val="600"/>
              </a:spcAft>
              <a:tabLst>
                <a:tab pos="182880" algn="l"/>
              </a:tabLst>
            </a:pPr>
            <a:r>
              <a:rPr lang="en-US" spc="-5" dirty="0">
                <a:latin typeface="Times New Roman" pitchFamily="18" charset="0"/>
                <a:ea typeface="MS Mincho"/>
                <a:cs typeface="Times New Roman" pitchFamily="18" charset="0"/>
              </a:rPr>
              <a:t>Methods for analyzing and predicting the dynamics of coherence bands of broadband </a:t>
            </a:r>
            <a:r>
              <a:rPr lang="en-US" spc="-5" dirty="0" err="1" smtClean="0">
                <a:latin typeface="Times New Roman" pitchFamily="18" charset="0"/>
                <a:ea typeface="MS Mincho"/>
                <a:cs typeface="Times New Roman" pitchFamily="18" charset="0"/>
              </a:rPr>
              <a:t>transionospheric</a:t>
            </a:r>
            <a:r>
              <a:rPr lang="en-US" spc="-5" dirty="0" smtClean="0">
                <a:latin typeface="Times New Roman" pitchFamily="18" charset="0"/>
                <a:ea typeface="MS Mincho"/>
                <a:cs typeface="Times New Roman" pitchFamily="18" charset="0"/>
              </a:rPr>
              <a:t> </a:t>
            </a:r>
            <a:r>
              <a:rPr lang="en-US" spc="-5" dirty="0">
                <a:latin typeface="Times New Roman" pitchFamily="18" charset="0"/>
                <a:ea typeface="MS Mincho"/>
                <a:cs typeface="Times New Roman" pitchFamily="18" charset="0"/>
              </a:rPr>
              <a:t>radio channels using artificial neural networks have been developed. A successful validation of the architecture was performed for a specialized hybrid RNN-LSTM network. The high efficiency of the developed approach for predicting the coherence band describing the intra-mode group delay dispersion of wave packets used for broadband satellite communications was demonstrated.</a:t>
            </a:r>
            <a:endParaRPr lang="ru-RU" spc="-5" dirty="0">
              <a:latin typeface="Times New Roman" pitchFamily="18" charset="0"/>
              <a:ea typeface="MS Mincho"/>
              <a:cs typeface="Times New Roman" pitchFamily="18" charset="0"/>
            </a:endParaRPr>
          </a:p>
          <a:p>
            <a:pPr indent="182880" algn="just">
              <a:lnSpc>
                <a:spcPct val="95000"/>
              </a:lnSpc>
              <a:spcAft>
                <a:spcPts val="600"/>
              </a:spcAft>
              <a:tabLst>
                <a:tab pos="182880" algn="l"/>
              </a:tabLst>
            </a:pPr>
            <a:r>
              <a:rPr lang="en-US" spc="-5" dirty="0">
                <a:latin typeface="Times New Roman" pitchFamily="18" charset="0"/>
                <a:ea typeface="MS Mincho"/>
                <a:cs typeface="Times New Roman" pitchFamily="18" charset="0"/>
              </a:rPr>
              <a:t>Within the framework of this work, an algorithm for data preparation and training of the neural network model was created and its structure was developed. For the created specialized architecture RNN LSTM were achieved the following quality indicators averaged over a week period on the test sample in predicting the parameter of </a:t>
            </a:r>
            <a:r>
              <a:rPr lang="en-US" spc="-5" dirty="0" err="1">
                <a:latin typeface="Times New Roman" pitchFamily="18" charset="0"/>
                <a:ea typeface="MS Mincho"/>
                <a:cs typeface="Times New Roman" pitchFamily="18" charset="0"/>
              </a:rPr>
              <a:t>transionospheric</a:t>
            </a:r>
            <a:r>
              <a:rPr lang="en-US" spc="-5" dirty="0">
                <a:latin typeface="Times New Roman" pitchFamily="18" charset="0"/>
                <a:ea typeface="MS Mincho"/>
                <a:cs typeface="Times New Roman" pitchFamily="18" charset="0"/>
              </a:rPr>
              <a:t> radio coherence bandwidth: Mean Absolute Error (MAE) = 18.2 MHz; coefficient of determination R2 = 0.89; Mean Absolute Percentage Error (MAPE) = 6%. This shows that the model provides high accuracy and adequacy in predicting the coherence bandwidth, with a mean absolute percentage error of less than </a:t>
            </a:r>
            <a:r>
              <a:rPr lang="ru-RU" spc="-5" dirty="0" smtClean="0">
                <a:latin typeface="Times New Roman" pitchFamily="18" charset="0"/>
                <a:ea typeface="MS Mincho"/>
                <a:cs typeface="Times New Roman" pitchFamily="18" charset="0"/>
              </a:rPr>
              <a:t>6 </a:t>
            </a:r>
            <a:r>
              <a:rPr lang="en-US" spc="-5" dirty="0" smtClean="0">
                <a:latin typeface="Times New Roman" pitchFamily="18" charset="0"/>
                <a:ea typeface="MS Mincho"/>
                <a:cs typeface="Times New Roman" pitchFamily="18" charset="0"/>
              </a:rPr>
              <a:t>% </a:t>
            </a:r>
            <a:r>
              <a:rPr lang="en-US" spc="-5" dirty="0">
                <a:latin typeface="Times New Roman" pitchFamily="18" charset="0"/>
                <a:ea typeface="MS Mincho"/>
                <a:cs typeface="Times New Roman" pitchFamily="18" charset="0"/>
              </a:rPr>
              <a:t>and explains more than 89% of the variance of the target variable by the coefficient of determination metric.</a:t>
            </a:r>
            <a:endParaRPr lang="ru-RU" spc="-5" dirty="0">
              <a:latin typeface="Times New Roman" pitchFamily="18" charset="0"/>
              <a:ea typeface="MS Mincho"/>
              <a:cs typeface="Times New Roman" pitchFamily="18" charset="0"/>
            </a:endParaRPr>
          </a:p>
          <a:p>
            <a:pPr indent="182880" algn="just">
              <a:lnSpc>
                <a:spcPct val="95000"/>
              </a:lnSpc>
              <a:spcAft>
                <a:spcPts val="600"/>
              </a:spcAft>
              <a:tabLst>
                <a:tab pos="182880" algn="l"/>
              </a:tabLst>
            </a:pPr>
            <a:r>
              <a:rPr lang="en-US" spc="-5" dirty="0">
                <a:latin typeface="Times New Roman" pitchFamily="18" charset="0"/>
                <a:ea typeface="MS Mincho"/>
                <a:cs typeface="Times New Roman" pitchFamily="18" charset="0"/>
              </a:rPr>
              <a:t>The results obtained in this study indicate that the chosen neural network architecture is optimal and has the ability to adapt to the operation of </a:t>
            </a:r>
            <a:r>
              <a:rPr lang="en-US" spc="-5" dirty="0" err="1" smtClean="0">
                <a:latin typeface="Times New Roman" pitchFamily="18" charset="0"/>
                <a:ea typeface="MS Mincho"/>
                <a:cs typeface="Times New Roman" pitchFamily="18" charset="0"/>
              </a:rPr>
              <a:t>transionospheric</a:t>
            </a:r>
            <a:r>
              <a:rPr lang="en-US" spc="-5" dirty="0" smtClean="0">
                <a:latin typeface="Times New Roman" pitchFamily="18" charset="0"/>
                <a:ea typeface="MS Mincho"/>
                <a:cs typeface="Times New Roman" pitchFamily="18" charset="0"/>
              </a:rPr>
              <a:t> </a:t>
            </a:r>
            <a:r>
              <a:rPr lang="en-US" spc="-5" dirty="0">
                <a:latin typeface="Times New Roman" pitchFamily="18" charset="0"/>
                <a:ea typeface="MS Mincho"/>
                <a:cs typeface="Times New Roman" pitchFamily="18" charset="0"/>
              </a:rPr>
              <a:t>radio links in real conditions. This allows to adjust the parameters of satellite communication systems depending on the predicted value of the coherence bandwidth.</a:t>
            </a:r>
            <a:endParaRPr lang="ru-RU" spc="-5" dirty="0">
              <a:effectLst/>
              <a:latin typeface="Times New Roman" pitchFamily="18" charset="0"/>
              <a:ea typeface="MS Mincho"/>
              <a:cs typeface="Times New Roman" pitchFamily="18" charset="0"/>
            </a:endParaRPr>
          </a:p>
        </p:txBody>
      </p:sp>
      <p:sp>
        <p:nvSpPr>
          <p:cNvPr id="2" name="Прямоугольник 1"/>
          <p:cNvSpPr/>
          <p:nvPr/>
        </p:nvSpPr>
        <p:spPr>
          <a:xfrm>
            <a:off x="590546" y="5498842"/>
            <a:ext cx="11420475" cy="369332"/>
          </a:xfrm>
          <a:prstGeom prst="rect">
            <a:avLst/>
          </a:prstGeom>
        </p:spPr>
        <p:txBody>
          <a:bodyPr wrap="square">
            <a:spAutoFit/>
          </a:bodyPr>
          <a:lstStyle/>
          <a:p>
            <a:r>
              <a:rPr lang="en-US" b="1" dirty="0" smtClean="0">
                <a:latin typeface="CIDFont+F1"/>
              </a:rPr>
              <a:t>This </a:t>
            </a:r>
            <a:r>
              <a:rPr lang="en-US" b="1" dirty="0">
                <a:latin typeface="CIDFont+F1"/>
              </a:rPr>
              <a:t>work was supported by the grant No. 23-19-00145 from the Russian </a:t>
            </a:r>
            <a:r>
              <a:rPr lang="en-US" b="1" dirty="0" smtClean="0">
                <a:latin typeface="CIDFont+F1"/>
              </a:rPr>
              <a:t>Science Foundation</a:t>
            </a:r>
            <a:r>
              <a:rPr lang="en-US" b="1" dirty="0">
                <a:latin typeface="CIDFont+F1"/>
              </a:rPr>
              <a:t>.</a:t>
            </a:r>
            <a:endParaRPr lang="ru-RU" b="1" dirty="0"/>
          </a:p>
        </p:txBody>
      </p:sp>
    </p:spTree>
    <p:extLst>
      <p:ext uri="{BB962C8B-B14F-4D97-AF65-F5344CB8AC3E}">
        <p14:creationId xmlns:p14="http://schemas.microsoft.com/office/powerpoint/2010/main" val="3869971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5602" y="1882283"/>
            <a:ext cx="3264227" cy="707886"/>
          </a:xfrm>
          <a:prstGeom prst="rect">
            <a:avLst/>
          </a:prstGeom>
          <a:noFill/>
        </p:spPr>
        <p:txBody>
          <a:bodyPr wrap="none" rtlCol="0">
            <a:spAutoFit/>
          </a:bodyPr>
          <a:lstStyle/>
          <a:p>
            <a:pPr defTabSz="914363"/>
            <a:r>
              <a:rPr lang="en-US" sz="4000" dirty="0">
                <a:solidFill>
                  <a:prstClr val="black"/>
                </a:solidFill>
                <a:latin typeface="Arial Black" panose="020B0A04020102020204" pitchFamily="34" charset="0"/>
              </a:rPr>
              <a:t>Thank </a:t>
            </a:r>
            <a:r>
              <a:rPr lang="en-US" sz="4000" dirty="0" smtClean="0">
                <a:solidFill>
                  <a:prstClr val="black"/>
                </a:solidFill>
                <a:latin typeface="Arial Black" panose="020B0A04020102020204" pitchFamily="34" charset="0"/>
              </a:rPr>
              <a:t>you!</a:t>
            </a:r>
            <a:endParaRPr lang="ru-RU" sz="4000" dirty="0">
              <a:solidFill>
                <a:prstClr val="black"/>
              </a:solidFill>
              <a:latin typeface="Arial Black" panose="020B0A04020102020204" pitchFamily="34" charset="0"/>
            </a:endParaRPr>
          </a:p>
        </p:txBody>
      </p:sp>
      <p:sp>
        <p:nvSpPr>
          <p:cNvPr id="3" name="TextBox 2"/>
          <p:cNvSpPr txBox="1"/>
          <p:nvPr/>
        </p:nvSpPr>
        <p:spPr>
          <a:xfrm>
            <a:off x="3575943" y="4131706"/>
            <a:ext cx="5810373" cy="461665"/>
          </a:xfrm>
          <a:prstGeom prst="rect">
            <a:avLst/>
          </a:prstGeom>
          <a:noFill/>
        </p:spPr>
        <p:txBody>
          <a:bodyPr wrap="none" rtlCol="0">
            <a:spAutoFit/>
          </a:bodyPr>
          <a:lstStyle/>
          <a:p>
            <a:pPr defTabSz="914363"/>
            <a:r>
              <a:rPr lang="en-US" sz="2400" dirty="0" smtClean="0">
                <a:solidFill>
                  <a:prstClr val="black"/>
                </a:solidFill>
                <a:latin typeface="Arial Black" pitchFamily="34" charset="0"/>
              </a:rPr>
              <a:t>E-mail</a:t>
            </a:r>
            <a:r>
              <a:rPr lang="ru-RU" sz="2400" dirty="0" smtClean="0">
                <a:solidFill>
                  <a:prstClr val="black"/>
                </a:solidFill>
                <a:latin typeface="Arial Black" pitchFamily="34" charset="0"/>
              </a:rPr>
              <a:t>: </a:t>
            </a:r>
            <a:r>
              <a:rPr lang="en-US" sz="2400" dirty="0" smtClean="0">
                <a:solidFill>
                  <a:prstClr val="black"/>
                </a:solidFill>
                <a:latin typeface="Arial Black" pitchFamily="34" charset="0"/>
              </a:rPr>
              <a:t>KislitsinAA@volgatech.net</a:t>
            </a:r>
            <a:endParaRPr lang="ru-RU" sz="2400" dirty="0">
              <a:solidFill>
                <a:prstClr val="black"/>
              </a:solidFill>
              <a:latin typeface="Arial Black" pitchFamily="34"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8" y="5438775"/>
            <a:ext cx="8461375"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487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zr-altair.ru/wp-content/uploads/2021/05/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99330"/>
            <a:ext cx="5040000" cy="335867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icture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t="15717"/>
          <a:stretch/>
        </p:blipFill>
        <p:spPr bwMode="auto">
          <a:xfrm>
            <a:off x="5040000" y="3499330"/>
            <a:ext cx="7164000" cy="335867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7971" y="147221"/>
            <a:ext cx="11811000" cy="2570704"/>
          </a:xfrm>
          <a:prstGeom prst="rect">
            <a:avLst/>
          </a:prstGeom>
        </p:spPr>
        <p:txBody>
          <a:bodyPr wrap="square">
            <a:spAutoFit/>
          </a:bodyPr>
          <a:lstStyle/>
          <a:p>
            <a:pPr algn="ctr">
              <a:lnSpc>
                <a:spcPct val="150000"/>
              </a:lnSpc>
              <a:spcAft>
                <a:spcPts val="0"/>
              </a:spcAft>
            </a:pPr>
            <a:r>
              <a:rPr lang="en-US" sz="2200" b="1" dirty="0">
                <a:latin typeface="Times New Roman" pitchFamily="18" charset="0"/>
                <a:ea typeface="Times New Roman"/>
                <a:cs typeface="Times New Roman" pitchFamily="18" charset="0"/>
              </a:rPr>
              <a:t>I </a:t>
            </a:r>
            <a:r>
              <a:rPr lang="ru-RU" sz="2200" b="1" dirty="0" smtClean="0">
                <a:latin typeface="Times New Roman" pitchFamily="18" charset="0"/>
                <a:ea typeface="Times New Roman"/>
                <a:cs typeface="Times New Roman" pitchFamily="18" charset="0"/>
              </a:rPr>
              <a:t>Молодежной научной </a:t>
            </a:r>
            <a:endParaRPr lang="ru-RU" sz="2200" b="1" dirty="0">
              <a:latin typeface="Times New Roman" pitchFamily="18" charset="0"/>
              <a:ea typeface="Times New Roman"/>
              <a:cs typeface="Times New Roman" pitchFamily="18" charset="0"/>
            </a:endParaRPr>
          </a:p>
          <a:p>
            <a:pPr algn="ctr">
              <a:lnSpc>
                <a:spcPct val="150000"/>
              </a:lnSpc>
              <a:spcAft>
                <a:spcPts val="0"/>
              </a:spcAft>
            </a:pPr>
            <a:r>
              <a:rPr lang="ru-RU" sz="2200" b="1" dirty="0" smtClean="0">
                <a:latin typeface="Times New Roman" pitchFamily="18" charset="0"/>
                <a:ea typeface="Times New Roman"/>
                <a:cs typeface="Times New Roman" pitchFamily="18" charset="0"/>
              </a:rPr>
              <a:t>школе-конференции </a:t>
            </a:r>
            <a:r>
              <a:rPr lang="ru-RU" sz="2200" b="1" dirty="0">
                <a:latin typeface="Times New Roman" pitchFamily="18" charset="0"/>
                <a:ea typeface="Times New Roman"/>
                <a:cs typeface="Times New Roman" pitchFamily="18" charset="0"/>
              </a:rPr>
              <a:t>«Распространение радиоволн»,</a:t>
            </a:r>
          </a:p>
          <a:p>
            <a:pPr algn="ctr">
              <a:lnSpc>
                <a:spcPct val="150000"/>
              </a:lnSpc>
              <a:spcAft>
                <a:spcPts val="0"/>
              </a:spcAft>
            </a:pPr>
            <a:r>
              <a:rPr lang="ru-RU" sz="2200" b="1" dirty="0" smtClean="0">
                <a:latin typeface="Times New Roman" pitchFamily="18" charset="0"/>
                <a:ea typeface="Times New Roman"/>
                <a:cs typeface="Times New Roman" pitchFamily="18" charset="0"/>
              </a:rPr>
              <a:t>посвященной </a:t>
            </a:r>
            <a:r>
              <a:rPr lang="ru-RU" sz="2200" b="1" dirty="0">
                <a:latin typeface="Times New Roman" pitchFamily="18" charset="0"/>
                <a:ea typeface="Times New Roman"/>
                <a:cs typeface="Times New Roman" pitchFamily="18" charset="0"/>
              </a:rPr>
              <a:t>памяти Д.С. Лукина</a:t>
            </a:r>
          </a:p>
          <a:p>
            <a:pPr algn="ctr">
              <a:lnSpc>
                <a:spcPct val="150000"/>
              </a:lnSpc>
              <a:spcAft>
                <a:spcPts val="0"/>
              </a:spcAft>
            </a:pPr>
            <a:r>
              <a:rPr lang="ru-RU" sz="2200" b="1" dirty="0">
                <a:latin typeface="Times New Roman" pitchFamily="18" charset="0"/>
                <a:ea typeface="Calibri"/>
                <a:cs typeface="Times New Roman" pitchFamily="18" charset="0"/>
              </a:rPr>
              <a:t>(</a:t>
            </a:r>
            <a:r>
              <a:rPr lang="en-US" sz="2200" b="1" dirty="0">
                <a:latin typeface="Times New Roman" pitchFamily="18" charset="0"/>
                <a:ea typeface="Calibri"/>
                <a:cs typeface="Times New Roman" pitchFamily="18" charset="0"/>
              </a:rPr>
              <a:t>I </a:t>
            </a:r>
            <a:r>
              <a:rPr lang="ru-RU" sz="2200" b="1" dirty="0">
                <a:latin typeface="Times New Roman" pitchFamily="18" charset="0"/>
                <a:ea typeface="Calibri"/>
                <a:cs typeface="Times New Roman" pitchFamily="18" charset="0"/>
              </a:rPr>
              <a:t>МНШК РРВ-2024</a:t>
            </a:r>
            <a:r>
              <a:rPr lang="ru-RU" sz="2200" b="1" dirty="0" smtClean="0">
                <a:latin typeface="Times New Roman" pitchFamily="18" charset="0"/>
                <a:ea typeface="Calibri"/>
                <a:cs typeface="Times New Roman" pitchFamily="18" charset="0"/>
              </a:rPr>
              <a:t>), </a:t>
            </a:r>
            <a:r>
              <a:rPr lang="ru-RU" sz="2200" b="1" dirty="0">
                <a:latin typeface="Times New Roman" pitchFamily="18" charset="0"/>
                <a:ea typeface="Calibri"/>
                <a:cs typeface="Times New Roman" pitchFamily="18" charset="0"/>
              </a:rPr>
              <a:t>11 – 14 ноября 2024,</a:t>
            </a:r>
          </a:p>
          <a:p>
            <a:pPr algn="ctr">
              <a:lnSpc>
                <a:spcPct val="150000"/>
              </a:lnSpc>
              <a:spcAft>
                <a:spcPts val="0"/>
              </a:spcAft>
            </a:pPr>
            <a:r>
              <a:rPr lang="ru-RU" sz="2200" b="1" dirty="0" smtClean="0">
                <a:latin typeface="Times New Roman" pitchFamily="18" charset="0"/>
                <a:ea typeface="Calibri"/>
                <a:cs typeface="Times New Roman" pitchFamily="18" charset="0"/>
              </a:rPr>
              <a:t>г. Йошкар-Ола</a:t>
            </a:r>
            <a:r>
              <a:rPr lang="ru-RU" sz="2200" b="1" dirty="0">
                <a:latin typeface="Times New Roman" pitchFamily="18" charset="0"/>
                <a:ea typeface="Calibri"/>
                <a:cs typeface="Times New Roman" pitchFamily="18" charset="0"/>
              </a:rPr>
              <a:t>, Россия</a:t>
            </a:r>
          </a:p>
        </p:txBody>
      </p:sp>
      <p:sp>
        <p:nvSpPr>
          <p:cNvPr id="4" name="Прямоугольник 3"/>
          <p:cNvSpPr/>
          <p:nvPr/>
        </p:nvSpPr>
        <p:spPr>
          <a:xfrm>
            <a:off x="1295396" y="2651963"/>
            <a:ext cx="9938657" cy="400110"/>
          </a:xfrm>
          <a:prstGeom prst="rect">
            <a:avLst/>
          </a:prstGeom>
        </p:spPr>
        <p:txBody>
          <a:bodyPr wrap="square">
            <a:spAutoFit/>
          </a:bodyPr>
          <a:lstStyle/>
          <a:p>
            <a:r>
              <a:rPr lang="ru-RU" sz="2000" b="1" dirty="0" smtClean="0">
                <a:latin typeface="Times New Roman"/>
                <a:ea typeface="Calibri"/>
              </a:rPr>
              <a:t>ПОВОЛЖСКИЙ ГОСУДАРСТВЕННЫЙ ТЕХНОЛОГИЧЕСКИЙ УНИВЕРСИТЕТ</a:t>
            </a:r>
            <a:endParaRPr lang="ru-RU" sz="2000" b="1" dirty="0"/>
          </a:p>
        </p:txBody>
      </p:sp>
      <p:sp>
        <p:nvSpPr>
          <p:cNvPr id="5" name="Прямоугольник 4"/>
          <p:cNvSpPr/>
          <p:nvPr/>
        </p:nvSpPr>
        <p:spPr>
          <a:xfrm>
            <a:off x="3374153" y="-23774"/>
            <a:ext cx="5247847" cy="369332"/>
          </a:xfrm>
          <a:prstGeom prst="rect">
            <a:avLst/>
          </a:prstGeom>
        </p:spPr>
        <p:txBody>
          <a:bodyPr wrap="none">
            <a:spAutoFit/>
          </a:bodyPr>
          <a:lstStyle/>
          <a:p>
            <a:r>
              <a:rPr lang="ru-RU" dirty="0" smtClean="0">
                <a:latin typeface="Times New Roman" pitchFamily="18" charset="0"/>
                <a:cs typeface="Times New Roman" pitchFamily="18" charset="0"/>
              </a:rPr>
              <a:t>ПРИГЛАШАЕМ ПРИНЯТЬ УЧАСТИЕ В РАБОТЕ </a:t>
            </a:r>
            <a:endParaRPr lang="ru-RU" dirty="0">
              <a:latin typeface="Times New Roman" pitchFamily="18" charset="0"/>
              <a:cs typeface="Times New Roman" pitchFamily="18" charset="0"/>
            </a:endParaRPr>
          </a:p>
        </p:txBody>
      </p:sp>
      <p:sp>
        <p:nvSpPr>
          <p:cNvPr id="6" name="Прямоугольник 5"/>
          <p:cNvSpPr/>
          <p:nvPr/>
        </p:nvSpPr>
        <p:spPr>
          <a:xfrm>
            <a:off x="2416628" y="3110634"/>
            <a:ext cx="7478486" cy="388696"/>
          </a:xfrm>
          <a:prstGeom prst="rect">
            <a:avLst/>
          </a:prstGeom>
        </p:spPr>
        <p:txBody>
          <a:bodyPr wrap="square">
            <a:spAutoFit/>
          </a:bodyPr>
          <a:lstStyle/>
          <a:p>
            <a:pPr algn="just">
              <a:lnSpc>
                <a:spcPct val="107000"/>
              </a:lnSpc>
              <a:spcAft>
                <a:spcPts val="800"/>
              </a:spcAft>
            </a:pPr>
            <a:r>
              <a:rPr lang="ru-RU" b="1" dirty="0">
                <a:latin typeface="Times New Roman"/>
                <a:ea typeface="Calibri"/>
                <a:cs typeface="Times New Roman"/>
              </a:rPr>
              <a:t>Эл. </a:t>
            </a:r>
            <a:r>
              <a:rPr lang="ru-RU" b="1" dirty="0" smtClean="0">
                <a:latin typeface="Times New Roman"/>
                <a:ea typeface="Calibri"/>
                <a:cs typeface="Times New Roman"/>
              </a:rPr>
              <a:t>почта: </a:t>
            </a:r>
            <a:r>
              <a:rPr lang="en-US" b="1" dirty="0" err="1" smtClean="0">
                <a:latin typeface="Times New Roman"/>
                <a:ea typeface="Calibri"/>
                <a:cs typeface="Times New Roman"/>
                <a:hlinkClick r:id="rId4"/>
              </a:rPr>
              <a:t>KislitsinAA</a:t>
            </a:r>
            <a:r>
              <a:rPr lang="ru-RU" b="1" dirty="0" smtClean="0">
                <a:latin typeface="Times New Roman"/>
                <a:ea typeface="Calibri"/>
                <a:cs typeface="Times New Roman"/>
                <a:hlinkClick r:id="rId4"/>
              </a:rPr>
              <a:t>@</a:t>
            </a:r>
            <a:r>
              <a:rPr lang="en-US" b="1" dirty="0" smtClean="0">
                <a:latin typeface="Times New Roman"/>
                <a:ea typeface="Calibri"/>
                <a:cs typeface="Times New Roman"/>
                <a:hlinkClick r:id="rId4"/>
              </a:rPr>
              <a:t>volgatech</a:t>
            </a:r>
            <a:r>
              <a:rPr lang="ru-RU" b="1" dirty="0" smtClean="0">
                <a:latin typeface="Times New Roman"/>
                <a:ea typeface="Calibri"/>
                <a:cs typeface="Times New Roman"/>
                <a:hlinkClick r:id="rId4"/>
              </a:rPr>
              <a:t>.</a:t>
            </a:r>
            <a:r>
              <a:rPr lang="en-US" b="1" dirty="0" smtClean="0">
                <a:latin typeface="Times New Roman"/>
                <a:ea typeface="Calibri"/>
                <a:cs typeface="Times New Roman"/>
                <a:hlinkClick r:id="rId4"/>
              </a:rPr>
              <a:t>net</a:t>
            </a:r>
            <a:r>
              <a:rPr lang="ru-RU" b="1" dirty="0" smtClean="0">
                <a:latin typeface="Times New Roman"/>
                <a:ea typeface="Calibri"/>
                <a:cs typeface="Times New Roman"/>
              </a:rPr>
              <a:t>   </a:t>
            </a:r>
            <a:r>
              <a:rPr lang="ru-RU" b="1" dirty="0">
                <a:latin typeface="Times New Roman"/>
                <a:ea typeface="Calibri"/>
                <a:cs typeface="Times New Roman"/>
              </a:rPr>
              <a:t>	Моб. Тел.+7(927)681-41-73</a:t>
            </a:r>
            <a:endParaRPr lang="ru-RU" sz="1400" b="1" dirty="0">
              <a:ea typeface="Calibri"/>
              <a:cs typeface="Times New Roman"/>
            </a:endParaRPr>
          </a:p>
        </p:txBody>
      </p:sp>
    </p:spTree>
    <p:extLst>
      <p:ext uri="{BB962C8B-B14F-4D97-AF65-F5344CB8AC3E}">
        <p14:creationId xmlns:p14="http://schemas.microsoft.com/office/powerpoint/2010/main" val="420011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27632" y="-6412"/>
            <a:ext cx="2668423" cy="369332"/>
          </a:xfrm>
          <a:prstGeom prst="rect">
            <a:avLst/>
          </a:prstGeom>
        </p:spPr>
        <p:txBody>
          <a:bodyPr wrap="none">
            <a:spAutoFit/>
          </a:bodyPr>
          <a:lstStyle/>
          <a:p>
            <a:r>
              <a:rPr lang="en-US" b="1" dirty="0">
                <a:solidFill>
                  <a:prstClr val="black"/>
                </a:solidFill>
                <a:latin typeface="Times New Roman" pitchFamily="18" charset="0"/>
                <a:cs typeface="Times New Roman" pitchFamily="18" charset="0"/>
              </a:rPr>
              <a:t>Relevance. Problem. </a:t>
            </a:r>
            <a:r>
              <a:rPr lang="en-US" b="1" dirty="0" smtClean="0">
                <a:solidFill>
                  <a:prstClr val="black"/>
                </a:solidFill>
                <a:latin typeface="Times New Roman" pitchFamily="18" charset="0"/>
                <a:cs typeface="Times New Roman" pitchFamily="18" charset="0"/>
              </a:rPr>
              <a:t>Aim</a:t>
            </a:r>
            <a:endParaRPr lang="ru-RU" b="1" dirty="0">
              <a:solidFill>
                <a:prstClr val="black"/>
              </a:solidFill>
              <a:latin typeface="Times New Roman" pitchFamily="18" charset="0"/>
              <a:cs typeface="Times New Roman" pitchFamily="18" charset="0"/>
            </a:endParaRPr>
          </a:p>
        </p:txBody>
      </p:sp>
      <p:sp>
        <p:nvSpPr>
          <p:cNvPr id="3" name="Прямоугольник 2"/>
          <p:cNvSpPr/>
          <p:nvPr/>
        </p:nvSpPr>
        <p:spPr>
          <a:xfrm>
            <a:off x="142875" y="171450"/>
            <a:ext cx="11906250" cy="3194721"/>
          </a:xfrm>
          <a:prstGeom prst="rect">
            <a:avLst/>
          </a:prstGeom>
        </p:spPr>
        <p:txBody>
          <a:bodyPr wrap="square">
            <a:spAutoFit/>
          </a:bodyPr>
          <a:lstStyle/>
          <a:p>
            <a:pPr algn="just"/>
            <a:r>
              <a:rPr lang="en-US" sz="1600" u="sng" dirty="0" smtClean="0">
                <a:solidFill>
                  <a:prstClr val="black"/>
                </a:solidFill>
                <a:latin typeface="Times New Roman" pitchFamily="18" charset="0"/>
                <a:cs typeface="Times New Roman" pitchFamily="18" charset="0"/>
              </a:rPr>
              <a:t>RELEVANCE</a:t>
            </a:r>
            <a:r>
              <a:rPr lang="ru-RU" sz="1600" dirty="0" smtClean="0">
                <a:solidFill>
                  <a:prstClr val="black"/>
                </a:solidFill>
                <a:latin typeface="Times New Roman" pitchFamily="18" charset="0"/>
                <a:cs typeface="Times New Roman" pitchFamily="18" charset="0"/>
              </a:rPr>
              <a:t>:</a:t>
            </a:r>
          </a:p>
          <a:p>
            <a:pPr algn="just"/>
            <a:r>
              <a:rPr lang="en-US" sz="1600" dirty="0">
                <a:solidFill>
                  <a:prstClr val="black"/>
                </a:solidFill>
                <a:latin typeface="Times New Roman" pitchFamily="18" charset="0"/>
                <a:cs typeface="Times New Roman" pitchFamily="18" charset="0"/>
              </a:rPr>
              <a:t>D</a:t>
            </a:r>
            <a:r>
              <a:rPr lang="en-US" sz="1600" dirty="0" smtClean="0">
                <a:solidFill>
                  <a:prstClr val="black"/>
                </a:solidFill>
                <a:latin typeface="Times New Roman" pitchFamily="18" charset="0"/>
                <a:cs typeface="Times New Roman" pitchFamily="18" charset="0"/>
              </a:rPr>
              <a:t>evelopment </a:t>
            </a:r>
            <a:r>
              <a:rPr lang="en-US" sz="1600" dirty="0">
                <a:solidFill>
                  <a:prstClr val="black"/>
                </a:solidFill>
                <a:latin typeface="Times New Roman" pitchFamily="18" charset="0"/>
                <a:cs typeface="Times New Roman" pitchFamily="18" charset="0"/>
              </a:rPr>
              <a:t>and enhancement of invariant SCS, where signal energy metrics, channel capacity, noise immunity, susceptibility, and bandwidth remain unaltered during transitions to new </a:t>
            </a:r>
            <a:r>
              <a:rPr lang="en-US" sz="1600" dirty="0" err="1">
                <a:solidFill>
                  <a:prstClr val="black"/>
                </a:solidFill>
                <a:latin typeface="Times New Roman" pitchFamily="18" charset="0"/>
                <a:cs typeface="Times New Roman" pitchFamily="18" charset="0"/>
              </a:rPr>
              <a:t>ionospheric</a:t>
            </a:r>
            <a:r>
              <a:rPr lang="en-US" sz="1600" dirty="0">
                <a:solidFill>
                  <a:prstClr val="black"/>
                </a:solidFill>
                <a:latin typeface="Times New Roman" pitchFamily="18" charset="0"/>
                <a:cs typeface="Times New Roman" pitchFamily="18" charset="0"/>
              </a:rPr>
              <a:t> </a:t>
            </a:r>
            <a:r>
              <a:rPr lang="en-US" sz="1600" dirty="0" smtClean="0">
                <a:solidFill>
                  <a:prstClr val="black"/>
                </a:solidFill>
                <a:latin typeface="Times New Roman" pitchFamily="18" charset="0"/>
                <a:cs typeface="Times New Roman" pitchFamily="18" charset="0"/>
              </a:rPr>
              <a:t>conditions.</a:t>
            </a:r>
          </a:p>
          <a:p>
            <a:pPr algn="just"/>
            <a:r>
              <a:rPr lang="en-US" sz="1600" u="sng" dirty="0" smtClean="0">
                <a:solidFill>
                  <a:prstClr val="black"/>
                </a:solidFill>
                <a:latin typeface="Times New Roman" pitchFamily="18" charset="0"/>
                <a:cs typeface="Times New Roman" pitchFamily="18" charset="0"/>
              </a:rPr>
              <a:t>PROBLEM</a:t>
            </a:r>
            <a:r>
              <a:rPr lang="ru-RU" sz="1600" u="sng" dirty="0" smtClean="0">
                <a:solidFill>
                  <a:prstClr val="black"/>
                </a:solidFill>
                <a:latin typeface="Times New Roman" pitchFamily="18" charset="0"/>
                <a:cs typeface="Times New Roman" pitchFamily="18" charset="0"/>
              </a:rPr>
              <a:t>:</a:t>
            </a:r>
          </a:p>
          <a:p>
            <a:pPr algn="just">
              <a:lnSpc>
                <a:spcPct val="95000"/>
              </a:lnSpc>
              <a:tabLst>
                <a:tab pos="182880" algn="l"/>
              </a:tabLst>
            </a:pPr>
            <a:r>
              <a:rPr lang="en-US" sz="1600" spc="-5" dirty="0">
                <a:solidFill>
                  <a:prstClr val="black"/>
                </a:solidFill>
                <a:latin typeface="Times New Roman"/>
                <a:ea typeface="MS Mincho"/>
              </a:rPr>
              <a:t>The coherence band of the </a:t>
            </a:r>
            <a:r>
              <a:rPr lang="en-US" sz="1600" spc="-5" dirty="0" err="1">
                <a:solidFill>
                  <a:prstClr val="black"/>
                </a:solidFill>
                <a:latin typeface="Times New Roman"/>
                <a:ea typeface="MS Mincho"/>
              </a:rPr>
              <a:t>transionifier</a:t>
            </a:r>
            <a:r>
              <a:rPr lang="en-US" sz="1600" spc="-5" dirty="0">
                <a:solidFill>
                  <a:prstClr val="black"/>
                </a:solidFill>
                <a:latin typeface="Times New Roman"/>
                <a:ea typeface="MS Mincho"/>
              </a:rPr>
              <a:t> radio channel is determined by the total electronic content (TEC) of the ionosphere, the value of which varies depending on various factors: the time of day, season, geomagnetic situation, solar activity. Due to various variations of TEC when processing data, emissions (abnormalities) occur in the daily variations of the coherence </a:t>
            </a:r>
            <a:r>
              <a:rPr lang="en-US" sz="1600" spc="-5" dirty="0" smtClean="0">
                <a:solidFill>
                  <a:prstClr val="black"/>
                </a:solidFill>
                <a:latin typeface="Times New Roman"/>
                <a:ea typeface="MS Mincho"/>
              </a:rPr>
              <a:t>strip.</a:t>
            </a:r>
            <a:r>
              <a:rPr lang="ru-RU" sz="1600" spc="-5" dirty="0" smtClean="0">
                <a:solidFill>
                  <a:prstClr val="black"/>
                </a:solidFill>
                <a:latin typeface="Times New Roman"/>
                <a:ea typeface="MS Mincho"/>
              </a:rPr>
              <a:t> </a:t>
            </a:r>
            <a:r>
              <a:rPr lang="en-US" sz="1600" spc="-5" dirty="0" smtClean="0">
                <a:solidFill>
                  <a:prstClr val="black"/>
                </a:solidFill>
                <a:latin typeface="Times New Roman"/>
                <a:ea typeface="MS Mincho"/>
              </a:rPr>
              <a:t>The </a:t>
            </a:r>
            <a:r>
              <a:rPr lang="en-US" sz="1600" spc="-5" dirty="0">
                <a:solidFill>
                  <a:prstClr val="black"/>
                </a:solidFill>
                <a:latin typeface="Times New Roman"/>
                <a:ea typeface="MS Mincho"/>
              </a:rPr>
              <a:t>problem in the forecast based on the use of intellectual methods is the absence of additional predictors of the daily variations of the predictable parameter (coherence band), which would affect the accuracy of forecasting the final model of machine learning.</a:t>
            </a:r>
          </a:p>
          <a:p>
            <a:pPr algn="just">
              <a:lnSpc>
                <a:spcPct val="95000"/>
              </a:lnSpc>
              <a:tabLst>
                <a:tab pos="182880" algn="l"/>
              </a:tabLst>
            </a:pPr>
            <a:r>
              <a:rPr lang="en-US" sz="1600" u="sng" spc="-5" dirty="0" smtClean="0">
                <a:solidFill>
                  <a:prstClr val="black"/>
                </a:solidFill>
                <a:latin typeface="Times New Roman"/>
                <a:ea typeface="MS Mincho"/>
              </a:rPr>
              <a:t>AIM</a:t>
            </a:r>
          </a:p>
          <a:p>
            <a:pPr algn="just">
              <a:lnSpc>
                <a:spcPct val="95000"/>
              </a:lnSpc>
              <a:tabLst>
                <a:tab pos="182880" algn="l"/>
              </a:tabLst>
            </a:pPr>
            <a:r>
              <a:rPr lang="en-US" sz="1600" spc="-20" dirty="0" smtClean="0">
                <a:solidFill>
                  <a:prstClr val="black"/>
                </a:solidFill>
                <a:latin typeface="Times New Roman"/>
                <a:ea typeface="MS Mincho"/>
              </a:rPr>
              <a:t>To study </a:t>
            </a:r>
            <a:r>
              <a:rPr lang="en-US" sz="1600" spc="-20" dirty="0">
                <a:solidFill>
                  <a:prstClr val="black"/>
                </a:solidFill>
                <a:latin typeface="Times New Roman"/>
                <a:ea typeface="MS Mincho"/>
              </a:rPr>
              <a:t>the structures of artificial neural networks for analyzing and predicting the dynamics of coherence bands of broadband </a:t>
            </a:r>
            <a:r>
              <a:rPr lang="en-US" sz="1600" spc="-20" dirty="0" err="1">
                <a:solidFill>
                  <a:prstClr val="black"/>
                </a:solidFill>
                <a:latin typeface="Times New Roman"/>
                <a:ea typeface="MS Mincho"/>
              </a:rPr>
              <a:t>transionospheric</a:t>
            </a:r>
            <a:r>
              <a:rPr lang="en-US" sz="1600" spc="-20" dirty="0">
                <a:solidFill>
                  <a:prstClr val="black"/>
                </a:solidFill>
                <a:latin typeface="Times New Roman"/>
                <a:ea typeface="MS Mincho"/>
              </a:rPr>
              <a:t> radio channels</a:t>
            </a:r>
            <a:endParaRPr lang="en-US" sz="1600" u="sng" dirty="0" smtClean="0">
              <a:solidFill>
                <a:prstClr val="black"/>
              </a:solidFill>
              <a:latin typeface="Times New Roman" pitchFamily="18" charset="0"/>
              <a:cs typeface="Times New Roman" pitchFamily="18" charset="0"/>
            </a:endParaRPr>
          </a:p>
          <a:p>
            <a:pPr algn="just"/>
            <a:r>
              <a:rPr lang="en-US" sz="1600" dirty="0" smtClean="0">
                <a:solidFill>
                  <a:prstClr val="black"/>
                </a:solidFill>
                <a:latin typeface="Times New Roman" pitchFamily="18" charset="0"/>
                <a:cs typeface="Times New Roman" pitchFamily="18" charset="0"/>
              </a:rPr>
              <a:t> </a:t>
            </a:r>
            <a:endParaRPr lang="ru-RU" sz="1600" dirty="0">
              <a:solidFill>
                <a:prstClr val="black"/>
              </a:solidFill>
              <a:latin typeface="Times New Roman" pitchFamily="18" charset="0"/>
              <a:cs typeface="Times New Roman" pitchFamily="18" charset="0"/>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000" y="2722982"/>
            <a:ext cx="4932000" cy="4135018"/>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9899" y="3242491"/>
            <a:ext cx="2064000" cy="1548000"/>
          </a:xfrm>
          <a:prstGeom prst="rect">
            <a:avLst/>
          </a:prstGeom>
        </p:spPr>
      </p:pic>
      <p:sp>
        <p:nvSpPr>
          <p:cNvPr id="7" name="Номер слайда 1"/>
          <p:cNvSpPr>
            <a:spLocks noGrp="1"/>
          </p:cNvSpPr>
          <p:nvPr>
            <p:ph type="sldNum" sz="quarter" idx="12"/>
          </p:nvPr>
        </p:nvSpPr>
        <p:spPr>
          <a:xfrm>
            <a:off x="9448800" y="6507814"/>
            <a:ext cx="2743200" cy="365125"/>
          </a:xfrm>
          <a:prstGeom prst="rect">
            <a:avLst/>
          </a:prstGeom>
        </p:spPr>
        <p:txBody>
          <a:bodyPr/>
          <a:lstStyle/>
          <a:p>
            <a:pPr>
              <a:defRPr/>
            </a:pPr>
            <a:fld id="{79258DD5-BDEF-4232-802B-E4935196412A}" type="slidenum">
              <a:rPr lang="ru-RU" sz="1600" kern="0" smtClean="0">
                <a:solidFill>
                  <a:sysClr val="windowText" lastClr="000000"/>
                </a:solidFill>
                <a:latin typeface="Times New Roman" pitchFamily="18" charset="0"/>
                <a:cs typeface="Times New Roman" pitchFamily="18" charset="0"/>
              </a:rPr>
              <a:pPr>
                <a:defRPr/>
              </a:pPr>
              <a:t>2</a:t>
            </a:fld>
            <a:endParaRPr lang="ru-RU" sz="1600" kern="0" dirty="0">
              <a:solidFill>
                <a:sysClr val="windowText" lastClr="000000"/>
              </a:solidFill>
              <a:latin typeface="Times New Roman" pitchFamily="18" charset="0"/>
              <a:cs typeface="Times New Roman" pitchFamily="18" charset="0"/>
            </a:endParaRPr>
          </a:p>
        </p:txBody>
      </p:sp>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2373" y="5069206"/>
            <a:ext cx="2064000" cy="1548000"/>
          </a:xfrm>
          <a:prstGeom prst="rect">
            <a:avLst/>
          </a:prstGeom>
        </p:spPr>
      </p:pic>
      <p:sp>
        <p:nvSpPr>
          <p:cNvPr id="9" name="Прямоугольник 8"/>
          <p:cNvSpPr/>
          <p:nvPr/>
        </p:nvSpPr>
        <p:spPr>
          <a:xfrm>
            <a:off x="9221749" y="3171825"/>
            <a:ext cx="2400300" cy="3581400"/>
          </a:xfrm>
          <a:prstGeom prst="rect">
            <a:avLst/>
          </a:prstGeom>
          <a:noFill/>
          <a:ln w="222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Стрелка вправо 18"/>
          <p:cNvSpPr/>
          <p:nvPr/>
        </p:nvSpPr>
        <p:spPr>
          <a:xfrm>
            <a:off x="8086725" y="5734050"/>
            <a:ext cx="1019175" cy="190500"/>
          </a:xfrm>
          <a:prstGeom prst="right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21" name="Объект 20"/>
          <p:cNvGraphicFramePr>
            <a:graphicFrameLocks noChangeAspect="1"/>
          </p:cNvGraphicFramePr>
          <p:nvPr>
            <p:extLst>
              <p:ext uri="{D42A27DB-BD31-4B8C-83A1-F6EECF244321}">
                <p14:modId xmlns:p14="http://schemas.microsoft.com/office/powerpoint/2010/main" val="3184256957"/>
              </p:ext>
            </p:extLst>
          </p:nvPr>
        </p:nvGraphicFramePr>
        <p:xfrm>
          <a:off x="1068662" y="4928338"/>
          <a:ext cx="2160000" cy="281736"/>
        </p:xfrm>
        <a:graphic>
          <a:graphicData uri="http://schemas.openxmlformats.org/presentationml/2006/ole">
            <mc:AlternateContent xmlns:mc="http://schemas.openxmlformats.org/markup-compatibility/2006">
              <mc:Choice xmlns:v="urn:schemas-microsoft-com:vml" Requires="v">
                <p:oleObj spid="_x0000_s5152" name="Формула" r:id="rId7" imgW="1752600" imgH="228600" progId="Equation.3">
                  <p:embed/>
                </p:oleObj>
              </mc:Choice>
              <mc:Fallback>
                <p:oleObj name="Формула" r:id="rId7" imgW="17526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8662" y="4928338"/>
                        <a:ext cx="2160000" cy="281736"/>
                      </a:xfrm>
                      <a:prstGeom prst="rect">
                        <a:avLst/>
                      </a:prstGeom>
                      <a:noFill/>
                    </p:spPr>
                  </p:pic>
                </p:oleObj>
              </mc:Fallback>
            </mc:AlternateContent>
          </a:graphicData>
        </a:graphic>
      </p:graphicFrame>
      <p:sp>
        <p:nvSpPr>
          <p:cNvPr id="2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23" name="Объект 22"/>
          <p:cNvGraphicFramePr>
            <a:graphicFrameLocks noChangeAspect="1"/>
          </p:cNvGraphicFramePr>
          <p:nvPr>
            <p:extLst>
              <p:ext uri="{D42A27DB-BD31-4B8C-83A1-F6EECF244321}">
                <p14:modId xmlns:p14="http://schemas.microsoft.com/office/powerpoint/2010/main" val="3341355518"/>
              </p:ext>
            </p:extLst>
          </p:nvPr>
        </p:nvGraphicFramePr>
        <p:xfrm>
          <a:off x="1001987" y="5261446"/>
          <a:ext cx="2160000" cy="303998"/>
        </p:xfrm>
        <a:graphic>
          <a:graphicData uri="http://schemas.openxmlformats.org/presentationml/2006/ole">
            <mc:AlternateContent xmlns:mc="http://schemas.openxmlformats.org/markup-compatibility/2006">
              <mc:Choice xmlns:v="urn:schemas-microsoft-com:vml" Requires="v">
                <p:oleObj spid="_x0000_s5153" name="Формула" r:id="rId9" imgW="1714500" imgH="241300" progId="Equation.3">
                  <p:embed/>
                </p:oleObj>
              </mc:Choice>
              <mc:Fallback>
                <p:oleObj name="Формула" r:id="rId9" imgW="17145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1987" y="5261446"/>
                        <a:ext cx="2160000" cy="3039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25" name="Объект 24"/>
          <p:cNvGraphicFramePr>
            <a:graphicFrameLocks noChangeAspect="1"/>
          </p:cNvGraphicFramePr>
          <p:nvPr>
            <p:extLst>
              <p:ext uri="{D42A27DB-BD31-4B8C-83A1-F6EECF244321}">
                <p14:modId xmlns:p14="http://schemas.microsoft.com/office/powerpoint/2010/main" val="4161274655"/>
              </p:ext>
            </p:extLst>
          </p:nvPr>
        </p:nvGraphicFramePr>
        <p:xfrm>
          <a:off x="1068662" y="5565444"/>
          <a:ext cx="2160000" cy="453915"/>
        </p:xfrm>
        <a:graphic>
          <a:graphicData uri="http://schemas.openxmlformats.org/presentationml/2006/ole">
            <mc:AlternateContent xmlns:mc="http://schemas.openxmlformats.org/markup-compatibility/2006">
              <mc:Choice xmlns:v="urn:schemas-microsoft-com:vml" Requires="v">
                <p:oleObj spid="_x0000_s5154" name="Формула" r:id="rId11" imgW="1752600" imgH="368300" progId="Equation.3">
                  <p:embed/>
                </p:oleObj>
              </mc:Choice>
              <mc:Fallback>
                <p:oleObj name="Формула" r:id="rId11" imgW="1752600" imgH="368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8662" y="5565444"/>
                        <a:ext cx="2160000" cy="4539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27" name="Объект 26"/>
          <p:cNvGraphicFramePr>
            <a:graphicFrameLocks noChangeAspect="1"/>
          </p:cNvGraphicFramePr>
          <p:nvPr>
            <p:extLst>
              <p:ext uri="{D42A27DB-BD31-4B8C-83A1-F6EECF244321}">
                <p14:modId xmlns:p14="http://schemas.microsoft.com/office/powerpoint/2010/main" val="2131282865"/>
              </p:ext>
            </p:extLst>
          </p:nvPr>
        </p:nvGraphicFramePr>
        <p:xfrm>
          <a:off x="66675" y="6421943"/>
          <a:ext cx="4492625" cy="390525"/>
        </p:xfrm>
        <a:graphic>
          <a:graphicData uri="http://schemas.openxmlformats.org/presentationml/2006/ole">
            <mc:AlternateContent xmlns:mc="http://schemas.openxmlformats.org/markup-compatibility/2006">
              <mc:Choice xmlns:v="urn:schemas-microsoft-com:vml" Requires="v">
                <p:oleObj spid="_x0000_s5155" name="Формула" r:id="rId13" imgW="4381200" imgH="380880" progId="Equation.3">
                  <p:embed/>
                </p:oleObj>
              </mc:Choice>
              <mc:Fallback>
                <p:oleObj name="Формула" r:id="rId13" imgW="4381200" imgH="380880" progId="Equation.3">
                  <p:embed/>
                  <p:pic>
                    <p:nvPicPr>
                      <p:cNvPr id="0" name=""/>
                      <p:cNvPicPr>
                        <a:picLocks noChangeAspect="1" noChangeArrowheads="1"/>
                      </p:cNvPicPr>
                      <p:nvPr/>
                    </p:nvPicPr>
                    <p:blipFill>
                      <a:blip r:embed="rId14"/>
                      <a:srcRect/>
                      <a:stretch>
                        <a:fillRect/>
                      </a:stretch>
                    </p:blipFill>
                    <p:spPr bwMode="auto">
                      <a:xfrm>
                        <a:off x="66675" y="6421943"/>
                        <a:ext cx="4492625" cy="390525"/>
                      </a:xfrm>
                      <a:prstGeom prst="rect">
                        <a:avLst/>
                      </a:prstGeom>
                      <a:noFill/>
                      <a:ln>
                        <a:solidFill>
                          <a:srgbClr val="C00000"/>
                        </a:solidFill>
                      </a:ln>
                    </p:spPr>
                  </p:pic>
                </p:oleObj>
              </mc:Fallback>
            </mc:AlternateContent>
          </a:graphicData>
        </a:graphic>
      </p:graphicFrame>
      <p:sp>
        <p:nvSpPr>
          <p:cNvPr id="28"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29" name="Объект 28"/>
          <p:cNvGraphicFramePr>
            <a:graphicFrameLocks noChangeAspect="1"/>
          </p:cNvGraphicFramePr>
          <p:nvPr>
            <p:extLst>
              <p:ext uri="{D42A27DB-BD31-4B8C-83A1-F6EECF244321}">
                <p14:modId xmlns:p14="http://schemas.microsoft.com/office/powerpoint/2010/main" val="1380142329"/>
              </p:ext>
            </p:extLst>
          </p:nvPr>
        </p:nvGraphicFramePr>
        <p:xfrm>
          <a:off x="1304923" y="6046205"/>
          <a:ext cx="1440000" cy="294192"/>
        </p:xfrm>
        <a:graphic>
          <a:graphicData uri="http://schemas.openxmlformats.org/presentationml/2006/ole">
            <mc:AlternateContent xmlns:mc="http://schemas.openxmlformats.org/markup-compatibility/2006">
              <mc:Choice xmlns:v="urn:schemas-microsoft-com:vml" Requires="v">
                <p:oleObj spid="_x0000_s5156" name="Формула" r:id="rId15" imgW="1180588" imgH="241195" progId="Equation.3">
                  <p:embed/>
                </p:oleObj>
              </mc:Choice>
              <mc:Fallback>
                <p:oleObj name="Формула" r:id="rId15" imgW="1180588" imgH="24119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04923" y="6046205"/>
                        <a:ext cx="1440000" cy="294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Прямоугольник 29"/>
          <p:cNvSpPr/>
          <p:nvPr/>
        </p:nvSpPr>
        <p:spPr>
          <a:xfrm>
            <a:off x="887374" y="4962525"/>
            <a:ext cx="2522576" cy="1377872"/>
          </a:xfrm>
          <a:prstGeom prst="rect">
            <a:avLst/>
          </a:prstGeom>
          <a:noFill/>
          <a:ln w="222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32" name="Прямая со стрелкой 31"/>
          <p:cNvCxnSpPr/>
          <p:nvPr/>
        </p:nvCxnSpPr>
        <p:spPr>
          <a:xfrm flipV="1">
            <a:off x="3409950" y="5334000"/>
            <a:ext cx="838200" cy="190500"/>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3"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34" name="Объект 33"/>
          <p:cNvGraphicFramePr>
            <a:graphicFrameLocks noChangeAspect="1"/>
          </p:cNvGraphicFramePr>
          <p:nvPr>
            <p:extLst>
              <p:ext uri="{D42A27DB-BD31-4B8C-83A1-F6EECF244321}">
                <p14:modId xmlns:p14="http://schemas.microsoft.com/office/powerpoint/2010/main" val="2467292902"/>
              </p:ext>
            </p:extLst>
          </p:nvPr>
        </p:nvGraphicFramePr>
        <p:xfrm>
          <a:off x="1485894" y="4482674"/>
          <a:ext cx="1172970" cy="479851"/>
        </p:xfrm>
        <a:graphic>
          <a:graphicData uri="http://schemas.openxmlformats.org/presentationml/2006/ole">
            <mc:AlternateContent xmlns:mc="http://schemas.openxmlformats.org/markup-compatibility/2006">
              <mc:Choice xmlns:v="urn:schemas-microsoft-com:vml" Requires="v">
                <p:oleObj spid="_x0000_s5157" r:id="rId17" imgW="837836" imgH="342751" progId="Equation.DSMT4">
                  <p:embed/>
                </p:oleObj>
              </mc:Choice>
              <mc:Fallback>
                <p:oleObj r:id="rId17" imgW="837836" imgH="342751"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85894" y="4482674"/>
                        <a:ext cx="1172970" cy="479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5" name="Прямая со стрелкой 34"/>
          <p:cNvCxnSpPr/>
          <p:nvPr/>
        </p:nvCxnSpPr>
        <p:spPr>
          <a:xfrm>
            <a:off x="2733675" y="4705351"/>
            <a:ext cx="1266825" cy="0"/>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023774" y="4397574"/>
            <a:ext cx="513282" cy="307777"/>
          </a:xfrm>
          <a:prstGeom prst="rect">
            <a:avLst/>
          </a:prstGeom>
          <a:noFill/>
        </p:spPr>
        <p:txBody>
          <a:bodyPr wrap="none" rtlCol="0">
            <a:spAutoFit/>
          </a:bodyPr>
          <a:lstStyle/>
          <a:p>
            <a:r>
              <a:rPr lang="en-US" sz="1400" i="1" dirty="0" smtClean="0">
                <a:solidFill>
                  <a:prstClr val="black"/>
                </a:solidFill>
                <a:latin typeface="Times New Roman" pitchFamily="18" charset="0"/>
                <a:cs typeface="Times New Roman" pitchFamily="18" charset="0"/>
              </a:rPr>
              <a:t>TEC</a:t>
            </a:r>
            <a:endParaRPr lang="ru-RU" sz="1400" i="1" dirty="0">
              <a:solidFill>
                <a:prstClr val="black"/>
              </a:solidFill>
              <a:latin typeface="Times New Roman" pitchFamily="18" charset="0"/>
              <a:cs typeface="Times New Roman" pitchFamily="18" charset="0"/>
            </a:endParaRPr>
          </a:p>
        </p:txBody>
      </p:sp>
      <p:sp>
        <p:nvSpPr>
          <p:cNvPr id="42" name="TextBox 41"/>
          <p:cNvSpPr txBox="1"/>
          <p:nvPr/>
        </p:nvSpPr>
        <p:spPr>
          <a:xfrm>
            <a:off x="2030627" y="4089797"/>
            <a:ext cx="593432" cy="307777"/>
          </a:xfrm>
          <a:prstGeom prst="rect">
            <a:avLst/>
          </a:prstGeom>
          <a:noFill/>
        </p:spPr>
        <p:txBody>
          <a:bodyPr wrap="none" rtlCol="0">
            <a:spAutoFit/>
          </a:bodyPr>
          <a:lstStyle/>
          <a:p>
            <a:r>
              <a:rPr lang="en-US" sz="1400" i="1" dirty="0" smtClean="0">
                <a:solidFill>
                  <a:prstClr val="black"/>
                </a:solidFill>
                <a:latin typeface="Times New Roman" pitchFamily="18" charset="0"/>
                <a:cs typeface="Times New Roman" pitchFamily="18" charset="0"/>
              </a:rPr>
              <a:t>Ne(h)</a:t>
            </a:r>
            <a:endParaRPr lang="ru-RU" sz="1400" i="1" dirty="0">
              <a:solidFill>
                <a:prstClr val="black"/>
              </a:solidFill>
              <a:latin typeface="Times New Roman" pitchFamily="18" charset="0"/>
              <a:cs typeface="Times New Roman" pitchFamily="18" charset="0"/>
            </a:endParaRPr>
          </a:p>
        </p:txBody>
      </p:sp>
      <p:cxnSp>
        <p:nvCxnSpPr>
          <p:cNvPr id="43" name="Прямая со стрелкой 42"/>
          <p:cNvCxnSpPr/>
          <p:nvPr/>
        </p:nvCxnSpPr>
        <p:spPr>
          <a:xfrm>
            <a:off x="2562225" y="4253211"/>
            <a:ext cx="1562100" cy="14436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855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1332" y="-29745"/>
            <a:ext cx="8419934" cy="369332"/>
          </a:xfrm>
          <a:prstGeom prst="rect">
            <a:avLst/>
          </a:prstGeom>
          <a:noFill/>
        </p:spPr>
        <p:txBody>
          <a:bodyPr wrap="none" rtlCol="0">
            <a:spAutoFit/>
          </a:bodyPr>
          <a:lstStyle/>
          <a:p>
            <a:pPr algn="ctr" defTabSz="914363"/>
            <a:r>
              <a:rPr lang="en-US" b="1" dirty="0">
                <a:solidFill>
                  <a:prstClr val="black"/>
                </a:solidFill>
                <a:latin typeface="Times New Roman" pitchFamily="18" charset="0"/>
                <a:cs typeface="Times New Roman" pitchFamily="18" charset="0"/>
              </a:rPr>
              <a:t>Influence of the effect of frequency dispersion in the </a:t>
            </a:r>
            <a:r>
              <a:rPr lang="en-US" b="1" dirty="0" err="1">
                <a:solidFill>
                  <a:prstClr val="black"/>
                </a:solidFill>
                <a:latin typeface="Times New Roman" pitchFamily="18" charset="0"/>
                <a:cs typeface="Times New Roman" pitchFamily="18" charset="0"/>
              </a:rPr>
              <a:t>transionospheric</a:t>
            </a:r>
            <a:r>
              <a:rPr lang="en-US" b="1" dirty="0">
                <a:solidFill>
                  <a:prstClr val="black"/>
                </a:solidFill>
                <a:latin typeface="Times New Roman" pitchFamily="18" charset="0"/>
                <a:cs typeface="Times New Roman" pitchFamily="18" charset="0"/>
              </a:rPr>
              <a:t> radio channel</a:t>
            </a:r>
            <a:endParaRPr lang="ru-RU" b="1" dirty="0">
              <a:solidFill>
                <a:prstClr val="black"/>
              </a:solidFill>
              <a:latin typeface="Times New Roman" pitchFamily="18" charset="0"/>
              <a:cs typeface="Times New Roman" pitchFamily="18" charset="0"/>
            </a:endParaRPr>
          </a:p>
        </p:txBody>
      </p:sp>
      <p:sp>
        <p:nvSpPr>
          <p:cNvPr id="5" name="TextBox 4"/>
          <p:cNvSpPr txBox="1"/>
          <p:nvPr/>
        </p:nvSpPr>
        <p:spPr>
          <a:xfrm>
            <a:off x="6507093" y="359423"/>
            <a:ext cx="2997936" cy="338554"/>
          </a:xfrm>
          <a:prstGeom prst="rect">
            <a:avLst/>
          </a:prstGeom>
          <a:noFill/>
        </p:spPr>
        <p:txBody>
          <a:bodyPr wrap="none" rtlCol="0">
            <a:spAutoFit/>
          </a:bodyPr>
          <a:lstStyle/>
          <a:p>
            <a:pPr algn="ctr" defTabSz="914363"/>
            <a:r>
              <a:rPr lang="en-US" sz="1600" dirty="0">
                <a:solidFill>
                  <a:prstClr val="black"/>
                </a:solidFill>
                <a:latin typeface="Times New Roman" pitchFamily="18" charset="0"/>
                <a:cs typeface="Times New Roman" pitchFamily="18" charset="0"/>
              </a:rPr>
              <a:t>PFC of a broadband radio channel</a:t>
            </a:r>
            <a:endParaRPr lang="ru-RU" sz="1600" dirty="0">
              <a:solidFill>
                <a:prstClr val="black"/>
              </a:solidFill>
              <a:latin typeface="Times New Roman" pitchFamily="18" charset="0"/>
              <a:cs typeface="Times New Roman" pitchFamily="18" charset="0"/>
            </a:endParaRPr>
          </a:p>
        </p:txBody>
      </p:sp>
      <p:graphicFrame>
        <p:nvGraphicFramePr>
          <p:cNvPr id="12" name="Объект 11"/>
          <p:cNvGraphicFramePr>
            <a:graphicFrameLocks noChangeAspect="1"/>
          </p:cNvGraphicFramePr>
          <p:nvPr>
            <p:extLst>
              <p:ext uri="{D42A27DB-BD31-4B8C-83A1-F6EECF244321}">
                <p14:modId xmlns:p14="http://schemas.microsoft.com/office/powerpoint/2010/main" val="1500317076"/>
              </p:ext>
            </p:extLst>
          </p:nvPr>
        </p:nvGraphicFramePr>
        <p:xfrm>
          <a:off x="147469" y="4890242"/>
          <a:ext cx="3904740" cy="628560"/>
        </p:xfrm>
        <a:graphic>
          <a:graphicData uri="http://schemas.openxmlformats.org/presentationml/2006/ole">
            <mc:AlternateContent xmlns:mc="http://schemas.openxmlformats.org/markup-compatibility/2006">
              <mc:Choice xmlns:v="urn:schemas-microsoft-com:vml" Requires="v">
                <p:oleObj spid="_x0000_s3158" name="Equation" r:id="rId4" imgW="2603160" imgH="419040" progId="Equation.DSMT4">
                  <p:embed/>
                </p:oleObj>
              </mc:Choice>
              <mc:Fallback>
                <p:oleObj name="Equation" r:id="rId4" imgW="2603160" imgH="419040" progId="Equation.DSMT4">
                  <p:embed/>
                  <p:pic>
                    <p:nvPicPr>
                      <p:cNvPr id="0" name=""/>
                      <p:cNvPicPr>
                        <a:picLocks noChangeAspect="1" noChangeArrowheads="1"/>
                      </p:cNvPicPr>
                      <p:nvPr/>
                    </p:nvPicPr>
                    <p:blipFill>
                      <a:blip r:embed="rId5"/>
                      <a:srcRect/>
                      <a:stretch>
                        <a:fillRect/>
                      </a:stretch>
                    </p:blipFill>
                    <p:spPr bwMode="auto">
                      <a:xfrm>
                        <a:off x="147469" y="4890242"/>
                        <a:ext cx="3904740" cy="628560"/>
                      </a:xfrm>
                      <a:prstGeom prst="rect">
                        <a:avLst/>
                      </a:prstGeom>
                      <a:noFill/>
                      <a:ln>
                        <a:noFill/>
                      </a:ln>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1679993969"/>
              </p:ext>
            </p:extLst>
          </p:nvPr>
        </p:nvGraphicFramePr>
        <p:xfrm>
          <a:off x="4541590" y="4931682"/>
          <a:ext cx="3251678" cy="582350"/>
        </p:xfrm>
        <a:graphic>
          <a:graphicData uri="http://schemas.openxmlformats.org/presentationml/2006/ole">
            <mc:AlternateContent xmlns:mc="http://schemas.openxmlformats.org/markup-compatibility/2006">
              <mc:Choice xmlns:v="urn:schemas-microsoft-com:vml" Requires="v">
                <p:oleObj spid="_x0000_s3159" name="Equation" r:id="rId6" imgW="2197080" imgH="393480" progId="Equation.DSMT4">
                  <p:embed/>
                </p:oleObj>
              </mc:Choice>
              <mc:Fallback>
                <p:oleObj name="Equation" r:id="rId6" imgW="2197080" imgH="393480" progId="Equation.DSMT4">
                  <p:embed/>
                  <p:pic>
                    <p:nvPicPr>
                      <p:cNvPr id="0" name=""/>
                      <p:cNvPicPr>
                        <a:picLocks noChangeAspect="1" noChangeArrowheads="1"/>
                      </p:cNvPicPr>
                      <p:nvPr/>
                    </p:nvPicPr>
                    <p:blipFill>
                      <a:blip r:embed="rId7"/>
                      <a:srcRect/>
                      <a:stretch>
                        <a:fillRect/>
                      </a:stretch>
                    </p:blipFill>
                    <p:spPr bwMode="auto">
                      <a:xfrm>
                        <a:off x="4541590" y="4931682"/>
                        <a:ext cx="3251678" cy="582350"/>
                      </a:xfrm>
                      <a:prstGeom prst="rect">
                        <a:avLst/>
                      </a:prstGeom>
                      <a:noFill/>
                      <a:ln>
                        <a:noFill/>
                      </a:ln>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3783193103"/>
              </p:ext>
            </p:extLst>
          </p:nvPr>
        </p:nvGraphicFramePr>
        <p:xfrm>
          <a:off x="8222691" y="4847463"/>
          <a:ext cx="3618920" cy="655200"/>
        </p:xfrm>
        <a:graphic>
          <a:graphicData uri="http://schemas.openxmlformats.org/presentationml/2006/ole">
            <mc:AlternateContent xmlns:mc="http://schemas.openxmlformats.org/markup-compatibility/2006">
              <mc:Choice xmlns:v="urn:schemas-microsoft-com:vml" Requires="v">
                <p:oleObj spid="_x0000_s3160" name="Equation" r:id="rId8" imgW="2171520" imgH="393480" progId="Equation.DSMT4">
                  <p:embed/>
                </p:oleObj>
              </mc:Choice>
              <mc:Fallback>
                <p:oleObj name="Equation" r:id="rId8" imgW="2171520" imgH="393480" progId="Equation.DSMT4">
                  <p:embed/>
                  <p:pic>
                    <p:nvPicPr>
                      <p:cNvPr id="0" name=""/>
                      <p:cNvPicPr>
                        <a:picLocks noChangeAspect="1" noChangeArrowheads="1"/>
                      </p:cNvPicPr>
                      <p:nvPr/>
                    </p:nvPicPr>
                    <p:blipFill>
                      <a:blip r:embed="rId9"/>
                      <a:srcRect/>
                      <a:stretch>
                        <a:fillRect/>
                      </a:stretch>
                    </p:blipFill>
                    <p:spPr bwMode="auto">
                      <a:xfrm>
                        <a:off x="8222691" y="4847463"/>
                        <a:ext cx="3618920" cy="655200"/>
                      </a:xfrm>
                      <a:prstGeom prst="rect">
                        <a:avLst/>
                      </a:prstGeom>
                      <a:noFill/>
                      <a:ln>
                        <a:noFill/>
                      </a:ln>
                    </p:spPr>
                  </p:pic>
                </p:oleObj>
              </mc:Fallback>
            </mc:AlternateContent>
          </a:graphicData>
        </a:graphic>
      </p:graphicFrame>
      <p:sp>
        <p:nvSpPr>
          <p:cNvPr id="27" name="TextBox 26"/>
          <p:cNvSpPr txBox="1"/>
          <p:nvPr/>
        </p:nvSpPr>
        <p:spPr>
          <a:xfrm>
            <a:off x="607067" y="4352749"/>
            <a:ext cx="2683748" cy="338554"/>
          </a:xfrm>
          <a:prstGeom prst="rect">
            <a:avLst/>
          </a:prstGeom>
          <a:noFill/>
        </p:spPr>
        <p:txBody>
          <a:bodyPr wrap="none" rtlCol="0">
            <a:spAutoFit/>
          </a:bodyPr>
          <a:lstStyle/>
          <a:p>
            <a:pPr defTabSz="914363"/>
            <a:r>
              <a:rPr lang="en-US" sz="1600" dirty="0">
                <a:solidFill>
                  <a:prstClr val="black"/>
                </a:solidFill>
                <a:latin typeface="Times New Roman" pitchFamily="18" charset="0"/>
                <a:cs typeface="Times New Roman" pitchFamily="18" charset="0"/>
              </a:rPr>
              <a:t>1st order dispersion parameter</a:t>
            </a:r>
            <a:endParaRPr lang="ru-RU" sz="1600" dirty="0">
              <a:solidFill>
                <a:prstClr val="black"/>
              </a:solidFill>
              <a:latin typeface="Times New Roman" pitchFamily="18" charset="0"/>
              <a:cs typeface="Times New Roman" pitchFamily="18" charset="0"/>
            </a:endParaRPr>
          </a:p>
        </p:txBody>
      </p:sp>
      <p:sp>
        <p:nvSpPr>
          <p:cNvPr id="26" name="TextBox 25"/>
          <p:cNvSpPr txBox="1"/>
          <p:nvPr/>
        </p:nvSpPr>
        <p:spPr>
          <a:xfrm>
            <a:off x="11849493" y="6443220"/>
            <a:ext cx="300082" cy="369332"/>
          </a:xfrm>
          <a:prstGeom prst="rect">
            <a:avLst/>
          </a:prstGeom>
          <a:noFill/>
        </p:spPr>
        <p:txBody>
          <a:bodyPr wrap="none" rtlCol="0">
            <a:spAutoFit/>
          </a:bodyPr>
          <a:lstStyle/>
          <a:p>
            <a:pPr defTabSz="914363"/>
            <a:r>
              <a:rPr lang="en-US" b="1" dirty="0">
                <a:solidFill>
                  <a:prstClr val="black"/>
                </a:solidFill>
                <a:latin typeface="Times New Roman" pitchFamily="18" charset="0"/>
                <a:cs typeface="Times New Roman" pitchFamily="18" charset="0"/>
              </a:rPr>
              <a:t>3</a:t>
            </a:r>
            <a:endParaRPr lang="ru-RU" b="1" dirty="0">
              <a:solidFill>
                <a:prstClr val="black"/>
              </a:solidFill>
              <a:latin typeface="Times New Roman" pitchFamily="18" charset="0"/>
              <a:cs typeface="Times New Roman" pitchFamily="18" charset="0"/>
            </a:endParaRPr>
          </a:p>
        </p:txBody>
      </p:sp>
      <p:sp>
        <p:nvSpPr>
          <p:cNvPr id="28" name="TextBox 27"/>
          <p:cNvSpPr txBox="1"/>
          <p:nvPr/>
        </p:nvSpPr>
        <p:spPr>
          <a:xfrm>
            <a:off x="2204366" y="3652678"/>
            <a:ext cx="7710445" cy="369332"/>
          </a:xfrm>
          <a:prstGeom prst="rect">
            <a:avLst/>
          </a:prstGeom>
          <a:noFill/>
        </p:spPr>
        <p:txBody>
          <a:bodyPr wrap="none" rtlCol="0">
            <a:spAutoFit/>
          </a:bodyPr>
          <a:lstStyle/>
          <a:p>
            <a:pPr algn="ctr" defTabSz="914363"/>
            <a:r>
              <a:rPr lang="en-US" b="1" dirty="0">
                <a:solidFill>
                  <a:prstClr val="black"/>
                </a:solidFill>
                <a:latin typeface="Times New Roman" pitchFamily="18" charset="0"/>
                <a:cs typeface="Times New Roman" pitchFamily="18" charset="0"/>
              </a:rPr>
              <a:t>Influence of frequency dispersion on the impulse response of a radio channel</a:t>
            </a:r>
            <a:endParaRPr lang="ru-RU" b="1" dirty="0">
              <a:solidFill>
                <a:prstClr val="black"/>
              </a:solidFill>
              <a:latin typeface="Times New Roman" pitchFamily="18" charset="0"/>
              <a:cs typeface="Times New Roman" pitchFamily="18" charset="0"/>
            </a:endParaRPr>
          </a:p>
        </p:txBody>
      </p:sp>
      <p:sp>
        <p:nvSpPr>
          <p:cNvPr id="29" name="TextBox 28"/>
          <p:cNvSpPr txBox="1"/>
          <p:nvPr/>
        </p:nvSpPr>
        <p:spPr>
          <a:xfrm>
            <a:off x="4750419" y="4352748"/>
            <a:ext cx="2751074" cy="338554"/>
          </a:xfrm>
          <a:prstGeom prst="rect">
            <a:avLst/>
          </a:prstGeom>
          <a:noFill/>
        </p:spPr>
        <p:txBody>
          <a:bodyPr wrap="none" rtlCol="0">
            <a:spAutoFit/>
          </a:bodyPr>
          <a:lstStyle/>
          <a:p>
            <a:pPr defTabSz="914363"/>
            <a:r>
              <a:rPr lang="en-US" sz="1600" dirty="0">
                <a:solidFill>
                  <a:prstClr val="black"/>
                </a:solidFill>
                <a:latin typeface="Times New Roman" pitchFamily="18" charset="0"/>
                <a:cs typeface="Times New Roman" pitchFamily="18" charset="0"/>
              </a:rPr>
              <a:t>2nd order dispersion parameter</a:t>
            </a:r>
            <a:endParaRPr lang="ru-RU" sz="1600" dirty="0">
              <a:solidFill>
                <a:prstClr val="black"/>
              </a:solidFill>
              <a:latin typeface="Times New Roman" pitchFamily="18" charset="0"/>
              <a:cs typeface="Times New Roman" pitchFamily="18" charset="0"/>
            </a:endParaRPr>
          </a:p>
        </p:txBody>
      </p:sp>
      <p:sp>
        <p:nvSpPr>
          <p:cNvPr id="30" name="TextBox 29"/>
          <p:cNvSpPr txBox="1"/>
          <p:nvPr/>
        </p:nvSpPr>
        <p:spPr>
          <a:xfrm>
            <a:off x="8582075" y="4352747"/>
            <a:ext cx="2900153" cy="338554"/>
          </a:xfrm>
          <a:prstGeom prst="rect">
            <a:avLst/>
          </a:prstGeom>
          <a:noFill/>
        </p:spPr>
        <p:txBody>
          <a:bodyPr wrap="none" rtlCol="0">
            <a:spAutoFit/>
          </a:bodyPr>
          <a:lstStyle/>
          <a:p>
            <a:pPr defTabSz="914363"/>
            <a:r>
              <a:rPr lang="en-US" sz="1600" dirty="0">
                <a:solidFill>
                  <a:prstClr val="black"/>
                </a:solidFill>
                <a:latin typeface="Times New Roman" pitchFamily="18" charset="0"/>
                <a:cs typeface="Times New Roman" pitchFamily="18" charset="0"/>
              </a:rPr>
              <a:t>Third order dispersion parameter</a:t>
            </a:r>
            <a:endParaRPr lang="ru-RU" sz="1600" dirty="0">
              <a:solidFill>
                <a:prstClr val="black"/>
              </a:solidFill>
              <a:latin typeface="Times New Roman" pitchFamily="18" charset="0"/>
              <a:cs typeface="Times New Roman" pitchFamily="18" charset="0"/>
            </a:endParaRPr>
          </a:p>
        </p:txBody>
      </p:sp>
      <p:graphicFrame>
        <p:nvGraphicFramePr>
          <p:cNvPr id="17" name="Объект 16"/>
          <p:cNvGraphicFramePr>
            <a:graphicFrameLocks noChangeAspect="1"/>
          </p:cNvGraphicFramePr>
          <p:nvPr>
            <p:extLst>
              <p:ext uri="{D42A27DB-BD31-4B8C-83A1-F6EECF244321}">
                <p14:modId xmlns:p14="http://schemas.microsoft.com/office/powerpoint/2010/main" val="787361530"/>
              </p:ext>
            </p:extLst>
          </p:nvPr>
        </p:nvGraphicFramePr>
        <p:xfrm>
          <a:off x="5501992" y="778057"/>
          <a:ext cx="5049274" cy="2204698"/>
        </p:xfrm>
        <a:graphic>
          <a:graphicData uri="http://schemas.openxmlformats.org/presentationml/2006/ole">
            <mc:AlternateContent xmlns:mc="http://schemas.openxmlformats.org/markup-compatibility/2006">
              <mc:Choice xmlns:v="urn:schemas-microsoft-com:vml" Requires="v">
                <p:oleObj spid="_x0000_s3161" name="Формула" r:id="rId10" imgW="4508280" imgH="1968480" progId="Equation.3">
                  <p:embed/>
                </p:oleObj>
              </mc:Choice>
              <mc:Fallback>
                <p:oleObj name="Формула" r:id="rId10" imgW="4508280" imgH="1968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1992" y="778057"/>
                        <a:ext cx="5049274" cy="220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2" name="Рисунок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4349" y="392447"/>
            <a:ext cx="3787241" cy="2421075"/>
          </a:xfrm>
          <a:prstGeom prst="rect">
            <a:avLst/>
          </a:prstGeom>
        </p:spPr>
      </p:pic>
      <p:sp>
        <p:nvSpPr>
          <p:cNvPr id="18" name="Прямоугольник 17"/>
          <p:cNvSpPr/>
          <p:nvPr/>
        </p:nvSpPr>
        <p:spPr>
          <a:xfrm>
            <a:off x="279995" y="2813478"/>
            <a:ext cx="5120504" cy="338554"/>
          </a:xfrm>
          <a:prstGeom prst="rect">
            <a:avLst/>
          </a:prstGeom>
        </p:spPr>
        <p:txBody>
          <a:bodyPr wrap="none">
            <a:spAutoFit/>
          </a:bodyPr>
          <a:lstStyle/>
          <a:p>
            <a:r>
              <a:rPr lang="en-US" sz="1600" i="1" dirty="0">
                <a:latin typeface="Times New Roman" pitchFamily="18" charset="0"/>
                <a:cs typeface="Times New Roman" pitchFamily="18" charset="0"/>
              </a:rPr>
              <a:t>On the issue of features of </a:t>
            </a:r>
            <a:r>
              <a:rPr lang="en-US" sz="1600" i="1" dirty="0" err="1">
                <a:latin typeface="Times New Roman" pitchFamily="18" charset="0"/>
                <a:cs typeface="Times New Roman" pitchFamily="18" charset="0"/>
              </a:rPr>
              <a:t>transionospheric</a:t>
            </a:r>
            <a:r>
              <a:rPr lang="en-US" sz="1600" i="1" dirty="0">
                <a:latin typeface="Times New Roman" pitchFamily="18" charset="0"/>
                <a:cs typeface="Times New Roman" pitchFamily="18" charset="0"/>
              </a:rPr>
              <a:t> radio channels</a:t>
            </a:r>
            <a:endParaRPr lang="ru-RU" sz="1600" i="1" dirty="0">
              <a:latin typeface="Times New Roman" pitchFamily="18" charset="0"/>
              <a:cs typeface="Times New Roman" pitchFamily="18" charset="0"/>
            </a:endParaRPr>
          </a:p>
        </p:txBody>
      </p:sp>
    </p:spTree>
    <p:extLst>
      <p:ext uri="{BB962C8B-B14F-4D97-AF65-F5344CB8AC3E}">
        <p14:creationId xmlns:p14="http://schemas.microsoft.com/office/powerpoint/2010/main" val="3149100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9448800" y="6492875"/>
            <a:ext cx="2743200" cy="365125"/>
          </a:xfrm>
        </p:spPr>
        <p:txBody>
          <a:bodyPr/>
          <a:lstStyle/>
          <a:p>
            <a:fld id="{79258DD5-BDEF-4232-802B-E4935196412A}" type="slidenum">
              <a:rPr lang="ru-RU" sz="1800" b="1" smtClean="0">
                <a:solidFill>
                  <a:prstClr val="black"/>
                </a:solidFill>
                <a:latin typeface="Times New Roman" pitchFamily="18" charset="0"/>
                <a:cs typeface="Times New Roman" pitchFamily="18" charset="0"/>
              </a:rPr>
              <a:pPr/>
              <a:t>4</a:t>
            </a:fld>
            <a:endParaRPr lang="ru-RU" sz="1800" b="1" dirty="0">
              <a:solidFill>
                <a:prstClr val="black"/>
              </a:solidFill>
              <a:latin typeface="Times New Roman" pitchFamily="18" charset="0"/>
              <a:cs typeface="Times New Roman" pitchFamily="18" charset="0"/>
            </a:endParaRPr>
          </a:p>
        </p:txBody>
      </p:sp>
      <p:sp>
        <p:nvSpPr>
          <p:cNvPr id="3" name="Прямоугольник 2"/>
          <p:cNvSpPr/>
          <p:nvPr/>
        </p:nvSpPr>
        <p:spPr>
          <a:xfrm>
            <a:off x="239486" y="0"/>
            <a:ext cx="11876314" cy="369332"/>
          </a:xfrm>
          <a:prstGeom prst="rect">
            <a:avLst/>
          </a:prstGeom>
        </p:spPr>
        <p:txBody>
          <a:bodyPr wrap="square">
            <a:spAutoFit/>
          </a:bodyPr>
          <a:lstStyle/>
          <a:p>
            <a:pPr algn="ctr"/>
            <a:r>
              <a:rPr lang="en-US" b="1" dirty="0" err="1" smtClean="0">
                <a:solidFill>
                  <a:prstClr val="black"/>
                </a:solidFill>
                <a:latin typeface="Times New Roman" pitchFamily="18" charset="0"/>
                <a:cs typeface="Times New Roman" pitchFamily="18" charset="0"/>
              </a:rPr>
              <a:t>Ivariability</a:t>
            </a:r>
            <a:r>
              <a:rPr lang="en-US" b="1" dirty="0" smtClean="0">
                <a:solidFill>
                  <a:prstClr val="black"/>
                </a:solidFill>
                <a:latin typeface="Times New Roman" pitchFamily="18" charset="0"/>
                <a:cs typeface="Times New Roman" pitchFamily="18" charset="0"/>
              </a:rPr>
              <a:t> of ultimate bandwidth of a </a:t>
            </a:r>
            <a:r>
              <a:rPr lang="en-US" b="1" dirty="0" err="1" smtClean="0">
                <a:solidFill>
                  <a:prstClr val="black"/>
                </a:solidFill>
                <a:latin typeface="Times New Roman" pitchFamily="18" charset="0"/>
                <a:cs typeface="Times New Roman" pitchFamily="18" charset="0"/>
              </a:rPr>
              <a:t>transionospheric</a:t>
            </a:r>
            <a:r>
              <a:rPr lang="en-US" b="1" dirty="0" smtClean="0">
                <a:solidFill>
                  <a:prstClr val="black"/>
                </a:solidFill>
                <a:latin typeface="Times New Roman" pitchFamily="18" charset="0"/>
                <a:cs typeface="Times New Roman" pitchFamily="18" charset="0"/>
              </a:rPr>
              <a:t> radio channel</a:t>
            </a:r>
            <a:endParaRPr lang="ru-RU" b="1" dirty="0">
              <a:solidFill>
                <a:prstClr val="black"/>
              </a:solidFill>
              <a:latin typeface="Times New Roman" pitchFamily="18" charset="0"/>
              <a:cs typeface="Times New Roman" pitchFamily="18" charset="0"/>
            </a:endParaRPr>
          </a:p>
        </p:txBody>
      </p:sp>
      <p:pic>
        <p:nvPicPr>
          <p:cNvPr id="4" name="Рисунок 3"/>
          <p:cNvPicPr/>
          <p:nvPr/>
        </p:nvPicPr>
        <p:blipFill rotWithShape="1">
          <a:blip r:embed="rId3"/>
          <a:srcRect l="17965" t="27974" r="34954" b="19580"/>
          <a:stretch/>
        </p:blipFill>
        <p:spPr bwMode="auto">
          <a:xfrm>
            <a:off x="293105" y="516232"/>
            <a:ext cx="4937705" cy="2724672"/>
          </a:xfrm>
          <a:prstGeom prst="rect">
            <a:avLst/>
          </a:prstGeom>
          <a:ln>
            <a:noFill/>
          </a:ln>
          <a:extLst>
            <a:ext uri="{53640926-AAD7-44D8-BBD7-CCE9431645EC}">
              <a14:shadowObscured xmlns:a14="http://schemas.microsoft.com/office/drawing/2010/main"/>
            </a:ext>
          </a:extLst>
        </p:spPr>
      </p:pic>
      <p:sp>
        <p:nvSpPr>
          <p:cNvPr id="5"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Times New Roman" pitchFamily="18" charset="0"/>
              <a:cs typeface="Times New Roman" pitchFamily="18"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1421623023"/>
              </p:ext>
            </p:extLst>
          </p:nvPr>
        </p:nvGraphicFramePr>
        <p:xfrm>
          <a:off x="6281622" y="1074418"/>
          <a:ext cx="4027170" cy="364363"/>
        </p:xfrm>
        <a:graphic>
          <a:graphicData uri="http://schemas.openxmlformats.org/presentationml/2006/ole">
            <mc:AlternateContent xmlns:mc="http://schemas.openxmlformats.org/markup-compatibility/2006">
              <mc:Choice xmlns:v="urn:schemas-microsoft-com:vml" Requires="v">
                <p:oleObj spid="_x0000_s4317" name="Формула" r:id="rId4" imgW="2667000" imgH="241300" progId="Equation.3">
                  <p:embed/>
                </p:oleObj>
              </mc:Choice>
              <mc:Fallback>
                <p:oleObj name="Формула" r:id="rId4" imgW="26670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622" y="1074418"/>
                        <a:ext cx="4027170" cy="36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11614314" y="1065430"/>
            <a:ext cx="425116" cy="338554"/>
          </a:xfrm>
          <a:prstGeom prst="rect">
            <a:avLst/>
          </a:prstGeom>
          <a:noFill/>
        </p:spPr>
        <p:txBody>
          <a:bodyPr wrap="none" rtlCol="0">
            <a:spAutoFit/>
          </a:bodyPr>
          <a:lstStyle/>
          <a:p>
            <a:r>
              <a:rPr lang="ru-RU" sz="1600" dirty="0" smtClean="0">
                <a:solidFill>
                  <a:prstClr val="black"/>
                </a:solidFill>
                <a:latin typeface="Times New Roman" pitchFamily="18" charset="0"/>
                <a:cs typeface="Times New Roman" pitchFamily="18" charset="0"/>
              </a:rPr>
              <a:t>(</a:t>
            </a:r>
            <a:r>
              <a:rPr lang="ru-RU" sz="1600" dirty="0">
                <a:solidFill>
                  <a:prstClr val="black"/>
                </a:solidFill>
                <a:latin typeface="Times New Roman" pitchFamily="18" charset="0"/>
                <a:cs typeface="Times New Roman" pitchFamily="18" charset="0"/>
              </a:rPr>
              <a:t>1</a:t>
            </a:r>
            <a:r>
              <a:rPr lang="ru-RU" sz="1600" dirty="0" smtClean="0">
                <a:solidFill>
                  <a:prstClr val="black"/>
                </a:solidFill>
                <a:latin typeface="Times New Roman" pitchFamily="18" charset="0"/>
                <a:cs typeface="Times New Roman" pitchFamily="18" charset="0"/>
              </a:rPr>
              <a:t>)</a:t>
            </a:r>
            <a:endParaRPr lang="ru-RU" sz="1600" dirty="0">
              <a:solidFill>
                <a:prstClr val="black"/>
              </a:solidFill>
              <a:latin typeface="Times New Roman" pitchFamily="18" charset="0"/>
              <a:cs typeface="Times New Roman" pitchFamily="18" charset="0"/>
            </a:endParaRPr>
          </a:p>
        </p:txBody>
      </p:sp>
      <p:sp>
        <p:nvSpPr>
          <p:cNvPr id="8" name="Прямоугольник 7"/>
          <p:cNvSpPr/>
          <p:nvPr/>
        </p:nvSpPr>
        <p:spPr>
          <a:xfrm>
            <a:off x="1357662" y="3226547"/>
            <a:ext cx="2808589" cy="338554"/>
          </a:xfrm>
          <a:prstGeom prst="rect">
            <a:avLst/>
          </a:prstGeom>
        </p:spPr>
        <p:txBody>
          <a:bodyPr wrap="none">
            <a:spAutoFit/>
          </a:bodyPr>
          <a:lstStyle/>
          <a:p>
            <a:pPr algn="ctr"/>
            <a:r>
              <a:rPr lang="en-US" sz="1600" i="1" dirty="0" smtClean="0">
                <a:solidFill>
                  <a:prstClr val="black"/>
                </a:solidFill>
                <a:latin typeface="Times New Roman" pitchFamily="18" charset="0"/>
                <a:cs typeface="Times New Roman" pitchFamily="18" charset="0"/>
              </a:rPr>
              <a:t>Coherence </a:t>
            </a:r>
            <a:r>
              <a:rPr lang="en-US" sz="1600" i="1" dirty="0">
                <a:solidFill>
                  <a:prstClr val="black"/>
                </a:solidFill>
                <a:latin typeface="Times New Roman" pitchFamily="18" charset="0"/>
                <a:cs typeface="Times New Roman" pitchFamily="18" charset="0"/>
              </a:rPr>
              <a:t>band determination</a:t>
            </a:r>
            <a:endParaRPr lang="ru-RU" sz="1600" i="1" dirty="0">
              <a:solidFill>
                <a:prstClr val="black"/>
              </a:solidFill>
              <a:latin typeface="Times New Roman" pitchFamily="18" charset="0"/>
              <a:cs typeface="Times New Roman" pitchFamily="18" charset="0"/>
            </a:endParaRPr>
          </a:p>
        </p:txBody>
      </p:sp>
      <p:sp>
        <p:nvSpPr>
          <p:cNvPr id="12" name="Прямоугольник 11"/>
          <p:cNvSpPr/>
          <p:nvPr/>
        </p:nvSpPr>
        <p:spPr>
          <a:xfrm>
            <a:off x="5333096" y="1509236"/>
            <a:ext cx="5638082" cy="369332"/>
          </a:xfrm>
          <a:prstGeom prst="rect">
            <a:avLst/>
          </a:prstGeom>
        </p:spPr>
        <p:txBody>
          <a:bodyPr wrap="none">
            <a:spAutoFit/>
          </a:bodyPr>
          <a:lstStyle/>
          <a:p>
            <a:r>
              <a:rPr lang="en-US" sz="1600" dirty="0">
                <a:solidFill>
                  <a:prstClr val="black"/>
                </a:solidFill>
                <a:latin typeface="Times New Roman" pitchFamily="18" charset="0"/>
                <a:cs typeface="Times New Roman" pitchFamily="18" charset="0"/>
              </a:rPr>
              <a:t>where  </a:t>
            </a:r>
            <a:r>
              <a:rPr lang="en-US" sz="1600" dirty="0" smtClean="0">
                <a:solidFill>
                  <a:prstClr val="black"/>
                </a:solidFill>
                <a:latin typeface="Times New Roman" pitchFamily="18" charset="0"/>
                <a:cs typeface="Times New Roman" pitchFamily="18" charset="0"/>
              </a:rPr>
              <a:t>                              is </a:t>
            </a:r>
            <a:r>
              <a:rPr lang="en-US" sz="1600" dirty="0">
                <a:solidFill>
                  <a:prstClr val="black"/>
                </a:solidFill>
                <a:latin typeface="Times New Roman" pitchFamily="18" charset="0"/>
                <a:cs typeface="Times New Roman" pitchFamily="18" charset="0"/>
              </a:rPr>
              <a:t>the </a:t>
            </a:r>
            <a:r>
              <a:rPr lang="en-US" sz="1600" dirty="0" err="1">
                <a:solidFill>
                  <a:prstClr val="black"/>
                </a:solidFill>
                <a:latin typeface="Times New Roman" pitchFamily="18" charset="0"/>
                <a:cs typeface="Times New Roman" pitchFamily="18" charset="0"/>
              </a:rPr>
              <a:t>intramode</a:t>
            </a:r>
            <a:r>
              <a:rPr lang="en-US" sz="1600" dirty="0">
                <a:solidFill>
                  <a:prstClr val="black"/>
                </a:solidFill>
                <a:latin typeface="Times New Roman" pitchFamily="18" charset="0"/>
                <a:cs typeface="Times New Roman" pitchFamily="18" charset="0"/>
              </a:rPr>
              <a:t> group delay dispersion</a:t>
            </a:r>
            <a:r>
              <a:rPr lang="en-US" dirty="0">
                <a:solidFill>
                  <a:prstClr val="black"/>
                </a:solidFill>
                <a:latin typeface="Times New Roman" pitchFamily="18" charset="0"/>
                <a:cs typeface="Times New Roman" pitchFamily="18" charset="0"/>
              </a:rPr>
              <a:t>.</a:t>
            </a:r>
            <a:endParaRPr lang="ru-RU" dirty="0">
              <a:solidFill>
                <a:prstClr val="black"/>
              </a:solidFill>
              <a:latin typeface="Times New Roman" pitchFamily="18" charset="0"/>
              <a:cs typeface="Times New Roman" pitchFamily="18" charset="0"/>
            </a:endParaRPr>
          </a:p>
        </p:txBody>
      </p:sp>
      <p:sp>
        <p:nvSpPr>
          <p:cNvPr id="13" name="Прямоугольник 12"/>
          <p:cNvSpPr/>
          <p:nvPr/>
        </p:nvSpPr>
        <p:spPr>
          <a:xfrm>
            <a:off x="5300562" y="606862"/>
            <a:ext cx="2549801" cy="338554"/>
          </a:xfrm>
          <a:prstGeom prst="rect">
            <a:avLst/>
          </a:prstGeom>
        </p:spPr>
        <p:txBody>
          <a:bodyPr wrap="none">
            <a:spAutoFit/>
          </a:bodyPr>
          <a:lstStyle/>
          <a:p>
            <a:r>
              <a:rPr lang="en-US" sz="1600" dirty="0" smtClean="0">
                <a:solidFill>
                  <a:prstClr val="black"/>
                </a:solidFill>
                <a:latin typeface="Times New Roman" pitchFamily="18" charset="0"/>
                <a:ea typeface="Times New Roman"/>
                <a:cs typeface="Times New Roman" pitchFamily="18" charset="0"/>
              </a:rPr>
              <a:t>Group </a:t>
            </a:r>
            <a:r>
              <a:rPr lang="en-US" sz="1600" dirty="0">
                <a:solidFill>
                  <a:prstClr val="black"/>
                </a:solidFill>
                <a:latin typeface="Times New Roman" pitchFamily="18" charset="0"/>
                <a:ea typeface="Times New Roman"/>
                <a:cs typeface="Times New Roman" pitchFamily="18" charset="0"/>
              </a:rPr>
              <a:t>delay in the </a:t>
            </a:r>
            <a:r>
              <a:rPr lang="en-US" sz="1600" dirty="0" smtClean="0">
                <a:solidFill>
                  <a:prstClr val="black"/>
                </a:solidFill>
                <a:latin typeface="Times New Roman" pitchFamily="18" charset="0"/>
                <a:ea typeface="Times New Roman"/>
                <a:cs typeface="Times New Roman" pitchFamily="18" charset="0"/>
              </a:rPr>
              <a:t>channel:</a:t>
            </a:r>
            <a:endParaRPr lang="ru-RU" sz="1600" dirty="0">
              <a:solidFill>
                <a:prstClr val="black"/>
              </a:solidFill>
              <a:latin typeface="Times New Roman" pitchFamily="18" charset="0"/>
              <a:cs typeface="Times New Roman" pitchFamily="18" charset="0"/>
            </a:endParaRPr>
          </a:p>
        </p:txBody>
      </p:sp>
      <p:sp>
        <p:nvSpPr>
          <p:cNvPr id="14" name="Rectangle 8"/>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Times New Roman" pitchFamily="18" charset="0"/>
              <a:cs typeface="Times New Roman" pitchFamily="18" charset="0"/>
            </a:endParaRPr>
          </a:p>
        </p:txBody>
      </p:sp>
      <p:graphicFrame>
        <p:nvGraphicFramePr>
          <p:cNvPr id="15" name="Объект 14"/>
          <p:cNvGraphicFramePr>
            <a:graphicFrameLocks noChangeAspect="1"/>
          </p:cNvGraphicFramePr>
          <p:nvPr>
            <p:extLst>
              <p:ext uri="{D42A27DB-BD31-4B8C-83A1-F6EECF244321}">
                <p14:modId xmlns:p14="http://schemas.microsoft.com/office/powerpoint/2010/main" val="3597051964"/>
              </p:ext>
            </p:extLst>
          </p:nvPr>
        </p:nvGraphicFramePr>
        <p:xfrm>
          <a:off x="6096000" y="1548958"/>
          <a:ext cx="1294838" cy="342752"/>
        </p:xfrm>
        <a:graphic>
          <a:graphicData uri="http://schemas.openxmlformats.org/presentationml/2006/ole">
            <mc:AlternateContent xmlns:mc="http://schemas.openxmlformats.org/markup-compatibility/2006">
              <mc:Choice xmlns:v="urn:schemas-microsoft-com:vml" Requires="v">
                <p:oleObj spid="_x0000_s4318" name="Формула" r:id="rId6" imgW="863280" imgH="228600" progId="Equation.3">
                  <p:embed/>
                </p:oleObj>
              </mc:Choice>
              <mc:Fallback>
                <p:oleObj name="Формула" r:id="rId6" imgW="863280" imgH="228600" progId="Equation.3">
                  <p:embed/>
                  <p:pic>
                    <p:nvPicPr>
                      <p:cNvPr id="0" name=""/>
                      <p:cNvPicPr>
                        <a:picLocks noChangeAspect="1" noChangeArrowheads="1"/>
                      </p:cNvPicPr>
                      <p:nvPr/>
                    </p:nvPicPr>
                    <p:blipFill>
                      <a:blip r:embed="rId7"/>
                      <a:srcRect/>
                      <a:stretch>
                        <a:fillRect/>
                      </a:stretch>
                    </p:blipFill>
                    <p:spPr bwMode="auto">
                      <a:xfrm>
                        <a:off x="6096000" y="1548958"/>
                        <a:ext cx="1294838" cy="342752"/>
                      </a:xfrm>
                      <a:prstGeom prst="rect">
                        <a:avLst/>
                      </a:prstGeom>
                      <a:noFill/>
                    </p:spPr>
                  </p:pic>
                </p:oleObj>
              </mc:Fallback>
            </mc:AlternateContent>
          </a:graphicData>
        </a:graphic>
      </p:graphicFrame>
      <p:sp>
        <p:nvSpPr>
          <p:cNvPr id="16" name="Rectangle 1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Times New Roman" pitchFamily="18" charset="0"/>
              <a:cs typeface="Times New Roman" pitchFamily="18" charset="0"/>
            </a:endParaRPr>
          </a:p>
        </p:txBody>
      </p:sp>
      <p:sp>
        <p:nvSpPr>
          <p:cNvPr id="18" name="Прямоугольник 17"/>
          <p:cNvSpPr/>
          <p:nvPr/>
        </p:nvSpPr>
        <p:spPr>
          <a:xfrm>
            <a:off x="5498800" y="3089807"/>
            <a:ext cx="3861955" cy="338554"/>
          </a:xfrm>
          <a:prstGeom prst="rect">
            <a:avLst/>
          </a:prstGeom>
        </p:spPr>
        <p:txBody>
          <a:bodyPr wrap="none">
            <a:spAutoFit/>
          </a:bodyPr>
          <a:lstStyle/>
          <a:p>
            <a:r>
              <a:rPr lang="en-US" sz="1600" dirty="0">
                <a:solidFill>
                  <a:prstClr val="black"/>
                </a:solidFill>
                <a:latin typeface="Times New Roman" pitchFamily="18" charset="0"/>
                <a:cs typeface="Times New Roman" pitchFamily="18" charset="0"/>
              </a:rPr>
              <a:t>C</a:t>
            </a:r>
            <a:r>
              <a:rPr lang="en-US" sz="1600" dirty="0" smtClean="0">
                <a:solidFill>
                  <a:prstClr val="black"/>
                </a:solidFill>
                <a:latin typeface="Times New Roman" pitchFamily="18" charset="0"/>
                <a:cs typeface="Times New Roman" pitchFamily="18" charset="0"/>
              </a:rPr>
              <a:t>oherence </a:t>
            </a:r>
            <a:r>
              <a:rPr lang="en-US" sz="1600" dirty="0">
                <a:solidFill>
                  <a:prstClr val="black"/>
                </a:solidFill>
                <a:latin typeface="Times New Roman" pitchFamily="18" charset="0"/>
                <a:cs typeface="Times New Roman" pitchFamily="18" charset="0"/>
              </a:rPr>
              <a:t>bandwidth in angular frequencies</a:t>
            </a:r>
            <a:endParaRPr lang="ru-RU" sz="1600" dirty="0">
              <a:solidFill>
                <a:prstClr val="black"/>
              </a:solidFill>
              <a:latin typeface="Times New Roman" pitchFamily="18" charset="0"/>
              <a:cs typeface="Times New Roman" pitchFamily="18" charset="0"/>
            </a:endParaRPr>
          </a:p>
        </p:txBody>
      </p:sp>
      <p:sp>
        <p:nvSpPr>
          <p:cNvPr id="19" name="TextBox 18"/>
          <p:cNvSpPr txBox="1"/>
          <p:nvPr/>
        </p:nvSpPr>
        <p:spPr>
          <a:xfrm>
            <a:off x="11605411" y="2183030"/>
            <a:ext cx="425116" cy="338554"/>
          </a:xfrm>
          <a:prstGeom prst="rect">
            <a:avLst/>
          </a:prstGeom>
          <a:noFill/>
        </p:spPr>
        <p:txBody>
          <a:bodyPr wrap="none" rtlCol="0">
            <a:spAutoFit/>
          </a:bodyPr>
          <a:lstStyle/>
          <a:p>
            <a:r>
              <a:rPr lang="ru-RU" sz="1600" dirty="0" smtClean="0">
                <a:solidFill>
                  <a:prstClr val="black"/>
                </a:solidFill>
                <a:latin typeface="Times New Roman" pitchFamily="18" charset="0"/>
                <a:cs typeface="Times New Roman" pitchFamily="18" charset="0"/>
              </a:rPr>
              <a:t>(2)</a:t>
            </a:r>
            <a:endParaRPr lang="ru-RU" sz="1600" dirty="0">
              <a:solidFill>
                <a:prstClr val="black"/>
              </a:solidFill>
              <a:latin typeface="Times New Roman" pitchFamily="18" charset="0"/>
              <a:cs typeface="Times New Roman" pitchFamily="18" charset="0"/>
            </a:endParaRPr>
          </a:p>
        </p:txBody>
      </p:sp>
      <p:sp>
        <p:nvSpPr>
          <p:cNvPr id="21" name="Rectangle 1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Times New Roman" pitchFamily="18" charset="0"/>
              <a:cs typeface="Times New Roman" pitchFamily="18" charset="0"/>
            </a:endParaRPr>
          </a:p>
        </p:txBody>
      </p:sp>
      <p:sp>
        <p:nvSpPr>
          <p:cNvPr id="23" name="Rectangle 1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Times New Roman" pitchFamily="18" charset="0"/>
              <a:cs typeface="Times New Roman" pitchFamily="18" charset="0"/>
            </a:endParaRPr>
          </a:p>
        </p:txBody>
      </p:sp>
      <p:sp>
        <p:nvSpPr>
          <p:cNvPr id="25" name="Rectangle 1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Times New Roman" pitchFamily="18" charset="0"/>
              <a:cs typeface="Times New Roman" pitchFamily="18" charset="0"/>
            </a:endParaRPr>
          </a:p>
        </p:txBody>
      </p:sp>
      <p:sp>
        <p:nvSpPr>
          <p:cNvPr id="27" name="Rectangle 18"/>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Times New Roman" pitchFamily="18" charset="0"/>
              <a:cs typeface="Times New Roman" pitchFamily="18" charset="0"/>
            </a:endParaRPr>
          </a:p>
        </p:txBody>
      </p:sp>
      <p:sp>
        <p:nvSpPr>
          <p:cNvPr id="29" name="Rectangle 2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Times New Roman" pitchFamily="18" charset="0"/>
              <a:cs typeface="Times New Roman" pitchFamily="18" charset="0"/>
            </a:endParaRPr>
          </a:p>
        </p:txBody>
      </p:sp>
      <p:sp>
        <p:nvSpPr>
          <p:cNvPr id="31" name="Rectangle 2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Times New Roman" pitchFamily="18" charset="0"/>
              <a:cs typeface="Times New Roman" pitchFamily="18" charset="0"/>
            </a:endParaRPr>
          </a:p>
        </p:txBody>
      </p:sp>
      <p:sp>
        <p:nvSpPr>
          <p:cNvPr id="35" name="TextBox 34"/>
          <p:cNvSpPr txBox="1"/>
          <p:nvPr/>
        </p:nvSpPr>
        <p:spPr>
          <a:xfrm>
            <a:off x="11605411" y="3547176"/>
            <a:ext cx="425116" cy="338554"/>
          </a:xfrm>
          <a:prstGeom prst="rect">
            <a:avLst/>
          </a:prstGeom>
          <a:noFill/>
        </p:spPr>
        <p:txBody>
          <a:bodyPr wrap="none" rtlCol="0">
            <a:spAutoFit/>
          </a:bodyPr>
          <a:lstStyle/>
          <a:p>
            <a:r>
              <a:rPr lang="ru-RU" sz="1600" dirty="0" smtClean="0">
                <a:solidFill>
                  <a:prstClr val="black"/>
                </a:solidFill>
                <a:latin typeface="Times New Roman" pitchFamily="18" charset="0"/>
                <a:cs typeface="Times New Roman" pitchFamily="18" charset="0"/>
              </a:rPr>
              <a:t>(3)</a:t>
            </a:r>
            <a:endParaRPr lang="ru-RU" sz="1600" dirty="0">
              <a:solidFill>
                <a:prstClr val="black"/>
              </a:solidFill>
              <a:latin typeface="Times New Roman" pitchFamily="18" charset="0"/>
              <a:cs typeface="Times New Roman" pitchFamily="18" charset="0"/>
            </a:endParaRPr>
          </a:p>
        </p:txBody>
      </p:sp>
      <p:sp>
        <p:nvSpPr>
          <p:cNvPr id="36" name="Rectangle 33"/>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Times New Roman" pitchFamily="18" charset="0"/>
              <a:cs typeface="Times New Roman" pitchFamily="18" charset="0"/>
            </a:endParaRPr>
          </a:p>
        </p:txBody>
      </p:sp>
      <p:sp>
        <p:nvSpPr>
          <p:cNvPr id="39" name="TextBox 38"/>
          <p:cNvSpPr txBox="1"/>
          <p:nvPr/>
        </p:nvSpPr>
        <p:spPr>
          <a:xfrm>
            <a:off x="11462703" y="5793213"/>
            <a:ext cx="425116" cy="338554"/>
          </a:xfrm>
          <a:prstGeom prst="rect">
            <a:avLst/>
          </a:prstGeom>
          <a:noFill/>
        </p:spPr>
        <p:txBody>
          <a:bodyPr wrap="none" rtlCol="0">
            <a:spAutoFit/>
          </a:bodyPr>
          <a:lstStyle/>
          <a:p>
            <a:r>
              <a:rPr lang="ru-RU" sz="1600" dirty="0" smtClean="0">
                <a:solidFill>
                  <a:prstClr val="black"/>
                </a:solidFill>
                <a:latin typeface="Times New Roman" pitchFamily="18" charset="0"/>
                <a:cs typeface="Times New Roman" pitchFamily="18" charset="0"/>
              </a:rPr>
              <a:t>(4)</a:t>
            </a:r>
            <a:endParaRPr lang="ru-RU" sz="1600" dirty="0">
              <a:solidFill>
                <a:prstClr val="black"/>
              </a:solidFill>
              <a:latin typeface="Times New Roman" pitchFamily="18" charset="0"/>
              <a:cs typeface="Times New Roman" pitchFamily="18" charset="0"/>
            </a:endParaRPr>
          </a:p>
        </p:txBody>
      </p:sp>
      <p:sp>
        <p:nvSpPr>
          <p:cNvPr id="40" name="Rectangle 35"/>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Times New Roman" pitchFamily="18" charset="0"/>
              <a:cs typeface="Times New Roman" pitchFamily="18" charset="0"/>
            </a:endParaRPr>
          </a:p>
        </p:txBody>
      </p:sp>
      <p:sp>
        <p:nvSpPr>
          <p:cNvPr id="44" name="Прямоугольник 43"/>
          <p:cNvSpPr/>
          <p:nvPr/>
        </p:nvSpPr>
        <p:spPr>
          <a:xfrm>
            <a:off x="248798" y="6131767"/>
            <a:ext cx="4703532" cy="584775"/>
          </a:xfrm>
          <a:prstGeom prst="rect">
            <a:avLst/>
          </a:prstGeom>
        </p:spPr>
        <p:txBody>
          <a:bodyPr wrap="none">
            <a:spAutoFit/>
          </a:bodyPr>
          <a:lstStyle/>
          <a:p>
            <a:pPr algn="ctr"/>
            <a:r>
              <a:rPr lang="en-US" sz="1600" i="1" dirty="0">
                <a:solidFill>
                  <a:prstClr val="black"/>
                </a:solidFill>
                <a:latin typeface="Times New Roman" pitchFamily="18" charset="0"/>
                <a:cs typeface="Times New Roman" pitchFamily="18" charset="0"/>
              </a:rPr>
              <a:t>An example of the daily variation of the coherence </a:t>
            </a:r>
            <a:endParaRPr lang="en-US" sz="1600" i="1" dirty="0" smtClean="0">
              <a:solidFill>
                <a:prstClr val="black"/>
              </a:solidFill>
              <a:latin typeface="Times New Roman" pitchFamily="18" charset="0"/>
              <a:cs typeface="Times New Roman" pitchFamily="18" charset="0"/>
            </a:endParaRPr>
          </a:p>
          <a:p>
            <a:pPr algn="ctr"/>
            <a:r>
              <a:rPr lang="en-US" sz="1600" i="1" dirty="0" smtClean="0">
                <a:solidFill>
                  <a:prstClr val="black"/>
                </a:solidFill>
                <a:latin typeface="Times New Roman" pitchFamily="18" charset="0"/>
                <a:cs typeface="Times New Roman" pitchFamily="18" charset="0"/>
              </a:rPr>
              <a:t>bandwidth </a:t>
            </a:r>
            <a:r>
              <a:rPr lang="en-US" sz="1600" i="1" dirty="0">
                <a:solidFill>
                  <a:prstClr val="black"/>
                </a:solidFill>
                <a:latin typeface="Times New Roman" pitchFamily="18" charset="0"/>
                <a:cs typeface="Times New Roman" pitchFamily="18" charset="0"/>
              </a:rPr>
              <a:t>for a wave packet at a reference frequency</a:t>
            </a:r>
          </a:p>
        </p:txBody>
      </p:sp>
      <p:pic>
        <p:nvPicPr>
          <p:cNvPr id="45" name="Рисунок 1"/>
          <p:cNvPicPr>
            <a:picLocks noChangeAspect="1" noChangeArrowheads="1"/>
          </p:cNvPicPr>
          <p:nvPr/>
        </p:nvPicPr>
        <p:blipFill>
          <a:blip r:embed="rId8" cstate="print">
            <a:extLst>
              <a:ext uri="{28A0092B-C50C-407E-A947-70E740481C1C}">
                <a14:useLocalDpi xmlns:a14="http://schemas.microsoft.com/office/drawing/2010/main" val="0"/>
              </a:ext>
            </a:extLst>
          </a:blip>
          <a:srcRect l="22041" t="7095" r="18555" b="1936"/>
          <a:stretch>
            <a:fillRect/>
          </a:stretch>
        </p:blipFill>
        <p:spPr bwMode="auto">
          <a:xfrm>
            <a:off x="682150" y="3885730"/>
            <a:ext cx="3771032" cy="224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10" name="Объект 9"/>
          <p:cNvGraphicFramePr>
            <a:graphicFrameLocks noChangeAspect="1"/>
          </p:cNvGraphicFramePr>
          <p:nvPr>
            <p:extLst>
              <p:ext uri="{D42A27DB-BD31-4B8C-83A1-F6EECF244321}">
                <p14:modId xmlns:p14="http://schemas.microsoft.com/office/powerpoint/2010/main" val="4145663473"/>
              </p:ext>
            </p:extLst>
          </p:nvPr>
        </p:nvGraphicFramePr>
        <p:xfrm>
          <a:off x="6410090" y="2022107"/>
          <a:ext cx="4622800" cy="660400"/>
        </p:xfrm>
        <a:graphic>
          <a:graphicData uri="http://schemas.openxmlformats.org/presentationml/2006/ole">
            <mc:AlternateContent xmlns:mc="http://schemas.openxmlformats.org/markup-compatibility/2006">
              <mc:Choice xmlns:v="urn:schemas-microsoft-com:vml" Requires="v">
                <p:oleObj spid="_x0000_s4319" name="Формула" r:id="rId9" imgW="3556000" imgH="508000" progId="Equation.3">
                  <p:embed/>
                </p:oleObj>
              </mc:Choice>
              <mc:Fallback>
                <p:oleObj name="Формула" r:id="rId9" imgW="3556000" imgH="508000" progId="Equation.3">
                  <p:embed/>
                  <p:pic>
                    <p:nvPicPr>
                      <p:cNvPr id="0" name="Object 1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0090" y="2022107"/>
                        <a:ext cx="46228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33" name="Объект 32"/>
          <p:cNvGraphicFramePr>
            <a:graphicFrameLocks noChangeAspect="1"/>
          </p:cNvGraphicFramePr>
          <p:nvPr>
            <p:extLst>
              <p:ext uri="{D42A27DB-BD31-4B8C-83A1-F6EECF244321}">
                <p14:modId xmlns:p14="http://schemas.microsoft.com/office/powerpoint/2010/main" val="3929592150"/>
              </p:ext>
            </p:extLst>
          </p:nvPr>
        </p:nvGraphicFramePr>
        <p:xfrm>
          <a:off x="5802499" y="3428361"/>
          <a:ext cx="4672330" cy="594360"/>
        </p:xfrm>
        <a:graphic>
          <a:graphicData uri="http://schemas.openxmlformats.org/presentationml/2006/ole">
            <mc:AlternateContent xmlns:mc="http://schemas.openxmlformats.org/markup-compatibility/2006">
              <mc:Choice xmlns:v="urn:schemas-microsoft-com:vml" Requires="v">
                <p:oleObj spid="_x0000_s4320" name="Формула" r:id="rId11" imgW="3594100" imgH="457200" progId="Equation.3">
                  <p:embed/>
                </p:oleObj>
              </mc:Choice>
              <mc:Fallback>
                <p:oleObj name="Формула" r:id="rId11" imgW="3594100" imgH="457200" progId="Equation.3">
                  <p:embed/>
                  <p:pic>
                    <p:nvPicPr>
                      <p:cNvPr id="0" name="Object 10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02499" y="3428361"/>
                        <a:ext cx="4672330" cy="594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Прямоугольник 45"/>
          <p:cNvSpPr/>
          <p:nvPr/>
        </p:nvSpPr>
        <p:spPr>
          <a:xfrm>
            <a:off x="5403550" y="4243549"/>
            <a:ext cx="6096000" cy="338554"/>
          </a:xfrm>
          <a:prstGeom prst="rect">
            <a:avLst/>
          </a:prstGeom>
        </p:spPr>
        <p:txBody>
          <a:bodyPr>
            <a:spAutoFit/>
          </a:bodyPr>
          <a:lstStyle/>
          <a:p>
            <a:r>
              <a:rPr lang="en-US" sz="1600" dirty="0">
                <a:latin typeface="Times New Roman" pitchFamily="18" charset="0"/>
                <a:ea typeface="Times New Roman"/>
                <a:cs typeface="Times New Roman" pitchFamily="18" charset="0"/>
              </a:rPr>
              <a:t>where TEC – Total Electrons Content in TECU (1 TECU = 10</a:t>
            </a:r>
            <a:r>
              <a:rPr lang="en-US" sz="1600" baseline="30000" dirty="0">
                <a:latin typeface="Times New Roman" pitchFamily="18" charset="0"/>
                <a:ea typeface="Times New Roman"/>
                <a:cs typeface="Times New Roman" pitchFamily="18" charset="0"/>
              </a:rPr>
              <a:t>16</a:t>
            </a:r>
            <a:r>
              <a:rPr lang="en-US" sz="1600" dirty="0">
                <a:latin typeface="Times New Roman" pitchFamily="18" charset="0"/>
                <a:ea typeface="Times New Roman"/>
                <a:cs typeface="Times New Roman" pitchFamily="18" charset="0"/>
              </a:rPr>
              <a:t> </a:t>
            </a:r>
            <a:r>
              <a:rPr lang="ru-RU" sz="1600" dirty="0">
                <a:latin typeface="Times New Roman" pitchFamily="18" charset="0"/>
                <a:ea typeface="Times New Roman"/>
                <a:cs typeface="Times New Roman" pitchFamily="18" charset="0"/>
              </a:rPr>
              <a:t>м</a:t>
            </a:r>
            <a:r>
              <a:rPr lang="en-US" sz="1600" baseline="30000" dirty="0">
                <a:latin typeface="Times New Roman" pitchFamily="18" charset="0"/>
                <a:ea typeface="Times New Roman"/>
                <a:cs typeface="Times New Roman" pitchFamily="18" charset="0"/>
              </a:rPr>
              <a:t>-2</a:t>
            </a:r>
            <a:r>
              <a:rPr lang="en-US" sz="1600" dirty="0" smtClean="0">
                <a:latin typeface="Times New Roman" pitchFamily="18" charset="0"/>
                <a:ea typeface="Times New Roman"/>
                <a:cs typeface="Times New Roman" pitchFamily="18" charset="0"/>
              </a:rPr>
              <a:t>); </a:t>
            </a:r>
            <a:endParaRPr lang="ru-RU" sz="1600" dirty="0">
              <a:latin typeface="Times New Roman" pitchFamily="18" charset="0"/>
              <a:cs typeface="Times New Roman" pitchFamily="18" charset="0"/>
            </a:endParaRPr>
          </a:p>
        </p:txBody>
      </p:sp>
      <p:sp>
        <p:nvSpPr>
          <p:cNvPr id="47" name="Rectangle 10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48" name="Объект 47"/>
          <p:cNvGraphicFramePr>
            <a:graphicFrameLocks noChangeAspect="1"/>
          </p:cNvGraphicFramePr>
          <p:nvPr>
            <p:extLst>
              <p:ext uri="{D42A27DB-BD31-4B8C-83A1-F6EECF244321}">
                <p14:modId xmlns:p14="http://schemas.microsoft.com/office/powerpoint/2010/main" val="3584547902"/>
              </p:ext>
            </p:extLst>
          </p:nvPr>
        </p:nvGraphicFramePr>
        <p:xfrm>
          <a:off x="10953750" y="4239203"/>
          <a:ext cx="1238250" cy="342900"/>
        </p:xfrm>
        <a:graphic>
          <a:graphicData uri="http://schemas.openxmlformats.org/presentationml/2006/ole">
            <mc:AlternateContent xmlns:mc="http://schemas.openxmlformats.org/markup-compatibility/2006">
              <mc:Choice xmlns:v="urn:schemas-microsoft-com:vml" Requires="v">
                <p:oleObj spid="_x0000_s4321" r:id="rId13" imgW="825500" imgH="228600" progId="Equation.DSMT4">
                  <p:embed/>
                </p:oleObj>
              </mc:Choice>
              <mc:Fallback>
                <p:oleObj r:id="rId13" imgW="825500" imgH="228600" progId="Equation.DSMT4">
                  <p:embed/>
                  <p:pic>
                    <p:nvPicPr>
                      <p:cNvPr id="0" name="Object 10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53750" y="4239203"/>
                        <a:ext cx="123825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Rectangle 108"/>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50" name="Объект 49"/>
          <p:cNvGraphicFramePr>
            <a:graphicFrameLocks noChangeAspect="1"/>
          </p:cNvGraphicFramePr>
          <p:nvPr>
            <p:extLst>
              <p:ext uri="{D42A27DB-BD31-4B8C-83A1-F6EECF244321}">
                <p14:modId xmlns:p14="http://schemas.microsoft.com/office/powerpoint/2010/main" val="844090918"/>
              </p:ext>
            </p:extLst>
          </p:nvPr>
        </p:nvGraphicFramePr>
        <p:xfrm>
          <a:off x="5498795" y="4582081"/>
          <a:ext cx="209369" cy="323570"/>
        </p:xfrm>
        <a:graphic>
          <a:graphicData uri="http://schemas.openxmlformats.org/presentationml/2006/ole">
            <mc:AlternateContent xmlns:mc="http://schemas.openxmlformats.org/markup-compatibility/2006">
              <mc:Choice xmlns:v="urn:schemas-microsoft-com:vml" Requires="v">
                <p:oleObj spid="_x0000_s4322" r:id="rId15" imgW="139579" imgH="215713" progId="Equation.3">
                  <p:embed/>
                </p:oleObj>
              </mc:Choice>
              <mc:Fallback>
                <p:oleObj r:id="rId15" imgW="139579" imgH="215713" progId="Equation.3">
                  <p:embed/>
                  <p:pic>
                    <p:nvPicPr>
                      <p:cNvPr id="0" name="Object 10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8795" y="4582081"/>
                        <a:ext cx="209369" cy="323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Прямоугольник 50"/>
          <p:cNvSpPr/>
          <p:nvPr/>
        </p:nvSpPr>
        <p:spPr>
          <a:xfrm>
            <a:off x="5696643" y="4582103"/>
            <a:ext cx="2047355" cy="338554"/>
          </a:xfrm>
          <a:prstGeom prst="rect">
            <a:avLst/>
          </a:prstGeom>
        </p:spPr>
        <p:txBody>
          <a:bodyPr wrap="none">
            <a:spAutoFit/>
          </a:bodyPr>
          <a:lstStyle/>
          <a:p>
            <a:r>
              <a:rPr lang="en-US" sz="1600" dirty="0">
                <a:latin typeface="Times New Roman" pitchFamily="18" charset="0"/>
                <a:cs typeface="Times New Roman" pitchFamily="18" charset="0"/>
              </a:rPr>
              <a:t>– operating frequency;</a:t>
            </a:r>
            <a:endParaRPr lang="ru-RU" sz="1600" dirty="0">
              <a:latin typeface="Times New Roman" pitchFamily="18" charset="0"/>
              <a:cs typeface="Times New Roman" pitchFamily="18" charset="0"/>
            </a:endParaRPr>
          </a:p>
        </p:txBody>
      </p:sp>
      <p:sp>
        <p:nvSpPr>
          <p:cNvPr id="52" name="Rectangle 11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53" name="Объект 52"/>
          <p:cNvGraphicFramePr>
            <a:graphicFrameLocks noChangeAspect="1"/>
          </p:cNvGraphicFramePr>
          <p:nvPr>
            <p:extLst>
              <p:ext uri="{D42A27DB-BD31-4B8C-83A1-F6EECF244321}">
                <p14:modId xmlns:p14="http://schemas.microsoft.com/office/powerpoint/2010/main" val="3626968094"/>
              </p:ext>
            </p:extLst>
          </p:nvPr>
        </p:nvGraphicFramePr>
        <p:xfrm>
          <a:off x="7581711" y="4585658"/>
          <a:ext cx="209550" cy="342900"/>
        </p:xfrm>
        <a:graphic>
          <a:graphicData uri="http://schemas.openxmlformats.org/presentationml/2006/ole">
            <mc:AlternateContent xmlns:mc="http://schemas.openxmlformats.org/markup-compatibility/2006">
              <mc:Choice xmlns:v="urn:schemas-microsoft-com:vml" Requires="v">
                <p:oleObj spid="_x0000_s4323" r:id="rId17" imgW="139700" imgH="228600" progId="Equation.3">
                  <p:embed/>
                </p:oleObj>
              </mc:Choice>
              <mc:Fallback>
                <p:oleObj r:id="rId17" imgW="139700" imgH="228600" progId="Equation.3">
                  <p:embed/>
                  <p:pic>
                    <p:nvPicPr>
                      <p:cNvPr id="0" name="Object 109"/>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81711" y="4585658"/>
                        <a:ext cx="209550" cy="342900"/>
                      </a:xfrm>
                      <a:prstGeom prst="rect">
                        <a:avLst/>
                      </a:prstGeom>
                      <a:noFill/>
                    </p:spPr>
                  </p:pic>
                </p:oleObj>
              </mc:Fallback>
            </mc:AlternateContent>
          </a:graphicData>
        </a:graphic>
      </p:graphicFrame>
      <p:sp>
        <p:nvSpPr>
          <p:cNvPr id="54" name="Прямоугольник 53"/>
          <p:cNvSpPr/>
          <p:nvPr/>
        </p:nvSpPr>
        <p:spPr>
          <a:xfrm>
            <a:off x="7817706" y="4582103"/>
            <a:ext cx="1686680" cy="338554"/>
          </a:xfrm>
          <a:prstGeom prst="rect">
            <a:avLst/>
          </a:prstGeom>
        </p:spPr>
        <p:txBody>
          <a:bodyPr wrap="none">
            <a:spAutoFit/>
          </a:bodyPr>
          <a:lstStyle/>
          <a:p>
            <a:r>
              <a:rPr lang="en-US" sz="1600" dirty="0">
                <a:latin typeface="Times New Roman" pitchFamily="18" charset="0"/>
                <a:cs typeface="Times New Roman" pitchFamily="18" charset="0"/>
              </a:rPr>
              <a:t>– base </a:t>
            </a:r>
            <a:r>
              <a:rPr lang="en-US" sz="1600" dirty="0" smtClean="0">
                <a:latin typeface="Times New Roman" pitchFamily="18" charset="0"/>
                <a:cs typeface="Times New Roman" pitchFamily="18" charset="0"/>
              </a:rPr>
              <a:t>frequency</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55" name="Rectangle 11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56" name="Объект 55"/>
          <p:cNvGraphicFramePr>
            <a:graphicFrameLocks noChangeAspect="1"/>
          </p:cNvGraphicFramePr>
          <p:nvPr>
            <p:extLst>
              <p:ext uri="{D42A27DB-BD31-4B8C-83A1-F6EECF244321}">
                <p14:modId xmlns:p14="http://schemas.microsoft.com/office/powerpoint/2010/main" val="1389993709"/>
              </p:ext>
            </p:extLst>
          </p:nvPr>
        </p:nvGraphicFramePr>
        <p:xfrm>
          <a:off x="9374158" y="4582103"/>
          <a:ext cx="952088" cy="342752"/>
        </p:xfrm>
        <a:graphic>
          <a:graphicData uri="http://schemas.openxmlformats.org/presentationml/2006/ole">
            <mc:AlternateContent xmlns:mc="http://schemas.openxmlformats.org/markup-compatibility/2006">
              <mc:Choice xmlns:v="urn:schemas-microsoft-com:vml" Requires="v">
                <p:oleObj spid="_x0000_s4324" r:id="rId19" imgW="634725" imgH="228501" progId="Equation.3">
                  <p:embed/>
                </p:oleObj>
              </mc:Choice>
              <mc:Fallback>
                <p:oleObj r:id="rId19" imgW="634725" imgH="228501" progId="Equation.3">
                  <p:embed/>
                  <p:pic>
                    <p:nvPicPr>
                      <p:cNvPr id="0" name="Object 118"/>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374158" y="4582103"/>
                        <a:ext cx="952088" cy="342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Прямоугольник 56"/>
          <p:cNvSpPr/>
          <p:nvPr/>
        </p:nvSpPr>
        <p:spPr>
          <a:xfrm>
            <a:off x="10378279" y="4589984"/>
            <a:ext cx="1830950" cy="338554"/>
          </a:xfrm>
          <a:prstGeom prst="rect">
            <a:avLst/>
          </a:prstGeom>
        </p:spPr>
        <p:txBody>
          <a:bodyPr wrap="none">
            <a:spAutoFit/>
          </a:bodyPr>
          <a:lstStyle/>
          <a:p>
            <a:r>
              <a:rPr lang="en-US" sz="1600" dirty="0">
                <a:latin typeface="Times New Roman" pitchFamily="18" charset="0"/>
                <a:cs typeface="Times New Roman" pitchFamily="18" charset="0"/>
              </a:rPr>
              <a:t>– relative frequency</a:t>
            </a:r>
            <a:endParaRPr lang="ru-RU" sz="1600" dirty="0">
              <a:latin typeface="Times New Roman" pitchFamily="18" charset="0"/>
              <a:cs typeface="Times New Roman" pitchFamily="18" charset="0"/>
            </a:endParaRPr>
          </a:p>
        </p:txBody>
      </p:sp>
      <p:sp>
        <p:nvSpPr>
          <p:cNvPr id="58" name="Rectangle 12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Times New Roman" pitchFamily="18" charset="0"/>
              <a:cs typeface="Times New Roman" pitchFamily="18" charset="0"/>
            </a:endParaRPr>
          </a:p>
        </p:txBody>
      </p:sp>
      <p:graphicFrame>
        <p:nvGraphicFramePr>
          <p:cNvPr id="59" name="Объект 58"/>
          <p:cNvGraphicFramePr>
            <a:graphicFrameLocks noChangeAspect="1"/>
          </p:cNvGraphicFramePr>
          <p:nvPr>
            <p:extLst>
              <p:ext uri="{D42A27DB-BD31-4B8C-83A1-F6EECF244321}">
                <p14:modId xmlns:p14="http://schemas.microsoft.com/office/powerpoint/2010/main" val="3661296487"/>
              </p:ext>
            </p:extLst>
          </p:nvPr>
        </p:nvGraphicFramePr>
        <p:xfrm>
          <a:off x="7594246" y="5865067"/>
          <a:ext cx="2133600" cy="533400"/>
        </p:xfrm>
        <a:graphic>
          <a:graphicData uri="http://schemas.openxmlformats.org/presentationml/2006/ole">
            <mc:AlternateContent xmlns:mc="http://schemas.openxmlformats.org/markup-compatibility/2006">
              <mc:Choice xmlns:v="urn:schemas-microsoft-com:vml" Requires="v">
                <p:oleObj spid="_x0000_s4325" name="Формула" r:id="rId21" imgW="1422400" imgH="355600" progId="Equation.3">
                  <p:embed/>
                </p:oleObj>
              </mc:Choice>
              <mc:Fallback>
                <p:oleObj name="Формула" r:id="rId21" imgW="1422400" imgH="355600" progId="Equation.3">
                  <p:embed/>
                  <p:pic>
                    <p:nvPicPr>
                      <p:cNvPr id="0" name="Object 1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94246" y="5865067"/>
                        <a:ext cx="2133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Прямоугольник 59"/>
          <p:cNvSpPr/>
          <p:nvPr/>
        </p:nvSpPr>
        <p:spPr>
          <a:xfrm>
            <a:off x="5403550" y="5208438"/>
            <a:ext cx="6635880" cy="584775"/>
          </a:xfrm>
          <a:prstGeom prst="rect">
            <a:avLst/>
          </a:prstGeom>
        </p:spPr>
        <p:txBody>
          <a:bodyPr wrap="square">
            <a:spAutoFit/>
          </a:bodyPr>
          <a:lstStyle/>
          <a:p>
            <a:pPr algn="just"/>
            <a:r>
              <a:rPr lang="en-US" sz="1600" dirty="0">
                <a:latin typeface="Times New Roman" pitchFamily="18" charset="0"/>
                <a:cs typeface="Times New Roman" pitchFamily="18" charset="0"/>
              </a:rPr>
              <a:t>When passing to the normal frequency f, the expression for the coherence bandwidth will have the following form</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558895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9448800" y="6492875"/>
            <a:ext cx="2743200" cy="365125"/>
          </a:xfrm>
        </p:spPr>
        <p:txBody>
          <a:bodyPr/>
          <a:lstStyle/>
          <a:p>
            <a:fld id="{79258DD5-BDEF-4232-802B-E4935196412A}" type="slidenum">
              <a:rPr lang="ru-RU" sz="1600" smtClean="0">
                <a:solidFill>
                  <a:prstClr val="black"/>
                </a:solidFill>
                <a:latin typeface="Times New Roman" pitchFamily="18" charset="0"/>
                <a:cs typeface="Times New Roman" pitchFamily="18" charset="0"/>
              </a:rPr>
              <a:pPr/>
              <a:t>5</a:t>
            </a:fld>
            <a:endParaRPr lang="ru-RU" sz="1600" dirty="0">
              <a:solidFill>
                <a:prstClr val="black"/>
              </a:solidFill>
              <a:latin typeface="Times New Roman" pitchFamily="18" charset="0"/>
              <a:cs typeface="Times New Roman" pitchFamily="18" charset="0"/>
            </a:endParaRPr>
          </a:p>
        </p:txBody>
      </p:sp>
      <p:pic>
        <p:nvPicPr>
          <p:cNvPr id="14" name="Рисунок 13"/>
          <p:cNvPicPr>
            <a:picLocks noChangeAspect="1"/>
          </p:cNvPicPr>
          <p:nvPr/>
        </p:nvPicPr>
        <p:blipFill rotWithShape="1">
          <a:blip r:embed="rId2" cstate="print">
            <a:extLst>
              <a:ext uri="{28A0092B-C50C-407E-A947-70E740481C1C}">
                <a14:useLocalDpi xmlns:a14="http://schemas.microsoft.com/office/drawing/2010/main" val="0"/>
              </a:ext>
            </a:extLst>
          </a:blip>
          <a:srcRect l="14905" t="8833" r="25160" b="15487"/>
          <a:stretch/>
        </p:blipFill>
        <p:spPr bwMode="auto">
          <a:xfrm>
            <a:off x="550575" y="369332"/>
            <a:ext cx="4176000" cy="2966764"/>
          </a:xfrm>
          <a:prstGeom prst="rect">
            <a:avLst/>
          </a:prstGeom>
          <a:ln>
            <a:noFill/>
          </a:ln>
          <a:extLst>
            <a:ext uri="{53640926-AAD7-44D8-BBD7-CCE9431645EC}">
              <a14:shadowObscured xmlns:a14="http://schemas.microsoft.com/office/drawing/2010/main"/>
            </a:ext>
          </a:extLst>
        </p:spPr>
      </p:pic>
      <p:sp>
        <p:nvSpPr>
          <p:cNvPr id="13" name="Прямоугольник 12"/>
          <p:cNvSpPr/>
          <p:nvPr/>
        </p:nvSpPr>
        <p:spPr>
          <a:xfrm>
            <a:off x="3890386" y="-66675"/>
            <a:ext cx="4491614" cy="369332"/>
          </a:xfrm>
          <a:prstGeom prst="rect">
            <a:avLst/>
          </a:prstGeom>
        </p:spPr>
        <p:txBody>
          <a:bodyPr wrap="none">
            <a:spAutoFit/>
          </a:bodyPr>
          <a:lstStyle/>
          <a:p>
            <a:r>
              <a:rPr lang="en-US" b="1" dirty="0">
                <a:solidFill>
                  <a:prstClr val="black"/>
                </a:solidFill>
                <a:latin typeface="Times New Roman" pitchFamily="18" charset="0"/>
                <a:cs typeface="Times New Roman" pitchFamily="18" charset="0"/>
              </a:rPr>
              <a:t>Technique and conditions of the experiment</a:t>
            </a:r>
            <a:endParaRPr lang="ru-RU" b="1" dirty="0">
              <a:solidFill>
                <a:prstClr val="black"/>
              </a:solidFill>
              <a:latin typeface="Times New Roman" pitchFamily="18" charset="0"/>
              <a:cs typeface="Times New Roman" pitchFamily="18"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50" y="3722390"/>
            <a:ext cx="10908000" cy="3040864"/>
          </a:xfrm>
          <a:prstGeom prst="rect">
            <a:avLst/>
          </a:prstGeom>
        </p:spPr>
      </p:pic>
      <p:cxnSp>
        <p:nvCxnSpPr>
          <p:cNvPr id="17" name="Скругленная соединительная линия 16"/>
          <p:cNvCxnSpPr/>
          <p:nvPr/>
        </p:nvCxnSpPr>
        <p:spPr>
          <a:xfrm rot="16200000" flipV="1">
            <a:off x="933525" y="2724075"/>
            <a:ext cx="1733550" cy="1428900"/>
          </a:xfrm>
          <a:prstGeom prst="curvedConnector3">
            <a:avLst/>
          </a:prstGeom>
          <a:ln w="63500">
            <a:solidFill>
              <a:schemeClr val="bg2">
                <a:lumMod val="2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cxnSp>
        <p:nvCxnSpPr>
          <p:cNvPr id="20" name="Скругленная соединительная линия 19"/>
          <p:cNvCxnSpPr/>
          <p:nvPr/>
        </p:nvCxnSpPr>
        <p:spPr>
          <a:xfrm rot="10800000">
            <a:off x="4533902" y="2855616"/>
            <a:ext cx="2038348" cy="1830684"/>
          </a:xfrm>
          <a:prstGeom prst="curvedConnector3">
            <a:avLst>
              <a:gd name="adj1" fmla="val 50000"/>
            </a:avLst>
          </a:prstGeom>
          <a:ln w="63500">
            <a:solidFill>
              <a:schemeClr val="bg2">
                <a:lumMod val="25000"/>
              </a:schemeClr>
            </a:solidFill>
            <a:prstDash val="sysDash"/>
            <a:tailEnd type="stealth"/>
          </a:ln>
        </p:spPr>
        <p:style>
          <a:lnRef idx="1">
            <a:schemeClr val="accent1"/>
          </a:lnRef>
          <a:fillRef idx="0">
            <a:schemeClr val="accent1"/>
          </a:fillRef>
          <a:effectRef idx="0">
            <a:schemeClr val="accent1"/>
          </a:effectRef>
          <a:fontRef idx="minor">
            <a:schemeClr val="tx1"/>
          </a:fontRef>
        </p:style>
      </p:cxnSp>
      <p:pic>
        <p:nvPicPr>
          <p:cNvPr id="24" name="Рисунок 23"/>
          <p:cNvPicPr>
            <a:picLocks noChangeAspect="1"/>
          </p:cNvPicPr>
          <p:nvPr/>
        </p:nvPicPr>
        <p:blipFill rotWithShape="1">
          <a:blip r:embed="rId4"/>
          <a:srcRect l="18280" t="26456" r="13415" b="24239"/>
          <a:stretch/>
        </p:blipFill>
        <p:spPr bwMode="auto">
          <a:xfrm>
            <a:off x="5553075" y="343570"/>
            <a:ext cx="6156000" cy="3018287"/>
          </a:xfrm>
          <a:prstGeom prst="rect">
            <a:avLst/>
          </a:prstGeom>
          <a:ln>
            <a:noFill/>
          </a:ln>
          <a:extLst>
            <a:ext uri="{53640926-AAD7-44D8-BBD7-CCE9431645EC}">
              <a14:shadowObscured xmlns:a14="http://schemas.microsoft.com/office/drawing/2010/main"/>
            </a:ext>
          </a:extLst>
        </p:spPr>
      </p:pic>
      <p:cxnSp>
        <p:nvCxnSpPr>
          <p:cNvPr id="23" name="Прямая со стрелкой 22"/>
          <p:cNvCxnSpPr/>
          <p:nvPr/>
        </p:nvCxnSpPr>
        <p:spPr>
          <a:xfrm flipH="1" flipV="1">
            <a:off x="10091737" y="3257550"/>
            <a:ext cx="119064" cy="464841"/>
          </a:xfrm>
          <a:prstGeom prst="straightConnector1">
            <a:avLst/>
          </a:prstGeom>
          <a:ln w="63500">
            <a:solidFill>
              <a:schemeClr val="bg2">
                <a:lumMod val="25000"/>
              </a:schemeClr>
            </a:solidFill>
            <a:prstDash val="sysDot"/>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982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9448800" y="6492875"/>
            <a:ext cx="2743200" cy="365125"/>
          </a:xfrm>
        </p:spPr>
        <p:txBody>
          <a:bodyPr/>
          <a:lstStyle/>
          <a:p>
            <a:fld id="{79258DD5-BDEF-4232-802B-E4935196412A}" type="slidenum">
              <a:rPr lang="ru-RU" sz="1600" b="1" smtClean="0">
                <a:solidFill>
                  <a:schemeClr val="tx1"/>
                </a:solidFill>
                <a:latin typeface="Times New Roman" pitchFamily="18" charset="0"/>
                <a:cs typeface="Times New Roman" pitchFamily="18" charset="0"/>
              </a:rPr>
              <a:pPr/>
              <a:t>6</a:t>
            </a:fld>
            <a:endParaRPr lang="ru-RU" sz="1600" b="1" dirty="0">
              <a:solidFill>
                <a:schemeClr val="tx1"/>
              </a:solidFill>
              <a:latin typeface="Times New Roman" pitchFamily="18" charset="0"/>
              <a:cs typeface="Times New Roman" pitchFamily="18" charset="0"/>
            </a:endParaRPr>
          </a:p>
        </p:txBody>
      </p:sp>
      <p:pic>
        <p:nvPicPr>
          <p:cNvPr id="6146" name="Рисунок 10"/>
          <p:cNvPicPr>
            <a:picLocks noChangeAspect="1" noChangeArrowheads="1"/>
          </p:cNvPicPr>
          <p:nvPr/>
        </p:nvPicPr>
        <p:blipFill>
          <a:blip r:embed="rId2" cstate="print">
            <a:extLst>
              <a:ext uri="{28A0092B-C50C-407E-A947-70E740481C1C}">
                <a14:useLocalDpi xmlns:a14="http://schemas.microsoft.com/office/drawing/2010/main" val="0"/>
              </a:ext>
            </a:extLst>
          </a:blip>
          <a:srcRect r="13974" b="13474"/>
          <a:stretch>
            <a:fillRect/>
          </a:stretch>
        </p:blipFill>
        <p:spPr bwMode="auto">
          <a:xfrm>
            <a:off x="674483" y="540143"/>
            <a:ext cx="5040000" cy="301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Рисунок 6"/>
          <p:cNvPicPr>
            <a:picLocks noChangeAspect="1" noChangeArrowheads="1"/>
          </p:cNvPicPr>
          <p:nvPr/>
        </p:nvPicPr>
        <p:blipFill>
          <a:blip r:embed="rId3" cstate="print">
            <a:extLst>
              <a:ext uri="{28A0092B-C50C-407E-A947-70E740481C1C}">
                <a14:useLocalDpi xmlns:a14="http://schemas.microsoft.com/office/drawing/2010/main" val="0"/>
              </a:ext>
            </a:extLst>
          </a:blip>
          <a:srcRect l="385" t="8061" r="14104" b="12476"/>
          <a:stretch>
            <a:fillRect/>
          </a:stretch>
        </p:blipFill>
        <p:spPr bwMode="auto">
          <a:xfrm>
            <a:off x="6498771" y="555742"/>
            <a:ext cx="5040000" cy="310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Рисунок 4"/>
          <p:cNvPicPr>
            <a:picLocks noChangeAspect="1" noChangeArrowheads="1"/>
          </p:cNvPicPr>
          <p:nvPr/>
        </p:nvPicPr>
        <p:blipFill>
          <a:blip r:embed="rId4" cstate="print">
            <a:extLst>
              <a:ext uri="{28A0092B-C50C-407E-A947-70E740481C1C}">
                <a14:useLocalDpi xmlns:a14="http://schemas.microsoft.com/office/drawing/2010/main" val="0"/>
              </a:ext>
            </a:extLst>
          </a:blip>
          <a:srcRect t="839" r="13589" b="13417"/>
          <a:stretch>
            <a:fillRect/>
          </a:stretch>
        </p:blipFill>
        <p:spPr bwMode="auto">
          <a:xfrm>
            <a:off x="674483" y="3662068"/>
            <a:ext cx="5040000" cy="304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Рисунок 6"/>
          <p:cNvPicPr>
            <a:picLocks noChangeAspect="1" noChangeArrowheads="1"/>
          </p:cNvPicPr>
          <p:nvPr/>
        </p:nvPicPr>
        <p:blipFill>
          <a:blip r:embed="rId5" cstate="print">
            <a:extLst>
              <a:ext uri="{28A0092B-C50C-407E-A947-70E740481C1C}">
                <a14:useLocalDpi xmlns:a14="http://schemas.microsoft.com/office/drawing/2010/main" val="0"/>
              </a:ext>
            </a:extLst>
          </a:blip>
          <a:srcRect t="7767" r="13974" b="12038"/>
          <a:stretch>
            <a:fillRect/>
          </a:stretch>
        </p:blipFill>
        <p:spPr bwMode="auto">
          <a:xfrm>
            <a:off x="6547713" y="3662058"/>
            <a:ext cx="5040000" cy="308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230172" y="-11668"/>
            <a:ext cx="10961828" cy="369332"/>
          </a:xfrm>
          <a:prstGeom prst="rect">
            <a:avLst/>
          </a:prstGeom>
        </p:spPr>
        <p:txBody>
          <a:bodyPr wrap="square">
            <a:spAutoFit/>
          </a:bodyPr>
          <a:lstStyle/>
          <a:p>
            <a:r>
              <a:rPr lang="en-US" b="1" dirty="0">
                <a:latin typeface="Times New Roman" pitchFamily="18" charset="0"/>
                <a:cs typeface="Times New Roman" pitchFamily="18" charset="0"/>
              </a:rPr>
              <a:t>Daily variations of the coherence band of the </a:t>
            </a:r>
            <a:r>
              <a:rPr lang="en-US" b="1" dirty="0" err="1" smtClean="0">
                <a:latin typeface="Times New Roman" pitchFamily="18" charset="0"/>
                <a:cs typeface="Times New Roman" pitchFamily="18" charset="0"/>
              </a:rPr>
              <a:t>transionospheric</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radio channel for different seasons</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542606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1"/>
          <p:cNvSpPr>
            <a:spLocks noGrp="1"/>
          </p:cNvSpPr>
          <p:nvPr>
            <p:ph type="sldNum" sz="quarter" idx="12"/>
          </p:nvPr>
        </p:nvSpPr>
        <p:spPr>
          <a:xfrm>
            <a:off x="9448800" y="6492875"/>
            <a:ext cx="2743200" cy="365125"/>
          </a:xfrm>
        </p:spPr>
        <p:txBody>
          <a:bodyPr/>
          <a:lstStyle/>
          <a:p>
            <a:fld id="{79258DD5-BDEF-4232-802B-E4935196412A}" type="slidenum">
              <a:rPr lang="ru-RU" sz="1800" b="1" smtClean="0">
                <a:solidFill>
                  <a:prstClr val="black"/>
                </a:solidFill>
                <a:latin typeface="Times New Roman" pitchFamily="18" charset="0"/>
                <a:cs typeface="Times New Roman" pitchFamily="18" charset="0"/>
              </a:rPr>
              <a:pPr/>
              <a:t>7</a:t>
            </a:fld>
            <a:endParaRPr lang="ru-RU" sz="1800" b="1" dirty="0">
              <a:solidFill>
                <a:prstClr val="black"/>
              </a:solidFill>
              <a:latin typeface="Times New Roman" pitchFamily="18" charset="0"/>
              <a:cs typeface="Times New Roman" pitchFamily="18" charset="0"/>
            </a:endParaRPr>
          </a:p>
        </p:txBody>
      </p:sp>
      <p:sp>
        <p:nvSpPr>
          <p:cNvPr id="2" name="Прямоугольник 1"/>
          <p:cNvSpPr/>
          <p:nvPr/>
        </p:nvSpPr>
        <p:spPr>
          <a:xfrm>
            <a:off x="1485900" y="0"/>
            <a:ext cx="8963025" cy="369332"/>
          </a:xfrm>
          <a:prstGeom prst="rect">
            <a:avLst/>
          </a:prstGeom>
        </p:spPr>
        <p:txBody>
          <a:bodyPr wrap="square">
            <a:spAutoFit/>
          </a:bodyPr>
          <a:lstStyle/>
          <a:p>
            <a:pPr algn="ctr"/>
            <a:r>
              <a:rPr lang="en-US" b="1" dirty="0">
                <a:latin typeface="Times New Roman" pitchFamily="18" charset="0"/>
                <a:cs typeface="Times New Roman" pitchFamily="18" charset="0"/>
              </a:rPr>
              <a:t>Block diagram of the process of data </a:t>
            </a:r>
            <a:r>
              <a:rPr lang="en-US" b="1" dirty="0" smtClean="0">
                <a:latin typeface="Times New Roman" pitchFamily="18" charset="0"/>
                <a:cs typeface="Times New Roman" pitchFamily="18" charset="0"/>
              </a:rPr>
              <a:t>preparation for </a:t>
            </a:r>
            <a:r>
              <a:rPr lang="en-US" b="1" dirty="0">
                <a:latin typeface="Times New Roman" pitchFamily="18" charset="0"/>
                <a:cs typeface="Times New Roman" pitchFamily="18" charset="0"/>
              </a:rPr>
              <a:t>a recurrent neural network</a:t>
            </a:r>
            <a:endParaRPr lang="ru-RU" b="1" dirty="0">
              <a:latin typeface="Times New Roman" pitchFamily="18" charset="0"/>
              <a:cs typeface="Times New Roman" pitchFamily="18" charset="0"/>
            </a:endParaRPr>
          </a:p>
        </p:txBody>
      </p:sp>
      <p:sp>
        <p:nvSpPr>
          <p:cNvPr id="4" name="Прямоугольник 3"/>
          <p:cNvSpPr/>
          <p:nvPr/>
        </p:nvSpPr>
        <p:spPr>
          <a:xfrm>
            <a:off x="453390" y="574702"/>
            <a:ext cx="6096000" cy="5632311"/>
          </a:xfrm>
          <a:prstGeom prst="rect">
            <a:avLst/>
          </a:prstGeom>
        </p:spPr>
        <p:txBody>
          <a:bodyPr>
            <a:spAutoFit/>
          </a:bodyPr>
          <a:lstStyle/>
          <a:p>
            <a:pPr marL="342900" indent="-342900" algn="just">
              <a:buAutoNum type="arabicParenR"/>
            </a:pPr>
            <a:r>
              <a:rPr lang="en-US" dirty="0" smtClean="0">
                <a:latin typeface="Times New Roman" pitchFamily="18" charset="0"/>
                <a:cs typeface="Times New Roman" pitchFamily="18" charset="0"/>
              </a:rPr>
              <a:t>formation </a:t>
            </a:r>
            <a:r>
              <a:rPr lang="en-US" dirty="0">
                <a:latin typeface="Times New Roman" pitchFamily="18" charset="0"/>
                <a:cs typeface="Times New Roman" pitchFamily="18" charset="0"/>
              </a:rPr>
              <a:t>of a dataset for research. The dataset is generated based on data from ground-based GNSS stations, the values of which are accumulated on PSTU storage servers</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marL="342900" indent="-342900" algn="just">
              <a:buAutoNum type="arabicParenR"/>
            </a:pPr>
            <a:r>
              <a:rPr lang="en-US" dirty="0" smtClean="0">
                <a:latin typeface="Times New Roman" pitchFamily="18" charset="0"/>
                <a:cs typeface="Times New Roman" pitchFamily="18" charset="0"/>
              </a:rPr>
              <a:t>calculation </a:t>
            </a:r>
            <a:r>
              <a:rPr lang="en-US" dirty="0">
                <a:latin typeface="Times New Roman" pitchFamily="18" charset="0"/>
                <a:cs typeface="Times New Roman" pitchFamily="18" charset="0"/>
              </a:rPr>
              <a:t>of TEC and coherence band, recording of the results obtained in the database. Single samples of the time course of the coherence band that are missing due to reception errors are interpolated for the entire series. To eliminate high-frequency variations, filtering using the </a:t>
            </a:r>
            <a:r>
              <a:rPr lang="en-US" dirty="0" err="1">
                <a:latin typeface="Times New Roman" pitchFamily="18" charset="0"/>
                <a:cs typeface="Times New Roman" pitchFamily="18" charset="0"/>
              </a:rPr>
              <a:t>Hodrick</a:t>
            </a:r>
            <a:r>
              <a:rPr lang="en-US" dirty="0">
                <a:latin typeface="Times New Roman" pitchFamily="18" charset="0"/>
                <a:cs typeface="Times New Roman" pitchFamily="18" charset="0"/>
              </a:rPr>
              <a:t>-Prescott method is used</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marL="342900" indent="-342900" algn="just">
              <a:buAutoNum type="arabicParenR"/>
            </a:pPr>
            <a:r>
              <a:rPr lang="en-US" dirty="0" smtClean="0">
                <a:latin typeface="Times New Roman" pitchFamily="18" charset="0"/>
                <a:cs typeface="Times New Roman" pitchFamily="18" charset="0"/>
              </a:rPr>
              <a:t>formation </a:t>
            </a:r>
            <a:r>
              <a:rPr lang="en-US" dirty="0">
                <a:latin typeface="Times New Roman" pitchFamily="18" charset="0"/>
                <a:cs typeface="Times New Roman" pitchFamily="18" charset="0"/>
              </a:rPr>
              <a:t>of a </a:t>
            </a:r>
            <a:r>
              <a:rPr lang="en-US" dirty="0" err="1">
                <a:latin typeface="Times New Roman" pitchFamily="18" charset="0"/>
                <a:cs typeface="Times New Roman" pitchFamily="18" charset="0"/>
              </a:rPr>
              <a:t>dataframe</a:t>
            </a:r>
            <a:r>
              <a:rPr lang="en-US" dirty="0">
                <a:latin typeface="Times New Roman" pitchFamily="18" charset="0"/>
                <a:cs typeface="Times New Roman" pitchFamily="18" charset="0"/>
              </a:rPr>
              <a:t> with date-time format indexes and additional predictors. Temporal components and components of the coherence band values of neighboring GNSS stations were used as predictors. Temporal predictors include such predictors as minutes, hours, day of the week, season of the year, month number, day number of the year. Thus, the generated </a:t>
            </a:r>
            <a:r>
              <a:rPr lang="en-US" dirty="0" err="1">
                <a:latin typeface="Times New Roman" pitchFamily="18" charset="0"/>
                <a:cs typeface="Times New Roman" pitchFamily="18" charset="0"/>
              </a:rPr>
              <a:t>dataframe</a:t>
            </a:r>
            <a:r>
              <a:rPr lang="en-US" dirty="0">
                <a:latin typeface="Times New Roman" pitchFamily="18" charset="0"/>
                <a:cs typeface="Times New Roman" pitchFamily="18" charset="0"/>
              </a:rPr>
              <a:t> contains a temporary objective function (the course of the coherence band) and 9 </a:t>
            </a:r>
            <a:r>
              <a:rPr lang="en-US" dirty="0" smtClean="0">
                <a:latin typeface="Times New Roman" pitchFamily="18" charset="0"/>
                <a:cs typeface="Times New Roman" pitchFamily="18" charset="0"/>
              </a:rPr>
              <a:t>predictors</a:t>
            </a:r>
            <a:r>
              <a:rPr lang="ru-RU" dirty="0" smtClean="0">
                <a:latin typeface="Times New Roman" pitchFamily="18" charset="0"/>
                <a:cs typeface="Times New Roman" pitchFamily="18" charset="0"/>
              </a:rPr>
              <a:t>;</a:t>
            </a:r>
          </a:p>
          <a:p>
            <a:pPr marL="342900" indent="-342900" algn="just">
              <a:buAutoNum type="arabicParenR"/>
            </a:pPr>
            <a:r>
              <a:rPr lang="en-US" dirty="0" smtClean="0">
                <a:latin typeface="Times New Roman" pitchFamily="18" charset="0"/>
                <a:cs typeface="Times New Roman" pitchFamily="18" charset="0"/>
              </a:rPr>
              <a:t>creation </a:t>
            </a:r>
            <a:r>
              <a:rPr lang="en-US" dirty="0">
                <a:latin typeface="Times New Roman" pitchFamily="18" charset="0"/>
                <a:cs typeface="Times New Roman" pitchFamily="18" charset="0"/>
              </a:rPr>
              <a:t>of a three-dimensional array for further use in preparing the training and test parts.</a:t>
            </a:r>
            <a:endParaRPr lang="ru-RU" dirty="0">
              <a:latin typeface="Times New Roman" pitchFamily="18" charset="0"/>
              <a:cs typeface="Times New Roman" pitchFamily="18" charset="0"/>
            </a:endParaRPr>
          </a:p>
        </p:txBody>
      </p:sp>
      <p:pic>
        <p:nvPicPr>
          <p:cNvPr id="5" name="Picture 2" descr="C:\Users\Лёшка\Downloads\Вестник_по_отчет.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25" y="368032"/>
            <a:ext cx="3744000" cy="6115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000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0699" y="90785"/>
            <a:ext cx="8429625" cy="369332"/>
          </a:xfrm>
          <a:prstGeom prst="rect">
            <a:avLst/>
          </a:prstGeom>
        </p:spPr>
        <p:txBody>
          <a:bodyPr wrap="square">
            <a:spAutoFit/>
          </a:bodyPr>
          <a:lstStyle/>
          <a:p>
            <a:pPr lvl="0" algn="ctr" fontAlgn="base">
              <a:spcBef>
                <a:spcPts val="800"/>
              </a:spcBef>
              <a:spcAft>
                <a:spcPts val="400"/>
              </a:spcAft>
              <a:buSzPts val="1000"/>
              <a:tabLst>
                <a:tab pos="137160" algn="l"/>
                <a:tab pos="365760" algn="l"/>
              </a:tabLst>
            </a:pPr>
            <a:r>
              <a:rPr lang="en-US" b="1" kern="0" dirty="0" smtClean="0">
                <a:latin typeface="Times New Roman" pitchFamily="18" charset="0"/>
                <a:ea typeface="MS Mincho"/>
                <a:cs typeface="Times New Roman" pitchFamily="18" charset="0"/>
              </a:rPr>
              <a:t>Algorithm for preparing data and training neural network models for forecasting</a:t>
            </a:r>
            <a:endParaRPr lang="ru-RU" b="1" u="none" strike="noStrike" kern="0" dirty="0">
              <a:effectLst/>
              <a:latin typeface="Times New Roman" pitchFamily="18" charset="0"/>
              <a:ea typeface="MS Mincho"/>
              <a:cs typeface="Times New Roman" pitchFamily="18" charset="0"/>
            </a:endParaRPr>
          </a:p>
        </p:txBody>
      </p:sp>
      <p:sp>
        <p:nvSpPr>
          <p:cNvPr id="4" name="TextBox 3"/>
          <p:cNvSpPr txBox="1"/>
          <p:nvPr/>
        </p:nvSpPr>
        <p:spPr>
          <a:xfrm>
            <a:off x="11849493" y="6443220"/>
            <a:ext cx="300082" cy="369332"/>
          </a:xfrm>
          <a:prstGeom prst="rect">
            <a:avLst/>
          </a:prstGeom>
          <a:noFill/>
        </p:spPr>
        <p:txBody>
          <a:bodyPr wrap="none" rtlCol="0">
            <a:spAutoFit/>
          </a:bodyPr>
          <a:lstStyle/>
          <a:p>
            <a:pPr defTabSz="914363"/>
            <a:r>
              <a:rPr lang="en-US" b="1" dirty="0" smtClean="0">
                <a:solidFill>
                  <a:prstClr val="black"/>
                </a:solidFill>
                <a:latin typeface="Times New Roman" pitchFamily="18" charset="0"/>
                <a:cs typeface="Times New Roman" pitchFamily="18" charset="0"/>
              </a:rPr>
              <a:t>7</a:t>
            </a:r>
            <a:endParaRPr lang="ru-RU" b="1" dirty="0">
              <a:solidFill>
                <a:prstClr val="black"/>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8837" y="652025"/>
            <a:ext cx="3440656" cy="554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368753" y="515469"/>
            <a:ext cx="7572375" cy="6186309"/>
          </a:xfrm>
          <a:prstGeom prst="rect">
            <a:avLst/>
          </a:prstGeom>
        </p:spPr>
        <p:txBody>
          <a:bodyPr wrap="square">
            <a:spAutoFit/>
          </a:bodyPr>
          <a:lstStyle/>
          <a:p>
            <a:pPr algn="just"/>
            <a:r>
              <a:rPr lang="ru-RU" dirty="0" smtClean="0">
                <a:latin typeface="Times New Roman" pitchFamily="18" charset="0"/>
                <a:cs typeface="Times New Roman" pitchFamily="18" charset="0"/>
              </a:rPr>
              <a:t>1) </a:t>
            </a:r>
            <a:r>
              <a:rPr lang="en-US" dirty="0" smtClean="0">
                <a:latin typeface="Times New Roman" pitchFamily="18" charset="0"/>
                <a:cs typeface="Times New Roman" pitchFamily="18" charset="0"/>
              </a:rPr>
              <a:t>loading </a:t>
            </a:r>
            <a:r>
              <a:rPr lang="en-US" dirty="0">
                <a:latin typeface="Times New Roman" pitchFamily="18" charset="0"/>
                <a:cs typeface="Times New Roman" pitchFamily="18" charset="0"/>
              </a:rPr>
              <a:t>of training and test samples into the </a:t>
            </a:r>
            <a:r>
              <a:rPr lang="en-US" dirty="0" err="1">
                <a:latin typeface="Times New Roman" pitchFamily="18" charset="0"/>
                <a:cs typeface="Times New Roman" pitchFamily="18" charset="0"/>
              </a:rPr>
              <a:t>hyperparameter</a:t>
            </a:r>
            <a:r>
              <a:rPr lang="en-US" dirty="0">
                <a:latin typeface="Times New Roman" pitchFamily="18" charset="0"/>
                <a:cs typeface="Times New Roman" pitchFamily="18" charset="0"/>
              </a:rPr>
              <a:t> search function of the neural network, prepared</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process of searching for optimal </a:t>
            </a:r>
            <a:r>
              <a:rPr lang="en-US" dirty="0" err="1">
                <a:latin typeface="Times New Roman" pitchFamily="18" charset="0"/>
                <a:cs typeface="Times New Roman" pitchFamily="18" charset="0"/>
              </a:rPr>
              <a:t>hyperparameters</a:t>
            </a:r>
            <a:r>
              <a:rPr lang="en-US" dirty="0">
                <a:latin typeface="Times New Roman" pitchFamily="18" charset="0"/>
                <a:cs typeface="Times New Roman" pitchFamily="18" charset="0"/>
              </a:rPr>
              <a:t> was controlled using the </a:t>
            </a:r>
            <a:r>
              <a:rPr lang="en-US" dirty="0" err="1">
                <a:latin typeface="Times New Roman" pitchFamily="18" charset="0"/>
                <a:cs typeface="Times New Roman" pitchFamily="18" charset="0"/>
              </a:rPr>
              <a:t>Keras</a:t>
            </a:r>
            <a:r>
              <a:rPr lang="en-US" dirty="0">
                <a:latin typeface="Times New Roman" pitchFamily="18" charset="0"/>
                <a:cs typeface="Times New Roman" pitchFamily="18" charset="0"/>
              </a:rPr>
              <a:t> Tuner tool, to ensure systematic exploration of the </a:t>
            </a:r>
            <a:r>
              <a:rPr lang="en-US" dirty="0" err="1">
                <a:latin typeface="Times New Roman" pitchFamily="18" charset="0"/>
                <a:cs typeface="Times New Roman" pitchFamily="18" charset="0"/>
              </a:rPr>
              <a:t>hyperparameter</a:t>
            </a:r>
            <a:r>
              <a:rPr lang="en-US" dirty="0">
                <a:latin typeface="Times New Roman" pitchFamily="18" charset="0"/>
                <a:cs typeface="Times New Roman" pitchFamily="18" charset="0"/>
              </a:rPr>
              <a:t> space and selection of the best parameters based on the model quality metrics using the Bayesian </a:t>
            </a:r>
            <a:r>
              <a:rPr lang="en-US" dirty="0" err="1">
                <a:latin typeface="Times New Roman" pitchFamily="18" charset="0"/>
                <a:cs typeface="Times New Roman" pitchFamily="18" charset="0"/>
              </a:rPr>
              <a:t>Optimizator</a:t>
            </a:r>
            <a:r>
              <a:rPr lang="en-US" dirty="0">
                <a:latin typeface="Times New Roman" pitchFamily="18" charset="0"/>
                <a:cs typeface="Times New Roman" pitchFamily="18" charset="0"/>
              </a:rPr>
              <a:t> method (Bayesian Optimizer);</a:t>
            </a:r>
          </a:p>
          <a:p>
            <a:pPr algn="just">
              <a:tabLst>
                <a:tab pos="361950" algn="l"/>
              </a:tabLst>
            </a:pPr>
            <a:r>
              <a:rPr lang="en-US" dirty="0">
                <a:latin typeface="Times New Roman" pitchFamily="18" charset="0"/>
                <a:cs typeface="Times New Roman" pitchFamily="18" charset="0"/>
              </a:rPr>
              <a:t>2)	based on the specified ranges of </a:t>
            </a:r>
            <a:r>
              <a:rPr lang="en-US" dirty="0" err="1">
                <a:latin typeface="Times New Roman" pitchFamily="18" charset="0"/>
                <a:cs typeface="Times New Roman" pitchFamily="18" charset="0"/>
              </a:rPr>
              <a:t>hyperparameters</a:t>
            </a:r>
            <a:r>
              <a:rPr lang="en-US" dirty="0">
                <a:latin typeface="Times New Roman" pitchFamily="18" charset="0"/>
                <a:cs typeface="Times New Roman" pitchFamily="18" charset="0"/>
              </a:rPr>
              <a:t> of the neural network, the search space was formed. When organizing the </a:t>
            </a:r>
            <a:r>
              <a:rPr lang="en-US" dirty="0" err="1">
                <a:latin typeface="Times New Roman" pitchFamily="18" charset="0"/>
                <a:cs typeface="Times New Roman" pitchFamily="18" charset="0"/>
              </a:rPr>
              <a:t>hyperparameter</a:t>
            </a:r>
            <a:r>
              <a:rPr lang="en-US" dirty="0">
                <a:latin typeface="Times New Roman" pitchFamily="18" charset="0"/>
                <a:cs typeface="Times New Roman" pitchFamily="18" charset="0"/>
              </a:rPr>
              <a:t> space, first of all, the ranges of the number of neurons for each layer of the neural network were set in increments of 4. In LSTM layers, the range varied from 64 to 300 neurons, in Dense layers - from 32 to 240 neurons.;</a:t>
            </a:r>
          </a:p>
          <a:p>
            <a:pPr algn="just">
              <a:tabLst>
                <a:tab pos="361950" algn="l"/>
              </a:tabLst>
            </a:pPr>
            <a:r>
              <a:rPr lang="en-US" dirty="0">
                <a:latin typeface="Times New Roman" pitchFamily="18" charset="0"/>
                <a:cs typeface="Times New Roman" pitchFamily="18" charset="0"/>
              </a:rPr>
              <a:t>3)	running a cyclic search, during which all newly formed recurrent neural network structures are trained and validated using the metrics of mean absolute percentage error (MAPE), mean absolute error (MAE) and coefficient of determination (R2);</a:t>
            </a:r>
          </a:p>
          <a:p>
            <a:pPr algn="just">
              <a:tabLst>
                <a:tab pos="361950" algn="l"/>
              </a:tabLst>
            </a:pPr>
            <a:r>
              <a:rPr lang="en-US" dirty="0">
                <a:latin typeface="Times New Roman" pitchFamily="18" charset="0"/>
                <a:cs typeface="Times New Roman" pitchFamily="18" charset="0"/>
              </a:rPr>
              <a:t>4)	saving the results of training and validation for later analysis, similar to the structure of a synthesized recurrent neural network;</a:t>
            </a:r>
          </a:p>
          <a:p>
            <a:pPr algn="just">
              <a:tabLst>
                <a:tab pos="361950" algn="l"/>
              </a:tabLst>
            </a:pPr>
            <a:r>
              <a:rPr lang="en-US" dirty="0">
                <a:latin typeface="Times New Roman" pitchFamily="18" charset="0"/>
                <a:cs typeface="Times New Roman" pitchFamily="18" charset="0"/>
              </a:rPr>
              <a:t>5)	selection of ten promising post-cycle models for further analysis based on the MAPE metric. These models are tested on forecasts ranging from 1 to 7 days. Since the size of the test sample changes as the size of the training sample changes, a different recurrent neural network model is trained and stored for each of the ranges.</a:t>
            </a:r>
          </a:p>
        </p:txBody>
      </p:sp>
    </p:spTree>
    <p:extLst>
      <p:ext uri="{BB962C8B-B14F-4D97-AF65-F5344CB8AC3E}">
        <p14:creationId xmlns:p14="http://schemas.microsoft.com/office/powerpoint/2010/main" val="1843311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250" y="351177"/>
            <a:ext cx="4680000" cy="28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1250" y="3262426"/>
            <a:ext cx="4680000" cy="28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Номер слайда 1"/>
          <p:cNvSpPr txBox="1">
            <a:spLocks/>
          </p:cNvSpPr>
          <p:nvPr/>
        </p:nvSpPr>
        <p:spPr>
          <a:xfrm>
            <a:off x="9448800" y="6492875"/>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258DD5-BDEF-4232-802B-E4935196412A}" type="slidenum">
              <a:rPr lang="ru-RU" sz="1800" b="1" smtClean="0">
                <a:solidFill>
                  <a:prstClr val="black"/>
                </a:solidFill>
                <a:latin typeface="Times New Roman" pitchFamily="18" charset="0"/>
                <a:cs typeface="Times New Roman" pitchFamily="18" charset="0"/>
              </a:rPr>
              <a:pPr/>
              <a:t>9</a:t>
            </a:fld>
            <a:endParaRPr lang="ru-RU" sz="1800" b="1" dirty="0">
              <a:solidFill>
                <a:prstClr val="black"/>
              </a:solidFill>
              <a:latin typeface="Times New Roman" pitchFamily="18" charset="0"/>
              <a:cs typeface="Times New Roman" pitchFamily="18" charset="0"/>
            </a:endParaRPr>
          </a:p>
        </p:txBody>
      </p:sp>
      <p:sp>
        <p:nvSpPr>
          <p:cNvPr id="3" name="Прямоугольник 2"/>
          <p:cNvSpPr/>
          <p:nvPr/>
        </p:nvSpPr>
        <p:spPr>
          <a:xfrm>
            <a:off x="2886074" y="-26357"/>
            <a:ext cx="7620000" cy="369332"/>
          </a:xfrm>
          <a:prstGeom prst="rect">
            <a:avLst/>
          </a:prstGeom>
        </p:spPr>
        <p:txBody>
          <a:bodyPr wrap="square">
            <a:spAutoFit/>
          </a:bodyPr>
          <a:lstStyle/>
          <a:p>
            <a:r>
              <a:rPr lang="en-US" b="1" dirty="0" smtClean="0">
                <a:latin typeface="Times New Roman" pitchFamily="18" charset="0"/>
                <a:cs typeface="Times New Roman" pitchFamily="18" charset="0"/>
              </a:rPr>
              <a:t>Experiments on predicting coherence bands using neural networks</a:t>
            </a:r>
            <a:endParaRPr lang="ru-RU" b="1" dirty="0">
              <a:latin typeface="Times New Roman" pitchFamily="18" charset="0"/>
              <a:cs typeface="Times New Roman" pitchFamily="18" charset="0"/>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910" y="3456050"/>
            <a:ext cx="4714783" cy="279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0" y="6137476"/>
            <a:ext cx="6096000" cy="738664"/>
          </a:xfrm>
          <a:prstGeom prst="rect">
            <a:avLst/>
          </a:prstGeom>
        </p:spPr>
        <p:txBody>
          <a:bodyPr>
            <a:spAutoFit/>
          </a:bodyPr>
          <a:lstStyle/>
          <a:p>
            <a:pPr algn="ctr"/>
            <a:r>
              <a:rPr lang="en-US" sz="1400" i="1" dirty="0">
                <a:latin typeface="Times New Roman" pitchFamily="18" charset="0"/>
                <a:cs typeface="Times New Roman" pitchFamily="18" charset="0"/>
              </a:rPr>
              <a:t>Summary result for metrics including average absolute percentage error,</a:t>
            </a:r>
          </a:p>
          <a:p>
            <a:pPr algn="ctr"/>
            <a:r>
              <a:rPr lang="en-US" sz="1400" i="1" dirty="0">
                <a:latin typeface="Times New Roman" pitchFamily="18" charset="0"/>
                <a:cs typeface="Times New Roman" pitchFamily="18" charset="0"/>
              </a:rPr>
              <a:t>coefficient of determination, average absolute error and confidence interval</a:t>
            </a:r>
          </a:p>
          <a:p>
            <a:pPr algn="ctr"/>
            <a:r>
              <a:rPr lang="en-US" sz="1400" i="1" dirty="0">
                <a:latin typeface="Times New Roman" pitchFamily="18" charset="0"/>
                <a:cs typeface="Times New Roman" pitchFamily="18" charset="0"/>
              </a:rPr>
              <a:t>for a forecast in the range of 1 to 7 days</a:t>
            </a:r>
            <a:endParaRPr lang="ru-RU" sz="1400" i="1" dirty="0">
              <a:latin typeface="Times New Roman" pitchFamily="18" charset="0"/>
              <a:cs typeface="Times New Roman" pitchFamily="18" charset="0"/>
            </a:endParaRPr>
          </a:p>
        </p:txBody>
      </p:sp>
      <p:sp>
        <p:nvSpPr>
          <p:cNvPr id="6" name="Прямоугольник 5"/>
          <p:cNvSpPr/>
          <p:nvPr/>
        </p:nvSpPr>
        <p:spPr>
          <a:xfrm>
            <a:off x="6158500" y="6137476"/>
            <a:ext cx="6096000" cy="738664"/>
          </a:xfrm>
          <a:prstGeom prst="rect">
            <a:avLst/>
          </a:prstGeom>
        </p:spPr>
        <p:txBody>
          <a:bodyPr>
            <a:spAutoFit/>
          </a:bodyPr>
          <a:lstStyle/>
          <a:p>
            <a:pPr algn="ctr"/>
            <a:r>
              <a:rPr lang="en-US" sz="1400" i="1" dirty="0" smtClean="0">
                <a:latin typeface="Times New Roman" pitchFamily="18" charset="0"/>
                <a:cs typeface="Times New Roman" pitchFamily="18" charset="0"/>
              </a:rPr>
              <a:t>Training </a:t>
            </a:r>
            <a:r>
              <a:rPr lang="en-US" sz="1400" i="1" dirty="0">
                <a:latin typeface="Times New Roman" pitchFamily="18" charset="0"/>
                <a:cs typeface="Times New Roman" pitchFamily="18" charset="0"/>
              </a:rPr>
              <a:t>and validation results </a:t>
            </a:r>
            <a:r>
              <a:rPr lang="en-US" sz="1400" i="1" dirty="0" smtClean="0">
                <a:latin typeface="Times New Roman" pitchFamily="18" charset="0"/>
                <a:cs typeface="Times New Roman" pitchFamily="18" charset="0"/>
              </a:rPr>
              <a:t>based on </a:t>
            </a:r>
            <a:r>
              <a:rPr lang="en-US" sz="1400" i="1" dirty="0">
                <a:latin typeface="Times New Roman" pitchFamily="18" charset="0"/>
                <a:cs typeface="Times New Roman" pitchFamily="18" charset="0"/>
              </a:rPr>
              <a:t>the average absolute percentage error metric </a:t>
            </a:r>
            <a:r>
              <a:rPr lang="en-US" sz="1400" i="1" dirty="0" smtClean="0">
                <a:latin typeface="Times New Roman" pitchFamily="18" charset="0"/>
                <a:cs typeface="Times New Roman" pitchFamily="18" charset="0"/>
              </a:rPr>
              <a:t> of </a:t>
            </a:r>
            <a:r>
              <a:rPr lang="en-US" sz="1400" i="1" dirty="0">
                <a:latin typeface="Times New Roman" pitchFamily="18" charset="0"/>
                <a:cs typeface="Times New Roman" pitchFamily="18" charset="0"/>
              </a:rPr>
              <a:t>a synthesized recurrent neural network</a:t>
            </a:r>
          </a:p>
          <a:p>
            <a:pPr algn="ctr"/>
            <a:r>
              <a:rPr lang="en-US" sz="1400" i="1" dirty="0">
                <a:latin typeface="Times New Roman" pitchFamily="18" charset="0"/>
                <a:cs typeface="Times New Roman" pitchFamily="18" charset="0"/>
              </a:rPr>
              <a:t>with a forecast for 1 and 7 days</a:t>
            </a:r>
          </a:p>
        </p:txBody>
      </p:sp>
      <p:sp>
        <p:nvSpPr>
          <p:cNvPr id="7" name="Прямоугольник 6"/>
          <p:cNvSpPr/>
          <p:nvPr/>
        </p:nvSpPr>
        <p:spPr>
          <a:xfrm>
            <a:off x="86749" y="168804"/>
            <a:ext cx="6609325" cy="3444020"/>
          </a:xfrm>
          <a:prstGeom prst="rect">
            <a:avLst/>
          </a:prstGeom>
        </p:spPr>
        <p:txBody>
          <a:bodyPr wrap="square">
            <a:spAutoFit/>
          </a:bodyPr>
          <a:lstStyle/>
          <a:p>
            <a:pPr indent="182880" algn="just">
              <a:lnSpc>
                <a:spcPct val="95000"/>
              </a:lnSpc>
              <a:tabLst>
                <a:tab pos="182880" algn="l"/>
              </a:tabLst>
            </a:pPr>
            <a:r>
              <a:rPr lang="en-US" sz="1600" spc="-5" dirty="0" smtClean="0">
                <a:latin typeface="Times New Roman" pitchFamily="18" charset="0"/>
                <a:ea typeface="MS Mincho"/>
                <a:cs typeface="Times New Roman" pitchFamily="18" charset="0"/>
              </a:rPr>
              <a:t>The </a:t>
            </a:r>
            <a:r>
              <a:rPr lang="en-US" sz="1600" spc="-5" dirty="0">
                <a:latin typeface="Times New Roman" pitchFamily="18" charset="0"/>
                <a:ea typeface="MS Mincho"/>
                <a:cs typeface="Times New Roman" pitchFamily="18" charset="0"/>
              </a:rPr>
              <a:t>interpretation of the obtained data referred to the question of the influence of structural parameters of the synthesized recurrent neural network on the forecasting accuracy. As a result of the analysis, some limits of the </a:t>
            </a:r>
            <a:r>
              <a:rPr lang="en-US" sz="1600" spc="-5" dirty="0" err="1">
                <a:latin typeface="Times New Roman" pitchFamily="18" charset="0"/>
                <a:ea typeface="MS Mincho"/>
                <a:cs typeface="Times New Roman" pitchFamily="18" charset="0"/>
              </a:rPr>
              <a:t>hyperparameter</a:t>
            </a:r>
            <a:r>
              <a:rPr lang="en-US" sz="1600" spc="-5" dirty="0">
                <a:latin typeface="Times New Roman" pitchFamily="18" charset="0"/>
                <a:ea typeface="MS Mincho"/>
                <a:cs typeface="Times New Roman" pitchFamily="18" charset="0"/>
              </a:rPr>
              <a:t> space of the neural network were determined, namely, the layer activation function - SELY (Self-Normalizing Neural Networks), the number of LSTM layers up to two, the number of neurons for one layer up to 300, the Adam optimization function with the training step up to 0.001. The accuracy of training and validation of the model by MAPE metrics was less than 5% (3.3% on average), which indicates a high accuracy of fitting the network coefficients to the studied time course. </a:t>
            </a:r>
            <a:endParaRPr lang="en-US" sz="1600" spc="-5" dirty="0" smtClean="0">
              <a:latin typeface="Times New Roman" pitchFamily="18" charset="0"/>
              <a:ea typeface="MS Mincho"/>
              <a:cs typeface="Times New Roman" pitchFamily="18" charset="0"/>
            </a:endParaRPr>
          </a:p>
          <a:p>
            <a:pPr indent="182880" algn="just">
              <a:lnSpc>
                <a:spcPct val="95000"/>
              </a:lnSpc>
              <a:tabLst>
                <a:tab pos="182880" algn="l"/>
              </a:tabLst>
            </a:pPr>
            <a:r>
              <a:rPr lang="en-US" sz="1600" spc="-5" dirty="0" smtClean="0">
                <a:latin typeface="Times New Roman" pitchFamily="18" charset="0"/>
                <a:ea typeface="MS Mincho"/>
                <a:cs typeface="Times New Roman" pitchFamily="18" charset="0"/>
              </a:rPr>
              <a:t>Forecast </a:t>
            </a:r>
            <a:r>
              <a:rPr lang="en-US" sz="1600" spc="-5" dirty="0">
                <a:latin typeface="Times New Roman" pitchFamily="18" charset="0"/>
                <a:ea typeface="MS Mincho"/>
                <a:cs typeface="Times New Roman" pitchFamily="18" charset="0"/>
              </a:rPr>
              <a:t>accuracy for all ranges, except for the six-day range, fits within the confidence intervals. In terms of the coefficient of determination, the models for 1 and 6 days have medium accuracy (76 % on average), and the others have high accuracy (94 % on average).</a:t>
            </a:r>
            <a:endParaRPr lang="ru-RU" sz="1600" spc="-5" dirty="0">
              <a:effectLst/>
              <a:latin typeface="Times New Roman" pitchFamily="18" charset="0"/>
              <a:ea typeface="MS Mincho"/>
              <a:cs typeface="Times New Roman" pitchFamily="18" charset="0"/>
            </a:endParaRPr>
          </a:p>
        </p:txBody>
      </p:sp>
    </p:spTree>
    <p:extLst>
      <p:ext uri="{BB962C8B-B14F-4D97-AF65-F5344CB8AC3E}">
        <p14:creationId xmlns:p14="http://schemas.microsoft.com/office/powerpoint/2010/main" val="416573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7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1295</Words>
  <Application>Microsoft Office PowerPoint</Application>
  <PresentationFormat>Произвольный</PresentationFormat>
  <Paragraphs>94</Paragraphs>
  <Slides>13</Slides>
  <Notes>3</Notes>
  <HiddenSlides>0</HiddenSlides>
  <MMClips>0</MMClips>
  <ScaleCrop>false</ScaleCrop>
  <HeadingPairs>
    <vt:vector size="6" baseType="variant">
      <vt:variant>
        <vt:lpstr>Тема</vt:lpstr>
      </vt:variant>
      <vt:variant>
        <vt:i4>4</vt:i4>
      </vt:variant>
      <vt:variant>
        <vt:lpstr>Внедренные серверы OLE</vt:lpstr>
      </vt:variant>
      <vt:variant>
        <vt:i4>4</vt:i4>
      </vt:variant>
      <vt:variant>
        <vt:lpstr>Заголовки слайдов</vt:lpstr>
      </vt:variant>
      <vt:variant>
        <vt:i4>13</vt:i4>
      </vt:variant>
    </vt:vector>
  </HeadingPairs>
  <TitlesOfParts>
    <vt:vector size="21" baseType="lpstr">
      <vt:lpstr>Тема Office</vt:lpstr>
      <vt:lpstr>2_Тема Office</vt:lpstr>
      <vt:lpstr>7_Тема Office</vt:lpstr>
      <vt:lpstr>1_Тема Office</vt:lpstr>
      <vt:lpstr>Формула</vt:lpstr>
      <vt:lpstr>Equation.DSMT4</vt:lpstr>
      <vt:lpstr>Equation</vt:lpstr>
      <vt:lpstr>Microsoft Equation 3.0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Vladimi</dc:creator>
  <cp:lastModifiedBy>Лёшка</cp:lastModifiedBy>
  <cp:revision>105</cp:revision>
  <dcterms:created xsi:type="dcterms:W3CDTF">2022-04-20T18:42:53Z</dcterms:created>
  <dcterms:modified xsi:type="dcterms:W3CDTF">2024-09-03T13:39:04Z</dcterms:modified>
</cp:coreProperties>
</file>