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8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F05E-886F-45AE-A7AC-CFCD88EE99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85D4-BEB8-4294-8129-AF0AC03D16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941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F05E-886F-45AE-A7AC-CFCD88EE99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85D4-BEB8-4294-8129-AF0AC03D16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564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F05E-886F-45AE-A7AC-CFCD88EE99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85D4-BEB8-4294-8129-AF0AC03D16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297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F05E-886F-45AE-A7AC-CFCD88EE99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85D4-BEB8-4294-8129-AF0AC03D16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544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F05E-886F-45AE-A7AC-CFCD88EE99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85D4-BEB8-4294-8129-AF0AC03D16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395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F05E-886F-45AE-A7AC-CFCD88EE99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85D4-BEB8-4294-8129-AF0AC03D16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224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F05E-886F-45AE-A7AC-CFCD88EE99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85D4-BEB8-4294-8129-AF0AC03D16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827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F05E-886F-45AE-A7AC-CFCD88EE99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85D4-BEB8-4294-8129-AF0AC03D16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487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F05E-886F-45AE-A7AC-CFCD88EE99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85D4-BEB8-4294-8129-AF0AC03D16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40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F05E-886F-45AE-A7AC-CFCD88EE99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85D4-BEB8-4294-8129-AF0AC03D16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76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F05E-886F-45AE-A7AC-CFCD88EE99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85D4-BEB8-4294-8129-AF0AC03D16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885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7F05E-886F-45AE-A7AC-CFCD88EE99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185D4-BEB8-4294-8129-AF0AC03D16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96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7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742" y="1785258"/>
            <a:ext cx="12044515" cy="238760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Book Antiqua" panose="02040602050305030304" pitchFamily="18" charset="0"/>
              </a:rPr>
              <a:t>INVESTIGATION OF THE RADIAL DISTRIBUTION OF EUF RADIATION SOURCES IN LASER PLASMA USING THE ABEL TRANSFORM</a:t>
            </a:r>
            <a:endParaRPr lang="ru-RU" sz="4000" dirty="0">
              <a:latin typeface="Book Antiqua" panose="020406020503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991" y="4312332"/>
            <a:ext cx="9349338" cy="2333398"/>
          </a:xfrm>
        </p:spPr>
        <p:txBody>
          <a:bodyPr>
            <a:normAutofit/>
          </a:bodyPr>
          <a:lstStyle/>
          <a:p>
            <a:r>
              <a:rPr lang="en-US" sz="2800" b="1" u="sng" dirty="0" err="1">
                <a:latin typeface="Book Antiqua" panose="02040602050305030304" pitchFamily="18" charset="0"/>
              </a:rPr>
              <a:t>Valeie</a:t>
            </a:r>
            <a:r>
              <a:rPr lang="ru-RU" sz="2800" b="1" u="sng" dirty="0">
                <a:latin typeface="Book Antiqua" panose="02040602050305030304" pitchFamily="18" charset="0"/>
              </a:rPr>
              <a:t> Е. </a:t>
            </a:r>
            <a:r>
              <a:rPr lang="en-US" sz="2800" b="1" u="sng" dirty="0" err="1">
                <a:latin typeface="Book Antiqua" panose="02040602050305030304" pitchFamily="18" charset="0"/>
              </a:rPr>
              <a:t>Guseva</a:t>
            </a:r>
            <a:r>
              <a:rPr lang="ru-RU" dirty="0">
                <a:latin typeface="Book Antiqua" panose="02040602050305030304" pitchFamily="18" charset="0"/>
              </a:rPr>
              <a:t>, </a:t>
            </a:r>
            <a:r>
              <a:rPr lang="en-US" dirty="0">
                <a:latin typeface="Book Antiqua" panose="02040602050305030304" pitchFamily="18" charset="0"/>
              </a:rPr>
              <a:t>A. N. </a:t>
            </a:r>
            <a:r>
              <a:rPr lang="en-US" dirty="0" err="1">
                <a:latin typeface="Book Antiqua" panose="02040602050305030304" pitchFamily="18" charset="0"/>
              </a:rPr>
              <a:t>Nechay</a:t>
            </a:r>
            <a:r>
              <a:rPr lang="ru-RU" dirty="0">
                <a:latin typeface="Book Antiqua" panose="02040602050305030304" pitchFamily="18" charset="0"/>
              </a:rPr>
              <a:t>, А. А. </a:t>
            </a:r>
            <a:r>
              <a:rPr lang="en-US" dirty="0" err="1">
                <a:latin typeface="Book Antiqua" panose="02040602050305030304" pitchFamily="18" charset="0"/>
              </a:rPr>
              <a:t>Perecalov</a:t>
            </a:r>
            <a:r>
              <a:rPr lang="ru-RU" dirty="0">
                <a:latin typeface="Book Antiqua" panose="02040602050305030304" pitchFamily="18" charset="0"/>
              </a:rPr>
              <a:t>, </a:t>
            </a:r>
            <a:r>
              <a:rPr lang="en-US" dirty="0">
                <a:latin typeface="Book Antiqua" panose="02040602050305030304" pitchFamily="18" charset="0"/>
              </a:rPr>
              <a:t>N. I. </a:t>
            </a:r>
            <a:r>
              <a:rPr lang="en-US" dirty="0" err="1">
                <a:latin typeface="Book Antiqua" panose="02040602050305030304" pitchFamily="18" charset="0"/>
              </a:rPr>
              <a:t>Chkhalo</a:t>
            </a:r>
            <a:endParaRPr lang="ru-RU" dirty="0">
              <a:latin typeface="Book Antiqua" panose="02040602050305030304" pitchFamily="18" charset="0"/>
            </a:endParaRPr>
          </a:p>
          <a:p>
            <a:endParaRPr lang="ru-RU" dirty="0">
              <a:latin typeface="Book Antiqua" panose="02040602050305030304" pitchFamily="18" charset="0"/>
            </a:endParaRPr>
          </a:p>
          <a:p>
            <a:endParaRPr lang="ru-RU" dirty="0">
              <a:latin typeface="Book Antiqua" panose="02040602050305030304" pitchFamily="18" charset="0"/>
            </a:endParaRPr>
          </a:p>
          <a:p>
            <a:endParaRPr lang="ru-RU" dirty="0">
              <a:latin typeface="Book Antiqua" panose="02040602050305030304" pitchFamily="18" charset="0"/>
            </a:endParaRPr>
          </a:p>
          <a:p>
            <a:r>
              <a:rPr lang="ru-RU" sz="2000" dirty="0">
                <a:latin typeface="Book Antiqua" panose="02040602050305030304" pitchFamily="18" charset="0"/>
              </a:rPr>
              <a:t>Нижний Новгород, 2024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8954" y="318336"/>
            <a:ext cx="1625024" cy="57649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696033" y="894831"/>
            <a:ext cx="2030369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2240"/>
              </a:spcBef>
              <a:spcAft>
                <a:spcPts val="373"/>
              </a:spcAft>
              <a:buClr>
                <a:srgbClr val="1CADE4"/>
              </a:buClr>
              <a:buSzPct val="100000"/>
            </a:pPr>
            <a:r>
              <a:rPr lang="ru-RU" sz="1600" b="1" cap="all" spc="373" dirty="0">
                <a:solidFill>
                  <a:srgbClr val="2055A4"/>
                </a:solidFill>
                <a:latin typeface="Garamond" panose="02020404030301010803"/>
              </a:rPr>
              <a:t>Ифм</a:t>
            </a:r>
            <a:r>
              <a:rPr lang="ru-RU" sz="1600" b="1" cap="all" spc="373" dirty="0">
                <a:solidFill>
                  <a:srgbClr val="215946"/>
                </a:solidFill>
                <a:latin typeface="Garamond" panose="02020404030301010803"/>
              </a:rPr>
              <a:t> </a:t>
            </a:r>
            <a:r>
              <a:rPr lang="ru-RU" sz="1600" b="1" cap="all" spc="373" dirty="0">
                <a:solidFill>
                  <a:srgbClr val="2055A4"/>
                </a:solidFill>
                <a:latin typeface="Garamond" panose="02020404030301010803"/>
              </a:rPr>
              <a:t>РАН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2674DB1-6EFC-429F-9D3D-ABAB3A864B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572" y="286003"/>
            <a:ext cx="965822" cy="92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801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01526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Installation Scheme</a:t>
            </a:r>
            <a:endParaRPr lang="ru-RU" dirty="0"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80544" y="210759"/>
            <a:ext cx="3857658" cy="52506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400" dirty="0">
                <a:latin typeface="Book Antiqua" panose="02040602050305030304" pitchFamily="18" charset="0"/>
              </a:rPr>
              <a:t>1 – </a:t>
            </a:r>
            <a:r>
              <a:rPr lang="en-US" sz="2400" dirty="0" err="1">
                <a:latin typeface="Book Antiqua" panose="02040602050305030304" pitchFamily="18" charset="0"/>
              </a:rPr>
              <a:t>Nd:YAG</a:t>
            </a:r>
            <a:r>
              <a:rPr lang="en-US" sz="2400" dirty="0">
                <a:latin typeface="Book Antiqua" panose="02040602050305030304" pitchFamily="18" charset="0"/>
              </a:rPr>
              <a:t> laser</a:t>
            </a:r>
            <a:endParaRPr lang="ru-RU" sz="24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Book Antiqua" panose="02040602050305030304" pitchFamily="18" charset="0"/>
              </a:rPr>
              <a:t>2 – </a:t>
            </a:r>
            <a:r>
              <a:rPr lang="en-US" sz="2400" dirty="0">
                <a:latin typeface="Book Antiqua" panose="02040602050305030304" pitchFamily="18" charset="0"/>
              </a:rPr>
              <a:t>dividing plate</a:t>
            </a:r>
            <a:endParaRPr lang="ru-RU" sz="24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Book Antiqua" panose="02040602050305030304" pitchFamily="18" charset="0"/>
              </a:rPr>
              <a:t>3 – </a:t>
            </a:r>
            <a:r>
              <a:rPr lang="en-US" sz="2400" dirty="0">
                <a:latin typeface="Book Antiqua" panose="02040602050305030304" pitchFamily="18" charset="0"/>
              </a:rPr>
              <a:t>power meter</a:t>
            </a:r>
            <a:endParaRPr lang="ru-RU" sz="24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Book Antiqua" panose="02040602050305030304" pitchFamily="18" charset="0"/>
              </a:rPr>
              <a:t>4 – </a:t>
            </a:r>
            <a:r>
              <a:rPr lang="en-US" sz="2400" dirty="0">
                <a:latin typeface="Book Antiqua" panose="02040602050305030304" pitchFamily="18" charset="0"/>
              </a:rPr>
              <a:t>prism</a:t>
            </a:r>
            <a:endParaRPr lang="ru-RU" sz="24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Book Antiqua" panose="02040602050305030304" pitchFamily="18" charset="0"/>
              </a:rPr>
              <a:t>5 – </a:t>
            </a:r>
            <a:r>
              <a:rPr lang="en-US" sz="2400" dirty="0">
                <a:latin typeface="Book Antiqua" panose="02040602050305030304" pitchFamily="18" charset="0"/>
              </a:rPr>
              <a:t>the introductory window</a:t>
            </a:r>
            <a:endParaRPr lang="ru-RU" sz="24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Book Antiqua" panose="02040602050305030304" pitchFamily="18" charset="0"/>
              </a:rPr>
              <a:t>6 – </a:t>
            </a:r>
            <a:r>
              <a:rPr lang="en-US" sz="2400" dirty="0">
                <a:latin typeface="Book Antiqua" panose="02040602050305030304" pitchFamily="18" charset="0"/>
              </a:rPr>
              <a:t>vacuum chamber</a:t>
            </a:r>
            <a:endParaRPr lang="ru-RU" sz="24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Book Antiqua" panose="02040602050305030304" pitchFamily="18" charset="0"/>
              </a:rPr>
              <a:t>7 – </a:t>
            </a:r>
            <a:r>
              <a:rPr lang="en-US" sz="2400" dirty="0">
                <a:latin typeface="Book Antiqua" panose="02040602050305030304" pitchFamily="18" charset="0"/>
              </a:rPr>
              <a:t>the lens</a:t>
            </a:r>
            <a:endParaRPr lang="ru-RU" sz="24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Book Antiqua" panose="02040602050305030304" pitchFamily="18" charset="0"/>
              </a:rPr>
              <a:t>8 – </a:t>
            </a:r>
            <a:r>
              <a:rPr lang="en-US" sz="2400" dirty="0">
                <a:latin typeface="Book Antiqua" panose="02040602050305030304" pitchFamily="18" charset="0"/>
              </a:rPr>
              <a:t>the nozzle</a:t>
            </a:r>
            <a:endParaRPr lang="ru-RU" sz="24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Book Antiqua" panose="02040602050305030304" pitchFamily="18" charset="0"/>
              </a:rPr>
              <a:t>9 – </a:t>
            </a:r>
            <a:r>
              <a:rPr lang="en-US" sz="2400" dirty="0">
                <a:latin typeface="Book Antiqua" panose="02040602050305030304" pitchFamily="18" charset="0"/>
              </a:rPr>
              <a:t>laser spark</a:t>
            </a:r>
            <a:endParaRPr lang="ru-RU" sz="24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Book Antiqua" panose="02040602050305030304" pitchFamily="18" charset="0"/>
              </a:rPr>
              <a:t>10 – </a:t>
            </a:r>
            <a:r>
              <a:rPr lang="en-US" sz="2400" dirty="0">
                <a:latin typeface="Book Antiqua" panose="02040602050305030304" pitchFamily="18" charset="0"/>
              </a:rPr>
              <a:t>EUV microscope</a:t>
            </a:r>
            <a:endParaRPr lang="ru-RU" sz="24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Book Antiqua" panose="02040602050305030304" pitchFamily="18" charset="0"/>
              </a:rPr>
              <a:t>11, 12 – </a:t>
            </a:r>
            <a:r>
              <a:rPr lang="en-US" sz="2400" dirty="0">
                <a:latin typeface="Book Antiqua" panose="02040602050305030304" pitchFamily="18" charset="0"/>
              </a:rPr>
              <a:t>EUV mirrors</a:t>
            </a:r>
            <a:endParaRPr lang="ru-RU" sz="24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Book Antiqua" panose="02040602050305030304" pitchFamily="18" charset="0"/>
              </a:rPr>
              <a:t>13 – </a:t>
            </a:r>
            <a:r>
              <a:rPr lang="en-US" sz="2400" dirty="0">
                <a:latin typeface="Book Antiqua" panose="02040602050305030304" pitchFamily="18" charset="0"/>
              </a:rPr>
              <a:t>detector</a:t>
            </a:r>
            <a:endParaRPr lang="ru-RU" sz="24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ru-RU" dirty="0">
              <a:latin typeface="Book Antiqua" panose="0204060205030503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3120" r="5303"/>
          <a:stretch/>
        </p:blipFill>
        <p:spPr>
          <a:xfrm>
            <a:off x="1" y="793393"/>
            <a:ext cx="6410068" cy="47544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7815" y="5672152"/>
            <a:ext cx="89643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Book Antiqua" panose="02040602050305030304" pitchFamily="18" charset="0"/>
              </a:rPr>
              <a:t>Laser parameters</a:t>
            </a:r>
            <a:r>
              <a:rPr lang="ru-RU" sz="2000" dirty="0">
                <a:latin typeface="Book Antiqua" panose="02040602050305030304" pitchFamily="18" charset="0"/>
              </a:rPr>
              <a:t>: </a:t>
            </a:r>
            <a:r>
              <a:rPr lang="el-GR" sz="2000" dirty="0">
                <a:latin typeface="Book Antiqua" panose="02040602050305030304" pitchFamily="18" charset="0"/>
              </a:rPr>
              <a:t>τ</a:t>
            </a:r>
            <a:r>
              <a:rPr lang="ru-RU" sz="2000" dirty="0">
                <a:latin typeface="Book Antiqua" panose="02040602050305030304" pitchFamily="18" charset="0"/>
              </a:rPr>
              <a:t> = 4 </a:t>
            </a:r>
            <a:r>
              <a:rPr lang="en-US" sz="2000" dirty="0">
                <a:latin typeface="Book Antiqua" panose="02040602050305030304" pitchFamily="18" charset="0"/>
              </a:rPr>
              <a:t>ns</a:t>
            </a:r>
            <a:r>
              <a:rPr lang="ru-RU" sz="2000" dirty="0">
                <a:latin typeface="Book Antiqua" panose="02040602050305030304" pitchFamily="18" charset="0"/>
              </a:rPr>
              <a:t>, </a:t>
            </a:r>
            <a:r>
              <a:rPr lang="el-GR" sz="2000" dirty="0">
                <a:latin typeface="Book Antiqua" panose="02040602050305030304" pitchFamily="18" charset="0"/>
              </a:rPr>
              <a:t>λ</a:t>
            </a:r>
            <a:r>
              <a:rPr lang="ru-RU" sz="2000" dirty="0">
                <a:latin typeface="Book Antiqua" panose="02040602050305030304" pitchFamily="18" charset="0"/>
              </a:rPr>
              <a:t> = 1064 </a:t>
            </a:r>
            <a:r>
              <a:rPr lang="en-US" sz="2000" dirty="0">
                <a:latin typeface="Book Antiqua" panose="02040602050305030304" pitchFamily="18" charset="0"/>
              </a:rPr>
              <a:t>nm</a:t>
            </a:r>
            <a:r>
              <a:rPr lang="ru-RU" sz="2000" dirty="0">
                <a:latin typeface="Book Antiqua" panose="02040602050305030304" pitchFamily="18" charset="0"/>
              </a:rPr>
              <a:t>, </a:t>
            </a:r>
            <a:r>
              <a:rPr lang="en-US" sz="2000" dirty="0">
                <a:latin typeface="Book Antiqua" panose="02040602050305030304" pitchFamily="18" charset="0"/>
              </a:rPr>
              <a:t>f</a:t>
            </a:r>
            <a:r>
              <a:rPr lang="ru-RU" sz="2000" dirty="0">
                <a:latin typeface="Book Antiqua" panose="02040602050305030304" pitchFamily="18" charset="0"/>
              </a:rPr>
              <a:t> =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ru-RU" sz="2000" dirty="0">
                <a:latin typeface="Book Antiqua" panose="02040602050305030304" pitchFamily="18" charset="0"/>
              </a:rPr>
              <a:t>10 </a:t>
            </a:r>
            <a:r>
              <a:rPr lang="en-US" sz="2000" dirty="0">
                <a:latin typeface="Book Antiqua" panose="02040602050305030304" pitchFamily="18" charset="0"/>
              </a:rPr>
              <a:t>Hz</a:t>
            </a:r>
            <a:r>
              <a:rPr lang="ru-RU" sz="2000" dirty="0">
                <a:latin typeface="Book Antiqua" panose="02040602050305030304" pitchFamily="18" charset="0"/>
              </a:rPr>
              <a:t>.</a:t>
            </a:r>
          </a:p>
          <a:p>
            <a:r>
              <a:rPr lang="en-US" sz="2000" dirty="0">
                <a:latin typeface="Book Antiqua" panose="02040602050305030304" pitchFamily="18" charset="0"/>
              </a:rPr>
              <a:t>Target parameters</a:t>
            </a:r>
            <a:r>
              <a:rPr lang="ru-RU" sz="2000" dirty="0">
                <a:latin typeface="Book Antiqua" panose="02040602050305030304" pitchFamily="18" charset="0"/>
              </a:rPr>
              <a:t>: </a:t>
            </a:r>
            <a:r>
              <a:rPr lang="en-US" sz="2000" dirty="0" err="1">
                <a:latin typeface="Book Antiqua" panose="02040602050305030304" pitchFamily="18" charset="0"/>
              </a:rPr>
              <a:t>Ar</a:t>
            </a:r>
            <a:r>
              <a:rPr lang="ru-RU" sz="2000" dirty="0">
                <a:latin typeface="Book Antiqua" panose="02040602050305030304" pitchFamily="18" charset="0"/>
              </a:rPr>
              <a:t>, </a:t>
            </a:r>
            <a:r>
              <a:rPr lang="en-US" sz="2000" dirty="0">
                <a:latin typeface="Book Antiqua" panose="02040602050305030304" pitchFamily="18" charset="0"/>
              </a:rPr>
              <a:t>Kr, </a:t>
            </a:r>
            <a:r>
              <a:rPr lang="en-US" sz="2000" dirty="0" err="1">
                <a:latin typeface="Book Antiqua" panose="02040602050305030304" pitchFamily="18" charset="0"/>
              </a:rPr>
              <a:t>Xe</a:t>
            </a:r>
            <a:r>
              <a:rPr lang="ru-RU" sz="2000" dirty="0">
                <a:latin typeface="Book Antiqua" panose="02040602050305030304" pitchFamily="18" charset="0"/>
              </a:rPr>
              <a:t>; </a:t>
            </a:r>
            <a:r>
              <a:rPr lang="en-US" sz="2000" dirty="0">
                <a:latin typeface="Book Antiqua" panose="02040602050305030304" pitchFamily="18" charset="0"/>
              </a:rPr>
              <a:t>p = </a:t>
            </a:r>
            <a:r>
              <a:rPr lang="ru-RU" sz="2000" dirty="0">
                <a:latin typeface="Book Antiqua" panose="02040602050305030304" pitchFamily="18" charset="0"/>
              </a:rPr>
              <a:t>3-10 </a:t>
            </a:r>
            <a:r>
              <a:rPr lang="en-US" sz="2000" dirty="0">
                <a:latin typeface="Book Antiqua" panose="02040602050305030304" pitchFamily="18" charset="0"/>
              </a:rPr>
              <a:t>bar</a:t>
            </a:r>
            <a:r>
              <a:rPr lang="ru-RU" sz="2000" dirty="0">
                <a:latin typeface="Book Antiqua" panose="02040602050305030304" pitchFamily="18" charset="0"/>
              </a:rPr>
              <a:t>, </a:t>
            </a:r>
            <a:r>
              <a:rPr lang="en-US" sz="2000" dirty="0">
                <a:latin typeface="Book Antiqua" panose="02040602050305030304" pitchFamily="18" charset="0"/>
              </a:rPr>
              <a:t>conic nozzle d</a:t>
            </a:r>
            <a:r>
              <a:rPr lang="ru-RU" sz="2000" baseline="-25000" dirty="0">
                <a:latin typeface="Book Antiqua" panose="02040602050305030304" pitchFamily="18" charset="0"/>
              </a:rPr>
              <a:t>кр</a:t>
            </a:r>
            <a:r>
              <a:rPr lang="ru-RU" sz="2000" dirty="0">
                <a:latin typeface="Book Antiqua" panose="02040602050305030304" pitchFamily="18" charset="0"/>
              </a:rPr>
              <a:t>=500 µ</a:t>
            </a:r>
            <a:r>
              <a:rPr lang="en-US" sz="2000" dirty="0">
                <a:latin typeface="Book Antiqua" panose="02040602050305030304" pitchFamily="18" charset="0"/>
              </a:rPr>
              <a:t>m</a:t>
            </a:r>
            <a:r>
              <a:rPr lang="ru-RU" sz="2000" dirty="0">
                <a:latin typeface="Book Antiqua" panose="02040602050305030304" pitchFamily="18" charset="0"/>
              </a:rPr>
              <a:t>.</a:t>
            </a:r>
          </a:p>
          <a:p>
            <a:r>
              <a:rPr lang="en-US" sz="2000" dirty="0">
                <a:latin typeface="Book Antiqua" panose="02040602050305030304" pitchFamily="18" charset="0"/>
              </a:rPr>
              <a:t>EUV microscope parameters</a:t>
            </a:r>
            <a:r>
              <a:rPr lang="ru-RU" sz="2000" dirty="0">
                <a:latin typeface="Book Antiqua" panose="02040602050305030304" pitchFamily="18" charset="0"/>
              </a:rPr>
              <a:t>: </a:t>
            </a:r>
            <a:r>
              <a:rPr lang="el-GR" sz="2000" dirty="0">
                <a:latin typeface="Book Antiqua" panose="02040602050305030304" pitchFamily="18" charset="0"/>
              </a:rPr>
              <a:t>λ</a:t>
            </a:r>
            <a:r>
              <a:rPr lang="ru-RU" sz="2000" dirty="0">
                <a:latin typeface="Book Antiqua" panose="02040602050305030304" pitchFamily="18" charset="0"/>
              </a:rPr>
              <a:t> = 11.25 </a:t>
            </a:r>
            <a:r>
              <a:rPr lang="en-US" sz="2000" dirty="0">
                <a:latin typeface="Book Antiqua" panose="02040602050305030304" pitchFamily="18" charset="0"/>
              </a:rPr>
              <a:t>nm</a:t>
            </a:r>
            <a:r>
              <a:rPr lang="ru-RU" sz="2000" dirty="0">
                <a:latin typeface="Book Antiqua" panose="02040602050305030304" pitchFamily="18" charset="0"/>
              </a:rPr>
              <a:t>,</a:t>
            </a:r>
            <a:r>
              <a:rPr lang="en-US" sz="2000" dirty="0">
                <a:latin typeface="Book Antiqua" panose="02040602050305030304" pitchFamily="18" charset="0"/>
              </a:rPr>
              <a:t> CMOS</a:t>
            </a:r>
            <a:r>
              <a:rPr lang="ru-RU" sz="2000" dirty="0">
                <a:latin typeface="Book Antiqua" panose="02040602050305030304" pitchFamily="18" charset="0"/>
              </a:rPr>
              <a:t> </a:t>
            </a:r>
            <a:r>
              <a:rPr lang="en-US" sz="2000" dirty="0">
                <a:latin typeface="Book Antiqua" panose="02040602050305030304" pitchFamily="18" charset="0"/>
              </a:rPr>
              <a:t>matrix detector</a:t>
            </a:r>
            <a:r>
              <a:rPr lang="ru-RU" sz="2000" dirty="0">
                <a:latin typeface="Book Antiqua" panose="02040602050305030304" pitchFamily="18" charset="0"/>
              </a:rPr>
              <a:t> 2048х2048.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7598" y="300763"/>
            <a:ext cx="3190194" cy="2354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776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806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Images of laser spark and Abel Transformation</a:t>
            </a:r>
            <a:endParaRPr lang="ru-RU" dirty="0"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287" y="5966816"/>
            <a:ext cx="4449536" cy="734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Book Antiqua" panose="02040602050305030304" pitchFamily="18" charset="0"/>
              </a:rPr>
              <a:t>Projection of the radiation of ions </a:t>
            </a:r>
            <a:r>
              <a:rPr lang="en-US" sz="2000" dirty="0" err="1">
                <a:latin typeface="Book Antiqua" panose="02040602050305030304" pitchFamily="18" charset="0"/>
              </a:rPr>
              <a:t>Ar</a:t>
            </a:r>
            <a:r>
              <a:rPr lang="en-US" sz="2000" dirty="0">
                <a:latin typeface="Book Antiqua" panose="02040602050305030304" pitchFamily="18" charset="0"/>
              </a:rPr>
              <a:t>-VII, Kr-IX and </a:t>
            </a:r>
            <a:r>
              <a:rPr lang="en-US" sz="2000" dirty="0" err="1">
                <a:latin typeface="Book Antiqua" panose="02040602050305030304" pitchFamily="18" charset="0"/>
              </a:rPr>
              <a:t>Xe</a:t>
            </a:r>
            <a:r>
              <a:rPr lang="en-US" sz="2000" dirty="0">
                <a:latin typeface="Book Antiqua" panose="02040602050305030304" pitchFamily="18" charset="0"/>
              </a:rPr>
              <a:t>-XI at λ=11.25 nm</a:t>
            </a:r>
            <a:endParaRPr lang="ru-RU" sz="2000" dirty="0">
              <a:latin typeface="Book Antiqua" panose="0204060205030503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04" y="1010744"/>
            <a:ext cx="1494045" cy="481253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850" y="1010744"/>
            <a:ext cx="982748" cy="481253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9399" y="1010743"/>
            <a:ext cx="962912" cy="481254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83126" y="1291350"/>
            <a:ext cx="5026068" cy="372818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389606" y="831601"/>
            <a:ext cx="29870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Book Antiqua" panose="02040602050305030304" pitchFamily="18" charset="0"/>
              </a:rPr>
              <a:t>The original image is a projection of </a:t>
            </a:r>
            <a:r>
              <a:rPr lang="en-US" b="1" i="1" dirty="0">
                <a:latin typeface="Book Antiqua" panose="02040602050305030304" pitchFamily="18" charset="0"/>
              </a:rPr>
              <a:t>P (x, z) </a:t>
            </a:r>
            <a:r>
              <a:rPr lang="en-US" dirty="0">
                <a:latin typeface="Book Antiqua" panose="02040602050305030304" pitchFamily="18" charset="0"/>
              </a:rPr>
              <a:t>on a 2048x2048 pixel grid</a:t>
            </a:r>
          </a:p>
          <a:p>
            <a:pPr algn="just"/>
            <a:endParaRPr lang="en-US" dirty="0">
              <a:latin typeface="Book Antiqua" panose="02040602050305030304" pitchFamily="18" charset="0"/>
            </a:endParaRPr>
          </a:p>
          <a:p>
            <a:pPr algn="just"/>
            <a:r>
              <a:rPr lang="en-US" dirty="0">
                <a:latin typeface="Book Antiqua" panose="02040602050305030304" pitchFamily="18" charset="0"/>
              </a:rPr>
              <a:t>1 pixel = 1.3 µm</a:t>
            </a:r>
            <a:endParaRPr lang="ru-RU" dirty="0">
              <a:latin typeface="Book Antiqua" panose="0204060205030503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723651" y="961759"/>
            <a:ext cx="32209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latin typeface="Book Antiqua" panose="02040602050305030304" pitchFamily="18" charset="0"/>
              </a:rPr>
              <a:t>The obtained radial distribution of radiation centers </a:t>
            </a:r>
            <a:r>
              <a:rPr lang="en-US" sz="2000" b="1" i="1" dirty="0">
                <a:latin typeface="Book Antiqua" panose="02040602050305030304" pitchFamily="18" charset="0"/>
              </a:rPr>
              <a:t>I (r, z)</a:t>
            </a:r>
            <a:endParaRPr lang="ru-RU" sz="2000" b="1" i="1" dirty="0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4412265" y="4900643"/>
                <a:ext cx="3373300" cy="7902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ru-RU" sz="200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ru-RU" sz="2000" i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ru-RU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ru-RU" sz="2000" i="0">
                          <a:latin typeface="Cambria Math" panose="02040503050406030204" pitchFamily="18" charset="0"/>
                        </a:rPr>
                        <m:t>=2</m:t>
                      </m:r>
                      <m:nary>
                        <m:naryPr>
                          <m:limLoc m:val="subSup"/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begChr m:val="|"/>
                              <m:endChr m:val="|"/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sub>
                        <m:sup>
                          <m:r>
                            <a:rPr lang="ru-RU" sz="2000" i="0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"/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  <m:t>𝑟𝐼</m:t>
                                  </m:r>
                                  <m:r>
                                    <a:rPr lang="ru-RU" sz="2000" i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ru-RU" sz="2000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</m:d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ru-RU" sz="20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ru-RU" sz="20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ru-RU" sz="20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ru-RU" sz="2000" i="1">
                              <a:latin typeface="Cambria Math" panose="02040503050406030204" pitchFamily="18" charset="0"/>
                            </a:rPr>
                            <m:t>𝑑𝑟</m:t>
                          </m:r>
                        </m:e>
                      </m:nary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2265" y="4900643"/>
                <a:ext cx="3373300" cy="7902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8053162" y="4880578"/>
                <a:ext cx="4006481" cy="7593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ru-RU" sz="200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ru-RU" sz="2000" i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ru-RU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ru-RU" sz="2000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2000" i="1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nary>
                        <m:naryPr>
                          <m:limLoc m:val="subSup"/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ru-RU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ru-RU" sz="2000" i="0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  <m:t>𝑑𝑃</m:t>
                                      </m:r>
                                      <m:d>
                                        <m:dPr>
                                          <m:ctrlPr>
                                            <a:rPr lang="ru-RU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ru-RU" sz="20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ru-RU" sz="2000" i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ru-RU" sz="2000" i="1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  <m:t>𝑑𝑥</m:t>
                                      </m:r>
                                    </m:den>
                                  </m:f>
                                </m:e>
                              </m:d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ru-RU" sz="20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ru-RU" sz="20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ru-RU" sz="20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  <m:r>
                        <a:rPr lang="ru-RU" sz="20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3162" y="4880578"/>
                <a:ext cx="4006481" cy="7593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8519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0074"/>
            <a:ext cx="4919871" cy="50297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1" y="7004"/>
            <a:ext cx="10515600" cy="67376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Argon Spark</a:t>
            </a:r>
            <a:endParaRPr lang="ru-RU" dirty="0">
              <a:latin typeface="Book Antiqua" panose="0204060205030503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1607" y="1102782"/>
            <a:ext cx="2853310" cy="4664210"/>
          </a:xfrm>
          <a:prstGeom prst="rect">
            <a:avLst/>
          </a:prstGeom>
        </p:spPr>
      </p:pic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0930122"/>
              </p:ext>
            </p:extLst>
          </p:nvPr>
        </p:nvGraphicFramePr>
        <p:xfrm>
          <a:off x="7272131" y="941500"/>
          <a:ext cx="5222559" cy="4860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Graph" r:id="rId5" imgW="3920760" imgH="3000960" progId="Origin95.Graph">
                  <p:embed/>
                </p:oleObj>
              </mc:Choice>
              <mc:Fallback>
                <p:oleObj name="Graph" r:id="rId5" imgW="3920760" imgH="3000960" progId="Origin95.Graph">
                  <p:embed/>
                  <p:pic>
                    <p:nvPicPr>
                      <p:cNvPr id="7" name="Объект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72131" y="941500"/>
                        <a:ext cx="5222559" cy="48604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5618" y="5541616"/>
            <a:ext cx="4233590" cy="523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1600" dirty="0">
                <a:latin typeface="Book Antiqua" panose="02040602050305030304" pitchFamily="18" charset="0"/>
              </a:rPr>
              <a:t>Argon spark projection and the resulting radial distribution</a:t>
            </a:r>
            <a:endParaRPr lang="ru-RU" sz="1600" dirty="0">
              <a:latin typeface="Book Antiqua" panose="0204060205030503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7512" y="45965"/>
            <a:ext cx="54382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Book Antiqua" panose="02040602050305030304" pitchFamily="18" charset="0"/>
              </a:rPr>
              <a:t>Nd:YAG</a:t>
            </a:r>
            <a:r>
              <a:rPr lang="en-US" dirty="0">
                <a:latin typeface="Book Antiqua" panose="02040602050305030304" pitchFamily="18" charset="0"/>
              </a:rPr>
              <a:t> laser</a:t>
            </a:r>
            <a:r>
              <a:rPr lang="ru-RU" dirty="0">
                <a:latin typeface="Book Antiqua" panose="02040602050305030304" pitchFamily="18" charset="0"/>
              </a:rPr>
              <a:t>, </a:t>
            </a:r>
            <a:r>
              <a:rPr lang="el-GR" dirty="0">
                <a:latin typeface="Book Antiqua" panose="02040602050305030304" pitchFamily="18" charset="0"/>
              </a:rPr>
              <a:t>τ</a:t>
            </a:r>
            <a:r>
              <a:rPr lang="ru-RU" dirty="0">
                <a:latin typeface="Book Antiqua" panose="02040602050305030304" pitchFamily="18" charset="0"/>
              </a:rPr>
              <a:t>=4 </a:t>
            </a:r>
            <a:r>
              <a:rPr lang="en-US" dirty="0">
                <a:latin typeface="Book Antiqua" panose="02040602050305030304" pitchFamily="18" charset="0"/>
              </a:rPr>
              <a:t>ns</a:t>
            </a:r>
            <a:r>
              <a:rPr lang="ru-RU" dirty="0">
                <a:latin typeface="Book Antiqua" panose="02040602050305030304" pitchFamily="18" charset="0"/>
              </a:rPr>
              <a:t>, </a:t>
            </a:r>
            <a:r>
              <a:rPr lang="en-US" dirty="0">
                <a:latin typeface="Book Antiqua" panose="02040602050305030304" pitchFamily="18" charset="0"/>
              </a:rPr>
              <a:t>d</a:t>
            </a:r>
            <a:r>
              <a:rPr lang="ru-RU" baseline="-25000" dirty="0">
                <a:latin typeface="Book Antiqua" panose="02040602050305030304" pitchFamily="18" charset="0"/>
              </a:rPr>
              <a:t>ф</a:t>
            </a:r>
            <a:r>
              <a:rPr lang="ru-RU" dirty="0">
                <a:latin typeface="Book Antiqua" panose="02040602050305030304" pitchFamily="18" charset="0"/>
              </a:rPr>
              <a:t>=66 µ</a:t>
            </a:r>
            <a:r>
              <a:rPr lang="en-US" dirty="0">
                <a:latin typeface="Book Antiqua" panose="02040602050305030304" pitchFamily="18" charset="0"/>
              </a:rPr>
              <a:t>m</a:t>
            </a:r>
            <a:endParaRPr lang="ru-RU" dirty="0">
              <a:latin typeface="Book Antiqua" panose="02040602050305030304" pitchFamily="18" charset="0"/>
            </a:endParaRPr>
          </a:p>
          <a:p>
            <a:r>
              <a:rPr lang="en-US" dirty="0" err="1">
                <a:latin typeface="Book Antiqua" panose="02040602050305030304" pitchFamily="18" charset="0"/>
              </a:rPr>
              <a:t>Ar</a:t>
            </a:r>
            <a:r>
              <a:rPr lang="en-US" dirty="0">
                <a:latin typeface="Book Antiqua" panose="02040602050305030304" pitchFamily="18" charset="0"/>
              </a:rPr>
              <a:t> target</a:t>
            </a:r>
            <a:r>
              <a:rPr lang="ru-RU" dirty="0">
                <a:latin typeface="Book Antiqua" panose="02040602050305030304" pitchFamily="18" charset="0"/>
              </a:rPr>
              <a:t>, </a:t>
            </a:r>
            <a:r>
              <a:rPr lang="en-US" dirty="0">
                <a:latin typeface="Book Antiqua" panose="02040602050305030304" pitchFamily="18" charset="0"/>
              </a:rPr>
              <a:t>p=5</a:t>
            </a:r>
            <a:r>
              <a:rPr lang="ru-RU" dirty="0">
                <a:latin typeface="Book Antiqua" panose="02040602050305030304" pitchFamily="18" charset="0"/>
              </a:rPr>
              <a:t> </a:t>
            </a:r>
            <a:r>
              <a:rPr lang="en-US" dirty="0">
                <a:latin typeface="Book Antiqua" panose="02040602050305030304" pitchFamily="18" charset="0"/>
              </a:rPr>
              <a:t>bar</a:t>
            </a:r>
            <a:r>
              <a:rPr lang="ru-RU" dirty="0">
                <a:latin typeface="Book Antiqua" panose="02040602050305030304" pitchFamily="18" charset="0"/>
              </a:rPr>
              <a:t>, </a:t>
            </a:r>
            <a:r>
              <a:rPr lang="en-US" dirty="0">
                <a:latin typeface="Book Antiqua" panose="02040602050305030304" pitchFamily="18" charset="0"/>
              </a:rPr>
              <a:t>d</a:t>
            </a:r>
            <a:r>
              <a:rPr lang="ru-RU" baseline="-25000" dirty="0">
                <a:latin typeface="Book Antiqua" panose="02040602050305030304" pitchFamily="18" charset="0"/>
              </a:rPr>
              <a:t>кр</a:t>
            </a:r>
            <a:r>
              <a:rPr lang="ru-RU" dirty="0">
                <a:latin typeface="Book Antiqua" panose="02040602050305030304" pitchFamily="18" charset="0"/>
              </a:rPr>
              <a:t>=500 µ</a:t>
            </a:r>
            <a:r>
              <a:rPr lang="en-US" dirty="0">
                <a:latin typeface="Book Antiqua" panose="02040602050305030304" pitchFamily="18" charset="0"/>
              </a:rPr>
              <a:t>m</a:t>
            </a:r>
            <a:endParaRPr lang="ru-RU" dirty="0">
              <a:latin typeface="Book Antiqua" panose="02040602050305030304" pitchFamily="18" charset="0"/>
            </a:endParaRPr>
          </a:p>
          <a:p>
            <a:r>
              <a:rPr lang="en-US" dirty="0" err="1">
                <a:latin typeface="Book Antiqua" panose="02040602050305030304" pitchFamily="18" charset="0"/>
              </a:rPr>
              <a:t>Ar</a:t>
            </a:r>
            <a:r>
              <a:rPr lang="en-US" dirty="0">
                <a:latin typeface="Book Antiqua" panose="02040602050305030304" pitchFamily="18" charset="0"/>
              </a:rPr>
              <a:t>-VII ions (T=1.7 million K)</a:t>
            </a:r>
            <a:endParaRPr lang="ru-RU" dirty="0">
              <a:latin typeface="Book Antiqua" panose="0204060205030503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33590" y="5588857"/>
            <a:ext cx="3889345" cy="492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>
                <a:latin typeface="Book Antiqua" panose="02040602050305030304" pitchFamily="18" charset="0"/>
              </a:rPr>
              <a:t>The shape of the radiating region in the cross section y=760 µm (p=5 bar)</a:t>
            </a:r>
            <a:endParaRPr lang="ru-RU" sz="1600" dirty="0">
              <a:latin typeface="Book Antiqua" panose="0204060205030503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038028" y="5523848"/>
            <a:ext cx="3879783" cy="295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>
                <a:latin typeface="Book Antiqua" panose="02040602050305030304" pitchFamily="18" charset="0"/>
              </a:rPr>
              <a:t>Integral intensity from pressure</a:t>
            </a:r>
            <a:endParaRPr lang="ru-RU" sz="1600" dirty="0">
              <a:latin typeface="Book Antiqua" panose="0204060205030503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261" y="6144953"/>
            <a:ext cx="118355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The argon spark has the shape of a pipe. This is one wave radially diverging. The length and intensity of the emission of an argon spark at λ=11.25 nm increase linearly with increasing pressure.</a:t>
            </a:r>
            <a:endParaRPr lang="ru-RU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123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566" y="39832"/>
            <a:ext cx="10515600" cy="67761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Krypton Spark</a:t>
            </a:r>
            <a:endParaRPr lang="ru-RU" dirty="0">
              <a:latin typeface="Book Antiqua" panose="02040602050305030304" pitchFamily="18" charset="0"/>
            </a:endParaRPr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4186689" y="5530982"/>
            <a:ext cx="4068203" cy="60491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US" sz="1600" dirty="0">
                <a:latin typeface="Book Antiqua" panose="02040602050305030304" pitchFamily="18" charset="0"/>
              </a:rPr>
              <a:t>The shape of the radiating region in the cross section y=755 µm (p=8 bar)</a:t>
            </a:r>
            <a:endParaRPr lang="ru-RU" sz="1600" dirty="0">
              <a:latin typeface="Book Antiqua" panose="0204060205030503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77612"/>
            <a:ext cx="4748463" cy="48428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/>
          <a:srcRect t="1353" b="1520"/>
          <a:stretch/>
        </p:blipFill>
        <p:spPr>
          <a:xfrm>
            <a:off x="4696944" y="1085491"/>
            <a:ext cx="3015916" cy="4499778"/>
          </a:xfrm>
          <a:prstGeom prst="rect">
            <a:avLst/>
          </a:prstGeom>
        </p:spPr>
      </p:pic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942332"/>
              </p:ext>
            </p:extLst>
          </p:nvPr>
        </p:nvGraphicFramePr>
        <p:xfrm>
          <a:off x="7347124" y="882779"/>
          <a:ext cx="5413573" cy="4905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Graph" r:id="rId5" imgW="3920760" imgH="3000960" progId="Origin95.Graph">
                  <p:embed/>
                </p:oleObj>
              </mc:Choice>
              <mc:Fallback>
                <p:oleObj name="Graph" r:id="rId5" imgW="3920760" imgH="3000960" progId="Origin95.Graph">
                  <p:embed/>
                  <p:pic>
                    <p:nvPicPr>
                      <p:cNvPr id="7" name="Объект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47124" y="882779"/>
                        <a:ext cx="5413573" cy="49052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45250" y="113484"/>
            <a:ext cx="54382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Book Antiqua" panose="02040602050305030304" pitchFamily="18" charset="0"/>
              </a:rPr>
              <a:t>Nd:YAG</a:t>
            </a:r>
            <a:r>
              <a:rPr lang="en-US" dirty="0">
                <a:latin typeface="Book Antiqua" panose="02040602050305030304" pitchFamily="18" charset="0"/>
              </a:rPr>
              <a:t> laser</a:t>
            </a:r>
            <a:r>
              <a:rPr lang="ru-RU" dirty="0">
                <a:latin typeface="Book Antiqua" panose="02040602050305030304" pitchFamily="18" charset="0"/>
              </a:rPr>
              <a:t>, </a:t>
            </a:r>
            <a:r>
              <a:rPr lang="el-GR" dirty="0">
                <a:latin typeface="Book Antiqua" panose="02040602050305030304" pitchFamily="18" charset="0"/>
              </a:rPr>
              <a:t>τ</a:t>
            </a:r>
            <a:r>
              <a:rPr lang="ru-RU" dirty="0">
                <a:latin typeface="Book Antiqua" panose="02040602050305030304" pitchFamily="18" charset="0"/>
              </a:rPr>
              <a:t>=4 </a:t>
            </a:r>
            <a:r>
              <a:rPr lang="en-US" dirty="0">
                <a:latin typeface="Book Antiqua" panose="02040602050305030304" pitchFamily="18" charset="0"/>
              </a:rPr>
              <a:t>ns</a:t>
            </a:r>
            <a:r>
              <a:rPr lang="ru-RU" dirty="0">
                <a:latin typeface="Book Antiqua" panose="02040602050305030304" pitchFamily="18" charset="0"/>
              </a:rPr>
              <a:t>, </a:t>
            </a:r>
            <a:r>
              <a:rPr lang="en-US" dirty="0">
                <a:latin typeface="Book Antiqua" panose="02040602050305030304" pitchFamily="18" charset="0"/>
              </a:rPr>
              <a:t>d</a:t>
            </a:r>
            <a:r>
              <a:rPr lang="ru-RU" baseline="-25000" dirty="0">
                <a:latin typeface="Book Antiqua" panose="02040602050305030304" pitchFamily="18" charset="0"/>
              </a:rPr>
              <a:t>ф</a:t>
            </a:r>
            <a:r>
              <a:rPr lang="ru-RU" dirty="0">
                <a:latin typeface="Book Antiqua" panose="02040602050305030304" pitchFamily="18" charset="0"/>
              </a:rPr>
              <a:t>=66 µ</a:t>
            </a:r>
            <a:r>
              <a:rPr lang="en-US" dirty="0">
                <a:latin typeface="Book Antiqua" panose="02040602050305030304" pitchFamily="18" charset="0"/>
              </a:rPr>
              <a:t>m</a:t>
            </a:r>
            <a:endParaRPr lang="ru-RU" dirty="0">
              <a:latin typeface="Book Antiqua" panose="02040602050305030304" pitchFamily="18" charset="0"/>
            </a:endParaRPr>
          </a:p>
          <a:p>
            <a:r>
              <a:rPr lang="en-US" dirty="0">
                <a:latin typeface="Book Antiqua" panose="02040602050305030304" pitchFamily="18" charset="0"/>
              </a:rPr>
              <a:t>Kr target</a:t>
            </a:r>
            <a:r>
              <a:rPr lang="ru-RU" dirty="0">
                <a:latin typeface="Book Antiqua" panose="02040602050305030304" pitchFamily="18" charset="0"/>
              </a:rPr>
              <a:t>, </a:t>
            </a:r>
            <a:r>
              <a:rPr lang="en-US" dirty="0">
                <a:latin typeface="Book Antiqua" panose="02040602050305030304" pitchFamily="18" charset="0"/>
              </a:rPr>
              <a:t>p=5</a:t>
            </a:r>
            <a:r>
              <a:rPr lang="ru-RU" dirty="0">
                <a:latin typeface="Book Antiqua" panose="02040602050305030304" pitchFamily="18" charset="0"/>
              </a:rPr>
              <a:t> </a:t>
            </a:r>
            <a:r>
              <a:rPr lang="en-US" dirty="0">
                <a:latin typeface="Book Antiqua" panose="02040602050305030304" pitchFamily="18" charset="0"/>
              </a:rPr>
              <a:t>bar</a:t>
            </a:r>
            <a:r>
              <a:rPr lang="ru-RU" dirty="0">
                <a:latin typeface="Book Antiqua" panose="02040602050305030304" pitchFamily="18" charset="0"/>
              </a:rPr>
              <a:t>, </a:t>
            </a:r>
            <a:r>
              <a:rPr lang="en-US" dirty="0">
                <a:latin typeface="Book Antiqua" panose="02040602050305030304" pitchFamily="18" charset="0"/>
              </a:rPr>
              <a:t>d</a:t>
            </a:r>
            <a:r>
              <a:rPr lang="ru-RU" baseline="-25000" dirty="0" err="1">
                <a:latin typeface="Book Antiqua" panose="02040602050305030304" pitchFamily="18" charset="0"/>
              </a:rPr>
              <a:t>кр</a:t>
            </a:r>
            <a:r>
              <a:rPr lang="ru-RU" dirty="0">
                <a:latin typeface="Book Antiqua" panose="02040602050305030304" pitchFamily="18" charset="0"/>
              </a:rPr>
              <a:t>=500 µ</a:t>
            </a:r>
            <a:r>
              <a:rPr lang="en-US" dirty="0">
                <a:latin typeface="Book Antiqua" panose="02040602050305030304" pitchFamily="18" charset="0"/>
              </a:rPr>
              <a:t>m</a:t>
            </a:r>
            <a:endParaRPr lang="ru-RU" dirty="0">
              <a:latin typeface="Book Antiqua" panose="02040602050305030304" pitchFamily="18" charset="0"/>
            </a:endParaRPr>
          </a:p>
          <a:p>
            <a:r>
              <a:rPr lang="en-US" dirty="0">
                <a:latin typeface="Book Antiqua" panose="02040602050305030304" pitchFamily="18" charset="0"/>
              </a:rPr>
              <a:t>Kr-IX ions (T=2.7 million K)</a:t>
            </a:r>
            <a:endParaRPr lang="ru-RU" dirty="0">
              <a:latin typeface="Book Antiqua" panose="0204060205030503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789" y="5483592"/>
            <a:ext cx="4331368" cy="523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1600" dirty="0">
                <a:latin typeface="Book Antiqua" panose="02040602050305030304" pitchFamily="18" charset="0"/>
              </a:rPr>
              <a:t>Krypton spark projection and the resulting radial distribution</a:t>
            </a:r>
            <a:endParaRPr lang="ru-RU" sz="1600" dirty="0">
              <a:latin typeface="Book Antiqua" panose="0204060205030503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601512" y="5500031"/>
            <a:ext cx="3243867" cy="295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>
                <a:latin typeface="Book Antiqua" panose="02040602050305030304" pitchFamily="18" charset="0"/>
              </a:rPr>
              <a:t>Integral intensity from pressure</a:t>
            </a:r>
            <a:endParaRPr lang="ru-RU" sz="1600" dirty="0">
              <a:latin typeface="Book Antiqua" panose="0204060205030503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006749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Book Antiqua" panose="02040602050305030304" pitchFamily="18" charset="0"/>
              </a:rPr>
              <a:t>The krypton spark has the shape of a dense rod at p up to 8 bar, it is a single wave radially diverging. At p above 8 bar, the spark shape is a rod in a less dense tube, these are two waves propagating at different speeds. The length and intensity of the krypton spark radiation at λ=11.25 nm grow non-linearly with increasing pressure.</a:t>
            </a:r>
            <a:endParaRPr lang="ru-RU" sz="1600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292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467" y="236112"/>
            <a:ext cx="10515600" cy="34072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Xenon spark</a:t>
            </a:r>
            <a:endParaRPr lang="ru-RU" dirty="0">
              <a:latin typeface="Book Antiqua" panose="02040602050305030304" pitchFamily="18" charset="0"/>
            </a:endParaRPr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0" y="5458230"/>
            <a:ext cx="4157053" cy="368486"/>
          </a:xfrm>
        </p:spPr>
        <p:txBody>
          <a:bodyPr>
            <a:noAutofit/>
          </a:bodyPr>
          <a:lstStyle/>
          <a:p>
            <a:pPr marL="0" indent="0" algn="ctr">
              <a:lnSpc>
                <a:spcPct val="87000"/>
              </a:lnSpc>
              <a:buNone/>
            </a:pPr>
            <a:r>
              <a:rPr lang="en-US" sz="1600" dirty="0">
                <a:latin typeface="Book Antiqua" panose="02040602050305030304" pitchFamily="18" charset="0"/>
              </a:rPr>
              <a:t>Xenon spark projection and the resulting radial distribution</a:t>
            </a:r>
            <a:endParaRPr lang="ru-RU" sz="1600" dirty="0">
              <a:latin typeface="Book Antiqua" panose="0204060205030503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l="3200"/>
          <a:stretch/>
        </p:blipFill>
        <p:spPr>
          <a:xfrm>
            <a:off x="51411" y="868270"/>
            <a:ext cx="4367808" cy="454394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219" y="994611"/>
            <a:ext cx="2940915" cy="4536195"/>
          </a:xfrm>
          <a:prstGeom prst="rect">
            <a:avLst/>
          </a:prstGeom>
        </p:spPr>
      </p:pic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4505445"/>
              </p:ext>
            </p:extLst>
          </p:nvPr>
        </p:nvGraphicFramePr>
        <p:xfrm>
          <a:off x="7062599" y="868270"/>
          <a:ext cx="5537737" cy="4917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Graph" r:id="rId5" imgW="3920760" imgH="3000960" progId="Origin95.Graph">
                  <p:embed/>
                </p:oleObj>
              </mc:Choice>
              <mc:Fallback>
                <p:oleObj name="Graph" r:id="rId5" imgW="3920760" imgH="3000960" progId="Origin95.Graph">
                  <p:embed/>
                  <p:pic>
                    <p:nvPicPr>
                      <p:cNvPr id="8" name="Объект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62599" y="868270"/>
                        <a:ext cx="5537737" cy="4917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98124" y="71281"/>
            <a:ext cx="54382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Book Antiqua" panose="02040602050305030304" pitchFamily="18" charset="0"/>
              </a:rPr>
              <a:t>Nd:YAG</a:t>
            </a:r>
            <a:r>
              <a:rPr lang="en-US" dirty="0">
                <a:latin typeface="Book Antiqua" panose="02040602050305030304" pitchFamily="18" charset="0"/>
              </a:rPr>
              <a:t> laser</a:t>
            </a:r>
            <a:r>
              <a:rPr lang="ru-RU" dirty="0">
                <a:latin typeface="Book Antiqua" panose="02040602050305030304" pitchFamily="18" charset="0"/>
              </a:rPr>
              <a:t>, </a:t>
            </a:r>
            <a:r>
              <a:rPr lang="el-GR" dirty="0">
                <a:latin typeface="Book Antiqua" panose="02040602050305030304" pitchFamily="18" charset="0"/>
              </a:rPr>
              <a:t>τ</a:t>
            </a:r>
            <a:r>
              <a:rPr lang="ru-RU" dirty="0">
                <a:latin typeface="Book Antiqua" panose="02040602050305030304" pitchFamily="18" charset="0"/>
              </a:rPr>
              <a:t>=4 </a:t>
            </a:r>
            <a:r>
              <a:rPr lang="en-US" dirty="0">
                <a:latin typeface="Book Antiqua" panose="02040602050305030304" pitchFamily="18" charset="0"/>
              </a:rPr>
              <a:t>ns</a:t>
            </a:r>
            <a:r>
              <a:rPr lang="ru-RU" dirty="0">
                <a:latin typeface="Book Antiqua" panose="02040602050305030304" pitchFamily="18" charset="0"/>
              </a:rPr>
              <a:t>, </a:t>
            </a:r>
            <a:r>
              <a:rPr lang="en-US" dirty="0">
                <a:latin typeface="Book Antiqua" panose="02040602050305030304" pitchFamily="18" charset="0"/>
              </a:rPr>
              <a:t>d</a:t>
            </a:r>
            <a:r>
              <a:rPr lang="ru-RU" baseline="-25000" dirty="0">
                <a:latin typeface="Book Antiqua" panose="02040602050305030304" pitchFamily="18" charset="0"/>
              </a:rPr>
              <a:t>ф</a:t>
            </a:r>
            <a:r>
              <a:rPr lang="ru-RU" dirty="0">
                <a:latin typeface="Book Antiqua" panose="02040602050305030304" pitchFamily="18" charset="0"/>
              </a:rPr>
              <a:t>=66 µ</a:t>
            </a:r>
            <a:r>
              <a:rPr lang="en-US" dirty="0">
                <a:latin typeface="Book Antiqua" panose="02040602050305030304" pitchFamily="18" charset="0"/>
              </a:rPr>
              <a:t>m</a:t>
            </a:r>
            <a:endParaRPr lang="ru-RU" dirty="0">
              <a:latin typeface="Book Antiqua" panose="02040602050305030304" pitchFamily="18" charset="0"/>
            </a:endParaRPr>
          </a:p>
          <a:p>
            <a:r>
              <a:rPr lang="en-US" dirty="0" err="1">
                <a:latin typeface="Book Antiqua" panose="02040602050305030304" pitchFamily="18" charset="0"/>
              </a:rPr>
              <a:t>Xe</a:t>
            </a:r>
            <a:r>
              <a:rPr lang="en-US" dirty="0">
                <a:latin typeface="Book Antiqua" panose="02040602050305030304" pitchFamily="18" charset="0"/>
              </a:rPr>
              <a:t> target</a:t>
            </a:r>
            <a:r>
              <a:rPr lang="ru-RU" dirty="0">
                <a:latin typeface="Book Antiqua" panose="02040602050305030304" pitchFamily="18" charset="0"/>
              </a:rPr>
              <a:t>, </a:t>
            </a:r>
            <a:r>
              <a:rPr lang="en-US" dirty="0">
                <a:latin typeface="Book Antiqua" panose="02040602050305030304" pitchFamily="18" charset="0"/>
              </a:rPr>
              <a:t>p=5</a:t>
            </a:r>
            <a:r>
              <a:rPr lang="ru-RU" dirty="0">
                <a:latin typeface="Book Antiqua" panose="02040602050305030304" pitchFamily="18" charset="0"/>
              </a:rPr>
              <a:t> </a:t>
            </a:r>
            <a:r>
              <a:rPr lang="en-US" dirty="0">
                <a:latin typeface="Book Antiqua" panose="02040602050305030304" pitchFamily="18" charset="0"/>
              </a:rPr>
              <a:t>bar</a:t>
            </a:r>
            <a:r>
              <a:rPr lang="ru-RU" dirty="0">
                <a:latin typeface="Book Antiqua" panose="02040602050305030304" pitchFamily="18" charset="0"/>
              </a:rPr>
              <a:t>, </a:t>
            </a:r>
            <a:r>
              <a:rPr lang="en-US" dirty="0">
                <a:latin typeface="Book Antiqua" panose="02040602050305030304" pitchFamily="18" charset="0"/>
              </a:rPr>
              <a:t>d</a:t>
            </a:r>
            <a:r>
              <a:rPr lang="ru-RU" baseline="-25000" dirty="0" err="1">
                <a:latin typeface="Book Antiqua" panose="02040602050305030304" pitchFamily="18" charset="0"/>
              </a:rPr>
              <a:t>кр</a:t>
            </a:r>
            <a:r>
              <a:rPr lang="ru-RU" dirty="0">
                <a:latin typeface="Book Antiqua" panose="02040602050305030304" pitchFamily="18" charset="0"/>
              </a:rPr>
              <a:t>=500 µ</a:t>
            </a:r>
            <a:r>
              <a:rPr lang="en-US" dirty="0">
                <a:latin typeface="Book Antiqua" panose="02040602050305030304" pitchFamily="18" charset="0"/>
              </a:rPr>
              <a:t>m</a:t>
            </a:r>
            <a:endParaRPr lang="ru-RU" dirty="0">
              <a:latin typeface="Book Antiqua" panose="02040602050305030304" pitchFamily="18" charset="0"/>
            </a:endParaRPr>
          </a:p>
          <a:p>
            <a:r>
              <a:rPr lang="en-US" dirty="0" err="1">
                <a:latin typeface="Book Antiqua" panose="02040602050305030304" pitchFamily="18" charset="0"/>
              </a:rPr>
              <a:t>Xe</a:t>
            </a:r>
            <a:r>
              <a:rPr lang="en-US" dirty="0">
                <a:latin typeface="Book Antiqua" panose="02040602050305030304" pitchFamily="18" charset="0"/>
              </a:rPr>
              <a:t>-XI ions (T=2.7 million K)</a:t>
            </a:r>
            <a:endParaRPr lang="ru-RU" dirty="0">
              <a:latin typeface="Book Antiqua" panose="0204060205030503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93467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The xenon spark has the shape of several nested tubes, which corresponds to a multitude of radially diverging waves with different speeds. The length and intensity of the emission of a xenon spark at λ = 11.25 nm decrease with increasing pressure due to the influence of self-absorption.</a:t>
            </a:r>
            <a:endParaRPr lang="ru-RU" b="1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02873" y="5381056"/>
            <a:ext cx="3986253" cy="492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>
                <a:latin typeface="Book Antiqua" panose="02040602050305030304" pitchFamily="18" charset="0"/>
              </a:rPr>
              <a:t>The shape of the radiating region in the cross section y=1480 µm (p=5 bar)</a:t>
            </a:r>
            <a:endParaRPr lang="ru-RU" sz="1600" dirty="0">
              <a:latin typeface="Book Antiqua" panose="0204060205030503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162182" y="5375899"/>
            <a:ext cx="3519427" cy="295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>
                <a:latin typeface="Book Antiqua" panose="02040602050305030304" pitchFamily="18" charset="0"/>
              </a:rPr>
              <a:t>Integral intensity from pressure</a:t>
            </a:r>
            <a:endParaRPr lang="ru-RU" sz="1600" dirty="0">
              <a:latin typeface="Book Antiqua" panose="02040602050305030304" pitchFamily="18" charset="0"/>
            </a:endParaRP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5389045"/>
              </p:ext>
            </p:extLst>
          </p:nvPr>
        </p:nvGraphicFramePr>
        <p:xfrm>
          <a:off x="8828830" y="-142426"/>
          <a:ext cx="3672027" cy="2913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Graph" r:id="rId7" imgW="2353614" imgH="1800576" progId="Origin95.Graph">
                  <p:embed/>
                </p:oleObj>
              </mc:Choice>
              <mc:Fallback>
                <p:oleObj name="Graph" r:id="rId7" imgW="2353614" imgH="1800576" progId="Origin95.Graph">
                  <p:embed/>
                  <p:pic>
                    <p:nvPicPr>
                      <p:cNvPr id="7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8830" y="-142426"/>
                        <a:ext cx="3672027" cy="29137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9226134" y="2681114"/>
            <a:ext cx="2965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Book Antiqua" panose="02040602050305030304" pitchFamily="18" charset="0"/>
              </a:rPr>
              <a:t>Distortion of the spark profile with increasing pressure</a:t>
            </a:r>
            <a:endParaRPr lang="ru-RU" sz="1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379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61" y="83890"/>
            <a:ext cx="10515600" cy="63908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Conclusions</a:t>
            </a:r>
            <a:endParaRPr lang="ru-RU" dirty="0"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4461" y="812428"/>
            <a:ext cx="11481482" cy="5598203"/>
          </a:xfrm>
        </p:spPr>
        <p:txBody>
          <a:bodyPr>
            <a:norm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The radial distribution of radiating ions in argon, krypton, and xenon laser sparks was obtained using the inverse Abel transform of radiation projections at 11.25 nm.</a:t>
            </a:r>
          </a:p>
          <a:p>
            <a:r>
              <a:rPr lang="en-US" dirty="0">
                <a:latin typeface="Book Antiqua" panose="02040602050305030304" pitchFamily="18" charset="0"/>
              </a:rPr>
              <a:t>The ions in the argon spark propagate from the breakdown region as a single cylindrical wave. The radiation intensity increases linearly with pressure.</a:t>
            </a:r>
          </a:p>
          <a:p>
            <a:r>
              <a:rPr lang="en-US" dirty="0">
                <a:latin typeface="Book Antiqua" panose="02040602050305030304" pitchFamily="18" charset="0"/>
              </a:rPr>
              <a:t>The krypton spark is a radiating rod at gas pressures up to 8 bar. At high pressures, a second wave of radiating ions appears at the periphery. The radiation intensity increases non-linearly with pressure.</a:t>
            </a:r>
          </a:p>
          <a:p>
            <a:r>
              <a:rPr lang="en-US" dirty="0">
                <a:latin typeface="Book Antiqua" panose="02040602050305030304" pitchFamily="18" charset="0"/>
              </a:rPr>
              <a:t>The ions in the xenon spark propagate as several waves at different speeds. The intensity of the radiation drops sharply with increasing pressure due to self-absorption.</a:t>
            </a:r>
            <a:endParaRPr lang="ru-RU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907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1114" y="1619158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Book Antiqua" panose="02040602050305030304" pitchFamily="18" charset="0"/>
              </a:rPr>
              <a:t>Thank you for your attention</a:t>
            </a:r>
            <a:r>
              <a:rPr lang="ru-RU" b="1" dirty="0">
                <a:latin typeface="Book Antiqua" panose="0204060205030503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3920366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824</TotalTime>
  <Words>739</Words>
  <Application>Microsoft Office PowerPoint</Application>
  <PresentationFormat>Широкоэкранный</PresentationFormat>
  <Paragraphs>62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Book Antiqua</vt:lpstr>
      <vt:lpstr>Calibri</vt:lpstr>
      <vt:lpstr>Calibri Light</vt:lpstr>
      <vt:lpstr>Cambria Math</vt:lpstr>
      <vt:lpstr>Garamond</vt:lpstr>
      <vt:lpstr>Тема Office</vt:lpstr>
      <vt:lpstr>Graph</vt:lpstr>
      <vt:lpstr>INVESTIGATION OF THE RADIAL DISTRIBUTION OF EUF RADIATION SOURCES IN LASER PLASMA USING THE ABEL TRANSFORM</vt:lpstr>
      <vt:lpstr>Installation Scheme</vt:lpstr>
      <vt:lpstr>Images of laser spark and Abel Transformation</vt:lpstr>
      <vt:lpstr>Argon Spark</vt:lpstr>
      <vt:lpstr>Krypton Spark</vt:lpstr>
      <vt:lpstr>Xenon spark</vt:lpstr>
      <vt:lpstr>Conclusions</vt:lpstr>
      <vt:lpstr>Thank you for your attention!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ИССЛЕДОВАНИЕ РАДИАЛЬНОГО РАСПРЕДЕЛЕНИЯ ИСТОЧНИКОВ ЭУФ ИЗЛУЧЕНИЯ В ЛАЗЕРНОЙ ПЛАЗМЕ С ПОМОЩЬЮ ПРЕОБРАЗОВАНИЯ АБЕЛЯ</dc:title>
  <dc:creator>Пользователь</dc:creator>
  <cp:lastModifiedBy>Сашуля</cp:lastModifiedBy>
  <cp:revision>17</cp:revision>
  <dcterms:created xsi:type="dcterms:W3CDTF">2024-07-11T13:31:33Z</dcterms:created>
  <dcterms:modified xsi:type="dcterms:W3CDTF">2024-09-03T15:38:55Z</dcterms:modified>
</cp:coreProperties>
</file>