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94" r:id="rId3"/>
    <p:sldId id="297" r:id="rId4"/>
    <p:sldId id="263" r:id="rId5"/>
    <p:sldId id="257" r:id="rId6"/>
    <p:sldId id="302" r:id="rId7"/>
    <p:sldId id="298" r:id="rId8"/>
    <p:sldId id="295" r:id="rId9"/>
    <p:sldId id="307" r:id="rId10"/>
    <p:sldId id="325" r:id="rId11"/>
    <p:sldId id="326" r:id="rId12"/>
    <p:sldId id="312" r:id="rId13"/>
    <p:sldId id="317" r:id="rId14"/>
    <p:sldId id="318" r:id="rId15"/>
    <p:sldId id="319" r:id="rId16"/>
    <p:sldId id="320" r:id="rId17"/>
    <p:sldId id="323" r:id="rId18"/>
    <p:sldId id="324" r:id="rId19"/>
    <p:sldId id="322" r:id="rId20"/>
    <p:sldId id="283" r:id="rId21"/>
    <p:sldId id="300" r:id="rId22"/>
    <p:sldId id="331" r:id="rId23"/>
    <p:sldId id="328" r:id="rId24"/>
    <p:sldId id="329" r:id="rId25"/>
    <p:sldId id="330" r:id="rId26"/>
    <p:sldId id="332" r:id="rId27"/>
    <p:sldId id="333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4DFE-0D4E-48BC-94CC-34D5CE715D8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820B-2110-4EFB-8C55-DC1683324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77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4DFE-0D4E-48BC-94CC-34D5CE715D8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820B-2110-4EFB-8C55-DC1683324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515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4DFE-0D4E-48BC-94CC-34D5CE715D8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820B-2110-4EFB-8C55-DC1683324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977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4DFE-0D4E-48BC-94CC-34D5CE715D8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820B-2110-4EFB-8C55-DC1683324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480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4DFE-0D4E-48BC-94CC-34D5CE715D8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820B-2110-4EFB-8C55-DC1683324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998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4DFE-0D4E-48BC-94CC-34D5CE715D8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820B-2110-4EFB-8C55-DC1683324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411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4DFE-0D4E-48BC-94CC-34D5CE715D8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820B-2110-4EFB-8C55-DC1683324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6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4DFE-0D4E-48BC-94CC-34D5CE715D8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820B-2110-4EFB-8C55-DC1683324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36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4DFE-0D4E-48BC-94CC-34D5CE715D8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820B-2110-4EFB-8C55-DC1683324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058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4DFE-0D4E-48BC-94CC-34D5CE715D8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820B-2110-4EFB-8C55-DC1683324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682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D4DFE-0D4E-48BC-94CC-34D5CE715D8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820B-2110-4EFB-8C55-DC1683324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943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D4DFE-0D4E-48BC-94CC-34D5CE715D8E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A820B-2110-4EFB-8C55-DC1683324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00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452" y="1676400"/>
            <a:ext cx="896484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ВОЗМУЩЕННОЙ ОБЛАСТИ ИОНОСФЕРЫ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ОПТИЧЕСКИХ ИЗМЕРЕНИЙ И ГНСС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РАДИОЗОНДИРОВАНИЯ</a:t>
            </a:r>
          </a:p>
          <a:p>
            <a:pPr algn="ctr"/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В. </a:t>
            </a:r>
            <a:r>
              <a:rPr lang="ru-RU" sz="22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Емельянов</a:t>
            </a: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А.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Когогин</a:t>
            </a: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С. </a:t>
            </a: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Максимов,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 А. </a:t>
            </a: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Насыров, 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Б. </a:t>
            </a: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Белецкий,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В.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Шиндин</a:t>
            </a: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М. </a:t>
            </a: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Грач, 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В. </a:t>
            </a:r>
            <a:r>
              <a:rPr lang="ru-RU"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Загретдинов</a:t>
            </a:r>
            <a:endParaRPr lang="ru-RU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1113" y="6080317"/>
            <a:ext cx="3809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Иркутск, 2024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B67E70-6CC3-6E3A-A207-D1BF99DDAC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640" y="2250928"/>
            <a:ext cx="2556439" cy="9858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2C47F7-C70A-CB32-6760-A67292EB4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659" y="3553520"/>
            <a:ext cx="1252404" cy="11676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2388FA-CA14-50BD-062C-B329C06FD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658" y="5037952"/>
            <a:ext cx="1252405" cy="125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2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4192" y="581891"/>
            <a:ext cx="11333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вариаций интенсивности 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свечения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вариаций ПЭС возмущенной области ионосферы от времени для эксперимента 27 июля 2022 года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638" y="1351332"/>
            <a:ext cx="9382125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1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4192" y="581891"/>
            <a:ext cx="11333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вариаций интенсивности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подавления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фонового свечения и вариаций ПЭС возмущенной области ионосферы от времени для эксперимента 10 августа 2021 года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826" y="1351332"/>
            <a:ext cx="942975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2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B1C176-D75F-3959-D18A-39B0A4459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41" y="514398"/>
            <a:ext cx="2663652" cy="208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DE7DA1-A330-B2D9-CEFD-7D21CC56F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192" y="514398"/>
            <a:ext cx="2614836" cy="208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74D3EE-59C7-6688-F102-E832A7907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322" y="514398"/>
            <a:ext cx="2614836" cy="208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56E2BE-DCE5-8FA9-AAD4-CEDED2F68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7146" y="514398"/>
            <a:ext cx="2614835" cy="208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7170E8-DB2A-357C-72EB-BFA23A14B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49" y="2602398"/>
            <a:ext cx="2614835" cy="208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CD00A6-65C2-01A3-26E4-A0EE160DF8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240" y="4718108"/>
            <a:ext cx="2611152" cy="208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894E2F6-3D12-F5A5-31A7-A9B98C0720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8455" y="2634347"/>
            <a:ext cx="2644309" cy="208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7661252-BBF3-BB58-3607-C7B979B944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9915" y="2634347"/>
            <a:ext cx="2663650" cy="208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85A8BF4-B9EB-9F80-4E15-194CA66F1F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2408" y="2634347"/>
            <a:ext cx="2644309" cy="2088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EEC1E80-ED58-FFF5-D1E5-F6A038F2E2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8256" y="4718108"/>
            <a:ext cx="2695887" cy="2088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01A2E68-AA08-2936-37B8-B8E6DCE5A7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2091" y="4718108"/>
            <a:ext cx="2614834" cy="208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D37F588-ADCA-408C-F402-E63006596F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89337" y="4718108"/>
            <a:ext cx="2644309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7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37F588-ADCA-408C-F402-E63006596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336" y="1254472"/>
            <a:ext cx="6838730" cy="540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192" y="581891"/>
            <a:ext cx="11333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применения метода наложения эпох для случая 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свечения</a:t>
            </a: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9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668361-D968-1E6A-FCFD-B3692CA2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81" y="798200"/>
            <a:ext cx="3817525" cy="29567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93FA52-2DB2-6781-6B56-CC211925C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152" y="798200"/>
            <a:ext cx="3817525" cy="29567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20EF91-8A8E-22AA-4087-315B917D2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023" y="798200"/>
            <a:ext cx="3817525" cy="29567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4D53ED-1355-F677-001A-C2F679363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622" y="3913646"/>
            <a:ext cx="3534367" cy="27878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510DB7-5183-0F8C-4570-03F47FAB2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4462" y="3913646"/>
            <a:ext cx="3551121" cy="27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1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510DB7-5183-0F8C-4570-03F47FAB2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640" y="1351332"/>
            <a:ext cx="6972122" cy="54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192" y="581891"/>
            <a:ext cx="11333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применения метода наложения эпох для случая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подавления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фонового свечения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88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C7C1C9-5657-BAAA-6143-1C5322157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60" y="1595213"/>
            <a:ext cx="5372188" cy="42419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62D449-5A71-DDF0-3E96-D782DCE33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595" y="1595213"/>
            <a:ext cx="5477649" cy="4242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1226" y="581891"/>
            <a:ext cx="11333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результатов применения метода наложения эпох для случаев </a:t>
            </a:r>
          </a:p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свечения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подавления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фонового свечения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77313" y="5837202"/>
            <a:ext cx="13125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свечение</a:t>
            </a:r>
            <a:endParaRPr lang="ru-RU" sz="2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413175" y="5837202"/>
            <a:ext cx="164436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подавление</a:t>
            </a:r>
            <a:endParaRPr lang="ru-RU" sz="2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8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2182" y="457200"/>
            <a:ext cx="4904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218" y="1233055"/>
            <a:ext cx="1144385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2021-2023 гг. было проведено более 20 экспериментальных серий по наблюдению стимулированных оптических эффектов в красной линии 630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атомарного кислорода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воздействии на неё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мощным КВ радиоизлучением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УНУ стенд СУРА с помощью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оптических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(ПЗС камеры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радиофизических (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ГНСС) измерений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Оптические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эффекты однозначно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удалось выделить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чем 200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шестиминутных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циклах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хорошая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морфологическая повторяемость графиков,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описывающих искусственные оптические эффекты 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линии 630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соответствующие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вариаций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ПЭС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возмущенной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мощным КВ радиоизлучением УНУ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стенда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СУРА области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ионосферы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совместный анализ снимков ночного неба и карт вариаций ПЭС для экспериментов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2021-2023 г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Получена статистически значимая зависимость поведения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интенсивностей оптических эффектов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линии 630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вариаций полного электронного содержания. Интерпретация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полученных зависимостей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являться предметом дальнейших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777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5708" y="3646393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выполнено за счет гранта Российского научного фонда № 23-77-10029. Эксперименты на УНУ стенд СУРА были проведены при финансовой поддержке гранта Российского научного фонда № 20-12-00197. Экспериментальные данные с ПЗС камеры получены с использованием оборудования ЦКП «Ангара» (ИСЗФ СО РАН).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34AE3A-233F-BC3F-9171-C5E069AC08CB}"/>
              </a:ext>
            </a:extLst>
          </p:cNvPr>
          <p:cNvSpPr txBox="1"/>
          <p:nvPr/>
        </p:nvSpPr>
        <p:spPr>
          <a:xfrm>
            <a:off x="1822612" y="1639481"/>
            <a:ext cx="86021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65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98" y="740975"/>
            <a:ext cx="6101307" cy="374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7926" y="4679640"/>
            <a:ext cx="5011929" cy="19389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Свечение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Возбуждение атомов кислорода при столкновении с высокоэнергетическими электронами, ускоренными плазменными волнами в возмущенной области: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𝑒¯ + O → 𝑒¯ + O(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80681" y="4833528"/>
            <a:ext cx="4211782" cy="16312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Подавление</a:t>
            </a:r>
            <a:endParaRPr lang="en-US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диссоциативной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рекомбинации электронов с ионами молекулярного кислорода: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𝑒¯ → O + O + 6,96 эВ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690" y="665402"/>
            <a:ext cx="3152635" cy="38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7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69" y="1120732"/>
            <a:ext cx="8325671" cy="5557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09020" y="2078181"/>
            <a:ext cx="18703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июля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12036" y="5001491"/>
            <a:ext cx="24799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сентября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984" y="555016"/>
            <a:ext cx="120118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Одновременное присутствие областей 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свечения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подавления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фонового свечения ионосферы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99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85" y="1288475"/>
            <a:ext cx="2793553" cy="25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255" y="1288475"/>
            <a:ext cx="2793553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270" y="1288475"/>
            <a:ext cx="2735527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372" y="1288475"/>
            <a:ext cx="2735527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185" y="4156366"/>
            <a:ext cx="2793553" cy="25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9866" y="4156366"/>
            <a:ext cx="2793553" cy="25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547" y="4156366"/>
            <a:ext cx="2776974" cy="252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0649" y="4156366"/>
            <a:ext cx="2776974" cy="252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1028" y="500273"/>
            <a:ext cx="10487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выделения стимулированных оптических эффектов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098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000"/>
            <a:ext cx="12035295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1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000"/>
            <a:ext cx="12035294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15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000"/>
            <a:ext cx="11985882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87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000"/>
            <a:ext cx="11985882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18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854" y="1337478"/>
            <a:ext cx="9720000" cy="5279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83" y="834366"/>
            <a:ext cx="120588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нормированных значений интенсивности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усиления яркости фонового  свечения </a:t>
            </a:r>
          </a:p>
        </p:txBody>
      </p:sp>
    </p:spTree>
    <p:extLst>
      <p:ext uri="{BB962C8B-B14F-4D97-AF65-F5344CB8AC3E}">
        <p14:creationId xmlns:p14="http://schemas.microsoft.com/office/powerpoint/2010/main" val="2677638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854" y="1337478"/>
            <a:ext cx="9720000" cy="53105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2618" y="772224"/>
            <a:ext cx="111667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нормированных значений интенсивности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подавления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фонового свечения</a:t>
            </a:r>
          </a:p>
        </p:txBody>
      </p:sp>
    </p:spTree>
    <p:extLst>
      <p:ext uri="{BB962C8B-B14F-4D97-AF65-F5344CB8AC3E}">
        <p14:creationId xmlns:p14="http://schemas.microsoft.com/office/powerpoint/2010/main" val="2130009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53" y="1064414"/>
            <a:ext cx="5481551" cy="347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53" y="4662767"/>
            <a:ext cx="3486783" cy="206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2917" y="1064415"/>
            <a:ext cx="5093624" cy="347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76695" y="4879323"/>
            <a:ext cx="77611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Фазированная антенная решетка (ФАР)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144 антенны на высоте 22 метра на расстоянии 25 м друг от друга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работы: прием и передача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Частотный диапазон: 4.3 МГц – 9.5 МГц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Географические координаты: 56.13°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46.10°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6695" y="541195"/>
            <a:ext cx="3560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Стенд «Сура»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90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834016"/>
              </p:ext>
            </p:extLst>
          </p:nvPr>
        </p:nvGraphicFramePr>
        <p:xfrm>
          <a:off x="319239" y="1096066"/>
          <a:ext cx="6339056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9839">
                  <a:extLst>
                    <a:ext uri="{9D8B030D-6E8A-4147-A177-3AD203B41FA5}">
                      <a16:colId xmlns:a16="http://schemas.microsoft.com/office/drawing/2014/main" val="2645378612"/>
                    </a:ext>
                  </a:extLst>
                </a:gridCol>
                <a:gridCol w="2999217">
                  <a:extLst>
                    <a:ext uri="{9D8B030D-6E8A-4147-A177-3AD203B41FA5}">
                      <a16:colId xmlns:a16="http://schemas.microsoft.com/office/drawing/2014/main" val="33165170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Камера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KEO Sentinel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996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Расположение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55,56° </a:t>
                      </a:r>
                      <a:r>
                        <a:rPr lang="ru-RU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с.ш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48,45° </a:t>
                      </a:r>
                      <a:r>
                        <a:rPr lang="ru-RU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в.д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170 </a:t>
                      </a:r>
                      <a:r>
                        <a:rPr lang="ru-RU" sz="2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 к востоку от Суры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962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кадра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2 048 </a:t>
                      </a:r>
                      <a:r>
                        <a:rPr lang="ru-RU" sz="24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 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2 048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849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Бинирование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24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 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630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Поле зрения 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145°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687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Светофильтр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630 </a:t>
                      </a:r>
                      <a:r>
                        <a:rPr lang="ru-RU" sz="24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нм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49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 регистрации кадров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 с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748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Экспозиция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с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948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Объектив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«рыбий глаз»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0041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02997" y="507687"/>
            <a:ext cx="2980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138" y="1096066"/>
            <a:ext cx="2785560" cy="32246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541" y="616668"/>
            <a:ext cx="2405964" cy="40054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958" y="3805705"/>
            <a:ext cx="2120364" cy="28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3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559004"/>
              </p:ext>
            </p:extLst>
          </p:nvPr>
        </p:nvGraphicFramePr>
        <p:xfrm>
          <a:off x="665017" y="985353"/>
          <a:ext cx="11055928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091">
                  <a:extLst>
                    <a:ext uri="{9D8B030D-6E8A-4147-A177-3AD203B41FA5}">
                      <a16:colId xmlns:a16="http://schemas.microsoft.com/office/drawing/2014/main" val="537134842"/>
                    </a:ext>
                  </a:extLst>
                </a:gridCol>
                <a:gridCol w="1856509">
                  <a:extLst>
                    <a:ext uri="{9D8B030D-6E8A-4147-A177-3AD203B41FA5}">
                      <a16:colId xmlns:a16="http://schemas.microsoft.com/office/drawing/2014/main" val="1049504856"/>
                    </a:ext>
                  </a:extLst>
                </a:gridCol>
                <a:gridCol w="1690256">
                  <a:extLst>
                    <a:ext uri="{9D8B030D-6E8A-4147-A177-3AD203B41FA5}">
                      <a16:colId xmlns:a16="http://schemas.microsoft.com/office/drawing/2014/main" val="748073249"/>
                    </a:ext>
                  </a:extLst>
                </a:gridCol>
                <a:gridCol w="2092036">
                  <a:extLst>
                    <a:ext uri="{9D8B030D-6E8A-4147-A177-3AD203B41FA5}">
                      <a16:colId xmlns:a16="http://schemas.microsoft.com/office/drawing/2014/main" val="2703118514"/>
                    </a:ext>
                  </a:extLst>
                </a:gridCol>
                <a:gridCol w="1814946">
                  <a:extLst>
                    <a:ext uri="{9D8B030D-6E8A-4147-A177-3AD203B41FA5}">
                      <a16:colId xmlns:a16="http://schemas.microsoft.com/office/drawing/2014/main" val="3888386832"/>
                    </a:ext>
                  </a:extLst>
                </a:gridCol>
                <a:gridCol w="1801090">
                  <a:extLst>
                    <a:ext uri="{9D8B030D-6E8A-4147-A177-3AD203B41FA5}">
                      <a16:colId xmlns:a16="http://schemas.microsoft.com/office/drawing/2014/main" val="190652010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b="0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771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98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августа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свечение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июля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свечение</a:t>
                      </a:r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ru-RU" sz="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подавление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сентября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свечение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870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августа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подавление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июля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свечение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сентября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свечение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043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августа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подавление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июля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свечение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сентября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свечение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13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сентября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подавление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июля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подавление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сентября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свечение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467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сентября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свечение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июля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свечение</a:t>
                      </a:r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подавление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сентября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свечение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37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сентября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свечение</a:t>
                      </a:r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подавление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августа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свечение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сентября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свечение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894516"/>
                  </a:ext>
                </a:extLst>
              </a:tr>
              <a:tr h="370840"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Частота воздействия: </a:t>
                      </a:r>
                    </a:p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4300 – 5828 кГц</a:t>
                      </a:r>
                    </a:p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работы: </a:t>
                      </a:r>
                    </a:p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 мин – нагрев  3.5 мин – пауза</a:t>
                      </a:r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1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августа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свечение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сентября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свечение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228758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pPr algn="ctr"/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августа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свечение</a:t>
                      </a:r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</a:t>
                      </a:r>
                      <a:r>
                        <a:rPr lang="ru-RU" sz="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подавление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52598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45031" y="462133"/>
            <a:ext cx="529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экспериментов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29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2" y="1122106"/>
            <a:ext cx="2804605" cy="25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514" y="1122106"/>
            <a:ext cx="2804605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170" y="1122106"/>
            <a:ext cx="2746579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800" y="1122106"/>
            <a:ext cx="2746579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34689"/>
            <a:ext cx="2804605" cy="25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2487" y="3934689"/>
            <a:ext cx="2804605" cy="25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4974" y="3934689"/>
            <a:ext cx="2788027" cy="252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2792" y="3934689"/>
            <a:ext cx="2788027" cy="252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1028" y="500273"/>
            <a:ext cx="10487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выделения стимулированных оптических эффектов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38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23618"/>
            <a:ext cx="12192000" cy="4610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072" y="554183"/>
            <a:ext cx="11443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расположения станций, оснащенных ГНСС приемниками на 2024 год 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8145" y="5810662"/>
            <a:ext cx="3893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Отображение положения станций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евраль 2024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0182" y="5810662"/>
            <a:ext cx="3893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Соответствующие значения вариаций ПЭС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1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B09A06-A606-DBB1-E39F-6B22124E9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77" y="1318728"/>
            <a:ext cx="5449484" cy="42458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5FF78E-CE51-29D5-D336-94DDD7045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472" y="1318728"/>
            <a:ext cx="5449483" cy="42458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2707" y="5749216"/>
            <a:ext cx="4715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 точек, соответствующий значениям ПЭС, полученным по данным зондирования сигналами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ГНСС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6601" y="5749216"/>
            <a:ext cx="4715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Соответствующая карта вариаций ПЭС, полученная методом интерполяции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3726" y="533898"/>
            <a:ext cx="88114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двумерной карты вариаций ПЭС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27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50" y="3753718"/>
            <a:ext cx="9473627" cy="30186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863" y="610468"/>
            <a:ext cx="91440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1967</TotalTime>
  <Words>650</Words>
  <Application>Microsoft Office PowerPoint</Application>
  <PresentationFormat>Широкоэкранный</PresentationFormat>
  <Paragraphs>124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96</cp:revision>
  <dcterms:created xsi:type="dcterms:W3CDTF">2023-05-10T09:04:36Z</dcterms:created>
  <dcterms:modified xsi:type="dcterms:W3CDTF">2024-09-02T15:14:22Z</dcterms:modified>
</cp:coreProperties>
</file>