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9" r:id="rId1"/>
    <p:sldMasterId id="2147484355" r:id="rId2"/>
    <p:sldMasterId id="2147484372" r:id="rId3"/>
    <p:sldMasterId id="2147484389" r:id="rId4"/>
  </p:sldMasterIdLst>
  <p:notesMasterIdLst>
    <p:notesMasterId r:id="rId19"/>
  </p:notesMasterIdLst>
  <p:sldIdLst>
    <p:sldId id="319" r:id="rId5"/>
    <p:sldId id="267" r:id="rId6"/>
    <p:sldId id="308" r:id="rId7"/>
    <p:sldId id="309" r:id="rId8"/>
    <p:sldId id="310" r:id="rId9"/>
    <p:sldId id="311" r:id="rId10"/>
    <p:sldId id="324" r:id="rId11"/>
    <p:sldId id="321" r:id="rId12"/>
    <p:sldId id="325" r:id="rId13"/>
    <p:sldId id="322" r:id="rId14"/>
    <p:sldId id="323" r:id="rId15"/>
    <p:sldId id="326" r:id="rId16"/>
    <p:sldId id="315" r:id="rId17"/>
    <p:sldId id="320" r:id="rId1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483" autoAdjust="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9667EE-D09C-4FA8-92AA-8DECF2738EF3}" type="datetimeFigureOut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A77703B0-4EE3-4E81-93C9-997208DCE7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E9F8-6227-4FC5-A7DA-D706D984B866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557D7-2B1D-4B84-8F89-61539D902B7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3288-798A-415E-851C-A4DD84C6049A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8E058-F02D-4255-BF73-6432B9AEB22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6F49-F357-4390-AC49-3678381C6E5F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AD7761-188F-476D-8B1A-8BC97592C1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E1C3D-59F2-4699-93B2-94B6C9275E1F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F9757-E0D4-405B-87BA-2306EC90FF2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7D25-2F6A-420E-8C37-3F877E838DCD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BDD9D80-5C77-418F-B640-0BD594E6668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5E3BB-DB71-4718-A9CB-E34333322E82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5BECFBB-55A6-4F42-9551-E7E0D4078DD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B5F2-8FC0-430C-93BB-8E28DD9419E6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1F60A-CF70-4E3E-9054-FDE55C961F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7E40-87C5-4B32-92D7-5AA4EE99B5C3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A286E-AD65-4692-9945-CBE85F3656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81E7A-231D-435D-AD76-55B7A7A81BFC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1914D-BF69-42D6-86FC-BF1A4C00B41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966-A59C-4542-92CB-B18E35F1570B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27A1C-0D9B-48DD-809E-F7208A077A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C27D8-F052-4E20-883F-D6D5986FB7DE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92352-EED9-4CDC-9C08-942BF21C04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9998-7615-4C2A-9275-121B57871045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5F4A23-9D20-4298-B69F-123EA9EA9E5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002B-B1DF-4E37-9B9B-69208A9EB704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DCEF1-49D9-49EA-966D-A9EAA2D3F4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20F8-0E32-4EB5-A4DE-90BF603172C3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3CE6E-E60D-4D6F-BDF9-F581FA44415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F1E6-788A-4173-B544-E25B3C0EC52D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276CA-6B22-471D-B2E4-BFB68582D3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74ED-82FA-474A-8BB2-AA4B8A4D356E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8B922-2A05-42EE-8F6C-045D1F0BAB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AC72-8D91-4B07-977A-8CA88202971B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6DC61-C68B-487C-B3FB-3D79A83168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0FE17-C351-45F8-9CD0-F29CE0C43DEA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43477-058C-40DC-8567-33B0B1D3CD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27F4-FA92-4D85-A6CA-F6C115416645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52728-8FB9-406E-83DA-C15F3869A9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664AD-4B55-4644-A2EF-4ED5915F77C2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0C723F8-9BD6-4E4C-9B6E-ECAF11F6D0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56BA-6436-4336-8600-3F772713D9ED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2D7EE-6B36-46D1-B332-4CD90669AC4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65D0C-64D6-46D9-9CD8-A125312ED623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A490DD5-09D4-4322-AD08-767817DC41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679C-2EFA-4B38-874B-BD07D1DAAFBA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45EFF-E73B-4B21-B32F-E5BD24F4718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D2084-EF7B-4003-A60C-CC2B5C2C5231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E97D209-2AA1-4607-8BE3-248556C2C94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BC9C-10C8-42F3-B10F-3B5EFF258935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75480-D6BA-46B9-899D-3E33204C0B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7B90-2857-4FCF-BA75-063BA6892151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4AF7B-1B9F-4D01-9A93-12829280786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BEEAE-1638-48F5-9F0B-06DAF36C846F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5175B-5A0E-40BE-BAB0-236FA21C86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A0862-1FA4-4503-A99D-0E48C5A9251D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BD1CD-5F6A-4AA9-8F16-58985F78FA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C792C-E42D-456C-BB3C-AA362BE9ED44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53766-731A-431D-AE11-BE246212135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1FB42-01AD-4BBC-A300-ABC0C1A885F2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0ECF95-77EE-4B1D-A7A9-5F6A86F4C29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5EDE6-C196-46AC-91F9-69494771C63B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1306F-8486-4CB5-857C-9A3F9510A1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7CB4-6BEA-4B41-B08F-5A1137026834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10F0F-9305-4C11-877F-AAF6CB97BB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89A6C-6F1C-4975-9D1F-6CC13ACEE80B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F2013-34C7-4D40-9EF4-EECD8B2287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9163-E2FB-44C0-BBE9-7AB00EFAF298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9899E-3086-4088-B7D9-90D473D7259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4270A-3448-452B-BD4A-C94027E00577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8E84C-E276-4A60-8478-AFE8CEF9DB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D89D-C09A-4B8C-8E80-505226E75B44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EB9BC-C402-458C-AB09-F9AE76F4195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97C4-2A96-4CC8-A73A-4DB76A570D1A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5C1D41-BFD6-46DC-A7F9-BBB702D9147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5FD88-F497-44F3-A80C-05523A169CFD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08D1D4F-F9DF-48C4-8692-9E1D28E29C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B2874-2303-4607-9012-91577D351C71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D7142-1E88-4EA6-A564-78C317FC5D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B238-182E-4215-8B34-33FCF4E6C522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B36CA57-6FEB-40B9-9CD8-F23990F7B00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9096-6C12-4110-9745-18A8BD96E57F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EF2D5C2-6D04-4B20-BC8B-3572096508A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BE4E4-595C-4731-8C6F-02AE5692F95F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BBCE3-395B-4FFC-8B50-DFE785FD46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C3CF-20AF-4FF5-AD35-80905838CDA0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833B2-1EEB-44C3-9226-6CE3897179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0BA02-23F7-42C6-870F-3A5A02E34E10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6874E-47D8-4D0B-AFAF-BEA5E607C90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8476D-A756-4067-B90D-F3D5E6BC0782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85A04-0E2C-430E-BABF-38B0AE0DAB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9BCA3-26EA-46FE-A7AF-3945FA909EEB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54A92-5023-4F71-89FB-C122847D99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9603-997B-4386-9986-A9C2CBB28BA7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0248F1-CB7D-42FF-8314-4EEE8E3C9AF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40CE4-E4F7-4373-BABE-1A444F662F5B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96600-BDD6-4CE5-96A5-2975831136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FEAA-122C-4A1F-B551-BD019556A2A4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BBD7A-8295-42C6-9B53-D3C33FEFD6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8DF3-3604-4D82-A981-5268D3307419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C50EA-811B-443C-9093-774E17811A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C065-4DEA-4CDE-B48B-6A291613F3E8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4C229-2305-4D01-9F74-F369D1CAE7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F560E-0BD6-48CA-81CE-2345E50BEBBE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DB8E90-67CE-42F8-9515-83072B0B254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F0B4-C080-401B-BD7F-7166F675D186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3B316-6AB8-4680-BE96-B5CFE2F1FEC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E661D-9B80-4888-90B5-03089E992F8D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B4A3F-5093-4C29-8B3D-0CBCC4E24A4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467D-AACC-48E5-BE6E-3A384EF80980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B430CF9-53D0-47C4-81B9-A2A4451BF6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AAE8-95DD-4B30-BEDB-CEAA1B13F84C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D8D31-704C-430E-8639-F4013C6502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76036-02CE-43D2-87C0-44C89D17C7DC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515A2-B3AA-4712-BDEF-4389C5A9800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C88D1-6B22-426C-A672-3485E8350BBE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EB9BA97-09C6-443B-A164-7CB5B57415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91717-BC4C-45F3-A2EA-4F12A67AE77B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03AAF1-8142-438A-ADD7-0A1CC437E6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F97A-9C0D-4783-9940-91583BFA2088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455CF-36B5-4DC4-8C5C-DFD7F6BCE0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A822-9D93-4644-83AB-F17A050CA3C0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989AE-E3F1-4FD6-85E2-37E6526189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588B-B320-4822-87DD-BA3C739AC17F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CFAA5-4C2C-4D9D-8D63-6D3E58BB86F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9115-FEDF-4DEC-8847-2EF09A47A9AD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EDF91-7A84-4314-BE5D-D0262FD971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2F750-7352-4780-BFF9-3C1E2387B9C2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B0A6C-7FD1-4583-AAA7-078EDD78FE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789ED8-1CD9-4AAD-A822-B59DE601F255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BC16FF17-E93C-4D27-9957-AEEC9928DA5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23" r:id="rId2"/>
    <p:sldLayoutId id="2147485124" r:id="rId3"/>
    <p:sldLayoutId id="2147485125" r:id="rId4"/>
    <p:sldLayoutId id="2147485126" r:id="rId5"/>
    <p:sldLayoutId id="2147485127" r:id="rId6"/>
    <p:sldLayoutId id="2147485128" r:id="rId7"/>
    <p:sldLayoutId id="2147485129" r:id="rId8"/>
    <p:sldLayoutId id="2147485130" r:id="rId9"/>
    <p:sldLayoutId id="2147485131" r:id="rId10"/>
    <p:sldLayoutId id="2147485186" r:id="rId11"/>
    <p:sldLayoutId id="2147485132" r:id="rId12"/>
    <p:sldLayoutId id="2147485187" r:id="rId13"/>
    <p:sldLayoutId id="2147485133" r:id="rId14"/>
    <p:sldLayoutId id="2147485134" r:id="rId15"/>
    <p:sldLayoutId id="2147485135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3076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62399FB-F5DD-4B59-96DE-F854AB03E69B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5FCBEF"/>
                </a:solidFill>
              </a:defRPr>
            </a:lvl1pPr>
          </a:lstStyle>
          <a:p>
            <a:fld id="{753A1F4F-A815-4968-9A2E-3F1C0F4F47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9" r:id="rId1"/>
    <p:sldLayoutId id="2147485146" r:id="rId2"/>
    <p:sldLayoutId id="2147485147" r:id="rId3"/>
    <p:sldLayoutId id="2147485148" r:id="rId4"/>
    <p:sldLayoutId id="2147485149" r:id="rId5"/>
    <p:sldLayoutId id="2147485150" r:id="rId6"/>
    <p:sldLayoutId id="2147485151" r:id="rId7"/>
    <p:sldLayoutId id="2147485152" r:id="rId8"/>
    <p:sldLayoutId id="2147485153" r:id="rId9"/>
    <p:sldLayoutId id="2147485154" r:id="rId10"/>
    <p:sldLayoutId id="2147485190" r:id="rId11"/>
    <p:sldLayoutId id="2147485155" r:id="rId12"/>
    <p:sldLayoutId id="2147485191" r:id="rId13"/>
    <p:sldLayoutId id="2147485156" r:id="rId14"/>
    <p:sldLayoutId id="2147485157" r:id="rId15"/>
    <p:sldLayoutId id="2147485158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09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4100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89A4592-C122-4AE0-84FE-F13374050665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5FCBEF"/>
                </a:solidFill>
              </a:defRPr>
            </a:lvl1pPr>
          </a:lstStyle>
          <a:p>
            <a:fld id="{C63BBD92-5BD9-4DCB-8A52-24030811FE2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93" r:id="rId11"/>
    <p:sldLayoutId id="2147485168" r:id="rId12"/>
    <p:sldLayoutId id="2147485194" r:id="rId13"/>
    <p:sldLayoutId id="2147485169" r:id="rId14"/>
    <p:sldLayoutId id="2147485170" r:id="rId15"/>
    <p:sldLayoutId id="2147485171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12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512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734609F-C709-43FA-A722-9C4F1B95B0A2}" type="datetime1">
              <a:rPr lang="ru-RU"/>
              <a:pPr>
                <a:defRPr/>
              </a:pPr>
              <a:t>01.09.2024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5FCBEF"/>
                </a:solidFill>
              </a:defRPr>
            </a:lvl1pPr>
          </a:lstStyle>
          <a:p>
            <a:fld id="{4D6F151A-E92C-48F8-94D7-BABE21E083D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96" r:id="rId11"/>
    <p:sldLayoutId id="2147485181" r:id="rId12"/>
    <p:sldLayoutId id="2147485197" r:id="rId13"/>
    <p:sldLayoutId id="2147485182" r:id="rId14"/>
    <p:sldLayoutId id="2147485183" r:id="rId15"/>
    <p:sldLayoutId id="2147485184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25477" y="2646174"/>
            <a:ext cx="84351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400" b="1" dirty="0">
                <a:latin typeface="Times New Roman" pitchFamily="18" charset="0"/>
                <a:cs typeface="Times New Roman" pitchFamily="18" charset="0"/>
              </a:rPr>
              <a:t>ANALYSIS OF INTERANNUAL VARIATIONS OF STRATOSPHERE-TROPOSPHERE DYNAMIC COUPLING IN THE NORTHEN HEMISPHERE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83175" y="4359275"/>
            <a:ext cx="6589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K.A. </a:t>
            </a:r>
            <a:r>
              <a:rPr lang="en-US" altLang="ru-RU" sz="2000" b="1" dirty="0" err="1">
                <a:latin typeface="Times New Roman" pitchFamily="18" charset="0"/>
                <a:cs typeface="Times New Roman" pitchFamily="18" charset="0"/>
              </a:rPr>
              <a:t>Didenko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Ermakova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А.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Koval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, Е.</a:t>
            </a:r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ru-RU" sz="2000" dirty="0" err="1">
                <a:latin typeface="Times New Roman" pitchFamily="18" charset="0"/>
                <a:cs typeface="Times New Roman" pitchFamily="18" charset="0"/>
              </a:rPr>
              <a:t>Savenkova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altLang="ru-RU" sz="2000" dirty="0">
                <a:latin typeface="Times New Roman" pitchFamily="18" charset="0"/>
                <a:cs typeface="Times New Roman" pitchFamily="18" charset="0"/>
              </a:rPr>
              <a:t>didenko.xeniya@yandex.ru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36909" y="6273225"/>
            <a:ext cx="104923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Baikal Young Scientists’ International School on Fundamental Physics “Physical processes in space and near-Earth space” (BSFP-2024)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 Irkutsk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September 1 – 7, 2024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C:\Users\Kseniia\Desktop\ЛогоИЗМИРАН_англ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97138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:\Users\Kseniia\Desktop\block_e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1900" y="0"/>
            <a:ext cx="33401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750" y="6357938"/>
            <a:ext cx="684213" cy="365125"/>
          </a:xfrm>
        </p:spPr>
        <p:txBody>
          <a:bodyPr/>
          <a:lstStyle/>
          <a:p>
            <a:fld id="{6FFF4B98-033B-416F-9B16-FE3D731F52FC}" type="slidenum">
              <a:rPr lang="ru-RU" alt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10</a:t>
            </a:fld>
            <a:endParaRPr lang="ru-RU" alt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1887538" y="5840413"/>
            <a:ext cx="879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 8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Temporal variability of  vertical component of  wave activity flux for February at 20 km level, averaged for each sector in 37.5–77.5° N band 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TextBox 11"/>
          <p:cNvSpPr txBox="1">
            <a:spLocks noChangeArrowheads="1"/>
          </p:cNvSpPr>
          <p:nvPr/>
        </p:nvSpPr>
        <p:spPr bwMode="auto">
          <a:xfrm>
            <a:off x="831850" y="114300"/>
            <a:ext cx="86217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Temporal variability of vertical component of  wave activity flux</a:t>
            </a:r>
            <a:r>
              <a:rPr lang="ru-RU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, </a:t>
            </a:r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February</a:t>
            </a:r>
            <a:endParaRPr lang="ru-RU" altLang="ru-RU" sz="2800" dirty="0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</p:txBody>
      </p:sp>
      <p:pic>
        <p:nvPicPr>
          <p:cNvPr id="29701" name="Picture 8" descr="I:\JRA\data\65_ave_20km_3sektora.jpg"/>
          <p:cNvPicPr>
            <a:picLocks noChangeAspect="1" noChangeArrowheads="1"/>
          </p:cNvPicPr>
          <p:nvPr/>
        </p:nvPicPr>
        <p:blipFill>
          <a:blip r:embed="rId2" cstate="print"/>
          <a:srcRect l="89281" t="47078" r="2174"/>
          <a:stretch>
            <a:fillRect/>
          </a:stretch>
        </p:blipFill>
        <p:spPr bwMode="auto">
          <a:xfrm>
            <a:off x="11741150" y="0"/>
            <a:ext cx="450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2" descr="I:\JRA\data\65_ave_20km_3sektora22.jpg"/>
          <p:cNvPicPr>
            <a:picLocks noChangeAspect="1" noChangeArrowheads="1"/>
          </p:cNvPicPr>
          <p:nvPr/>
        </p:nvPicPr>
        <p:blipFill>
          <a:blip r:embed="rId3" cstate="print"/>
          <a:srcRect l="1801" t="50000" r="53673" b="3583"/>
          <a:stretch>
            <a:fillRect/>
          </a:stretch>
        </p:blipFill>
        <p:spPr bwMode="auto">
          <a:xfrm>
            <a:off x="9404350" y="114300"/>
            <a:ext cx="23510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" descr="I:\JRA\data\Feb_8k.jpg"/>
          <p:cNvPicPr>
            <a:picLocks noChangeAspect="1" noChangeArrowheads="1"/>
          </p:cNvPicPr>
          <p:nvPr/>
        </p:nvPicPr>
        <p:blipFill rotWithShape="1">
          <a:blip r:embed="rId4" cstate="print"/>
          <a:srcRect l="21666" r="19096" b="69891"/>
          <a:stretch/>
        </p:blipFill>
        <p:spPr bwMode="auto">
          <a:xfrm>
            <a:off x="1250950" y="2325688"/>
            <a:ext cx="3344863" cy="298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" descr="I:\JRA\data\Feb_8k.jpg"/>
          <p:cNvPicPr>
            <a:picLocks noChangeAspect="1" noChangeArrowheads="1"/>
          </p:cNvPicPr>
          <p:nvPr/>
        </p:nvPicPr>
        <p:blipFill rotWithShape="1">
          <a:blip r:embed="rId4" cstate="print"/>
          <a:srcRect l="19662" t="31844" r="20187" b="36980"/>
          <a:stretch/>
        </p:blipFill>
        <p:spPr bwMode="auto">
          <a:xfrm>
            <a:off x="4424363" y="2266950"/>
            <a:ext cx="3343275" cy="304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5" descr="I:\JRA\data\Feb_8k.jpg"/>
          <p:cNvPicPr>
            <a:picLocks noChangeAspect="1" noChangeArrowheads="1"/>
          </p:cNvPicPr>
          <p:nvPr/>
        </p:nvPicPr>
        <p:blipFill rotWithShape="1">
          <a:blip r:embed="rId4" cstate="print"/>
          <a:srcRect l="20534" t="65108" r="21141" b="4659"/>
          <a:stretch/>
        </p:blipFill>
        <p:spPr bwMode="auto">
          <a:xfrm>
            <a:off x="7596188" y="2252664"/>
            <a:ext cx="3344862" cy="304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1A380C-11E8-D9DC-38A3-3ACE880EF697}"/>
              </a:ext>
            </a:extLst>
          </p:cNvPr>
          <p:cNvSpPr/>
          <p:nvPr/>
        </p:nvSpPr>
        <p:spPr>
          <a:xfrm>
            <a:off x="1887538" y="2374900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E9C788E-6DC0-F408-E732-BAD3B7EEE54B}"/>
              </a:ext>
            </a:extLst>
          </p:cNvPr>
          <p:cNvSpPr/>
          <p:nvPr/>
        </p:nvSpPr>
        <p:spPr>
          <a:xfrm>
            <a:off x="5021134" y="2302199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F2C966-C1DD-2FFE-0DA3-D84446B329FB}"/>
              </a:ext>
            </a:extLst>
          </p:cNvPr>
          <p:cNvSpPr/>
          <p:nvPr/>
        </p:nvSpPr>
        <p:spPr>
          <a:xfrm>
            <a:off x="8226137" y="2252663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E0EB91-193D-EB5A-0B8B-E69EDB007FA3}"/>
              </a:ext>
            </a:extLst>
          </p:cNvPr>
          <p:cNvSpPr txBox="1"/>
          <p:nvPr/>
        </p:nvSpPr>
        <p:spPr>
          <a:xfrm>
            <a:off x="2364883" y="5236076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C6EEB9-D6B8-7B7D-1BBD-953393EF35B8}"/>
              </a:ext>
            </a:extLst>
          </p:cNvPr>
          <p:cNvSpPr txBox="1"/>
          <p:nvPr/>
        </p:nvSpPr>
        <p:spPr>
          <a:xfrm>
            <a:off x="5604589" y="5236076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9F6B26-022A-CEDE-E321-5311CFFD9F13}"/>
              </a:ext>
            </a:extLst>
          </p:cNvPr>
          <p:cNvSpPr txBox="1"/>
          <p:nvPr/>
        </p:nvSpPr>
        <p:spPr>
          <a:xfrm>
            <a:off x="8776414" y="5236076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D1FD84-56A0-3F0E-1EBB-7CEC0445F88E}"/>
              </a:ext>
            </a:extLst>
          </p:cNvPr>
          <p:cNvSpPr txBox="1"/>
          <p:nvPr/>
        </p:nvSpPr>
        <p:spPr>
          <a:xfrm>
            <a:off x="1702763" y="2253921"/>
            <a:ext cx="795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sector						 II sector 						 III sector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750" y="6357938"/>
            <a:ext cx="684213" cy="365125"/>
          </a:xfrm>
        </p:spPr>
        <p:txBody>
          <a:bodyPr/>
          <a:lstStyle/>
          <a:p>
            <a:fld id="{CABC06FD-0268-49AB-9553-D04AE6414718}" type="slidenum">
              <a:rPr lang="ru-RU" alt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11</a:t>
            </a:fld>
            <a:endParaRPr lang="ru-RU" alt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TextBox 13"/>
          <p:cNvSpPr txBox="1">
            <a:spLocks noChangeArrowheads="1"/>
          </p:cNvSpPr>
          <p:nvPr/>
        </p:nvSpPr>
        <p:spPr bwMode="auto">
          <a:xfrm>
            <a:off x="1887538" y="5840413"/>
            <a:ext cx="879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 9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Temporal variability of  vertical component of  wave activity flux for March at 20 km level, averaged for each sector in 37.5–77.5° N band 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TextBox 11"/>
          <p:cNvSpPr txBox="1">
            <a:spLocks noChangeArrowheads="1"/>
          </p:cNvSpPr>
          <p:nvPr/>
        </p:nvSpPr>
        <p:spPr bwMode="auto">
          <a:xfrm>
            <a:off x="712788" y="104775"/>
            <a:ext cx="8621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Temporal variability of vertical component of  wave activity flux</a:t>
            </a:r>
            <a:r>
              <a:rPr lang="ru-RU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, </a:t>
            </a:r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March</a:t>
            </a:r>
            <a:endParaRPr lang="ru-RU" altLang="ru-RU" sz="2800" dirty="0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</p:txBody>
      </p:sp>
      <p:pic>
        <p:nvPicPr>
          <p:cNvPr id="30725" name="Picture 2" descr="I:\JRA\data\65_ave_20km_3sektora22.jpg"/>
          <p:cNvPicPr>
            <a:picLocks noChangeAspect="1" noChangeArrowheads="1"/>
          </p:cNvPicPr>
          <p:nvPr/>
        </p:nvPicPr>
        <p:blipFill>
          <a:blip r:embed="rId2" cstate="print"/>
          <a:srcRect l="45877" t="47420"/>
          <a:stretch>
            <a:fillRect/>
          </a:stretch>
        </p:blipFill>
        <p:spPr bwMode="auto">
          <a:xfrm>
            <a:off x="9334500" y="0"/>
            <a:ext cx="28575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I:\JRA\data\Mar_8k.jpg"/>
          <p:cNvPicPr>
            <a:picLocks noChangeAspect="1" noChangeArrowheads="1"/>
          </p:cNvPicPr>
          <p:nvPr/>
        </p:nvPicPr>
        <p:blipFill rotWithShape="1">
          <a:blip r:embed="rId3" cstate="print"/>
          <a:srcRect l="20699" r="20367" b="69793"/>
          <a:stretch/>
        </p:blipFill>
        <p:spPr bwMode="auto">
          <a:xfrm>
            <a:off x="893763" y="2268538"/>
            <a:ext cx="3360737" cy="302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I:\JRA\data\Mar_8k.jpg"/>
          <p:cNvPicPr>
            <a:picLocks noChangeAspect="1" noChangeArrowheads="1"/>
          </p:cNvPicPr>
          <p:nvPr/>
        </p:nvPicPr>
        <p:blipFill rotWithShape="1">
          <a:blip r:embed="rId3" cstate="print"/>
          <a:srcRect l="21654" t="64523" r="18646" b="4887"/>
          <a:stretch/>
        </p:blipFill>
        <p:spPr bwMode="auto">
          <a:xfrm>
            <a:off x="7635875" y="2268538"/>
            <a:ext cx="3360738" cy="302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I:\JRA\data\Mar_8k.jpg"/>
          <p:cNvPicPr>
            <a:picLocks noChangeAspect="1" noChangeArrowheads="1"/>
          </p:cNvPicPr>
          <p:nvPr/>
        </p:nvPicPr>
        <p:blipFill rotWithShape="1">
          <a:blip r:embed="rId3" cstate="print"/>
          <a:srcRect l="21523" t="32005" r="21338" b="36917"/>
          <a:stretch/>
        </p:blipFill>
        <p:spPr bwMode="auto">
          <a:xfrm>
            <a:off x="4275138" y="2146300"/>
            <a:ext cx="3360737" cy="320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52913" y="2046288"/>
            <a:ext cx="3382962" cy="352583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CAE641-B578-8A0C-B684-8AA81D500534}"/>
              </a:ext>
            </a:extLst>
          </p:cNvPr>
          <p:cNvSpPr/>
          <p:nvPr/>
        </p:nvSpPr>
        <p:spPr>
          <a:xfrm>
            <a:off x="1550188" y="2268538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38C68A-2F0E-1922-1F82-AF744BED6AAB}"/>
              </a:ext>
            </a:extLst>
          </p:cNvPr>
          <p:cNvSpPr/>
          <p:nvPr/>
        </p:nvSpPr>
        <p:spPr>
          <a:xfrm>
            <a:off x="4894466" y="2268538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152736F-FC85-4F05-46F6-7D76AB465680}"/>
              </a:ext>
            </a:extLst>
          </p:cNvPr>
          <p:cNvSpPr/>
          <p:nvPr/>
        </p:nvSpPr>
        <p:spPr>
          <a:xfrm>
            <a:off x="8177551" y="2360613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B8CAAA4-C121-B166-A15F-8A92A762E98F}"/>
              </a:ext>
            </a:extLst>
          </p:cNvPr>
          <p:cNvSpPr/>
          <p:nvPr/>
        </p:nvSpPr>
        <p:spPr>
          <a:xfrm>
            <a:off x="9006579" y="2130528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D05CA-40CA-3053-F0C7-C582D437971D}"/>
              </a:ext>
            </a:extLst>
          </p:cNvPr>
          <p:cNvSpPr txBox="1"/>
          <p:nvPr/>
        </p:nvSpPr>
        <p:spPr>
          <a:xfrm>
            <a:off x="5546110" y="5233571"/>
            <a:ext cx="76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51FEE3-E30B-538A-6AC7-1A574E07B636}"/>
              </a:ext>
            </a:extLst>
          </p:cNvPr>
          <p:cNvSpPr txBox="1"/>
          <p:nvPr/>
        </p:nvSpPr>
        <p:spPr>
          <a:xfrm>
            <a:off x="2238771" y="5233571"/>
            <a:ext cx="76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017475-3B25-D912-F366-98B07049B6D6}"/>
              </a:ext>
            </a:extLst>
          </p:cNvPr>
          <p:cNvSpPr txBox="1"/>
          <p:nvPr/>
        </p:nvSpPr>
        <p:spPr>
          <a:xfrm>
            <a:off x="8861503" y="5235837"/>
            <a:ext cx="76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2AC89-7C7C-5384-BF2A-00E5F9249131}"/>
              </a:ext>
            </a:extLst>
          </p:cNvPr>
          <p:cNvSpPr txBox="1"/>
          <p:nvPr/>
        </p:nvSpPr>
        <p:spPr>
          <a:xfrm>
            <a:off x="1464951" y="2226265"/>
            <a:ext cx="795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sector						 II sector 						    III sector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750" y="6357938"/>
            <a:ext cx="684213" cy="365125"/>
          </a:xfrm>
        </p:spPr>
        <p:txBody>
          <a:bodyPr/>
          <a:lstStyle/>
          <a:p>
            <a:fld id="{897D8E28-97F0-4083-A766-840867048C02}" type="slidenum">
              <a:rPr lang="ru-RU" alt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12</a:t>
            </a:fld>
            <a:endParaRPr lang="ru-RU" alt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7" name="TextBox 13"/>
          <p:cNvSpPr txBox="1">
            <a:spLocks noChangeArrowheads="1"/>
          </p:cNvSpPr>
          <p:nvPr/>
        </p:nvSpPr>
        <p:spPr bwMode="auto">
          <a:xfrm>
            <a:off x="1887538" y="5840413"/>
            <a:ext cx="879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 10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Temporal variability of  vertical component of  wave activity flux for March at 20 km level, averaged for each sector in 37.5–77.5° N band 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8" name="TextBox 11"/>
          <p:cNvSpPr txBox="1">
            <a:spLocks noChangeArrowheads="1"/>
          </p:cNvSpPr>
          <p:nvPr/>
        </p:nvSpPr>
        <p:spPr bwMode="auto">
          <a:xfrm>
            <a:off x="712788" y="104775"/>
            <a:ext cx="8621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Temporal variability of vertical component of  wave activity flux from </a:t>
            </a:r>
            <a:r>
              <a:rPr lang="en-US" altLang="ru-RU" sz="2800" b="1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1980</a:t>
            </a:r>
            <a:r>
              <a:rPr lang="ru-RU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, </a:t>
            </a:r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March</a:t>
            </a:r>
            <a:endParaRPr lang="ru-RU" altLang="ru-RU" sz="2800" dirty="0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</p:txBody>
      </p:sp>
      <p:pic>
        <p:nvPicPr>
          <p:cNvPr id="31749" name="Picture 2" descr="I:\JRA\data\65_ave_20km_3sektora22.jpg"/>
          <p:cNvPicPr>
            <a:picLocks noChangeAspect="1" noChangeArrowheads="1"/>
          </p:cNvPicPr>
          <p:nvPr/>
        </p:nvPicPr>
        <p:blipFill>
          <a:blip r:embed="rId2" cstate="print"/>
          <a:srcRect l="45877" t="47420"/>
          <a:stretch>
            <a:fillRect/>
          </a:stretch>
        </p:blipFill>
        <p:spPr bwMode="auto">
          <a:xfrm>
            <a:off x="9334500" y="0"/>
            <a:ext cx="2857500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 descr="I:\JRA\data\Mar_8k1980.jpg"/>
          <p:cNvPicPr>
            <a:picLocks noChangeAspect="1" noChangeArrowheads="1"/>
          </p:cNvPicPr>
          <p:nvPr/>
        </p:nvPicPr>
        <p:blipFill rotWithShape="1">
          <a:blip r:embed="rId3" cstate="print"/>
          <a:srcRect l="22360" r="21973" b="69898"/>
          <a:stretch/>
        </p:blipFill>
        <p:spPr bwMode="auto">
          <a:xfrm>
            <a:off x="1149350" y="2190750"/>
            <a:ext cx="3289300" cy="302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3" descr="I:\JRA\data\Mar_8k1980.jpg"/>
          <p:cNvPicPr>
            <a:picLocks noChangeAspect="1" noChangeArrowheads="1"/>
          </p:cNvPicPr>
          <p:nvPr/>
        </p:nvPicPr>
        <p:blipFill rotWithShape="1">
          <a:blip r:embed="rId3" cstate="print"/>
          <a:srcRect l="22896" t="64519" r="22176" b="4840"/>
          <a:stretch/>
        </p:blipFill>
        <p:spPr bwMode="auto">
          <a:xfrm>
            <a:off x="7753350" y="2190750"/>
            <a:ext cx="3187700" cy="302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4" descr="I:\JRA\data\Mar_8k1980.jpg"/>
          <p:cNvPicPr>
            <a:picLocks noChangeAspect="1" noChangeArrowheads="1"/>
          </p:cNvPicPr>
          <p:nvPr/>
        </p:nvPicPr>
        <p:blipFill rotWithShape="1">
          <a:blip r:embed="rId3" cstate="print"/>
          <a:srcRect l="21495" t="32059" r="21385" b="37159"/>
          <a:stretch/>
        </p:blipFill>
        <p:spPr bwMode="auto">
          <a:xfrm>
            <a:off x="4438650" y="2190750"/>
            <a:ext cx="3302000" cy="302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438650" y="2046288"/>
            <a:ext cx="3302000" cy="34020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36650" y="2047875"/>
            <a:ext cx="3302000" cy="3402013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B4FBF6-128A-2A7A-84BB-AD7A59B0AA94}"/>
              </a:ext>
            </a:extLst>
          </p:cNvPr>
          <p:cNvSpPr/>
          <p:nvPr/>
        </p:nvSpPr>
        <p:spPr>
          <a:xfrm>
            <a:off x="1763252" y="2239203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00D0CA4-7671-914F-2CE3-EDAA00D7E98F}"/>
              </a:ext>
            </a:extLst>
          </p:cNvPr>
          <p:cNvSpPr/>
          <p:nvPr/>
        </p:nvSpPr>
        <p:spPr>
          <a:xfrm>
            <a:off x="5094190" y="2239202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A912D2-CA0E-F2F6-BB35-22289828CCB8}"/>
              </a:ext>
            </a:extLst>
          </p:cNvPr>
          <p:cNvSpPr/>
          <p:nvPr/>
        </p:nvSpPr>
        <p:spPr>
          <a:xfrm>
            <a:off x="8234852" y="2239202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0DEAC4-D2D6-D2D4-F4CF-90A12C2E02D0}"/>
              </a:ext>
            </a:extLst>
          </p:cNvPr>
          <p:cNvSpPr/>
          <p:nvPr/>
        </p:nvSpPr>
        <p:spPr>
          <a:xfrm>
            <a:off x="8840679" y="2046288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E76B5C-1901-F607-6EFE-455265BA6111}"/>
              </a:ext>
            </a:extLst>
          </p:cNvPr>
          <p:cNvSpPr txBox="1"/>
          <p:nvPr/>
        </p:nvSpPr>
        <p:spPr>
          <a:xfrm>
            <a:off x="2419089" y="5136526"/>
            <a:ext cx="76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A7A66-208F-E7A5-9BD3-F73F67AB70EF}"/>
              </a:ext>
            </a:extLst>
          </p:cNvPr>
          <p:cNvSpPr txBox="1"/>
          <p:nvPr/>
        </p:nvSpPr>
        <p:spPr>
          <a:xfrm>
            <a:off x="5686943" y="5149916"/>
            <a:ext cx="76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AF9966-AD31-5E78-458C-6BCE8647F41C}"/>
              </a:ext>
            </a:extLst>
          </p:cNvPr>
          <p:cNvSpPr txBox="1"/>
          <p:nvPr/>
        </p:nvSpPr>
        <p:spPr>
          <a:xfrm>
            <a:off x="8954797" y="5138763"/>
            <a:ext cx="76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78665-15C2-FE34-8382-8C55049518FC}"/>
              </a:ext>
            </a:extLst>
          </p:cNvPr>
          <p:cNvSpPr txBox="1"/>
          <p:nvPr/>
        </p:nvSpPr>
        <p:spPr>
          <a:xfrm>
            <a:off x="1628288" y="2176741"/>
            <a:ext cx="795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sector						 II sector 						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III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750" y="6357938"/>
            <a:ext cx="684213" cy="365125"/>
          </a:xfrm>
        </p:spPr>
        <p:txBody>
          <a:bodyPr/>
          <a:lstStyle/>
          <a:p>
            <a:fld id="{8DE67756-127E-48A1-8D24-9CB1394E74D9}" type="slidenum">
              <a:rPr lang="ru-RU" alt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13</a:t>
            </a:fld>
            <a:endParaRPr lang="ru-RU" altLang="ru-RU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4858344" y="59423"/>
            <a:ext cx="2217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u-RU" sz="3200" dirty="0">
                <a:latin typeface="Times New Roman" pitchFamily="18" charset="0"/>
                <a:cs typeface="Times New Roman" pitchFamily="18" charset="0"/>
              </a:rPr>
              <a:t>Conclusion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922337" y="2087446"/>
            <a:ext cx="10347325" cy="26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ru-RU" sz="2000" dirty="0">
                <a:latin typeface="Times New Roman" pitchFamily="18" charset="0"/>
                <a:cs typeface="Calibri" pitchFamily="34" charset="0"/>
              </a:rPr>
              <a:t>The method for stratosphere-troposphere coupling analysis is demonstrated.</a:t>
            </a:r>
            <a:endParaRPr lang="ru-RU" altLang="ru-RU" sz="2000" dirty="0"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ru-RU" sz="2000" dirty="0">
                <a:latin typeface="Times New Roman" pitchFamily="18" charset="0"/>
                <a:cs typeface="Calibri" pitchFamily="34" charset="0"/>
              </a:rPr>
              <a:t>An increase in the vertical component of wave activity flux from the troposphere to the stratosphere is observed in January and March over the Russian Far East. </a:t>
            </a:r>
            <a:endParaRPr lang="ru-RU" altLang="ru-RU" sz="2000" dirty="0">
              <a:latin typeface="Times New Roman" pitchFamily="18" charset="0"/>
              <a:cs typeface="Calibri" pitchFamily="34" charset="0"/>
            </a:endParaRP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ru-RU" sz="2000" dirty="0">
                <a:latin typeface="Times New Roman" pitchFamily="18" charset="0"/>
                <a:cs typeface="Calibri" pitchFamily="34" charset="0"/>
              </a:rPr>
              <a:t>The interannual decrease of the upward component of wave activity flux is observed only in December over the European part of Russia, Europe, and the Middle East. 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ru-RU" sz="2000" dirty="0">
                <a:latin typeface="Times New Roman" pitchFamily="18" charset="0"/>
                <a:cs typeface="Calibri" pitchFamily="34" charset="0"/>
              </a:rPr>
              <a:t>Downward fluxes of wave activity are observed mostly over northern North America.</a:t>
            </a:r>
          </a:p>
          <a:p>
            <a:pPr marL="342900" indent="-342900" algn="just">
              <a:lnSpc>
                <a:spcPct val="107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ru-RU" sz="2000" dirty="0">
                <a:latin typeface="Times New Roman" pitchFamily="18" charset="0"/>
                <a:cs typeface="Calibri" pitchFamily="34" charset="0"/>
              </a:rPr>
              <a:t>Various natural long-period oscillations are a possible cause of the observed temporal variability.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87486" y="6596390"/>
            <a:ext cx="51738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research was supported by Russian Science Foundation grant #23-77-01035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743481-E595-4517-932E-2EEC2B8E74FC}" type="slidenum">
              <a:rPr lang="ru-RU" altLang="ru-RU" sz="1200">
                <a:solidFill>
                  <a:srgbClr val="898989"/>
                </a:solidFill>
                <a:latin typeface="Calibri" pitchFamily="34" charset="0"/>
              </a:rPr>
              <a:pPr/>
              <a:t>14</a:t>
            </a:fld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3379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071210" y="1565652"/>
            <a:ext cx="6111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47375" y="6176963"/>
            <a:ext cx="684213" cy="365125"/>
          </a:xfrm>
        </p:spPr>
        <p:txBody>
          <a:bodyPr/>
          <a:lstStyle/>
          <a:p>
            <a:fld id="{D2E3694E-49DE-4F4A-80B3-EA2103A830FA}" type="slidenum">
              <a:rPr lang="ru-RU" alt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2</a:t>
            </a:fld>
            <a:endParaRPr lang="ru-RU" altLang="ru-RU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5178086" y="144462"/>
            <a:ext cx="183582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5713" y="1227138"/>
            <a:ext cx="968057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kern="50" dirty="0">
                <a:latin typeface="Times New Roman" panose="02020603050405020304" pitchFamily="18" charset="0"/>
                <a:ea typeface="Lohit Hindi"/>
              </a:rPr>
              <a:t>Despite the</a:t>
            </a:r>
            <a:r>
              <a:rPr lang="ru-RU" sz="2000" kern="50" dirty="0">
                <a:latin typeface="Times New Roman" panose="02020603050405020304" pitchFamily="18" charset="0"/>
                <a:ea typeface="Lohit Hindi"/>
              </a:rPr>
              <a:t> </a:t>
            </a:r>
            <a:r>
              <a:rPr lang="en-US" sz="2000" kern="50" dirty="0">
                <a:latin typeface="Times New Roman" panose="02020603050405020304" pitchFamily="18" charset="0"/>
                <a:ea typeface="Lohit Hindi"/>
              </a:rPr>
              <a:t>difference</a:t>
            </a:r>
            <a:r>
              <a:rPr lang="ru-RU" sz="2000" kern="50" dirty="0">
                <a:latin typeface="Times New Roman" panose="02020603050405020304" pitchFamily="18" charset="0"/>
                <a:ea typeface="Lohit Hindi"/>
              </a:rPr>
              <a:t> </a:t>
            </a:r>
            <a:r>
              <a:rPr lang="en-US" sz="2000" kern="50" dirty="0">
                <a:latin typeface="Times New Roman" panose="02020603050405020304" pitchFamily="18" charset="0"/>
                <a:ea typeface="Lohit Hindi"/>
              </a:rPr>
              <a:t>in the mechanisms generating and sustaining circulation in the troposphere and stratosphere, the dynamics of these layers are fundamentally inseparable</a:t>
            </a:r>
            <a:r>
              <a:rPr lang="ru-RU" sz="2000" kern="50" dirty="0">
                <a:latin typeface="Times New Roman" panose="02020603050405020304" pitchFamily="18" charset="0"/>
                <a:ea typeface="Lohit Hindi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kern="50" dirty="0">
                <a:latin typeface="Times New Roman" panose="02020603050405020304" pitchFamily="18" charset="0"/>
                <a:ea typeface="Lohit Hindi"/>
              </a:rPr>
              <a:t>Interannual changes in the troposphere–stratosphere coupling are not only indicators of ozone-layer and climate changes but can also be used as predictors of extreme winter weather events.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kern="50" dirty="0">
                <a:latin typeface="Times New Roman" panose="02020603050405020304" pitchFamily="18" charset="0"/>
                <a:ea typeface="Lohit Hindi"/>
              </a:rPr>
              <a:t>Variations in the stratosphere–troposphere interaction are a consequence of observed and modeled variations in planetary wave amplitudes.</a:t>
            </a:r>
          </a:p>
        </p:txBody>
      </p:sp>
      <p:sp>
        <p:nvSpPr>
          <p:cNvPr id="21509" name="TextBox 2"/>
          <p:cNvSpPr txBox="1">
            <a:spLocks noChangeArrowheads="1"/>
          </p:cNvSpPr>
          <p:nvPr/>
        </p:nvSpPr>
        <p:spPr bwMode="auto">
          <a:xfrm>
            <a:off x="4563523" y="3682276"/>
            <a:ext cx="3009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 and tasks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5713" y="4413866"/>
            <a:ext cx="968057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kern="50" dirty="0">
                <a:latin typeface="Times New Roman" panose="02020603050405020304" pitchFamily="18" charset="0"/>
                <a:ea typeface="Lohit Hindi"/>
              </a:rPr>
              <a:t>to investigate the interannual variability of the stratosphere–troposphere dynamic interaction</a:t>
            </a:r>
            <a:r>
              <a:rPr lang="ru-RU" sz="2000" kern="50" dirty="0">
                <a:latin typeface="Times New Roman" panose="02020603050405020304" pitchFamily="18" charset="0"/>
                <a:ea typeface="Lohit Hindi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kern="50" dirty="0">
                <a:latin typeface="Times New Roman" panose="02020603050405020304" pitchFamily="18" charset="0"/>
                <a:ea typeface="Lohit Hindi"/>
              </a:rPr>
              <a:t>to analyze the vertical component of the three-dimensional wave activity fluxes;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en-US" sz="2000" kern="50" dirty="0">
                <a:latin typeface="Times New Roman" panose="02020603050405020304" pitchFamily="18" charset="0"/>
                <a:ea typeface="Lohit Hindi"/>
              </a:rPr>
              <a:t>to evaluate the significance of wave activity fluxes time series.</a:t>
            </a:r>
            <a:endParaRPr lang="ru-RU" sz="2000" kern="50" dirty="0">
              <a:latin typeface="Times New Roman" panose="02020603050405020304" pitchFamily="18" charset="0"/>
              <a:ea typeface="Lohit Hind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47375" y="6176963"/>
            <a:ext cx="947738" cy="400050"/>
          </a:xfrm>
        </p:spPr>
        <p:txBody>
          <a:bodyPr/>
          <a:lstStyle/>
          <a:p>
            <a:fld id="{D54E184A-FA5D-47D3-81EC-F8BBF89DD3ED}" type="slidenum">
              <a:rPr lang="ru-RU" alt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3</a:t>
            </a:fld>
            <a:endParaRPr lang="ru-RU" altLang="ru-RU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2950037" y="0"/>
            <a:ext cx="7206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The three-dimensional wave activity flux vector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3538537" y="4051216"/>
            <a:ext cx="5113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ru-RU" sz="2400" dirty="0">
                <a:latin typeface="Constantia" pitchFamily="18" charset="0"/>
              </a:rPr>
              <a:t> where </a:t>
            </a:r>
            <a:r>
              <a:rPr lang="en-US" altLang="ru-RU" sz="2400" i="1" dirty="0">
                <a:latin typeface="Times New Roman" pitchFamily="18" charset="0"/>
                <a:cs typeface="Times New Roman" pitchFamily="18" charset="0"/>
              </a:rPr>
              <a:t>S</a:t>
            </a:r>
            <a:endParaRPr lang="ru-RU" alt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TextBox 1"/>
          <p:cNvSpPr txBox="1">
            <a:spLocks noChangeArrowheads="1"/>
          </p:cNvSpPr>
          <p:nvPr/>
        </p:nvSpPr>
        <p:spPr bwMode="auto">
          <a:xfrm>
            <a:off x="10747375" y="2303463"/>
            <a:ext cx="684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9502775" y="4979988"/>
            <a:ext cx="684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02046" y="1678327"/>
            <a:ext cx="7101314" cy="1864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54309" y="4897640"/>
            <a:ext cx="1596788" cy="5640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9105900" y="2447925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,</a:t>
            </a:r>
            <a:endParaRPr lang="ru-RU" altLang="ru-RU"/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6553200" y="5019675"/>
            <a:ext cx="314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/>
              <a:t>.</a:t>
            </a:r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747375" y="6176963"/>
            <a:ext cx="684213" cy="365125"/>
          </a:xfrm>
        </p:spPr>
        <p:txBody>
          <a:bodyPr/>
          <a:lstStyle/>
          <a:p>
            <a:fld id="{928A8BE5-2096-4AF3-AEB4-DD6A267738D5}" type="slidenum">
              <a:rPr lang="ru-RU" alt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4</a:t>
            </a:fld>
            <a:endParaRPr lang="ru-RU" altLang="ru-RU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538662" y="0"/>
            <a:ext cx="371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JRA-55 reanalysis data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11"/>
          <p:cNvSpPr txBox="1">
            <a:spLocks noChangeArrowheads="1"/>
          </p:cNvSpPr>
          <p:nvPr/>
        </p:nvSpPr>
        <p:spPr bwMode="auto">
          <a:xfrm>
            <a:off x="7580498" y="3223845"/>
            <a:ext cx="3597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1. </a:t>
            </a: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Vertical component of  three-dimensional wave activity flux averaged over 6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5</a:t>
            </a: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years (1958–2022), 20 km</a:t>
            </a: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 cstate="print"/>
          <a:srcRect l="10255" t="13870" r="7635" b="30804"/>
          <a:stretch>
            <a:fillRect/>
          </a:stretch>
        </p:blipFill>
        <p:spPr bwMode="auto">
          <a:xfrm>
            <a:off x="760413" y="1181100"/>
            <a:ext cx="5637212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750" y="6357938"/>
            <a:ext cx="684213" cy="365125"/>
          </a:xfrm>
        </p:spPr>
        <p:txBody>
          <a:bodyPr/>
          <a:lstStyle/>
          <a:p>
            <a:fld id="{750557EF-FA19-4F13-913E-B75C8C833FF2}" type="slidenum">
              <a:rPr lang="ru-RU" alt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5</a:t>
            </a:fld>
            <a:endParaRPr lang="ru-RU" altLang="ru-RU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TextBox 6"/>
          <p:cNvSpPr txBox="1">
            <a:spLocks noChangeArrowheads="1"/>
          </p:cNvSpPr>
          <p:nvPr/>
        </p:nvSpPr>
        <p:spPr bwMode="auto">
          <a:xfrm>
            <a:off x="2292418" y="-23157"/>
            <a:ext cx="7873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Downward wave activity fluxes and sectors selection </a:t>
            </a:r>
            <a:endParaRPr lang="ru-RU" alt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Рисунок 8"/>
          <p:cNvPicPr>
            <a:picLocks noChangeAspect="1" noChangeArrowheads="1"/>
          </p:cNvPicPr>
          <p:nvPr/>
        </p:nvPicPr>
        <p:blipFill>
          <a:blip r:embed="rId2" cstate="print"/>
          <a:srcRect b="9615"/>
          <a:stretch>
            <a:fillRect/>
          </a:stretch>
        </p:blipFill>
        <p:spPr bwMode="auto">
          <a:xfrm>
            <a:off x="0" y="722313"/>
            <a:ext cx="60452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2"/>
          <p:cNvSpPr txBox="1">
            <a:spLocks noChangeArrowheads="1"/>
          </p:cNvSpPr>
          <p:nvPr/>
        </p:nvSpPr>
        <p:spPr bwMode="auto">
          <a:xfrm>
            <a:off x="33338" y="6065550"/>
            <a:ext cx="5784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2. </a:t>
            </a: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Vertical component of  three-dimensional wave activity flux averaged over 10 years (2008–2017), 20 km</a:t>
            </a:r>
          </a:p>
        </p:txBody>
      </p:sp>
      <p:sp>
        <p:nvSpPr>
          <p:cNvPr id="24582" name="TextBox 13"/>
          <p:cNvSpPr txBox="1">
            <a:spLocks noChangeArrowheads="1"/>
          </p:cNvSpPr>
          <p:nvPr/>
        </p:nvSpPr>
        <p:spPr bwMode="auto">
          <a:xfrm>
            <a:off x="6229372" y="6075362"/>
            <a:ext cx="54181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3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An example of division into sectors for the study of interannual variability and trends construction (upper left panel)</a:t>
            </a:r>
          </a:p>
        </p:txBody>
      </p:sp>
      <p:pic>
        <p:nvPicPr>
          <p:cNvPr id="24583" name="Picture 8" descr="I:\JRA\data\65_ave_20km_3sekt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4238" y="782638"/>
            <a:ext cx="622776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750" y="6357938"/>
            <a:ext cx="684213" cy="365125"/>
          </a:xfrm>
        </p:spPr>
        <p:txBody>
          <a:bodyPr/>
          <a:lstStyle/>
          <a:p>
            <a:fld id="{4D4D4B35-116A-4F7E-B412-B52C8681B043}" type="slidenum">
              <a:rPr lang="ru-RU" alt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6</a:t>
            </a:fld>
            <a:endParaRPr lang="ru-RU" altLang="ru-RU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603" name="TextBox 13"/>
          <p:cNvSpPr txBox="1">
            <a:spLocks noChangeArrowheads="1"/>
          </p:cNvSpPr>
          <p:nvPr/>
        </p:nvSpPr>
        <p:spPr bwMode="auto">
          <a:xfrm>
            <a:off x="1958560" y="5955725"/>
            <a:ext cx="8799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 4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Temporal variability of  vertical component of  wave activity flux for December at 20 km level, averaged for each sector in 37.5–77.5° N band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TextBox 11"/>
          <p:cNvSpPr txBox="1">
            <a:spLocks noChangeArrowheads="1"/>
          </p:cNvSpPr>
          <p:nvPr/>
        </p:nvSpPr>
        <p:spPr bwMode="auto">
          <a:xfrm>
            <a:off x="674688" y="117475"/>
            <a:ext cx="86217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Temporal variability of vertical component of  wave activity flux</a:t>
            </a:r>
            <a:r>
              <a:rPr lang="ru-RU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, </a:t>
            </a:r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December</a:t>
            </a:r>
            <a:endParaRPr lang="ru-RU" altLang="ru-RU" sz="2800" dirty="0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</p:txBody>
      </p:sp>
      <p:pic>
        <p:nvPicPr>
          <p:cNvPr id="25605" name="Picture 8" descr="I:\JRA\data\65_ave_20km_3sektora.jpg"/>
          <p:cNvPicPr>
            <a:picLocks noChangeAspect="1" noChangeArrowheads="1"/>
          </p:cNvPicPr>
          <p:nvPr/>
        </p:nvPicPr>
        <p:blipFill>
          <a:blip r:embed="rId2" cstate="print"/>
          <a:srcRect l="89281" t="47078" r="2174"/>
          <a:stretch>
            <a:fillRect/>
          </a:stretch>
        </p:blipFill>
        <p:spPr bwMode="auto">
          <a:xfrm>
            <a:off x="11741150" y="0"/>
            <a:ext cx="450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I:\JRA\data\65_ave_20km_3sektora.jpg"/>
          <p:cNvPicPr>
            <a:picLocks noChangeAspect="1" noChangeArrowheads="1"/>
          </p:cNvPicPr>
          <p:nvPr/>
        </p:nvPicPr>
        <p:blipFill>
          <a:blip r:embed="rId2" cstate="print"/>
          <a:srcRect r="53899" b="52789"/>
          <a:stretch>
            <a:fillRect/>
          </a:stretch>
        </p:blipFill>
        <p:spPr bwMode="auto">
          <a:xfrm>
            <a:off x="9296400" y="144463"/>
            <a:ext cx="24447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 descr="I:\JRA\data\Dec_8k.jpg"/>
          <p:cNvPicPr>
            <a:picLocks noChangeAspect="1" noChangeArrowheads="1"/>
          </p:cNvPicPr>
          <p:nvPr/>
        </p:nvPicPr>
        <p:blipFill rotWithShape="1">
          <a:blip r:embed="rId3" cstate="print"/>
          <a:srcRect l="19455" r="21271" b="69901"/>
          <a:stretch/>
        </p:blipFill>
        <p:spPr bwMode="auto">
          <a:xfrm>
            <a:off x="1163638" y="2286000"/>
            <a:ext cx="3390900" cy="302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0" descr="I:\JRA\data\Dec_8k.jpg"/>
          <p:cNvPicPr>
            <a:picLocks noChangeAspect="1" noChangeArrowheads="1"/>
          </p:cNvPicPr>
          <p:nvPr/>
        </p:nvPicPr>
        <p:blipFill rotWithShape="1">
          <a:blip r:embed="rId3" cstate="print"/>
          <a:srcRect l="20348" t="32060" r="19547" b="37273"/>
          <a:stretch/>
        </p:blipFill>
        <p:spPr bwMode="auto">
          <a:xfrm>
            <a:off x="4554538" y="2271714"/>
            <a:ext cx="3390900" cy="30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1" descr="I:\JRA\data\Dec_8k.jpg"/>
          <p:cNvPicPr>
            <a:picLocks noChangeAspect="1" noChangeArrowheads="1"/>
          </p:cNvPicPr>
          <p:nvPr/>
        </p:nvPicPr>
        <p:blipFill rotWithShape="1">
          <a:blip r:embed="rId3" cstate="print"/>
          <a:srcRect l="20415" t="64936" r="20007" b="4657"/>
          <a:stretch/>
        </p:blipFill>
        <p:spPr bwMode="auto">
          <a:xfrm>
            <a:off x="7816850" y="2271714"/>
            <a:ext cx="3390900" cy="30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16850" y="2254250"/>
            <a:ext cx="3606800" cy="33035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07812F-6D19-6077-B9AE-041E72F518B0}"/>
              </a:ext>
            </a:extLst>
          </p:cNvPr>
          <p:cNvSpPr txBox="1"/>
          <p:nvPr/>
        </p:nvSpPr>
        <p:spPr>
          <a:xfrm>
            <a:off x="2423973" y="5236748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3E2302-6600-0DB4-A8E0-F2FC59764350}"/>
              </a:ext>
            </a:extLst>
          </p:cNvPr>
          <p:cNvSpPr txBox="1"/>
          <p:nvPr/>
        </p:nvSpPr>
        <p:spPr>
          <a:xfrm>
            <a:off x="5799023" y="5241276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DA00D5-D7BE-9961-4DB8-522E559755FB}"/>
              </a:ext>
            </a:extLst>
          </p:cNvPr>
          <p:cNvSpPr txBox="1"/>
          <p:nvPr/>
        </p:nvSpPr>
        <p:spPr>
          <a:xfrm>
            <a:off x="9048174" y="5236748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D95E44-3141-E981-5208-72BDB76924BF}"/>
              </a:ext>
            </a:extLst>
          </p:cNvPr>
          <p:cNvSpPr/>
          <p:nvPr/>
        </p:nvSpPr>
        <p:spPr>
          <a:xfrm>
            <a:off x="1860906" y="2304102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25DF59-C375-3758-6A65-6FDFBCCDE622}"/>
              </a:ext>
            </a:extLst>
          </p:cNvPr>
          <p:cNvSpPr/>
          <p:nvPr/>
        </p:nvSpPr>
        <p:spPr>
          <a:xfrm>
            <a:off x="5123218" y="2304102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C9EC24E-DE34-20BD-1EA2-563909B6031E}"/>
              </a:ext>
            </a:extLst>
          </p:cNvPr>
          <p:cNvSpPr/>
          <p:nvPr/>
        </p:nvSpPr>
        <p:spPr>
          <a:xfrm>
            <a:off x="8463226" y="2340515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E689-1721-9250-1829-BED57FCB8FB4}"/>
              </a:ext>
            </a:extLst>
          </p:cNvPr>
          <p:cNvSpPr txBox="1"/>
          <p:nvPr/>
        </p:nvSpPr>
        <p:spPr>
          <a:xfrm>
            <a:off x="1747152" y="2206713"/>
            <a:ext cx="795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sector						 II sector 						    III sector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750" y="6357938"/>
            <a:ext cx="684213" cy="365125"/>
          </a:xfrm>
        </p:spPr>
        <p:txBody>
          <a:bodyPr/>
          <a:lstStyle/>
          <a:p>
            <a:fld id="{08282512-538C-4C75-B90F-5C826AD9AE6B}" type="slidenum">
              <a:rPr lang="ru-RU" altLang="ru-RU" sz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7</a:t>
            </a:fld>
            <a:endParaRPr lang="ru-RU" altLang="ru-RU" sz="12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27" name="TextBox 13"/>
          <p:cNvSpPr txBox="1">
            <a:spLocks noChangeArrowheads="1"/>
          </p:cNvSpPr>
          <p:nvPr/>
        </p:nvSpPr>
        <p:spPr bwMode="auto">
          <a:xfrm>
            <a:off x="1887538" y="5913438"/>
            <a:ext cx="8799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 5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Temporal variability of  vertical component of  wave activity flux for December at 20 km level, averaged for each sector in 37.5–77.5° N band 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Box 11"/>
          <p:cNvSpPr txBox="1">
            <a:spLocks noChangeArrowheads="1"/>
          </p:cNvSpPr>
          <p:nvPr/>
        </p:nvSpPr>
        <p:spPr bwMode="auto">
          <a:xfrm>
            <a:off x="674688" y="144463"/>
            <a:ext cx="8621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Temporal variability of vertical component of  wave activity flux from </a:t>
            </a:r>
            <a:r>
              <a:rPr lang="en-US" altLang="ru-RU" sz="2800" b="1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1980</a:t>
            </a:r>
            <a:r>
              <a:rPr lang="ru-RU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, </a:t>
            </a:r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December</a:t>
            </a:r>
            <a:endParaRPr lang="ru-RU" altLang="ru-RU" sz="2800" dirty="0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</p:txBody>
      </p:sp>
      <p:pic>
        <p:nvPicPr>
          <p:cNvPr id="26629" name="Picture 8" descr="I:\JRA\data\65_ave_20km_3sektora.jpg"/>
          <p:cNvPicPr>
            <a:picLocks noChangeAspect="1" noChangeArrowheads="1"/>
          </p:cNvPicPr>
          <p:nvPr/>
        </p:nvPicPr>
        <p:blipFill>
          <a:blip r:embed="rId2" cstate="print"/>
          <a:srcRect l="89281" t="47078" r="2174"/>
          <a:stretch>
            <a:fillRect/>
          </a:stretch>
        </p:blipFill>
        <p:spPr bwMode="auto">
          <a:xfrm>
            <a:off x="11741150" y="0"/>
            <a:ext cx="450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I:\JRA\data\65_ave_20km_3sektora.jpg"/>
          <p:cNvPicPr>
            <a:picLocks noChangeAspect="1" noChangeArrowheads="1"/>
          </p:cNvPicPr>
          <p:nvPr/>
        </p:nvPicPr>
        <p:blipFill>
          <a:blip r:embed="rId2" cstate="print"/>
          <a:srcRect r="53899" b="52789"/>
          <a:stretch>
            <a:fillRect/>
          </a:stretch>
        </p:blipFill>
        <p:spPr bwMode="auto">
          <a:xfrm>
            <a:off x="9296400" y="144463"/>
            <a:ext cx="2444750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 descr="I:\JRA\data\Dec_8k1980.jpg"/>
          <p:cNvPicPr>
            <a:picLocks noChangeAspect="1" noChangeArrowheads="1"/>
          </p:cNvPicPr>
          <p:nvPr/>
        </p:nvPicPr>
        <p:blipFill rotWithShape="1">
          <a:blip r:embed="rId3" cstate="print"/>
          <a:srcRect l="22031" r="22311" b="69978"/>
          <a:stretch/>
        </p:blipFill>
        <p:spPr bwMode="auto">
          <a:xfrm>
            <a:off x="814388" y="2197100"/>
            <a:ext cx="3300412" cy="302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" descr="I:\JRA\data\Dec_8k1980.jpg"/>
          <p:cNvPicPr>
            <a:picLocks noChangeAspect="1" noChangeArrowheads="1"/>
          </p:cNvPicPr>
          <p:nvPr/>
        </p:nvPicPr>
        <p:blipFill rotWithShape="1">
          <a:blip r:embed="rId3" cstate="print"/>
          <a:srcRect l="21095" t="31978" r="21461" b="37065"/>
          <a:stretch/>
        </p:blipFill>
        <p:spPr bwMode="auto">
          <a:xfrm>
            <a:off x="4127500" y="2197100"/>
            <a:ext cx="3303588" cy="302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" descr="I:\JRA\data\Dec_8k1980.jpg"/>
          <p:cNvPicPr>
            <a:picLocks noChangeAspect="1" noChangeArrowheads="1"/>
          </p:cNvPicPr>
          <p:nvPr/>
        </p:nvPicPr>
        <p:blipFill rotWithShape="1">
          <a:blip r:embed="rId3" cstate="print"/>
          <a:srcRect l="21501" t="64836" r="21465" b="5165"/>
          <a:stretch/>
        </p:blipFill>
        <p:spPr bwMode="auto">
          <a:xfrm>
            <a:off x="7383463" y="2197100"/>
            <a:ext cx="3316287" cy="296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811213" y="2133600"/>
            <a:ext cx="3316287" cy="330358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0D47C8-E1B6-43E2-DDDB-ED84F664FCE9}"/>
              </a:ext>
            </a:extLst>
          </p:cNvPr>
          <p:cNvSpPr/>
          <p:nvPr/>
        </p:nvSpPr>
        <p:spPr>
          <a:xfrm>
            <a:off x="1363756" y="2197100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2932546-6130-7539-34D3-1C9A9AD8F4E7}"/>
              </a:ext>
            </a:extLst>
          </p:cNvPr>
          <p:cNvSpPr/>
          <p:nvPr/>
        </p:nvSpPr>
        <p:spPr>
          <a:xfrm>
            <a:off x="4777891" y="2253490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58894A6-647B-321E-2AEA-D3062B93DBCC}"/>
              </a:ext>
            </a:extLst>
          </p:cNvPr>
          <p:cNvSpPr/>
          <p:nvPr/>
        </p:nvSpPr>
        <p:spPr>
          <a:xfrm>
            <a:off x="8051669" y="2216292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0C18B-565A-1EB1-01A5-644F8392DF23}"/>
              </a:ext>
            </a:extLst>
          </p:cNvPr>
          <p:cNvSpPr txBox="1"/>
          <p:nvPr/>
        </p:nvSpPr>
        <p:spPr>
          <a:xfrm>
            <a:off x="1967514" y="5132049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3CE9D-1D8F-3AF9-1B58-30969062A105}"/>
              </a:ext>
            </a:extLst>
          </p:cNvPr>
          <p:cNvSpPr txBox="1"/>
          <p:nvPr/>
        </p:nvSpPr>
        <p:spPr>
          <a:xfrm>
            <a:off x="5280626" y="5132049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46688E-6719-8943-B25A-49C8ABC88AB9}"/>
              </a:ext>
            </a:extLst>
          </p:cNvPr>
          <p:cNvSpPr txBox="1"/>
          <p:nvPr/>
        </p:nvSpPr>
        <p:spPr>
          <a:xfrm>
            <a:off x="8593738" y="5132049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97247-8F39-7E73-B2F5-7E79EF89AB21}"/>
              </a:ext>
            </a:extLst>
          </p:cNvPr>
          <p:cNvSpPr txBox="1"/>
          <p:nvPr/>
        </p:nvSpPr>
        <p:spPr>
          <a:xfrm>
            <a:off x="1302555" y="2153035"/>
            <a:ext cx="795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sector						 II sector 						    III sector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750" y="6357938"/>
            <a:ext cx="684213" cy="365125"/>
          </a:xfrm>
        </p:spPr>
        <p:txBody>
          <a:bodyPr/>
          <a:lstStyle/>
          <a:p>
            <a:fld id="{B787D583-FB19-44D1-9391-4426EBCD8D59}" type="slidenum">
              <a:rPr lang="ru-RU" alt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8</a:t>
            </a:fld>
            <a:endParaRPr lang="ru-RU" alt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TextBox 13"/>
          <p:cNvSpPr txBox="1">
            <a:spLocks noChangeArrowheads="1"/>
          </p:cNvSpPr>
          <p:nvPr/>
        </p:nvSpPr>
        <p:spPr bwMode="auto">
          <a:xfrm>
            <a:off x="1887538" y="5840413"/>
            <a:ext cx="879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 6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Temporal variability of  vertical component of  wave activity flux for January at 20 km level, averaged for each sector in 37.5–77.5° N band 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Box 11"/>
          <p:cNvSpPr txBox="1">
            <a:spLocks noChangeArrowheads="1"/>
          </p:cNvSpPr>
          <p:nvPr/>
        </p:nvSpPr>
        <p:spPr bwMode="auto">
          <a:xfrm>
            <a:off x="736600" y="103188"/>
            <a:ext cx="8621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Temporal variability of vertical component of  wave activity flux</a:t>
            </a:r>
            <a:r>
              <a:rPr lang="ru-RU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, </a:t>
            </a:r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January</a:t>
            </a:r>
            <a:endParaRPr lang="ru-RU" altLang="ru-RU" sz="2800" dirty="0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</p:txBody>
      </p:sp>
      <p:pic>
        <p:nvPicPr>
          <p:cNvPr id="27653" name="Picture 8" descr="I:\JRA\data\65_ave_20km_3sektora.jpg"/>
          <p:cNvPicPr>
            <a:picLocks noChangeAspect="1" noChangeArrowheads="1"/>
          </p:cNvPicPr>
          <p:nvPr/>
        </p:nvPicPr>
        <p:blipFill>
          <a:blip r:embed="rId2" cstate="print"/>
          <a:srcRect l="89281" t="47078" r="2174"/>
          <a:stretch>
            <a:fillRect/>
          </a:stretch>
        </p:blipFill>
        <p:spPr bwMode="auto">
          <a:xfrm>
            <a:off x="11741150" y="0"/>
            <a:ext cx="450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 descr="I:\JRA\data\65_ave_20km_3sektora22.jpg"/>
          <p:cNvPicPr>
            <a:picLocks noChangeAspect="1" noChangeArrowheads="1"/>
          </p:cNvPicPr>
          <p:nvPr/>
        </p:nvPicPr>
        <p:blipFill>
          <a:blip r:embed="rId3" cstate="print"/>
          <a:srcRect l="46327" r="8472" b="53110"/>
          <a:stretch>
            <a:fillRect/>
          </a:stretch>
        </p:blipFill>
        <p:spPr bwMode="auto">
          <a:xfrm>
            <a:off x="9353550" y="103188"/>
            <a:ext cx="2387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" descr="I:\JRA\data\Jan_8k.jpg"/>
          <p:cNvPicPr>
            <a:picLocks noChangeAspect="1" noChangeArrowheads="1"/>
          </p:cNvPicPr>
          <p:nvPr/>
        </p:nvPicPr>
        <p:blipFill rotWithShape="1">
          <a:blip r:embed="rId4" cstate="print"/>
          <a:srcRect l="21075" t="64928" r="20700" b="4684"/>
          <a:stretch/>
        </p:blipFill>
        <p:spPr bwMode="auto">
          <a:xfrm>
            <a:off x="7408863" y="2208213"/>
            <a:ext cx="3430587" cy="31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5" descr="I:\JRA\data\Jan_8k.jpg"/>
          <p:cNvPicPr>
            <a:picLocks noChangeAspect="1" noChangeArrowheads="1"/>
          </p:cNvPicPr>
          <p:nvPr/>
        </p:nvPicPr>
        <p:blipFill rotWithShape="1">
          <a:blip r:embed="rId4" cstate="print"/>
          <a:srcRect l="20956" t="-1" r="19156" b="69778"/>
          <a:stretch/>
        </p:blipFill>
        <p:spPr bwMode="auto">
          <a:xfrm>
            <a:off x="736600" y="2311400"/>
            <a:ext cx="3430588" cy="302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6" descr="I:\JRA\data\Jan_8k.jpg"/>
          <p:cNvPicPr>
            <a:picLocks noChangeAspect="1" noChangeArrowheads="1"/>
          </p:cNvPicPr>
          <p:nvPr/>
        </p:nvPicPr>
        <p:blipFill rotWithShape="1">
          <a:blip r:embed="rId4" cstate="print"/>
          <a:srcRect l="21130" t="32196" r="19675" b="37347"/>
          <a:stretch/>
        </p:blipFill>
        <p:spPr bwMode="auto">
          <a:xfrm>
            <a:off x="4041775" y="2251075"/>
            <a:ext cx="3430588" cy="30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0ADFE5-1E24-635E-5729-55985FE109A4}"/>
              </a:ext>
            </a:extLst>
          </p:cNvPr>
          <p:cNvSpPr/>
          <p:nvPr/>
        </p:nvSpPr>
        <p:spPr>
          <a:xfrm>
            <a:off x="1473024" y="2353292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CBF19F-70A8-E7B7-2308-D6590E6A2947}"/>
              </a:ext>
            </a:extLst>
          </p:cNvPr>
          <p:cNvSpPr/>
          <p:nvPr/>
        </p:nvSpPr>
        <p:spPr>
          <a:xfrm>
            <a:off x="4714699" y="2311400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D1702B-281C-8CFD-1DB3-FBD45E83C48B}"/>
              </a:ext>
            </a:extLst>
          </p:cNvPr>
          <p:cNvSpPr/>
          <p:nvPr/>
        </p:nvSpPr>
        <p:spPr>
          <a:xfrm>
            <a:off x="8073889" y="2231882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194B7-AF2D-EEAE-3C22-40D917D0FF57}"/>
              </a:ext>
            </a:extLst>
          </p:cNvPr>
          <p:cNvSpPr txBox="1"/>
          <p:nvPr/>
        </p:nvSpPr>
        <p:spPr>
          <a:xfrm>
            <a:off x="1990621" y="5258270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E6E9FA-7B05-8D31-5C2E-D62A58E3F5F9}"/>
              </a:ext>
            </a:extLst>
          </p:cNvPr>
          <p:cNvSpPr txBox="1"/>
          <p:nvPr/>
        </p:nvSpPr>
        <p:spPr>
          <a:xfrm>
            <a:off x="5264700" y="5258270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450063-9BCD-0977-61D1-F99645E99971}"/>
              </a:ext>
            </a:extLst>
          </p:cNvPr>
          <p:cNvSpPr txBox="1"/>
          <p:nvPr/>
        </p:nvSpPr>
        <p:spPr>
          <a:xfrm>
            <a:off x="8652793" y="5258270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B576DA-56D6-1649-CD6E-B3B481CB9C26}"/>
              </a:ext>
            </a:extLst>
          </p:cNvPr>
          <p:cNvSpPr txBox="1"/>
          <p:nvPr/>
        </p:nvSpPr>
        <p:spPr>
          <a:xfrm>
            <a:off x="1286629" y="2210239"/>
            <a:ext cx="795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sector						 II sector 						    III sector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07750" y="6357938"/>
            <a:ext cx="684213" cy="365125"/>
          </a:xfrm>
        </p:spPr>
        <p:txBody>
          <a:bodyPr/>
          <a:lstStyle/>
          <a:p>
            <a:fld id="{A2295A26-A7F3-49F4-BE3D-E32CB945305D}" type="slidenum">
              <a:rPr lang="ru-RU" altLang="ru-RU" sz="1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/>
              <a:t>9</a:t>
            </a:fld>
            <a:endParaRPr lang="ru-RU" altLang="ru-RU" sz="12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5" name="TextBox 13"/>
          <p:cNvSpPr txBox="1">
            <a:spLocks noChangeArrowheads="1"/>
          </p:cNvSpPr>
          <p:nvPr/>
        </p:nvSpPr>
        <p:spPr bwMode="auto">
          <a:xfrm>
            <a:off x="1887538" y="5840413"/>
            <a:ext cx="8799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Figure 7</a:t>
            </a:r>
            <a:r>
              <a:rPr lang="fi-FI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.</a:t>
            </a:r>
            <a:r>
              <a:rPr lang="ru-RU" altLang="ru-RU" sz="16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 </a:t>
            </a:r>
            <a:r>
              <a:rPr lang="en-US" altLang="ru-RU" sz="1600" dirty="0">
                <a:latin typeface="Times New Roman" pitchFamily="18" charset="0"/>
                <a:cs typeface="Times New Roman" pitchFamily="18" charset="0"/>
              </a:rPr>
              <a:t>Temporal variability of  vertical component of  wave activity flux for January at 20 km level, averaged for each sector in 37.5–77.5° N band  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6" name="TextBox 11"/>
          <p:cNvSpPr txBox="1">
            <a:spLocks noChangeArrowheads="1"/>
          </p:cNvSpPr>
          <p:nvPr/>
        </p:nvSpPr>
        <p:spPr bwMode="auto">
          <a:xfrm>
            <a:off x="736600" y="103188"/>
            <a:ext cx="86217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Temporal variability of vertical component of  wave activity flux from </a:t>
            </a:r>
            <a:r>
              <a:rPr lang="en-US" altLang="ru-RU" sz="2800" b="1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1980</a:t>
            </a:r>
            <a:r>
              <a:rPr lang="ru-RU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, </a:t>
            </a:r>
            <a:r>
              <a:rPr lang="en-US" altLang="ru-RU" sz="2800" dirty="0">
                <a:latin typeface="Times New Roman" pitchFamily="18" charset="0"/>
                <a:ea typeface="Times" pitchFamily="18" charset="0"/>
                <a:cs typeface="Times New Roman" pitchFamily="18" charset="0"/>
              </a:rPr>
              <a:t>January</a:t>
            </a:r>
            <a:endParaRPr lang="ru-RU" altLang="ru-RU" sz="2800" dirty="0">
              <a:latin typeface="Times New Roman" pitchFamily="18" charset="0"/>
              <a:ea typeface="Times" pitchFamily="18" charset="0"/>
              <a:cs typeface="Times New Roman" pitchFamily="18" charset="0"/>
            </a:endParaRPr>
          </a:p>
        </p:txBody>
      </p:sp>
      <p:pic>
        <p:nvPicPr>
          <p:cNvPr id="28677" name="Picture 8" descr="I:\JRA\data\65_ave_20km_3sektora.jpg"/>
          <p:cNvPicPr>
            <a:picLocks noChangeAspect="1" noChangeArrowheads="1"/>
          </p:cNvPicPr>
          <p:nvPr/>
        </p:nvPicPr>
        <p:blipFill>
          <a:blip r:embed="rId2" cstate="print"/>
          <a:srcRect l="89281" t="47078" r="2174"/>
          <a:stretch>
            <a:fillRect/>
          </a:stretch>
        </p:blipFill>
        <p:spPr bwMode="auto">
          <a:xfrm>
            <a:off x="11741150" y="0"/>
            <a:ext cx="4508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2" descr="I:\JRA\data\65_ave_20km_3sektora22.jpg"/>
          <p:cNvPicPr>
            <a:picLocks noChangeAspect="1" noChangeArrowheads="1"/>
          </p:cNvPicPr>
          <p:nvPr/>
        </p:nvPicPr>
        <p:blipFill>
          <a:blip r:embed="rId3" cstate="print"/>
          <a:srcRect l="46327" r="8472" b="53110"/>
          <a:stretch>
            <a:fillRect/>
          </a:stretch>
        </p:blipFill>
        <p:spPr bwMode="auto">
          <a:xfrm>
            <a:off x="9353550" y="103188"/>
            <a:ext cx="23876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2" descr="I:\JRA\data\Jan_8k1980.jpg"/>
          <p:cNvPicPr>
            <a:picLocks noChangeAspect="1" noChangeArrowheads="1"/>
          </p:cNvPicPr>
          <p:nvPr/>
        </p:nvPicPr>
        <p:blipFill rotWithShape="1">
          <a:blip r:embed="rId4" cstate="print"/>
          <a:srcRect l="21719" t="1" r="21245" b="69801"/>
          <a:stretch/>
        </p:blipFill>
        <p:spPr bwMode="auto">
          <a:xfrm>
            <a:off x="882650" y="2208214"/>
            <a:ext cx="3379788" cy="30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" descr="I:\JRA\data\Jan_8k1980.jpg"/>
          <p:cNvPicPr>
            <a:picLocks noChangeAspect="1" noChangeArrowheads="1"/>
          </p:cNvPicPr>
          <p:nvPr/>
        </p:nvPicPr>
        <p:blipFill rotWithShape="1">
          <a:blip r:embed="rId4" cstate="print"/>
          <a:srcRect l="21478" t="64883" r="21928" b="5135"/>
          <a:stretch/>
        </p:blipFill>
        <p:spPr bwMode="auto">
          <a:xfrm>
            <a:off x="7456488" y="2208214"/>
            <a:ext cx="3308350" cy="297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4" descr="I:\JRA\data\Jan_8k1980.jpg"/>
          <p:cNvPicPr>
            <a:picLocks noChangeAspect="1" noChangeArrowheads="1"/>
          </p:cNvPicPr>
          <p:nvPr/>
        </p:nvPicPr>
        <p:blipFill rotWithShape="1">
          <a:blip r:embed="rId4" cstate="print"/>
          <a:srcRect l="21957" t="32292" r="21449" b="36970"/>
          <a:stretch/>
        </p:blipFill>
        <p:spPr bwMode="auto">
          <a:xfrm>
            <a:off x="4214813" y="2208214"/>
            <a:ext cx="3294062" cy="30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14813" y="2046288"/>
            <a:ext cx="3241675" cy="340201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A652C9-A9DD-660D-409F-E6D0926DA577}"/>
              </a:ext>
            </a:extLst>
          </p:cNvPr>
          <p:cNvSpPr/>
          <p:nvPr/>
        </p:nvSpPr>
        <p:spPr>
          <a:xfrm>
            <a:off x="1488723" y="2253490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DFBF09-C36F-3FB6-E107-BB87B2A3EB49}"/>
              </a:ext>
            </a:extLst>
          </p:cNvPr>
          <p:cNvSpPr/>
          <p:nvPr/>
        </p:nvSpPr>
        <p:spPr>
          <a:xfrm>
            <a:off x="4868511" y="2253489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869DC2-1C5E-034B-DE8C-D6B23D5E0136}"/>
              </a:ext>
            </a:extLst>
          </p:cNvPr>
          <p:cNvSpPr/>
          <p:nvPr/>
        </p:nvSpPr>
        <p:spPr>
          <a:xfrm>
            <a:off x="8145158" y="2253489"/>
            <a:ext cx="829028" cy="242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90B32A-C0CC-D362-F471-353BCA88CAA8}"/>
              </a:ext>
            </a:extLst>
          </p:cNvPr>
          <p:cNvSpPr txBox="1"/>
          <p:nvPr/>
        </p:nvSpPr>
        <p:spPr>
          <a:xfrm>
            <a:off x="5389371" y="5155021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302D7-B049-62EA-481B-94B1CBAB1D55}"/>
              </a:ext>
            </a:extLst>
          </p:cNvPr>
          <p:cNvSpPr txBox="1"/>
          <p:nvPr/>
        </p:nvSpPr>
        <p:spPr>
          <a:xfrm>
            <a:off x="2062669" y="5155021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DC33AF-62E8-A147-80CC-9F29466AAD87}"/>
              </a:ext>
            </a:extLst>
          </p:cNvPr>
          <p:cNvSpPr txBox="1"/>
          <p:nvPr/>
        </p:nvSpPr>
        <p:spPr>
          <a:xfrm>
            <a:off x="8683433" y="5155021"/>
            <a:ext cx="111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89D08F-9B8D-9EA5-AF29-8EBDE390ED8E}"/>
              </a:ext>
            </a:extLst>
          </p:cNvPr>
          <p:cNvSpPr txBox="1"/>
          <p:nvPr/>
        </p:nvSpPr>
        <p:spPr>
          <a:xfrm>
            <a:off x="1362280" y="2162939"/>
            <a:ext cx="795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sector						 II sector 						    III sector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3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844</Words>
  <Application>Microsoft Office PowerPoint</Application>
  <PresentationFormat>Широкоэкранный</PresentationFormat>
  <Paragraphs>88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Trebuchet MS</vt:lpstr>
      <vt:lpstr>Wingdings 3</vt:lpstr>
      <vt:lpstr>Аспект</vt:lpstr>
      <vt:lpstr>1_Аспект</vt:lpstr>
      <vt:lpstr>2_Аспект</vt:lpstr>
      <vt:lpstr>3_Аспект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Kseniia Didenko</cp:lastModifiedBy>
  <cp:revision>348</cp:revision>
  <dcterms:created xsi:type="dcterms:W3CDTF">2017-06-04T19:31:28Z</dcterms:created>
  <dcterms:modified xsi:type="dcterms:W3CDTF">2024-09-01T13:14:36Z</dcterms:modified>
</cp:coreProperties>
</file>