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7" r:id="rId3"/>
    <p:sldId id="258" r:id="rId4"/>
    <p:sldId id="266" r:id="rId5"/>
    <p:sldId id="265" r:id="rId6"/>
    <p:sldId id="260" r:id="rId7"/>
    <p:sldId id="262" r:id="rId8"/>
    <p:sldId id="259" r:id="rId9"/>
    <p:sldId id="261" r:id="rId10"/>
    <p:sldId id="264" r:id="rId11"/>
    <p:sldId id="267" r:id="rId1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5" autoAdjust="0"/>
    <p:restoredTop sz="96106" autoAdjust="0"/>
  </p:normalViewPr>
  <p:slideViewPr>
    <p:cSldViewPr snapToGrid="0">
      <p:cViewPr varScale="1">
        <p:scale>
          <a:sx n="114" d="100"/>
          <a:sy n="114" d="100"/>
        </p:scale>
        <p:origin x="300" y="10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1" d="100"/>
          <a:sy n="81" d="100"/>
        </p:scale>
        <p:origin x="2058"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4A85325-B043-4ABA-9A4B-51A1BD73CFDC}" type="datetimeFigureOut">
              <a:rPr lang="ru-RU" smtClean="0"/>
              <a:t>03.09.2024</a:t>
            </a:fld>
            <a:endParaRPr lang="ru-RU"/>
          </a:p>
        </p:txBody>
      </p:sp>
      <p:sp>
        <p:nvSpPr>
          <p:cNvPr id="4" name="Нижний колонтитул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C87FF45-7DB2-4947-84CA-1987AC3223F5}" type="slidenum">
              <a:rPr lang="ru-RU" smtClean="0"/>
              <a:t>‹#›</a:t>
            </a:fld>
            <a:endParaRPr lang="ru-RU"/>
          </a:p>
        </p:txBody>
      </p:sp>
    </p:spTree>
    <p:extLst>
      <p:ext uri="{BB962C8B-B14F-4D97-AF65-F5344CB8AC3E}">
        <p14:creationId xmlns:p14="http://schemas.microsoft.com/office/powerpoint/2010/main" val="7577711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809628-F2E1-4EF9-A642-7F1114B0CB3D}" type="datetimeFigureOut">
              <a:rPr lang="ru-RU" smtClean="0"/>
              <a:t>03.09.2024</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F15D2C-8E7A-495D-96A0-808BF5F870D6}" type="slidenum">
              <a:rPr lang="ru-RU" smtClean="0"/>
              <a:t>‹#›</a:t>
            </a:fld>
            <a:endParaRPr lang="ru-RU"/>
          </a:p>
        </p:txBody>
      </p:sp>
    </p:spTree>
    <p:extLst>
      <p:ext uri="{BB962C8B-B14F-4D97-AF65-F5344CB8AC3E}">
        <p14:creationId xmlns:p14="http://schemas.microsoft.com/office/powerpoint/2010/main" val="1702215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2EF15D2C-8E7A-495D-96A0-808BF5F870D6}" type="slidenum">
              <a:rPr lang="ru-RU" smtClean="0"/>
              <a:t>2</a:t>
            </a:fld>
            <a:endParaRPr lang="ru-RU"/>
          </a:p>
        </p:txBody>
      </p:sp>
    </p:spTree>
    <p:extLst>
      <p:ext uri="{BB962C8B-B14F-4D97-AF65-F5344CB8AC3E}">
        <p14:creationId xmlns:p14="http://schemas.microsoft.com/office/powerpoint/2010/main" val="15110901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2EF15D2C-8E7A-495D-96A0-808BF5F870D6}" type="slidenum">
              <a:rPr lang="ru-RU" smtClean="0"/>
              <a:t>3</a:t>
            </a:fld>
            <a:endParaRPr lang="ru-RU"/>
          </a:p>
        </p:txBody>
      </p:sp>
    </p:spTree>
    <p:extLst>
      <p:ext uri="{BB962C8B-B14F-4D97-AF65-F5344CB8AC3E}">
        <p14:creationId xmlns:p14="http://schemas.microsoft.com/office/powerpoint/2010/main" val="40334951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2EF15D2C-8E7A-495D-96A0-808BF5F870D6}" type="slidenum">
              <a:rPr lang="ru-RU" smtClean="0"/>
              <a:t>4</a:t>
            </a:fld>
            <a:endParaRPr lang="ru-RU"/>
          </a:p>
        </p:txBody>
      </p:sp>
    </p:spTree>
    <p:extLst>
      <p:ext uri="{BB962C8B-B14F-4D97-AF65-F5344CB8AC3E}">
        <p14:creationId xmlns:p14="http://schemas.microsoft.com/office/powerpoint/2010/main" val="18998745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2EF15D2C-8E7A-495D-96A0-808BF5F870D6}" type="slidenum">
              <a:rPr lang="ru-RU" smtClean="0"/>
              <a:t>5</a:t>
            </a:fld>
            <a:endParaRPr lang="ru-RU"/>
          </a:p>
        </p:txBody>
      </p:sp>
    </p:spTree>
    <p:extLst>
      <p:ext uri="{BB962C8B-B14F-4D97-AF65-F5344CB8AC3E}">
        <p14:creationId xmlns:p14="http://schemas.microsoft.com/office/powerpoint/2010/main" val="4913786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2EF15D2C-8E7A-495D-96A0-808BF5F870D6}" type="slidenum">
              <a:rPr lang="ru-RU" smtClean="0"/>
              <a:t>6</a:t>
            </a:fld>
            <a:endParaRPr lang="ru-RU"/>
          </a:p>
        </p:txBody>
      </p:sp>
    </p:spTree>
    <p:extLst>
      <p:ext uri="{BB962C8B-B14F-4D97-AF65-F5344CB8AC3E}">
        <p14:creationId xmlns:p14="http://schemas.microsoft.com/office/powerpoint/2010/main" val="33966593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2EF15D2C-8E7A-495D-96A0-808BF5F870D6}" type="slidenum">
              <a:rPr lang="ru-RU" smtClean="0"/>
              <a:t>7</a:t>
            </a:fld>
            <a:endParaRPr lang="ru-RU"/>
          </a:p>
        </p:txBody>
      </p:sp>
    </p:spTree>
    <p:extLst>
      <p:ext uri="{BB962C8B-B14F-4D97-AF65-F5344CB8AC3E}">
        <p14:creationId xmlns:p14="http://schemas.microsoft.com/office/powerpoint/2010/main" val="30560924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2EF15D2C-8E7A-495D-96A0-808BF5F870D6}" type="slidenum">
              <a:rPr lang="ru-RU" smtClean="0"/>
              <a:t>8</a:t>
            </a:fld>
            <a:endParaRPr lang="ru-RU"/>
          </a:p>
        </p:txBody>
      </p:sp>
    </p:spTree>
    <p:extLst>
      <p:ext uri="{BB962C8B-B14F-4D97-AF65-F5344CB8AC3E}">
        <p14:creationId xmlns:p14="http://schemas.microsoft.com/office/powerpoint/2010/main" val="21340491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907A35C6-740A-41AD-94EF-58856F66AAFB}" type="datetimeFigureOut">
              <a:rPr lang="ru-RU" smtClean="0"/>
              <a:t>03.09.2024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3DE77FD-6ADD-4AB8-93E0-CA712A15F0A3}" type="slidenum">
              <a:rPr lang="ru-RU" smtClean="0"/>
              <a:t>‹#›</a:t>
            </a:fld>
            <a:endParaRPr lang="ru-RU"/>
          </a:p>
        </p:txBody>
      </p:sp>
    </p:spTree>
    <p:extLst>
      <p:ext uri="{BB962C8B-B14F-4D97-AF65-F5344CB8AC3E}">
        <p14:creationId xmlns:p14="http://schemas.microsoft.com/office/powerpoint/2010/main" val="3442840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07A35C6-740A-41AD-94EF-58856F66AAFB}" type="datetimeFigureOut">
              <a:rPr lang="ru-RU" smtClean="0"/>
              <a:t>03.09.2024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3DE77FD-6ADD-4AB8-93E0-CA712A15F0A3}" type="slidenum">
              <a:rPr lang="ru-RU" smtClean="0"/>
              <a:t>‹#›</a:t>
            </a:fld>
            <a:endParaRPr lang="ru-RU"/>
          </a:p>
        </p:txBody>
      </p:sp>
    </p:spTree>
    <p:extLst>
      <p:ext uri="{BB962C8B-B14F-4D97-AF65-F5344CB8AC3E}">
        <p14:creationId xmlns:p14="http://schemas.microsoft.com/office/powerpoint/2010/main" val="2057817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07A35C6-740A-41AD-94EF-58856F66AAFB}" type="datetimeFigureOut">
              <a:rPr lang="ru-RU" smtClean="0"/>
              <a:t>03.09.2024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3DE77FD-6ADD-4AB8-93E0-CA712A15F0A3}" type="slidenum">
              <a:rPr lang="ru-RU" smtClean="0"/>
              <a:t>‹#›</a:t>
            </a:fld>
            <a:endParaRPr lang="ru-RU"/>
          </a:p>
        </p:txBody>
      </p:sp>
    </p:spTree>
    <p:extLst>
      <p:ext uri="{BB962C8B-B14F-4D97-AF65-F5344CB8AC3E}">
        <p14:creationId xmlns:p14="http://schemas.microsoft.com/office/powerpoint/2010/main" val="1028879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07A35C6-740A-41AD-94EF-58856F66AAFB}" type="datetimeFigureOut">
              <a:rPr lang="ru-RU" smtClean="0"/>
              <a:t>03.09.2024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3DE77FD-6ADD-4AB8-93E0-CA712A15F0A3}" type="slidenum">
              <a:rPr lang="ru-RU" smtClean="0"/>
              <a:t>‹#›</a:t>
            </a:fld>
            <a:endParaRPr lang="ru-RU"/>
          </a:p>
        </p:txBody>
      </p:sp>
    </p:spTree>
    <p:extLst>
      <p:ext uri="{BB962C8B-B14F-4D97-AF65-F5344CB8AC3E}">
        <p14:creationId xmlns:p14="http://schemas.microsoft.com/office/powerpoint/2010/main" val="540334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07A35C6-740A-41AD-94EF-58856F66AAFB}" type="datetimeFigureOut">
              <a:rPr lang="ru-RU" smtClean="0"/>
              <a:t>03.09.2024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3DE77FD-6ADD-4AB8-93E0-CA712A15F0A3}" type="slidenum">
              <a:rPr lang="ru-RU" smtClean="0"/>
              <a:t>‹#›</a:t>
            </a:fld>
            <a:endParaRPr lang="ru-RU"/>
          </a:p>
        </p:txBody>
      </p:sp>
    </p:spTree>
    <p:extLst>
      <p:ext uri="{BB962C8B-B14F-4D97-AF65-F5344CB8AC3E}">
        <p14:creationId xmlns:p14="http://schemas.microsoft.com/office/powerpoint/2010/main" val="1740009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907A35C6-740A-41AD-94EF-58856F66AAFB}" type="datetimeFigureOut">
              <a:rPr lang="ru-RU" smtClean="0"/>
              <a:t>03.09.2024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3DE77FD-6ADD-4AB8-93E0-CA712A15F0A3}" type="slidenum">
              <a:rPr lang="ru-RU" smtClean="0"/>
              <a:t>‹#›</a:t>
            </a:fld>
            <a:endParaRPr lang="ru-RU"/>
          </a:p>
        </p:txBody>
      </p:sp>
    </p:spTree>
    <p:extLst>
      <p:ext uri="{BB962C8B-B14F-4D97-AF65-F5344CB8AC3E}">
        <p14:creationId xmlns:p14="http://schemas.microsoft.com/office/powerpoint/2010/main" val="3664496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907A35C6-740A-41AD-94EF-58856F66AAFB}" type="datetimeFigureOut">
              <a:rPr lang="ru-RU" smtClean="0"/>
              <a:t>03.09.2024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3DE77FD-6ADD-4AB8-93E0-CA712A15F0A3}" type="slidenum">
              <a:rPr lang="ru-RU" smtClean="0"/>
              <a:t>‹#›</a:t>
            </a:fld>
            <a:endParaRPr lang="ru-RU"/>
          </a:p>
        </p:txBody>
      </p:sp>
    </p:spTree>
    <p:extLst>
      <p:ext uri="{BB962C8B-B14F-4D97-AF65-F5344CB8AC3E}">
        <p14:creationId xmlns:p14="http://schemas.microsoft.com/office/powerpoint/2010/main" val="3760644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907A35C6-740A-41AD-94EF-58856F66AAFB}" type="datetimeFigureOut">
              <a:rPr lang="ru-RU" smtClean="0"/>
              <a:t>03.09.2024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3DE77FD-6ADD-4AB8-93E0-CA712A15F0A3}" type="slidenum">
              <a:rPr lang="ru-RU" smtClean="0"/>
              <a:t>‹#›</a:t>
            </a:fld>
            <a:endParaRPr lang="ru-RU"/>
          </a:p>
        </p:txBody>
      </p:sp>
    </p:spTree>
    <p:extLst>
      <p:ext uri="{BB962C8B-B14F-4D97-AF65-F5344CB8AC3E}">
        <p14:creationId xmlns:p14="http://schemas.microsoft.com/office/powerpoint/2010/main" val="741433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07A35C6-740A-41AD-94EF-58856F66AAFB}" type="datetimeFigureOut">
              <a:rPr lang="ru-RU" smtClean="0"/>
              <a:t>03.09.2024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3DE77FD-6ADD-4AB8-93E0-CA712A15F0A3}" type="slidenum">
              <a:rPr lang="ru-RU" smtClean="0"/>
              <a:t>‹#›</a:t>
            </a:fld>
            <a:endParaRPr lang="ru-RU"/>
          </a:p>
        </p:txBody>
      </p:sp>
    </p:spTree>
    <p:extLst>
      <p:ext uri="{BB962C8B-B14F-4D97-AF65-F5344CB8AC3E}">
        <p14:creationId xmlns:p14="http://schemas.microsoft.com/office/powerpoint/2010/main" val="1073250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907A35C6-740A-41AD-94EF-58856F66AAFB}" type="datetimeFigureOut">
              <a:rPr lang="ru-RU" smtClean="0"/>
              <a:t>03.09.2024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3DE77FD-6ADD-4AB8-93E0-CA712A15F0A3}" type="slidenum">
              <a:rPr lang="ru-RU" smtClean="0"/>
              <a:t>‹#›</a:t>
            </a:fld>
            <a:endParaRPr lang="ru-RU"/>
          </a:p>
        </p:txBody>
      </p:sp>
    </p:spTree>
    <p:extLst>
      <p:ext uri="{BB962C8B-B14F-4D97-AF65-F5344CB8AC3E}">
        <p14:creationId xmlns:p14="http://schemas.microsoft.com/office/powerpoint/2010/main" val="850954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907A35C6-740A-41AD-94EF-58856F66AAFB}" type="datetimeFigureOut">
              <a:rPr lang="ru-RU" smtClean="0"/>
              <a:t>03.09.2024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3DE77FD-6ADD-4AB8-93E0-CA712A15F0A3}" type="slidenum">
              <a:rPr lang="ru-RU" smtClean="0"/>
              <a:t>‹#›</a:t>
            </a:fld>
            <a:endParaRPr lang="ru-RU"/>
          </a:p>
        </p:txBody>
      </p:sp>
    </p:spTree>
    <p:extLst>
      <p:ext uri="{BB962C8B-B14F-4D97-AF65-F5344CB8AC3E}">
        <p14:creationId xmlns:p14="http://schemas.microsoft.com/office/powerpoint/2010/main" val="2405688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7A35C6-740A-41AD-94EF-58856F66AAFB}" type="datetimeFigureOut">
              <a:rPr lang="ru-RU" smtClean="0"/>
              <a:t>03.09.2024</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DE77FD-6ADD-4AB8-93E0-CA712A15F0A3}" type="slidenum">
              <a:rPr lang="ru-RU" smtClean="0"/>
              <a:t>‹#›</a:t>
            </a:fld>
            <a:endParaRPr lang="ru-RU"/>
          </a:p>
        </p:txBody>
      </p:sp>
    </p:spTree>
    <p:extLst>
      <p:ext uri="{BB962C8B-B14F-4D97-AF65-F5344CB8AC3E}">
        <p14:creationId xmlns:p14="http://schemas.microsoft.com/office/powerpoint/2010/main" val="17371001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hyperlink" Target="https://cddis.nasa.gov/archive/gnss/data/daily"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http://bsfp.iszf.irk.ru/sites/default/files/school/logo_202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89356" y="1477328"/>
            <a:ext cx="4613279" cy="1157177"/>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1523995" y="2775415"/>
            <a:ext cx="9144000" cy="1962363"/>
          </a:xfrm>
        </p:spPr>
        <p:txBody>
          <a:bodyPr>
            <a:normAutofit fontScale="90000"/>
          </a:bodyPr>
          <a:lstStyle/>
          <a:p>
            <a:r>
              <a:rPr lang="en-US" sz="4800" dirty="0" smtClean="0">
                <a:latin typeface="Verdana" panose="020B0604030504040204" pitchFamily="34" charset="0"/>
                <a:ea typeface="Verdana" panose="020B0604030504040204" pitchFamily="34" charset="0"/>
              </a:rPr>
              <a:t>Polarization jet from GPS satellite navigation system measurements.</a:t>
            </a:r>
            <a:endParaRPr lang="ru-RU" sz="4800" dirty="0"/>
          </a:p>
        </p:txBody>
      </p:sp>
      <p:sp>
        <p:nvSpPr>
          <p:cNvPr id="5" name="Прямоугольник 4"/>
          <p:cNvSpPr/>
          <p:nvPr/>
        </p:nvSpPr>
        <p:spPr>
          <a:xfrm>
            <a:off x="-4" y="0"/>
            <a:ext cx="12192000" cy="1477328"/>
          </a:xfrm>
          <a:prstGeom prst="rect">
            <a:avLst/>
          </a:prstGeom>
        </p:spPr>
        <p:txBody>
          <a:bodyPr wrap="square">
            <a:spAutoFit/>
          </a:bodyPr>
          <a:lstStyle/>
          <a:p>
            <a:pPr algn="ctr"/>
            <a:r>
              <a:rPr lang="en-US" b="1" dirty="0">
                <a:solidFill>
                  <a:srgbClr val="000000"/>
                </a:solidFill>
                <a:latin typeface="Georgia" panose="02040502050405020303" pitchFamily="18" charset="0"/>
              </a:rPr>
              <a:t>BAIKAL YOUNG SCIENTISTS’ INTERNATIONAL SCHOOL ON FUNDAMENTAL PHYSICS</a:t>
            </a:r>
          </a:p>
          <a:p>
            <a:pPr algn="ctr"/>
            <a:r>
              <a:rPr lang="en-US" b="1" dirty="0">
                <a:solidFill>
                  <a:srgbClr val="000000"/>
                </a:solidFill>
                <a:latin typeface="Verdana" panose="020B0604030504040204" pitchFamily="34" charset="0"/>
              </a:rPr>
              <a:t>“PHYSICAL PROCESSES IN OUTER AND NEAR-EARTH SPACE”</a:t>
            </a:r>
            <a:endParaRPr lang="en-US" dirty="0">
              <a:solidFill>
                <a:srgbClr val="000000"/>
              </a:solidFill>
              <a:latin typeface="Verdana" panose="020B0604030504040204" pitchFamily="34" charset="0"/>
            </a:endParaRPr>
          </a:p>
          <a:p>
            <a:pPr algn="ctr"/>
            <a:r>
              <a:rPr lang="en-US" dirty="0">
                <a:solidFill>
                  <a:srgbClr val="000000"/>
                </a:solidFill>
                <a:latin typeface="Verdana" panose="020B0604030504040204" pitchFamily="34" charset="0"/>
              </a:rPr>
              <a:t> </a:t>
            </a:r>
            <a:r>
              <a:rPr lang="en-US" b="1" dirty="0" smtClean="0">
                <a:solidFill>
                  <a:srgbClr val="000000"/>
                </a:solidFill>
                <a:latin typeface="Georgia" panose="02040502050405020303" pitchFamily="18" charset="0"/>
              </a:rPr>
              <a:t>XVIII </a:t>
            </a:r>
            <a:r>
              <a:rPr lang="en-US" b="1" dirty="0">
                <a:solidFill>
                  <a:srgbClr val="000000"/>
                </a:solidFill>
                <a:latin typeface="Georgia" panose="02040502050405020303" pitchFamily="18" charset="0"/>
              </a:rPr>
              <a:t>Young Scientists’ Conference</a:t>
            </a:r>
          </a:p>
          <a:p>
            <a:pPr algn="ctr"/>
            <a:r>
              <a:rPr lang="en-US" b="1" dirty="0">
                <a:solidFill>
                  <a:srgbClr val="000000"/>
                </a:solidFill>
                <a:latin typeface="Verdana" panose="020B0604030504040204" pitchFamily="34" charset="0"/>
              </a:rPr>
              <a:t>“Interaction of fields and radiation with matter”</a:t>
            </a:r>
            <a:endParaRPr lang="en-US" dirty="0">
              <a:solidFill>
                <a:srgbClr val="000000"/>
              </a:solidFill>
              <a:latin typeface="Verdana" panose="020B0604030504040204" pitchFamily="34" charset="0"/>
            </a:endParaRPr>
          </a:p>
          <a:p>
            <a:pPr algn="ctr"/>
            <a:r>
              <a:rPr lang="en-US" dirty="0">
                <a:solidFill>
                  <a:srgbClr val="000000"/>
                </a:solidFill>
                <a:latin typeface="Verdana" panose="020B0604030504040204" pitchFamily="34" charset="0"/>
              </a:rPr>
              <a:t>Irkutsk, September 1-7, 2024</a:t>
            </a:r>
            <a:endParaRPr lang="en-US" b="0" i="0" dirty="0">
              <a:solidFill>
                <a:srgbClr val="000000"/>
              </a:solidFill>
              <a:effectLst/>
              <a:latin typeface="Verdana" panose="020B0604030504040204" pitchFamily="34" charset="0"/>
            </a:endParaRPr>
          </a:p>
        </p:txBody>
      </p:sp>
      <p:sp>
        <p:nvSpPr>
          <p:cNvPr id="8" name="Прямоугольник 7"/>
          <p:cNvSpPr/>
          <p:nvPr/>
        </p:nvSpPr>
        <p:spPr>
          <a:xfrm>
            <a:off x="3040222" y="5029276"/>
            <a:ext cx="6111545" cy="369332"/>
          </a:xfrm>
          <a:prstGeom prst="rect">
            <a:avLst/>
          </a:prstGeom>
        </p:spPr>
        <p:txBody>
          <a:bodyPr wrap="none">
            <a:spAutoFit/>
          </a:bodyPr>
          <a:lstStyle/>
          <a:p>
            <a:r>
              <a:rPr lang="ru-RU" dirty="0" err="1" smtClean="0">
                <a:latin typeface="Verdana" panose="020B0604030504040204" pitchFamily="34" charset="0"/>
                <a:ea typeface="Verdana" panose="020B0604030504040204" pitchFamily="34" charset="0"/>
              </a:rPr>
              <a:t>Spiridon</a:t>
            </a:r>
            <a:r>
              <a:rPr lang="ru-RU" dirty="0" smtClean="0">
                <a:latin typeface="Verdana" panose="020B0604030504040204" pitchFamily="34" charset="0"/>
                <a:ea typeface="Verdana" panose="020B0604030504040204" pitchFamily="34" charset="0"/>
              </a:rPr>
              <a:t> I. </a:t>
            </a:r>
            <a:r>
              <a:rPr lang="ru-RU" dirty="0" err="1" smtClean="0">
                <a:latin typeface="Verdana" panose="020B0604030504040204" pitchFamily="34" charset="0"/>
                <a:ea typeface="Verdana" panose="020B0604030504040204" pitchFamily="34" charset="0"/>
              </a:rPr>
              <a:t>Danilov</a:t>
            </a:r>
            <a:r>
              <a:rPr lang="en-US" dirty="0" smtClean="0">
                <a:latin typeface="Verdana" panose="020B0604030504040204" pitchFamily="34" charset="0"/>
                <a:ea typeface="Verdana" panose="020B0604030504040204" pitchFamily="34" charset="0"/>
              </a:rPr>
              <a:t>, </a:t>
            </a:r>
            <a:r>
              <a:rPr lang="en-US" dirty="0" err="1" smtClean="0">
                <a:latin typeface="Verdana" panose="020B0604030504040204" pitchFamily="34" charset="0"/>
                <a:ea typeface="Verdana" panose="020B0604030504040204" pitchFamily="34" charset="0"/>
              </a:rPr>
              <a:t>Stepanov</a:t>
            </a:r>
            <a:r>
              <a:rPr lang="en-US" dirty="0" smtClean="0">
                <a:latin typeface="Verdana" panose="020B0604030504040204" pitchFamily="34" charset="0"/>
                <a:ea typeface="Verdana" panose="020B0604030504040204" pitchFamily="34" charset="0"/>
              </a:rPr>
              <a:t> A.E., </a:t>
            </a:r>
            <a:r>
              <a:rPr lang="en-US" dirty="0" err="1" smtClean="0">
                <a:latin typeface="Verdana" panose="020B0604030504040204" pitchFamily="34" charset="0"/>
                <a:ea typeface="Verdana" panose="020B0604030504040204" pitchFamily="34" charset="0"/>
              </a:rPr>
              <a:t>Gololobov</a:t>
            </a:r>
            <a:r>
              <a:rPr lang="en-US" dirty="0" smtClean="0">
                <a:latin typeface="Verdana" panose="020B0604030504040204" pitchFamily="34" charset="0"/>
                <a:ea typeface="Verdana" panose="020B0604030504040204" pitchFamily="34" charset="0"/>
              </a:rPr>
              <a:t> </a:t>
            </a:r>
            <a:r>
              <a:rPr lang="en-US" dirty="0" err="1" smtClean="0">
                <a:latin typeface="Verdana" panose="020B0604030504040204" pitchFamily="34" charset="0"/>
                <a:ea typeface="Verdana" panose="020B0604030504040204" pitchFamily="34" charset="0"/>
              </a:rPr>
              <a:t>A.Yu</a:t>
            </a:r>
            <a:r>
              <a:rPr lang="en-US" dirty="0" smtClean="0">
                <a:latin typeface="Verdana" panose="020B0604030504040204" pitchFamily="34" charset="0"/>
                <a:ea typeface="Verdana" panose="020B0604030504040204" pitchFamily="34" charset="0"/>
              </a:rPr>
              <a:t>.</a:t>
            </a:r>
            <a:endParaRPr lang="ru-RU" dirty="0">
              <a:latin typeface="Verdana" panose="020B0604030504040204" pitchFamily="34" charset="0"/>
              <a:ea typeface="Verdana" panose="020B0604030504040204" pitchFamily="34" charset="0"/>
            </a:endParaRPr>
          </a:p>
        </p:txBody>
      </p:sp>
      <p:sp>
        <p:nvSpPr>
          <p:cNvPr id="11" name="Прямоугольник 10"/>
          <p:cNvSpPr/>
          <p:nvPr/>
        </p:nvSpPr>
        <p:spPr>
          <a:xfrm>
            <a:off x="618064" y="5690106"/>
            <a:ext cx="10955867" cy="646331"/>
          </a:xfrm>
          <a:prstGeom prst="rect">
            <a:avLst/>
          </a:prstGeom>
        </p:spPr>
        <p:txBody>
          <a:bodyPr wrap="square">
            <a:spAutoFit/>
          </a:bodyPr>
          <a:lstStyle/>
          <a:p>
            <a:pPr algn="ctr"/>
            <a:r>
              <a:rPr lang="en-US" dirty="0" err="1">
                <a:solidFill>
                  <a:srgbClr val="000000"/>
                </a:solidFill>
                <a:latin typeface="Verdana" panose="020B0604030504040204" pitchFamily="34" charset="0"/>
                <a:ea typeface="Verdana" panose="020B0604030504040204" pitchFamily="34" charset="0"/>
              </a:rPr>
              <a:t>Yu.G</a:t>
            </a:r>
            <a:r>
              <a:rPr lang="en-US" dirty="0">
                <a:solidFill>
                  <a:srgbClr val="000000"/>
                </a:solidFill>
                <a:latin typeface="Verdana" panose="020B0604030504040204" pitchFamily="34" charset="0"/>
                <a:ea typeface="Verdana" panose="020B0604030504040204" pitchFamily="34" charset="0"/>
              </a:rPr>
              <a:t>. Shafer Institute of </a:t>
            </a:r>
            <a:r>
              <a:rPr lang="en-US" dirty="0" err="1">
                <a:solidFill>
                  <a:srgbClr val="000000"/>
                </a:solidFill>
                <a:latin typeface="Verdana" panose="020B0604030504040204" pitchFamily="34" charset="0"/>
                <a:ea typeface="Verdana" panose="020B0604030504040204" pitchFamily="34" charset="0"/>
              </a:rPr>
              <a:t>Cosmophysical</a:t>
            </a:r>
            <a:r>
              <a:rPr lang="en-US" dirty="0">
                <a:solidFill>
                  <a:srgbClr val="000000"/>
                </a:solidFill>
                <a:latin typeface="Verdana" panose="020B0604030504040204" pitchFamily="34" charset="0"/>
                <a:ea typeface="Verdana" panose="020B0604030504040204" pitchFamily="34" charset="0"/>
              </a:rPr>
              <a:t> Research and </a:t>
            </a:r>
            <a:r>
              <a:rPr lang="en-US" dirty="0" err="1">
                <a:solidFill>
                  <a:srgbClr val="000000"/>
                </a:solidFill>
                <a:latin typeface="Verdana" panose="020B0604030504040204" pitchFamily="34" charset="0"/>
                <a:ea typeface="Verdana" panose="020B0604030504040204" pitchFamily="34" charset="0"/>
              </a:rPr>
              <a:t>Aeronomy</a:t>
            </a:r>
            <a:r>
              <a:rPr lang="en-US" dirty="0">
                <a:solidFill>
                  <a:srgbClr val="000000"/>
                </a:solidFill>
                <a:latin typeface="Verdana" panose="020B0604030504040204" pitchFamily="34" charset="0"/>
                <a:ea typeface="Verdana" panose="020B0604030504040204" pitchFamily="34" charset="0"/>
              </a:rPr>
              <a:t> of the Siberian Branch of the RAS</a:t>
            </a:r>
            <a:endParaRPr lang="ru-RU"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651568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latin typeface="Verdana" panose="020B0604030504040204" pitchFamily="34" charset="0"/>
                <a:ea typeface="Verdana" panose="020B0604030504040204" pitchFamily="34" charset="0"/>
              </a:rPr>
              <a:t>Conclusion</a:t>
            </a:r>
            <a:endParaRPr lang="ru-RU" dirty="0">
              <a:latin typeface="Verdana" panose="020B0604030504040204" pitchFamily="34" charset="0"/>
              <a:ea typeface="Verdana" panose="020B0604030504040204" pitchFamily="34" charset="0"/>
            </a:endParaRPr>
          </a:p>
        </p:txBody>
      </p:sp>
      <p:sp>
        <p:nvSpPr>
          <p:cNvPr id="3" name="Объект 2"/>
          <p:cNvSpPr>
            <a:spLocks noGrp="1"/>
          </p:cNvSpPr>
          <p:nvPr>
            <p:ph idx="1"/>
          </p:nvPr>
        </p:nvSpPr>
        <p:spPr/>
        <p:txBody>
          <a:bodyPr>
            <a:normAutofit/>
          </a:bodyPr>
          <a:lstStyle/>
          <a:p>
            <a:pPr marL="0" indent="0">
              <a:buNone/>
            </a:pPr>
            <a:r>
              <a:rPr lang="en-US" dirty="0">
                <a:latin typeface="Verdana" panose="020B0604030504040204" pitchFamily="34" charset="0"/>
                <a:ea typeface="Verdana" panose="020B0604030504040204" pitchFamily="34" charset="0"/>
              </a:rPr>
              <a:t>GPS measurement data showed that the sharp drop in TEC in the daily course coincides in time with the observation of the polarization jet according to the Yakutsk ground </a:t>
            </a:r>
            <a:r>
              <a:rPr lang="en-US" dirty="0" err="1">
                <a:latin typeface="Verdana" panose="020B0604030504040204" pitchFamily="34" charset="0"/>
                <a:ea typeface="Verdana" panose="020B0604030504040204" pitchFamily="34" charset="0"/>
              </a:rPr>
              <a:t>ionospheric</a:t>
            </a:r>
            <a:r>
              <a:rPr lang="en-US" dirty="0">
                <a:latin typeface="Verdana" panose="020B0604030504040204" pitchFamily="34" charset="0"/>
                <a:ea typeface="Verdana" panose="020B0604030504040204" pitchFamily="34" charset="0"/>
              </a:rPr>
              <a:t> station and the DMSP F17 satellite and may be a sign of PD. </a:t>
            </a:r>
            <a:endParaRPr lang="en-US" dirty="0" smtClean="0">
              <a:latin typeface="Verdana" panose="020B0604030504040204" pitchFamily="34" charset="0"/>
              <a:ea typeface="Verdana" panose="020B0604030504040204" pitchFamily="34" charset="0"/>
            </a:endParaRPr>
          </a:p>
          <a:p>
            <a:pPr marL="0" indent="0">
              <a:buNone/>
            </a:pPr>
            <a:r>
              <a:rPr lang="en-US" dirty="0" smtClean="0">
                <a:latin typeface="Verdana" panose="020B0604030504040204" pitchFamily="34" charset="0"/>
                <a:ea typeface="Verdana" panose="020B0604030504040204" pitchFamily="34" charset="0"/>
              </a:rPr>
              <a:t>Further </a:t>
            </a:r>
            <a:r>
              <a:rPr lang="en-US" dirty="0">
                <a:latin typeface="Verdana" panose="020B0604030504040204" pitchFamily="34" charset="0"/>
                <a:ea typeface="Verdana" panose="020B0604030504040204" pitchFamily="34" charset="0"/>
              </a:rPr>
              <a:t>studies involving measurement data from satellite navigation systems reveal additional possibilities for studying the polarization jet.</a:t>
            </a:r>
            <a:endParaRPr lang="ru-RU" dirty="0" smtClean="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2606618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066800" y="2613025"/>
            <a:ext cx="10515600" cy="1325563"/>
          </a:xfrm>
        </p:spPr>
        <p:txBody>
          <a:bodyPr/>
          <a:lstStyle/>
          <a:p>
            <a:pPr algn="ctr"/>
            <a:r>
              <a:rPr lang="en-US" dirty="0"/>
              <a:t>Thank you for your attention!</a:t>
            </a:r>
            <a:endParaRPr lang="ru-RU" dirty="0"/>
          </a:p>
        </p:txBody>
      </p:sp>
    </p:spTree>
    <p:extLst>
      <p:ext uri="{BB962C8B-B14F-4D97-AF65-F5344CB8AC3E}">
        <p14:creationId xmlns:p14="http://schemas.microsoft.com/office/powerpoint/2010/main" val="4030089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96900" y="330200"/>
            <a:ext cx="10515600" cy="6024563"/>
          </a:xfrm>
        </p:spPr>
        <p:txBody>
          <a:bodyPr>
            <a:normAutofit/>
          </a:bodyPr>
          <a:lstStyle/>
          <a:p>
            <a:pPr marL="0" indent="0" algn="just">
              <a:buNone/>
            </a:pPr>
            <a:r>
              <a:rPr lang="en-US" sz="1800" b="1" dirty="0" smtClean="0">
                <a:latin typeface="Verdana" panose="020B0604030504040204" pitchFamily="34" charset="0"/>
                <a:ea typeface="Verdana" panose="020B0604030504040204" pitchFamily="34" charset="0"/>
                <a:cs typeface="Times New Roman" panose="02020603050405020304" pitchFamily="18" charset="0"/>
              </a:rPr>
              <a:t>Polarization jet (PJ) </a:t>
            </a:r>
            <a:r>
              <a:rPr lang="en-US" sz="1800" dirty="0" smtClean="0">
                <a:latin typeface="Verdana" panose="020B0604030504040204" pitchFamily="34" charset="0"/>
                <a:ea typeface="Verdana" panose="020B0604030504040204" pitchFamily="34" charset="0"/>
                <a:cs typeface="Times New Roman" panose="02020603050405020304" pitchFamily="18" charset="0"/>
              </a:rPr>
              <a:t>is a rapid</a:t>
            </a:r>
            <a:r>
              <a:rPr lang="ru-RU" sz="1800" dirty="0" smtClean="0">
                <a:latin typeface="Verdana" panose="020B0604030504040204" pitchFamily="34" charset="0"/>
                <a:ea typeface="Verdana" panose="020B0604030504040204" pitchFamily="34" charset="0"/>
                <a:cs typeface="Times New Roman" panose="02020603050405020304" pitchFamily="18" charset="0"/>
              </a:rPr>
              <a:t>,</a:t>
            </a:r>
            <a:r>
              <a:rPr lang="en-US" sz="1800" dirty="0" smtClean="0">
                <a:latin typeface="Verdana" panose="020B0604030504040204" pitchFamily="34" charset="0"/>
                <a:ea typeface="Verdana" panose="020B0604030504040204" pitchFamily="34" charset="0"/>
                <a:cs typeface="Times New Roman" panose="02020603050405020304" pitchFamily="18" charset="0"/>
              </a:rPr>
              <a:t> westward flowing ions in the </a:t>
            </a:r>
            <a:r>
              <a:rPr lang="en-US" sz="1800" dirty="0" err="1" smtClean="0">
                <a:latin typeface="Verdana" panose="020B0604030504040204" pitchFamily="34" charset="0"/>
                <a:ea typeface="Verdana" panose="020B0604030504040204" pitchFamily="34" charset="0"/>
                <a:cs typeface="Times New Roman" panose="02020603050405020304" pitchFamily="18" charset="0"/>
              </a:rPr>
              <a:t>plasmapause</a:t>
            </a:r>
            <a:r>
              <a:rPr lang="en-US" sz="1800" dirty="0" smtClean="0">
                <a:latin typeface="Verdana" panose="020B0604030504040204" pitchFamily="34" charset="0"/>
                <a:ea typeface="Verdana" panose="020B0604030504040204" pitchFamily="34" charset="0"/>
                <a:cs typeface="Times New Roman" panose="02020603050405020304" pitchFamily="18" charset="0"/>
              </a:rPr>
              <a:t> region. </a:t>
            </a:r>
            <a:r>
              <a:rPr lang="en-US" sz="1800" dirty="0">
                <a:latin typeface="Verdana" panose="020B0604030504040204" pitchFamily="34" charset="0"/>
                <a:ea typeface="Verdana" panose="020B0604030504040204" pitchFamily="34" charset="0"/>
              </a:rPr>
              <a:t>Plasma drifts with velocities above 1000 m/sec in the evening sector lead to the formation of </a:t>
            </a:r>
            <a:r>
              <a:rPr lang="en-US" sz="1800" dirty="0" smtClean="0">
                <a:latin typeface="Verdana" panose="020B0604030504040204" pitchFamily="34" charset="0"/>
                <a:ea typeface="Verdana" panose="020B0604030504040204" pitchFamily="34" charset="0"/>
              </a:rPr>
              <a:t>rapid </a:t>
            </a:r>
            <a:r>
              <a:rPr lang="en-US" sz="1800" dirty="0">
                <a:latin typeface="Verdana" panose="020B0604030504040204" pitchFamily="34" charset="0"/>
                <a:ea typeface="Verdana" panose="020B0604030504040204" pitchFamily="34" charset="0"/>
              </a:rPr>
              <a:t>ionization dips as a result of plasma being carried to the pre-noon sector in the jet's zone of </a:t>
            </a:r>
            <a:r>
              <a:rPr lang="en-US" sz="1800" dirty="0" smtClean="0">
                <a:latin typeface="Verdana" panose="020B0604030504040204" pitchFamily="34" charset="0"/>
                <a:ea typeface="Verdana" panose="020B0604030504040204" pitchFamily="34" charset="0"/>
              </a:rPr>
              <a:t>action</a:t>
            </a:r>
            <a:r>
              <a:rPr lang="ru-RU" sz="1800" dirty="0" smtClean="0">
                <a:latin typeface="Verdana" panose="020B0604030504040204" pitchFamily="34" charset="0"/>
                <a:ea typeface="Verdana" panose="020B0604030504040204" pitchFamily="34" charset="0"/>
              </a:rPr>
              <a:t> </a:t>
            </a:r>
            <a:r>
              <a:rPr lang="en-US" sz="1800" dirty="0">
                <a:latin typeface="Verdana" panose="020B0604030504040204" pitchFamily="34" charset="0"/>
                <a:ea typeface="Verdana" panose="020B0604030504040204" pitchFamily="34" charset="0"/>
              </a:rPr>
              <a:t>and is most noticeable during magnetic storms</a:t>
            </a:r>
            <a:r>
              <a:rPr lang="en-US" sz="1800" dirty="0" smtClean="0">
                <a:latin typeface="Verdana" panose="020B0604030504040204" pitchFamily="34" charset="0"/>
                <a:ea typeface="Verdana" panose="020B0604030504040204" pitchFamily="34" charset="0"/>
              </a:rPr>
              <a:t>.</a:t>
            </a:r>
            <a:r>
              <a:rPr lang="en-US" sz="1800" dirty="0">
                <a:latin typeface="Verdana" panose="020B0604030504040204" pitchFamily="34" charset="0"/>
                <a:ea typeface="Verdana" panose="020B0604030504040204" pitchFamily="34" charset="0"/>
              </a:rPr>
              <a:t> Many ground-based and satellite measurements indicate that the width of the PD is between 100 and 200 km (1°-2°).</a:t>
            </a:r>
            <a:endParaRPr lang="ru-RU" sz="1800" dirty="0">
              <a:latin typeface="Verdana" panose="020B0604030504040204" pitchFamily="34" charset="0"/>
              <a:ea typeface="Verdana" panose="020B0604030504040204" pitchFamily="34" charset="0"/>
            </a:endParaRPr>
          </a:p>
          <a:p>
            <a:pPr marL="0" indent="0" algn="just">
              <a:buNone/>
            </a:pPr>
            <a:endParaRPr lang="ru-RU" sz="1800" dirty="0">
              <a:latin typeface="Verdana" panose="020B0604030504040204" pitchFamily="34" charset="0"/>
              <a:ea typeface="Verdana" panose="020B0604030504040204" pitchFamily="34" charset="0"/>
            </a:endParaRPr>
          </a:p>
        </p:txBody>
      </p:sp>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59075" y="2046910"/>
            <a:ext cx="6191250" cy="2590800"/>
          </a:xfrm>
          <a:prstGeom prst="rect">
            <a:avLst/>
          </a:prstGeom>
        </p:spPr>
      </p:pic>
      <p:sp>
        <p:nvSpPr>
          <p:cNvPr id="6" name="TextBox 5"/>
          <p:cNvSpPr txBox="1"/>
          <p:nvPr/>
        </p:nvSpPr>
        <p:spPr>
          <a:xfrm>
            <a:off x="2095500" y="4637710"/>
            <a:ext cx="7518400" cy="584775"/>
          </a:xfrm>
          <a:prstGeom prst="rect">
            <a:avLst/>
          </a:prstGeom>
          <a:noFill/>
        </p:spPr>
        <p:txBody>
          <a:bodyPr wrap="square" rtlCol="0">
            <a:spAutoFit/>
          </a:bodyPr>
          <a:lstStyle/>
          <a:p>
            <a:pPr algn="ctr"/>
            <a:r>
              <a:rPr lang="en-US" sz="1600" dirty="0">
                <a:latin typeface="Verdana" panose="020B0604030504040204" pitchFamily="34" charset="0"/>
                <a:ea typeface="Verdana" panose="020B0604030504040204" pitchFamily="34" charset="0"/>
              </a:rPr>
              <a:t>Data from 1 October 2001 by the DMSP-F12 satellite in the interval from 02:22 UT to 03:43 UT</a:t>
            </a:r>
            <a:endParaRPr lang="ru-RU" sz="1600" dirty="0">
              <a:latin typeface="Verdana" panose="020B0604030504040204" pitchFamily="34" charset="0"/>
              <a:ea typeface="Verdana" panose="020B0604030504040204" pitchFamily="34" charset="0"/>
            </a:endParaRPr>
          </a:p>
        </p:txBody>
      </p:sp>
      <p:sp>
        <p:nvSpPr>
          <p:cNvPr id="7" name="Прямоугольник 6"/>
          <p:cNvSpPr/>
          <p:nvPr/>
        </p:nvSpPr>
        <p:spPr>
          <a:xfrm>
            <a:off x="682752" y="5222485"/>
            <a:ext cx="10429748" cy="1200329"/>
          </a:xfrm>
          <a:prstGeom prst="rect">
            <a:avLst/>
          </a:prstGeom>
        </p:spPr>
        <p:txBody>
          <a:bodyPr wrap="square">
            <a:spAutoFit/>
          </a:bodyPr>
          <a:lstStyle/>
          <a:p>
            <a:r>
              <a:rPr lang="en-US" dirty="0">
                <a:latin typeface="Verdana" panose="020B0604030504040204" pitchFamily="34" charset="0"/>
                <a:ea typeface="Verdana" panose="020B0604030504040204" pitchFamily="34" charset="0"/>
              </a:rPr>
              <a:t>The purpose of this work is to study the possibility of determining the polarization jet based on measurement data from satellite navigation systems, and to compare the results obtained with measurements of the polarization jet from the Yakutsk </a:t>
            </a:r>
            <a:r>
              <a:rPr lang="en-US" dirty="0" smtClean="0">
                <a:latin typeface="Verdana" panose="020B0604030504040204" pitchFamily="34" charset="0"/>
                <a:ea typeface="Verdana" panose="020B0604030504040204" pitchFamily="34" charset="0"/>
              </a:rPr>
              <a:t>ground-based </a:t>
            </a:r>
            <a:r>
              <a:rPr lang="en-US" dirty="0" err="1">
                <a:latin typeface="Verdana" panose="020B0604030504040204" pitchFamily="34" charset="0"/>
                <a:ea typeface="Verdana" panose="020B0604030504040204" pitchFamily="34" charset="0"/>
              </a:rPr>
              <a:t>ionospheric</a:t>
            </a:r>
            <a:r>
              <a:rPr lang="en-US" dirty="0">
                <a:latin typeface="Verdana" panose="020B0604030504040204" pitchFamily="34" charset="0"/>
                <a:ea typeface="Verdana" panose="020B0604030504040204" pitchFamily="34" charset="0"/>
              </a:rPr>
              <a:t> station and satellites of the DMSP series.</a:t>
            </a:r>
            <a:endParaRPr lang="ru-RU"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44160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Объект 7"/>
          <p:cNvSpPr>
            <a:spLocks noGrp="1"/>
          </p:cNvSpPr>
          <p:nvPr>
            <p:ph idx="1"/>
          </p:nvPr>
        </p:nvSpPr>
        <p:spPr>
          <a:xfrm>
            <a:off x="584200" y="310584"/>
            <a:ext cx="10515600" cy="2399837"/>
          </a:xfrm>
        </p:spPr>
        <p:txBody>
          <a:bodyPr>
            <a:normAutofit/>
          </a:bodyPr>
          <a:lstStyle/>
          <a:p>
            <a:pPr marL="0" indent="0">
              <a:lnSpc>
                <a:spcPct val="100000"/>
              </a:lnSpc>
              <a:buNone/>
            </a:pPr>
            <a:r>
              <a:rPr lang="en-US" sz="1800" b="1" dirty="0">
                <a:latin typeface="Verdana" panose="020B0604030504040204" pitchFamily="34" charset="0"/>
                <a:ea typeface="Verdana" panose="020B0604030504040204" pitchFamily="34" charset="0"/>
              </a:rPr>
              <a:t>Global Positioning System (GPS)</a:t>
            </a:r>
            <a:r>
              <a:rPr lang="en-US" sz="1800" dirty="0">
                <a:latin typeface="Verdana" panose="020B0604030504040204" pitchFamily="34" charset="0"/>
                <a:ea typeface="Verdana" panose="020B0604030504040204" pitchFamily="34" charset="0"/>
              </a:rPr>
              <a:t> is one of the global navigation satellite systems. The GPS system consists of 32 satellites rotating in six circular orbits at an altitude of about 20,200 km and with an orbital period of 11 hours and 58 minutes. There are always at least 8 continuously moving satellites in the field of view of the GPS receiver, which makes it possible to obtain satellite measurement data and allow one to calculate the </a:t>
            </a:r>
            <a:r>
              <a:rPr lang="en-US" sz="1800" b="1" dirty="0">
                <a:latin typeface="Verdana" panose="020B0604030504040204" pitchFamily="34" charset="0"/>
                <a:ea typeface="Verdana" panose="020B0604030504040204" pitchFamily="34" charset="0"/>
              </a:rPr>
              <a:t>total electron content (TEC) </a:t>
            </a:r>
            <a:r>
              <a:rPr lang="en-US" sz="1800" dirty="0">
                <a:latin typeface="Verdana" panose="020B0604030504040204" pitchFamily="34" charset="0"/>
                <a:ea typeface="Verdana" panose="020B0604030504040204" pitchFamily="34" charset="0"/>
              </a:rPr>
              <a:t>in the ionosphere, which allows continuous observations of the state of the ionosphere.</a:t>
            </a:r>
            <a:endParaRPr lang="en-US" sz="1800" dirty="0" smtClean="0">
              <a:latin typeface="Verdana" panose="020B0604030504040204" pitchFamily="34" charset="0"/>
              <a:ea typeface="Verdana" panose="020B0604030504040204" pitchFamily="34" charset="0"/>
            </a:endParaRPr>
          </a:p>
        </p:txBody>
      </p:sp>
      <p:pic>
        <p:nvPicPr>
          <p:cNvPr id="3" name="Рисунок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06209" y="2545644"/>
            <a:ext cx="4167581" cy="3191876"/>
          </a:xfrm>
          <a:prstGeom prst="rect">
            <a:avLst/>
          </a:prstGeom>
        </p:spPr>
      </p:pic>
      <p:sp>
        <p:nvSpPr>
          <p:cNvPr id="4" name="Прямоугольник 3"/>
          <p:cNvSpPr/>
          <p:nvPr/>
        </p:nvSpPr>
        <p:spPr>
          <a:xfrm>
            <a:off x="584200" y="2710421"/>
            <a:ext cx="6096000" cy="2308324"/>
          </a:xfrm>
          <a:prstGeom prst="rect">
            <a:avLst/>
          </a:prstGeom>
        </p:spPr>
        <p:txBody>
          <a:bodyPr>
            <a:spAutoFit/>
          </a:bodyPr>
          <a:lstStyle/>
          <a:p>
            <a:r>
              <a:rPr lang="en-US" b="1" dirty="0" smtClean="0">
                <a:latin typeface="Verdana" panose="020B0604030504040204" pitchFamily="34" charset="0"/>
                <a:ea typeface="Verdana" panose="020B0604030504040204" pitchFamily="34" charset="0"/>
              </a:rPr>
              <a:t>TEC</a:t>
            </a:r>
            <a:r>
              <a:rPr lang="en-US" dirty="0" smtClean="0">
                <a:latin typeface="Verdana" panose="020B0604030504040204" pitchFamily="34" charset="0"/>
                <a:ea typeface="Verdana" panose="020B0604030504040204" pitchFamily="34" charset="0"/>
              </a:rPr>
              <a:t> </a:t>
            </a:r>
            <a:r>
              <a:rPr lang="en-US" dirty="0">
                <a:latin typeface="Verdana" panose="020B0604030504040204" pitchFamily="34" charset="0"/>
                <a:ea typeface="Verdana" panose="020B0604030504040204" pitchFamily="34" charset="0"/>
              </a:rPr>
              <a:t>is the total number of electrons integrated between two points along a tube with a cross-section of one meter squared, i.e. the electron number density in the column. Calculation of TEC based on measurement data from satellite navigation systems is based on the dispersion dependence of the refractive index of radio waves penetrating through the ionosphere</a:t>
            </a:r>
            <a:endParaRPr lang="ru-RU"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415233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164437" y="1304570"/>
            <a:ext cx="2676525" cy="609600"/>
          </a:xfrm>
        </p:spPr>
      </p:pic>
      <p:pic>
        <p:nvPicPr>
          <p:cNvPr id="5" name="Рисунок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64437" y="2581404"/>
            <a:ext cx="3286125" cy="628650"/>
          </a:xfrm>
          <a:prstGeom prst="rect">
            <a:avLst/>
          </a:prstGeom>
        </p:spPr>
      </p:pic>
      <p:sp>
        <p:nvSpPr>
          <p:cNvPr id="8" name="TextBox 7"/>
          <p:cNvSpPr txBox="1"/>
          <p:nvPr/>
        </p:nvSpPr>
        <p:spPr>
          <a:xfrm>
            <a:off x="6667501" y="4253751"/>
            <a:ext cx="5219700" cy="738664"/>
          </a:xfrm>
          <a:prstGeom prst="rect">
            <a:avLst/>
          </a:prstGeom>
          <a:noFill/>
        </p:spPr>
        <p:txBody>
          <a:bodyPr wrap="square" rtlCol="0">
            <a:spAutoFit/>
          </a:bodyPr>
          <a:lstStyle/>
          <a:p>
            <a:pPr algn="ctr"/>
            <a:r>
              <a:rPr lang="en-US" sz="1400" dirty="0">
                <a:latin typeface="Verdana" panose="020B0604030504040204" pitchFamily="34" charset="0"/>
                <a:ea typeface="Verdana" panose="020B0604030504040204" pitchFamily="34" charset="0"/>
              </a:rPr>
              <a:t>Total electron content calculated from </a:t>
            </a:r>
            <a:r>
              <a:rPr lang="en-US" sz="1400" dirty="0" err="1">
                <a:latin typeface="Verdana" panose="020B0604030504040204" pitchFamily="34" charset="0"/>
                <a:ea typeface="Verdana" panose="020B0604030504040204" pitchFamily="34" charset="0"/>
              </a:rPr>
              <a:t>pseudorange</a:t>
            </a:r>
            <a:r>
              <a:rPr lang="en-US" sz="1400" dirty="0">
                <a:latin typeface="Verdana" panose="020B0604030504040204" pitchFamily="34" charset="0"/>
                <a:ea typeface="Verdana" panose="020B0604030504040204" pitchFamily="34" charset="0"/>
              </a:rPr>
              <a:t> measurements and phase measurements, excluding differential code delays and initial phase</a:t>
            </a:r>
            <a:endParaRPr lang="ru-RU" sz="1400" dirty="0">
              <a:latin typeface="Verdana" panose="020B0604030504040204" pitchFamily="34" charset="0"/>
              <a:ea typeface="Verdana" panose="020B0604030504040204" pitchFamily="34" charset="0"/>
            </a:endParaRPr>
          </a:p>
        </p:txBody>
      </p:sp>
      <p:sp>
        <p:nvSpPr>
          <p:cNvPr id="9" name="TextBox 8"/>
          <p:cNvSpPr txBox="1"/>
          <p:nvPr/>
        </p:nvSpPr>
        <p:spPr>
          <a:xfrm>
            <a:off x="900112" y="994539"/>
            <a:ext cx="4722573" cy="307777"/>
          </a:xfrm>
          <a:prstGeom prst="rect">
            <a:avLst/>
          </a:prstGeom>
          <a:noFill/>
        </p:spPr>
        <p:txBody>
          <a:bodyPr wrap="square" rtlCol="0">
            <a:spAutoFit/>
          </a:bodyPr>
          <a:lstStyle/>
          <a:p>
            <a:r>
              <a:rPr lang="en-US" sz="1400" dirty="0" smtClean="0">
                <a:latin typeface="Verdana" panose="020B0604030504040204" pitchFamily="34" charset="0"/>
                <a:ea typeface="Verdana" panose="020B0604030504040204" pitchFamily="34" charset="0"/>
              </a:rPr>
              <a:t>a) By </a:t>
            </a:r>
            <a:r>
              <a:rPr lang="en-US" sz="1400" dirty="0" err="1" smtClean="0">
                <a:latin typeface="Verdana" panose="020B0604030504040204" pitchFamily="34" charset="0"/>
                <a:ea typeface="Verdana" panose="020B0604030504040204" pitchFamily="34" charset="0"/>
              </a:rPr>
              <a:t>pseudorange</a:t>
            </a:r>
            <a:r>
              <a:rPr lang="en-US" sz="1400" dirty="0" smtClean="0">
                <a:latin typeface="Verdana" panose="020B0604030504040204" pitchFamily="34" charset="0"/>
                <a:ea typeface="Verdana" panose="020B0604030504040204" pitchFamily="34" charset="0"/>
              </a:rPr>
              <a:t> measurements</a:t>
            </a:r>
            <a:endParaRPr lang="ru-RU" sz="1400" dirty="0">
              <a:latin typeface="Verdana" panose="020B0604030504040204" pitchFamily="34" charset="0"/>
              <a:ea typeface="Verdana" panose="020B0604030504040204" pitchFamily="34" charset="0"/>
            </a:endParaRPr>
          </a:p>
        </p:txBody>
      </p:sp>
      <p:sp>
        <p:nvSpPr>
          <p:cNvPr id="10" name="Прямоугольник 9"/>
          <p:cNvSpPr/>
          <p:nvPr/>
        </p:nvSpPr>
        <p:spPr>
          <a:xfrm>
            <a:off x="406400" y="1876418"/>
            <a:ext cx="5613400" cy="461665"/>
          </a:xfrm>
          <a:prstGeom prst="rect">
            <a:avLst/>
          </a:prstGeom>
        </p:spPr>
        <p:txBody>
          <a:bodyPr wrap="square">
            <a:spAutoFit/>
          </a:bodyPr>
          <a:lstStyle/>
          <a:p>
            <a:r>
              <a:rPr lang="en-US" sz="1200" dirty="0">
                <a:latin typeface="Verdana" panose="020B0604030504040204" pitchFamily="34" charset="0"/>
                <a:ea typeface="Verdana" panose="020B0604030504040204" pitchFamily="34" charset="0"/>
              </a:rPr>
              <a:t>where</a:t>
            </a:r>
            <a:r>
              <a:rPr lang="ru-RU" sz="1200" dirty="0" smtClean="0">
                <a:latin typeface="Verdana" panose="020B0604030504040204" pitchFamily="34" charset="0"/>
                <a:ea typeface="Verdana" panose="020B0604030504040204" pitchFamily="34" charset="0"/>
              </a:rPr>
              <a:t> </a:t>
            </a:r>
            <a:r>
              <a:rPr lang="ru-RU" sz="1200" i="1" dirty="0" smtClean="0">
                <a:latin typeface="Verdana" panose="020B0604030504040204" pitchFamily="34" charset="0"/>
                <a:ea typeface="Verdana" panose="020B0604030504040204" pitchFamily="34" charset="0"/>
              </a:rPr>
              <a:t>f</a:t>
            </a:r>
            <a:r>
              <a:rPr lang="ru-RU" sz="1200" dirty="0" smtClean="0">
                <a:latin typeface="Verdana" panose="020B0604030504040204" pitchFamily="34" charset="0"/>
                <a:ea typeface="Verdana" panose="020B0604030504040204" pitchFamily="34" charset="0"/>
              </a:rPr>
              <a:t>1 </a:t>
            </a:r>
            <a:r>
              <a:rPr lang="en-US" sz="1200" dirty="0" smtClean="0">
                <a:latin typeface="Verdana" panose="020B0604030504040204" pitchFamily="34" charset="0"/>
                <a:ea typeface="Verdana" panose="020B0604030504040204" pitchFamily="34" charset="0"/>
              </a:rPr>
              <a:t>and</a:t>
            </a:r>
            <a:r>
              <a:rPr lang="ru-RU" sz="1200" i="1" dirty="0">
                <a:latin typeface="Verdana" panose="020B0604030504040204" pitchFamily="34" charset="0"/>
                <a:ea typeface="Verdana" panose="020B0604030504040204" pitchFamily="34" charset="0"/>
              </a:rPr>
              <a:t> f</a:t>
            </a:r>
            <a:r>
              <a:rPr lang="ru-RU" sz="1200" dirty="0">
                <a:latin typeface="Verdana" panose="020B0604030504040204" pitchFamily="34" charset="0"/>
                <a:ea typeface="Verdana" panose="020B0604030504040204" pitchFamily="34" charset="0"/>
              </a:rPr>
              <a:t>2</a:t>
            </a:r>
            <a:r>
              <a:rPr lang="en-US" sz="1200" dirty="0" smtClean="0">
                <a:latin typeface="Verdana" panose="020B0604030504040204" pitchFamily="34" charset="0"/>
                <a:ea typeface="Verdana" panose="020B0604030504040204" pitchFamily="34" charset="0"/>
              </a:rPr>
              <a:t> </a:t>
            </a:r>
            <a:r>
              <a:rPr lang="ru-RU" sz="1200" dirty="0" smtClean="0">
                <a:latin typeface="Verdana" panose="020B0604030504040204" pitchFamily="34" charset="0"/>
                <a:ea typeface="Verdana" panose="020B0604030504040204" pitchFamily="34" charset="0"/>
              </a:rPr>
              <a:t>– </a:t>
            </a:r>
            <a:r>
              <a:rPr lang="en-US" sz="1200" dirty="0" err="1">
                <a:latin typeface="Verdana" panose="020B0604030504040204" pitchFamily="34" charset="0"/>
                <a:ea typeface="Verdana" panose="020B0604030504040204" pitchFamily="34" charset="0"/>
              </a:rPr>
              <a:t>subband</a:t>
            </a:r>
            <a:r>
              <a:rPr lang="en-US" sz="1200" dirty="0">
                <a:latin typeface="Verdana" panose="020B0604030504040204" pitchFamily="34" charset="0"/>
                <a:ea typeface="Verdana" panose="020B0604030504040204" pitchFamily="34" charset="0"/>
              </a:rPr>
              <a:t> frequency </a:t>
            </a:r>
            <a:r>
              <a:rPr lang="ru-RU" sz="1200" dirty="0" smtClean="0">
                <a:latin typeface="Verdana" panose="020B0604030504040204" pitchFamily="34" charset="0"/>
                <a:ea typeface="Verdana" panose="020B0604030504040204" pitchFamily="34" charset="0"/>
              </a:rPr>
              <a:t>L1</a:t>
            </a:r>
            <a:r>
              <a:rPr lang="en-US" sz="1200" dirty="0" smtClean="0">
                <a:latin typeface="Verdana" panose="020B0604030504040204" pitchFamily="34" charset="0"/>
                <a:ea typeface="Verdana" panose="020B0604030504040204" pitchFamily="34" charset="0"/>
              </a:rPr>
              <a:t> and L2, </a:t>
            </a:r>
            <a:r>
              <a:rPr lang="en-US" sz="1200" dirty="0">
                <a:latin typeface="Verdana" panose="020B0604030504040204" pitchFamily="34" charset="0"/>
                <a:ea typeface="Verdana" panose="020B0604030504040204" pitchFamily="34" charset="0"/>
              </a:rPr>
              <a:t>respectively</a:t>
            </a:r>
            <a:r>
              <a:rPr lang="ru-RU" sz="1200" dirty="0" smtClean="0">
                <a:latin typeface="Verdana" panose="020B0604030504040204" pitchFamily="34" charset="0"/>
                <a:ea typeface="Verdana" panose="020B0604030504040204" pitchFamily="34" charset="0"/>
              </a:rPr>
              <a:t>, </a:t>
            </a:r>
            <a:r>
              <a:rPr lang="ru-RU" sz="1200" i="1" dirty="0">
                <a:latin typeface="Verdana" panose="020B0604030504040204" pitchFamily="34" charset="0"/>
                <a:ea typeface="Verdana" panose="020B0604030504040204" pitchFamily="34" charset="0"/>
              </a:rPr>
              <a:t>P</a:t>
            </a:r>
            <a:r>
              <a:rPr lang="ru-RU" sz="1200" dirty="0">
                <a:latin typeface="Verdana" panose="020B0604030504040204" pitchFamily="34" charset="0"/>
                <a:ea typeface="Verdana" panose="020B0604030504040204" pitchFamily="34" charset="0"/>
              </a:rPr>
              <a:t>1 </a:t>
            </a:r>
            <a:r>
              <a:rPr lang="en-US" sz="1200" dirty="0" smtClean="0">
                <a:latin typeface="Verdana" panose="020B0604030504040204" pitchFamily="34" charset="0"/>
                <a:ea typeface="Verdana" panose="020B0604030504040204" pitchFamily="34" charset="0"/>
              </a:rPr>
              <a:t>and </a:t>
            </a:r>
            <a:r>
              <a:rPr lang="ru-RU" sz="1200" i="1" dirty="0" smtClean="0">
                <a:latin typeface="Verdana" panose="020B0604030504040204" pitchFamily="34" charset="0"/>
                <a:ea typeface="Verdana" panose="020B0604030504040204" pitchFamily="34" charset="0"/>
              </a:rPr>
              <a:t>Р</a:t>
            </a:r>
            <a:r>
              <a:rPr lang="ru-RU" sz="1200" dirty="0" smtClean="0">
                <a:latin typeface="Verdana" panose="020B0604030504040204" pitchFamily="34" charset="0"/>
                <a:ea typeface="Verdana" panose="020B0604030504040204" pitchFamily="34" charset="0"/>
              </a:rPr>
              <a:t>2</a:t>
            </a:r>
            <a:r>
              <a:rPr lang="en-US" sz="1200" dirty="0" smtClean="0">
                <a:latin typeface="Verdana" panose="020B0604030504040204" pitchFamily="34" charset="0"/>
                <a:ea typeface="Verdana" panose="020B0604030504040204" pitchFamily="34" charset="0"/>
              </a:rPr>
              <a:t> </a:t>
            </a:r>
            <a:r>
              <a:rPr lang="ru-RU" sz="1200" dirty="0" smtClean="0">
                <a:latin typeface="Verdana" panose="020B0604030504040204" pitchFamily="34" charset="0"/>
                <a:ea typeface="Verdana" panose="020B0604030504040204" pitchFamily="34" charset="0"/>
              </a:rPr>
              <a:t>– </a:t>
            </a:r>
            <a:r>
              <a:rPr lang="en-US" sz="1200" dirty="0">
                <a:latin typeface="Verdana" panose="020B0604030504040204" pitchFamily="34" charset="0"/>
                <a:ea typeface="Verdana" panose="020B0604030504040204" pitchFamily="34" charset="0"/>
              </a:rPr>
              <a:t>measured </a:t>
            </a:r>
            <a:r>
              <a:rPr lang="en-US" sz="1200" dirty="0" err="1">
                <a:latin typeface="Verdana" panose="020B0604030504040204" pitchFamily="34" charset="0"/>
                <a:ea typeface="Verdana" panose="020B0604030504040204" pitchFamily="34" charset="0"/>
              </a:rPr>
              <a:t>pseudorange</a:t>
            </a:r>
            <a:r>
              <a:rPr lang="en-US" sz="1200" dirty="0">
                <a:latin typeface="Verdana" panose="020B0604030504040204" pitchFamily="34" charset="0"/>
                <a:ea typeface="Verdana" panose="020B0604030504040204" pitchFamily="34" charset="0"/>
              </a:rPr>
              <a:t> at </a:t>
            </a:r>
            <a:r>
              <a:rPr lang="en-US" sz="1200" dirty="0" smtClean="0">
                <a:latin typeface="Verdana" panose="020B0604030504040204" pitchFamily="34" charset="0"/>
                <a:ea typeface="Verdana" panose="020B0604030504040204" pitchFamily="34" charset="0"/>
              </a:rPr>
              <a:t>frequency</a:t>
            </a:r>
            <a:r>
              <a:rPr lang="ru-RU" sz="1200" dirty="0" smtClean="0">
                <a:latin typeface="Verdana" panose="020B0604030504040204" pitchFamily="34" charset="0"/>
                <a:ea typeface="Verdana" panose="020B0604030504040204" pitchFamily="34" charset="0"/>
              </a:rPr>
              <a:t> </a:t>
            </a:r>
            <a:r>
              <a:rPr lang="ru-RU" sz="1200" i="1" dirty="0" smtClean="0">
                <a:latin typeface="Verdana" panose="020B0604030504040204" pitchFamily="34" charset="0"/>
                <a:ea typeface="Verdana" panose="020B0604030504040204" pitchFamily="34" charset="0"/>
              </a:rPr>
              <a:t>f</a:t>
            </a:r>
            <a:r>
              <a:rPr lang="ru-RU" sz="1200" dirty="0" smtClean="0">
                <a:latin typeface="Verdana" panose="020B0604030504040204" pitchFamily="34" charset="0"/>
                <a:ea typeface="Verdana" panose="020B0604030504040204" pitchFamily="34" charset="0"/>
              </a:rPr>
              <a:t>1</a:t>
            </a:r>
            <a:r>
              <a:rPr lang="en-US" sz="1200" dirty="0" smtClean="0">
                <a:latin typeface="Verdana" panose="020B0604030504040204" pitchFamily="34" charset="0"/>
                <a:ea typeface="Verdana" panose="020B0604030504040204" pitchFamily="34" charset="0"/>
              </a:rPr>
              <a:t> and </a:t>
            </a:r>
            <a:r>
              <a:rPr lang="ru-RU" sz="1200" i="1" dirty="0" smtClean="0">
                <a:latin typeface="Verdana" panose="020B0604030504040204" pitchFamily="34" charset="0"/>
                <a:ea typeface="Verdana" panose="020B0604030504040204" pitchFamily="34" charset="0"/>
              </a:rPr>
              <a:t>f</a:t>
            </a:r>
            <a:r>
              <a:rPr lang="ru-RU" sz="1200" dirty="0" smtClean="0">
                <a:latin typeface="Verdana" panose="020B0604030504040204" pitchFamily="34" charset="0"/>
                <a:ea typeface="Verdana" panose="020B0604030504040204" pitchFamily="34" charset="0"/>
              </a:rPr>
              <a:t>2</a:t>
            </a:r>
            <a:r>
              <a:rPr lang="en-US" sz="1200" dirty="0">
                <a:latin typeface="Verdana" panose="020B0604030504040204" pitchFamily="34" charset="0"/>
                <a:ea typeface="Verdana" panose="020B0604030504040204" pitchFamily="34" charset="0"/>
              </a:rPr>
              <a:t> , respectively</a:t>
            </a:r>
            <a:r>
              <a:rPr lang="ru-RU" sz="1200" dirty="0" smtClean="0">
                <a:latin typeface="Verdana" panose="020B0604030504040204" pitchFamily="34" charset="0"/>
                <a:ea typeface="Verdana" panose="020B0604030504040204" pitchFamily="34" charset="0"/>
              </a:rPr>
              <a:t>;</a:t>
            </a:r>
            <a:endParaRPr lang="ru-RU" sz="1200" dirty="0">
              <a:latin typeface="Verdana" panose="020B0604030504040204" pitchFamily="34" charset="0"/>
              <a:ea typeface="Verdana" panose="020B0604030504040204" pitchFamily="34" charset="0"/>
            </a:endParaRPr>
          </a:p>
        </p:txBody>
      </p:sp>
      <p:sp>
        <p:nvSpPr>
          <p:cNvPr id="12" name="Прямоугольник 11"/>
          <p:cNvSpPr/>
          <p:nvPr/>
        </p:nvSpPr>
        <p:spPr>
          <a:xfrm>
            <a:off x="900112" y="2333976"/>
            <a:ext cx="5435600" cy="307777"/>
          </a:xfrm>
          <a:prstGeom prst="rect">
            <a:avLst/>
          </a:prstGeom>
        </p:spPr>
        <p:txBody>
          <a:bodyPr wrap="square">
            <a:spAutoFit/>
          </a:bodyPr>
          <a:lstStyle/>
          <a:p>
            <a:r>
              <a:rPr lang="en-US" sz="1400" dirty="0" smtClean="0">
                <a:latin typeface="Verdana" panose="020B0604030504040204" pitchFamily="34" charset="0"/>
                <a:ea typeface="Verdana" panose="020B0604030504040204" pitchFamily="34" charset="0"/>
              </a:rPr>
              <a:t>b</a:t>
            </a:r>
            <a:r>
              <a:rPr lang="ru-RU" sz="1400" dirty="0" smtClean="0">
                <a:latin typeface="Verdana" panose="020B0604030504040204" pitchFamily="34" charset="0"/>
                <a:ea typeface="Verdana" panose="020B0604030504040204" pitchFamily="34" charset="0"/>
              </a:rPr>
              <a:t>)</a:t>
            </a:r>
            <a:r>
              <a:rPr lang="en-US" sz="1400" dirty="0" smtClean="0">
                <a:latin typeface="Verdana" panose="020B0604030504040204" pitchFamily="34" charset="0"/>
                <a:ea typeface="Verdana" panose="020B0604030504040204" pitchFamily="34" charset="0"/>
              </a:rPr>
              <a:t> By</a:t>
            </a:r>
            <a:r>
              <a:rPr lang="ru-RU" sz="1400" dirty="0" smtClean="0">
                <a:latin typeface="Verdana" panose="020B0604030504040204" pitchFamily="34" charset="0"/>
                <a:ea typeface="Verdana" panose="020B0604030504040204" pitchFamily="34" charset="0"/>
              </a:rPr>
              <a:t> </a:t>
            </a:r>
            <a:r>
              <a:rPr lang="en-US" sz="1400" dirty="0">
                <a:latin typeface="Verdana" panose="020B0604030504040204" pitchFamily="34" charset="0"/>
                <a:ea typeface="Verdana" panose="020B0604030504040204" pitchFamily="34" charset="0"/>
              </a:rPr>
              <a:t>phase measurements</a:t>
            </a:r>
            <a:endParaRPr lang="ru-RU" sz="1400" dirty="0">
              <a:latin typeface="Verdana" panose="020B0604030504040204" pitchFamily="34" charset="0"/>
              <a:ea typeface="Verdana" panose="020B0604030504040204" pitchFamily="34" charset="0"/>
            </a:endParaRPr>
          </a:p>
        </p:txBody>
      </p:sp>
      <p:sp>
        <p:nvSpPr>
          <p:cNvPr id="14" name="Прямоугольник 13"/>
          <p:cNvSpPr/>
          <p:nvPr/>
        </p:nvSpPr>
        <p:spPr>
          <a:xfrm>
            <a:off x="406400" y="3216220"/>
            <a:ext cx="5613398" cy="646331"/>
          </a:xfrm>
          <a:prstGeom prst="rect">
            <a:avLst/>
          </a:prstGeom>
        </p:spPr>
        <p:txBody>
          <a:bodyPr wrap="square">
            <a:spAutoFit/>
          </a:bodyPr>
          <a:lstStyle/>
          <a:p>
            <a:r>
              <a:rPr lang="en-US" sz="1200" dirty="0" smtClean="0">
                <a:latin typeface="Verdana" panose="020B0604030504040204" pitchFamily="34" charset="0"/>
                <a:ea typeface="Verdana" panose="020B0604030504040204" pitchFamily="34" charset="0"/>
              </a:rPr>
              <a:t>where</a:t>
            </a:r>
            <a:r>
              <a:rPr lang="ru-RU" sz="1200" dirty="0" smtClean="0">
                <a:latin typeface="Verdana" panose="020B0604030504040204" pitchFamily="34" charset="0"/>
                <a:ea typeface="Verdana" panose="020B0604030504040204" pitchFamily="34" charset="0"/>
              </a:rPr>
              <a:t> </a:t>
            </a:r>
            <a:r>
              <a:rPr lang="ru-RU" sz="1200" i="1" dirty="0" smtClean="0">
                <a:latin typeface="Verdana" panose="020B0604030504040204" pitchFamily="34" charset="0"/>
                <a:ea typeface="Verdana" panose="020B0604030504040204" pitchFamily="34" charset="0"/>
              </a:rPr>
              <a:t>L</a:t>
            </a:r>
            <a:r>
              <a:rPr lang="ru-RU" sz="1200" dirty="0" smtClean="0">
                <a:latin typeface="Verdana" panose="020B0604030504040204" pitchFamily="34" charset="0"/>
                <a:ea typeface="Verdana" panose="020B0604030504040204" pitchFamily="34" charset="0"/>
              </a:rPr>
              <a:t>1·λ1 и </a:t>
            </a:r>
            <a:r>
              <a:rPr lang="ru-RU" sz="1200" i="1" dirty="0" smtClean="0">
                <a:latin typeface="Verdana" panose="020B0604030504040204" pitchFamily="34" charset="0"/>
                <a:ea typeface="Verdana" panose="020B0604030504040204" pitchFamily="34" charset="0"/>
              </a:rPr>
              <a:t>L</a:t>
            </a:r>
            <a:r>
              <a:rPr lang="ru-RU" sz="1200" dirty="0" smtClean="0">
                <a:latin typeface="Verdana" panose="020B0604030504040204" pitchFamily="34" charset="0"/>
                <a:ea typeface="Verdana" panose="020B0604030504040204" pitchFamily="34" charset="0"/>
              </a:rPr>
              <a:t>2·λ2 – </a:t>
            </a:r>
            <a:r>
              <a:rPr lang="en-US" sz="1200" dirty="0" smtClean="0">
                <a:latin typeface="Verdana" panose="020B0604030504040204" pitchFamily="34" charset="0"/>
                <a:ea typeface="Verdana" panose="020B0604030504040204" pitchFamily="34" charset="0"/>
              </a:rPr>
              <a:t>increments of radio signal phase path in the ionosphere</a:t>
            </a:r>
            <a:r>
              <a:rPr lang="ru-RU" sz="1200" dirty="0" smtClean="0">
                <a:latin typeface="Verdana" panose="020B0604030504040204" pitchFamily="34" charset="0"/>
                <a:ea typeface="Verdana" panose="020B0604030504040204" pitchFamily="34" charset="0"/>
              </a:rPr>
              <a:t>, </a:t>
            </a:r>
            <a:r>
              <a:rPr lang="ru-RU" sz="1200" i="1" dirty="0" smtClean="0">
                <a:latin typeface="Verdana" panose="020B0604030504040204" pitchFamily="34" charset="0"/>
                <a:ea typeface="Verdana" panose="020B0604030504040204" pitchFamily="34" charset="0"/>
              </a:rPr>
              <a:t>L</a:t>
            </a:r>
            <a:r>
              <a:rPr lang="ru-RU" sz="1200" dirty="0" smtClean="0">
                <a:latin typeface="Verdana" panose="020B0604030504040204" pitchFamily="34" charset="0"/>
                <a:ea typeface="Verdana" panose="020B0604030504040204" pitchFamily="34" charset="0"/>
              </a:rPr>
              <a:t>1 = ∆φ/2π </a:t>
            </a:r>
            <a:r>
              <a:rPr lang="en-US" sz="1200" dirty="0" smtClean="0">
                <a:latin typeface="Verdana" panose="020B0604030504040204" pitchFamily="34" charset="0"/>
                <a:ea typeface="Verdana" panose="020B0604030504040204" pitchFamily="34" charset="0"/>
              </a:rPr>
              <a:t>and</a:t>
            </a:r>
            <a:r>
              <a:rPr lang="ru-RU" sz="1200" dirty="0" smtClean="0">
                <a:latin typeface="Verdana" panose="020B0604030504040204" pitchFamily="34" charset="0"/>
                <a:ea typeface="Verdana" panose="020B0604030504040204" pitchFamily="34" charset="0"/>
              </a:rPr>
              <a:t> </a:t>
            </a:r>
            <a:r>
              <a:rPr lang="ru-RU" sz="1200" i="1" dirty="0" smtClean="0">
                <a:latin typeface="Verdana" panose="020B0604030504040204" pitchFamily="34" charset="0"/>
                <a:ea typeface="Verdana" panose="020B0604030504040204" pitchFamily="34" charset="0"/>
              </a:rPr>
              <a:t>L</a:t>
            </a:r>
            <a:r>
              <a:rPr lang="ru-RU" sz="1200" dirty="0" smtClean="0">
                <a:latin typeface="Verdana" panose="020B0604030504040204" pitchFamily="34" charset="0"/>
                <a:ea typeface="Verdana" panose="020B0604030504040204" pitchFamily="34" charset="0"/>
              </a:rPr>
              <a:t>2 = ∆φ/2π – </a:t>
            </a:r>
            <a:r>
              <a:rPr lang="en-US" sz="1200" dirty="0" smtClean="0">
                <a:latin typeface="Verdana" panose="020B0604030504040204" pitchFamily="34" charset="0"/>
                <a:ea typeface="Verdana" panose="020B0604030504040204" pitchFamily="34" charset="0"/>
              </a:rPr>
              <a:t>GNSS receiver phase measurements taken at frequency </a:t>
            </a:r>
            <a:r>
              <a:rPr lang="en-US" sz="1200" i="1" dirty="0" smtClean="0">
                <a:latin typeface="Verdana" panose="020B0604030504040204" pitchFamily="34" charset="0"/>
                <a:ea typeface="Verdana" panose="020B0604030504040204" pitchFamily="34" charset="0"/>
              </a:rPr>
              <a:t>f</a:t>
            </a:r>
            <a:r>
              <a:rPr lang="en-US" sz="1200" dirty="0" smtClean="0">
                <a:latin typeface="Verdana" panose="020B0604030504040204" pitchFamily="34" charset="0"/>
                <a:ea typeface="Verdana" panose="020B0604030504040204" pitchFamily="34" charset="0"/>
              </a:rPr>
              <a:t>1 and</a:t>
            </a:r>
            <a:r>
              <a:rPr lang="en-US" sz="1200" i="1" dirty="0" smtClean="0">
                <a:latin typeface="Verdana" panose="020B0604030504040204" pitchFamily="34" charset="0"/>
                <a:ea typeface="Verdana" panose="020B0604030504040204" pitchFamily="34" charset="0"/>
              </a:rPr>
              <a:t> f</a:t>
            </a:r>
            <a:r>
              <a:rPr lang="en-US" sz="1200" dirty="0" smtClean="0">
                <a:latin typeface="Verdana" panose="020B0604030504040204" pitchFamily="34" charset="0"/>
                <a:ea typeface="Verdana" panose="020B0604030504040204" pitchFamily="34" charset="0"/>
              </a:rPr>
              <a:t>2, respectively.</a:t>
            </a:r>
            <a:endParaRPr lang="ru-RU" sz="1200" dirty="0">
              <a:latin typeface="Verdana" panose="020B0604030504040204" pitchFamily="34" charset="0"/>
              <a:ea typeface="Verdana" panose="020B0604030504040204" pitchFamily="34" charset="0"/>
            </a:endParaRPr>
          </a:p>
        </p:txBody>
      </p:sp>
      <p:sp>
        <p:nvSpPr>
          <p:cNvPr id="15" name="TextBox 14"/>
          <p:cNvSpPr txBox="1"/>
          <p:nvPr/>
        </p:nvSpPr>
        <p:spPr>
          <a:xfrm>
            <a:off x="6500813" y="5077566"/>
            <a:ext cx="4584700" cy="338554"/>
          </a:xfrm>
          <a:prstGeom prst="rect">
            <a:avLst/>
          </a:prstGeom>
          <a:noFill/>
        </p:spPr>
        <p:txBody>
          <a:bodyPr wrap="square" rtlCol="0">
            <a:spAutoFit/>
          </a:bodyPr>
          <a:lstStyle/>
          <a:p>
            <a:r>
              <a:rPr lang="en-US" sz="1600" dirty="0" smtClean="0">
                <a:latin typeface="Verdana" panose="020B0604030504040204" pitchFamily="34" charset="0"/>
                <a:ea typeface="Verdana" panose="020B0604030504040204" pitchFamily="34" charset="0"/>
              </a:rPr>
              <a:t>2) </a:t>
            </a:r>
            <a:r>
              <a:rPr lang="en-US" sz="1600" b="1" dirty="0" smtClean="0">
                <a:latin typeface="Verdana" panose="020B0604030504040204" pitchFamily="34" charset="0"/>
                <a:ea typeface="Verdana" panose="020B0604030504040204" pitchFamily="34" charset="0"/>
              </a:rPr>
              <a:t>Vertical TEC</a:t>
            </a:r>
            <a:endParaRPr lang="ru-RU" sz="1600" b="1" dirty="0">
              <a:latin typeface="Verdana" panose="020B0604030504040204" pitchFamily="34" charset="0"/>
              <a:ea typeface="Verdana" panose="020B0604030504040204" pitchFamily="34" charset="0"/>
            </a:endParaRPr>
          </a:p>
        </p:txBody>
      </p:sp>
      <p:sp>
        <p:nvSpPr>
          <p:cNvPr id="16" name="Прямоугольник 15"/>
          <p:cNvSpPr/>
          <p:nvPr/>
        </p:nvSpPr>
        <p:spPr>
          <a:xfrm>
            <a:off x="6500813" y="6178989"/>
            <a:ext cx="5553076" cy="461665"/>
          </a:xfrm>
          <a:prstGeom prst="rect">
            <a:avLst/>
          </a:prstGeom>
        </p:spPr>
        <p:txBody>
          <a:bodyPr wrap="square">
            <a:spAutoFit/>
          </a:bodyPr>
          <a:lstStyle/>
          <a:p>
            <a:r>
              <a:rPr lang="en-US" sz="1200" dirty="0" smtClean="0">
                <a:latin typeface="Verdana" panose="020B0604030504040204" pitchFamily="34" charset="0"/>
                <a:ea typeface="Verdana" panose="020B0604030504040204" pitchFamily="34" charset="0"/>
              </a:rPr>
              <a:t>where</a:t>
            </a:r>
            <a:r>
              <a:rPr lang="ru-RU" sz="1200" dirty="0" smtClean="0">
                <a:latin typeface="Verdana" panose="020B0604030504040204" pitchFamily="34" charset="0"/>
                <a:ea typeface="Verdana" panose="020B0604030504040204" pitchFamily="34" charset="0"/>
              </a:rPr>
              <a:t> </a:t>
            </a:r>
            <a:r>
              <a:rPr lang="ru-RU" sz="1200" i="1" dirty="0" smtClean="0">
                <a:latin typeface="Verdana" panose="020B0604030504040204" pitchFamily="34" charset="0"/>
                <a:ea typeface="Verdana" panose="020B0604030504040204" pitchFamily="34" charset="0"/>
              </a:rPr>
              <a:t>I</a:t>
            </a:r>
            <a:r>
              <a:rPr lang="en-US" sz="1000" i="1" dirty="0" smtClean="0">
                <a:latin typeface="Verdana" panose="020B0604030504040204" pitchFamily="34" charset="0"/>
                <a:ea typeface="Verdana" panose="020B0604030504040204" pitchFamily="34" charset="0"/>
              </a:rPr>
              <a:t>s</a:t>
            </a:r>
            <a:r>
              <a:rPr lang="ru-RU" sz="1200" i="1" dirty="0" smtClean="0">
                <a:latin typeface="Verdana" panose="020B0604030504040204" pitchFamily="34" charset="0"/>
                <a:ea typeface="Verdana" panose="020B0604030504040204" pitchFamily="34" charset="0"/>
              </a:rPr>
              <a:t> </a:t>
            </a:r>
            <a:r>
              <a:rPr lang="ru-RU" sz="1200" dirty="0">
                <a:latin typeface="Verdana" panose="020B0604030504040204" pitchFamily="34" charset="0"/>
                <a:ea typeface="Verdana" panose="020B0604030504040204" pitchFamily="34" charset="0"/>
              </a:rPr>
              <a:t>– </a:t>
            </a:r>
            <a:r>
              <a:rPr lang="en-US" sz="1200" dirty="0" smtClean="0">
                <a:latin typeface="Verdana" panose="020B0604030504040204" pitchFamily="34" charset="0"/>
                <a:ea typeface="Verdana" panose="020B0604030504040204" pitchFamily="34" charset="0"/>
              </a:rPr>
              <a:t>slant TEC</a:t>
            </a:r>
            <a:r>
              <a:rPr lang="ru-RU" sz="1200" dirty="0" smtClean="0">
                <a:latin typeface="Verdana" panose="020B0604030504040204" pitchFamily="34" charset="0"/>
                <a:ea typeface="Verdana" panose="020B0604030504040204" pitchFamily="34" charset="0"/>
              </a:rPr>
              <a:t>; </a:t>
            </a:r>
            <a:r>
              <a:rPr lang="ru-RU" sz="1200" i="1" dirty="0" err="1">
                <a:latin typeface="Verdana" panose="020B0604030504040204" pitchFamily="34" charset="0"/>
                <a:ea typeface="Verdana" panose="020B0604030504040204" pitchFamily="34" charset="0"/>
              </a:rPr>
              <a:t>R</a:t>
            </a:r>
            <a:r>
              <a:rPr lang="ru-RU" sz="1000" i="1" dirty="0" err="1">
                <a:latin typeface="Verdana" panose="020B0604030504040204" pitchFamily="34" charset="0"/>
                <a:ea typeface="Verdana" panose="020B0604030504040204" pitchFamily="34" charset="0"/>
              </a:rPr>
              <a:t>e</a:t>
            </a:r>
            <a:r>
              <a:rPr lang="ru-RU" sz="1200" dirty="0">
                <a:latin typeface="Verdana" panose="020B0604030504040204" pitchFamily="34" charset="0"/>
                <a:ea typeface="Verdana" panose="020B0604030504040204" pitchFamily="34" charset="0"/>
              </a:rPr>
              <a:t> – </a:t>
            </a:r>
            <a:r>
              <a:rPr lang="en-US" sz="1200" dirty="0">
                <a:latin typeface="Verdana" panose="020B0604030504040204" pitchFamily="34" charset="0"/>
                <a:ea typeface="Verdana" panose="020B0604030504040204" pitchFamily="34" charset="0"/>
              </a:rPr>
              <a:t>average radius of the </a:t>
            </a:r>
            <a:r>
              <a:rPr lang="en-US" sz="1200" dirty="0" smtClean="0">
                <a:latin typeface="Verdana" panose="020B0604030504040204" pitchFamily="34" charset="0"/>
                <a:ea typeface="Verdana" panose="020B0604030504040204" pitchFamily="34" charset="0"/>
              </a:rPr>
              <a:t>Earth</a:t>
            </a:r>
            <a:r>
              <a:rPr lang="ru-RU" sz="1200" dirty="0" smtClean="0">
                <a:latin typeface="Verdana" panose="020B0604030504040204" pitchFamily="34" charset="0"/>
                <a:ea typeface="Verdana" panose="020B0604030504040204" pitchFamily="34" charset="0"/>
              </a:rPr>
              <a:t>; </a:t>
            </a:r>
            <a:r>
              <a:rPr lang="ru-RU" sz="1200" i="1" dirty="0" err="1">
                <a:latin typeface="Verdana" panose="020B0604030504040204" pitchFamily="34" charset="0"/>
                <a:ea typeface="Verdana" panose="020B0604030504040204" pitchFamily="34" charset="0"/>
              </a:rPr>
              <a:t>h</a:t>
            </a:r>
            <a:r>
              <a:rPr lang="ru-RU" sz="1000" i="1" dirty="0" err="1">
                <a:latin typeface="Verdana" panose="020B0604030504040204" pitchFamily="34" charset="0"/>
                <a:ea typeface="Verdana" panose="020B0604030504040204" pitchFamily="34" charset="0"/>
              </a:rPr>
              <a:t>i</a:t>
            </a:r>
            <a:r>
              <a:rPr lang="ru-RU" sz="1200" dirty="0">
                <a:latin typeface="Verdana" panose="020B0604030504040204" pitchFamily="34" charset="0"/>
                <a:ea typeface="Verdana" panose="020B0604030504040204" pitchFamily="34" charset="0"/>
              </a:rPr>
              <a:t> – </a:t>
            </a:r>
            <a:r>
              <a:rPr lang="en-US" sz="1200" dirty="0" err="1">
                <a:latin typeface="Verdana" panose="020B0604030504040204" pitchFamily="34" charset="0"/>
                <a:ea typeface="Verdana" panose="020B0604030504040204" pitchFamily="34" charset="0"/>
              </a:rPr>
              <a:t>ionospheric</a:t>
            </a:r>
            <a:r>
              <a:rPr lang="en-US" sz="1200" dirty="0">
                <a:latin typeface="Verdana" panose="020B0604030504040204" pitchFamily="34" charset="0"/>
                <a:ea typeface="Verdana" panose="020B0604030504040204" pitchFamily="34" charset="0"/>
              </a:rPr>
              <a:t> point </a:t>
            </a:r>
            <a:r>
              <a:rPr lang="en-US" sz="1200" dirty="0" smtClean="0">
                <a:latin typeface="Verdana" panose="020B0604030504040204" pitchFamily="34" charset="0"/>
                <a:ea typeface="Verdana" panose="020B0604030504040204" pitchFamily="34" charset="0"/>
              </a:rPr>
              <a:t>height</a:t>
            </a:r>
            <a:r>
              <a:rPr lang="ru-RU" sz="1200" dirty="0" smtClean="0">
                <a:latin typeface="Verdana" panose="020B0604030504040204" pitchFamily="34" charset="0"/>
                <a:ea typeface="Verdana" panose="020B0604030504040204" pitchFamily="34" charset="0"/>
              </a:rPr>
              <a:t>; </a:t>
            </a:r>
            <a:r>
              <a:rPr lang="el-GR" sz="1200" i="1" dirty="0">
                <a:latin typeface="Verdana" panose="020B0604030504040204" pitchFamily="34" charset="0"/>
                <a:ea typeface="Verdana" panose="020B0604030504040204" pitchFamily="34" charset="0"/>
              </a:rPr>
              <a:t>χ</a:t>
            </a:r>
            <a:r>
              <a:rPr lang="ru-RU" sz="1200" dirty="0" smtClean="0">
                <a:latin typeface="Verdana" panose="020B0604030504040204" pitchFamily="34" charset="0"/>
                <a:ea typeface="Verdana" panose="020B0604030504040204" pitchFamily="34" charset="0"/>
              </a:rPr>
              <a:t> </a:t>
            </a:r>
            <a:r>
              <a:rPr lang="ru-RU" sz="1200" dirty="0">
                <a:latin typeface="Verdana" panose="020B0604030504040204" pitchFamily="34" charset="0"/>
                <a:ea typeface="Verdana" panose="020B0604030504040204" pitchFamily="34" charset="0"/>
              </a:rPr>
              <a:t>– </a:t>
            </a:r>
            <a:r>
              <a:rPr lang="en-US" sz="1200" dirty="0">
                <a:latin typeface="Verdana" panose="020B0604030504040204" pitchFamily="34" charset="0"/>
                <a:ea typeface="Verdana" panose="020B0604030504040204" pitchFamily="34" charset="0"/>
              </a:rPr>
              <a:t>satellite elevation angle</a:t>
            </a:r>
            <a:r>
              <a:rPr lang="ru-RU" sz="1200" dirty="0" smtClean="0">
                <a:latin typeface="Verdana" panose="020B0604030504040204" pitchFamily="34" charset="0"/>
                <a:ea typeface="Verdana" panose="020B0604030504040204" pitchFamily="34" charset="0"/>
              </a:rPr>
              <a:t>. </a:t>
            </a:r>
            <a:endParaRPr lang="ru-RU" sz="1200" dirty="0">
              <a:latin typeface="Verdana" panose="020B0604030504040204" pitchFamily="34" charset="0"/>
              <a:ea typeface="Verdana" panose="020B0604030504040204" pitchFamily="34" charset="0"/>
            </a:endParaRPr>
          </a:p>
        </p:txBody>
      </p:sp>
      <p:sp>
        <p:nvSpPr>
          <p:cNvPr id="17" name="Заголовок 1"/>
          <p:cNvSpPr>
            <a:spLocks noGrp="1"/>
          </p:cNvSpPr>
          <p:nvPr>
            <p:ph type="title"/>
          </p:nvPr>
        </p:nvSpPr>
        <p:spPr>
          <a:xfrm>
            <a:off x="1004886" y="246080"/>
            <a:ext cx="3959225" cy="580449"/>
          </a:xfrm>
        </p:spPr>
        <p:txBody>
          <a:bodyPr>
            <a:normAutofit fontScale="90000"/>
          </a:bodyPr>
          <a:lstStyle/>
          <a:p>
            <a:r>
              <a:rPr lang="en-US" sz="3600" dirty="0" smtClean="0">
                <a:latin typeface="Verdana" panose="020B0604030504040204" pitchFamily="34" charset="0"/>
                <a:ea typeface="Verdana" panose="020B0604030504040204" pitchFamily="34" charset="0"/>
              </a:rPr>
              <a:t>TEC calculations</a:t>
            </a:r>
            <a:endParaRPr lang="ru-RU" sz="3600" dirty="0">
              <a:latin typeface="Verdana" panose="020B0604030504040204" pitchFamily="34" charset="0"/>
              <a:ea typeface="Verdana" panose="020B0604030504040204" pitchFamily="34" charset="0"/>
            </a:endParaRPr>
          </a:p>
        </p:txBody>
      </p:sp>
      <p:sp>
        <p:nvSpPr>
          <p:cNvPr id="18" name="TextBox 17"/>
          <p:cNvSpPr txBox="1"/>
          <p:nvPr/>
        </p:nvSpPr>
        <p:spPr>
          <a:xfrm>
            <a:off x="406400" y="704559"/>
            <a:ext cx="4978398" cy="307777"/>
          </a:xfrm>
          <a:prstGeom prst="rect">
            <a:avLst/>
          </a:prstGeom>
          <a:noFill/>
        </p:spPr>
        <p:txBody>
          <a:bodyPr wrap="square" rtlCol="0">
            <a:spAutoFit/>
          </a:bodyPr>
          <a:lstStyle/>
          <a:p>
            <a:r>
              <a:rPr lang="en-US" sz="1400" dirty="0">
                <a:latin typeface="Verdana" panose="020B0604030504040204" pitchFamily="34" charset="0"/>
                <a:ea typeface="Verdana" panose="020B0604030504040204" pitchFamily="34" charset="0"/>
              </a:rPr>
              <a:t>The calculation of </a:t>
            </a:r>
            <a:r>
              <a:rPr lang="en-US" sz="1400" dirty="0" smtClean="0">
                <a:latin typeface="Verdana" panose="020B0604030504040204" pitchFamily="34" charset="0"/>
                <a:ea typeface="Verdana" panose="020B0604030504040204" pitchFamily="34" charset="0"/>
              </a:rPr>
              <a:t>the </a:t>
            </a:r>
            <a:r>
              <a:rPr lang="en-US" sz="1400" b="1" dirty="0" smtClean="0">
                <a:latin typeface="Verdana" panose="020B0604030504040204" pitchFamily="34" charset="0"/>
                <a:ea typeface="Verdana" panose="020B0604030504040204" pitchFamily="34" charset="0"/>
              </a:rPr>
              <a:t>Slant TEC</a:t>
            </a:r>
            <a:r>
              <a:rPr lang="ru-RU" sz="1400" dirty="0" smtClean="0">
                <a:latin typeface="Verdana" panose="020B0604030504040204" pitchFamily="34" charset="0"/>
                <a:ea typeface="Verdana" panose="020B0604030504040204" pitchFamily="34" charset="0"/>
              </a:rPr>
              <a:t>:</a:t>
            </a:r>
            <a:endParaRPr lang="ru-RU" sz="1400" dirty="0">
              <a:latin typeface="Verdana" panose="020B0604030504040204" pitchFamily="34" charset="0"/>
              <a:ea typeface="Verdana" panose="020B0604030504040204" pitchFamily="34" charset="0"/>
            </a:endParaRPr>
          </a:p>
        </p:txBody>
      </p:sp>
      <p:pic>
        <p:nvPicPr>
          <p:cNvPr id="21" name="Рисунок 20"/>
          <p:cNvPicPr>
            <a:picLocks noChangeAspect="1"/>
          </p:cNvPicPr>
          <p:nvPr/>
        </p:nvPicPr>
        <p:blipFill>
          <a:blip r:embed="rId5"/>
          <a:stretch>
            <a:fillRect/>
          </a:stretch>
        </p:blipFill>
        <p:spPr>
          <a:xfrm>
            <a:off x="7992724" y="801180"/>
            <a:ext cx="2143424" cy="724001"/>
          </a:xfrm>
          <a:prstGeom prst="rect">
            <a:avLst/>
          </a:prstGeom>
        </p:spPr>
      </p:pic>
      <p:sp>
        <p:nvSpPr>
          <p:cNvPr id="22" name="Прямоугольник 21"/>
          <p:cNvSpPr/>
          <p:nvPr/>
        </p:nvSpPr>
        <p:spPr>
          <a:xfrm>
            <a:off x="6280570" y="198629"/>
            <a:ext cx="5727700" cy="523220"/>
          </a:xfrm>
          <a:prstGeom prst="rect">
            <a:avLst/>
          </a:prstGeom>
        </p:spPr>
        <p:txBody>
          <a:bodyPr wrap="square">
            <a:spAutoFit/>
          </a:bodyPr>
          <a:lstStyle/>
          <a:p>
            <a:r>
              <a:rPr lang="en-US" sz="1400" dirty="0">
                <a:latin typeface="Verdana" panose="020B0604030504040204" pitchFamily="34" charset="0"/>
                <a:ea typeface="Verdana" panose="020B0604030504040204" pitchFamily="34" charset="0"/>
              </a:rPr>
              <a:t>Corrected TEC values from </a:t>
            </a:r>
            <a:r>
              <a:rPr lang="en-US" sz="1400" i="1" dirty="0">
                <a:latin typeface="Verdana" panose="020B0604030504040204" pitchFamily="34" charset="0"/>
                <a:ea typeface="Verdana" panose="020B0604030504040204" pitchFamily="34" charset="0"/>
              </a:rPr>
              <a:t>I</a:t>
            </a:r>
            <a:r>
              <a:rPr lang="en-US" sz="1050" i="1" dirty="0">
                <a:latin typeface="Verdana" panose="020B0604030504040204" pitchFamily="34" charset="0"/>
                <a:ea typeface="Verdana" panose="020B0604030504040204" pitchFamily="34" charset="0"/>
              </a:rPr>
              <a:t>SL</a:t>
            </a:r>
            <a:r>
              <a:rPr lang="en-US" sz="1400" dirty="0">
                <a:latin typeface="Verdana" panose="020B0604030504040204" pitchFamily="34" charset="0"/>
                <a:ea typeface="Verdana" panose="020B0604030504040204" pitchFamily="34" charset="0"/>
              </a:rPr>
              <a:t> phase measurements for the satellite passage are obtained</a:t>
            </a:r>
            <a:endParaRPr lang="ru-RU" sz="1200" dirty="0">
              <a:latin typeface="Verdana" panose="020B0604030504040204" pitchFamily="34" charset="0"/>
              <a:ea typeface="Verdana" panose="020B0604030504040204" pitchFamily="34" charset="0"/>
            </a:endParaRPr>
          </a:p>
        </p:txBody>
      </p:sp>
      <p:sp>
        <p:nvSpPr>
          <p:cNvPr id="23" name="Прямоугольник 22"/>
          <p:cNvSpPr/>
          <p:nvPr/>
        </p:nvSpPr>
        <p:spPr>
          <a:xfrm>
            <a:off x="6280570" y="1559021"/>
            <a:ext cx="6096000" cy="461665"/>
          </a:xfrm>
          <a:prstGeom prst="rect">
            <a:avLst/>
          </a:prstGeom>
        </p:spPr>
        <p:txBody>
          <a:bodyPr>
            <a:spAutoFit/>
          </a:bodyPr>
          <a:lstStyle/>
          <a:p>
            <a:r>
              <a:rPr lang="en-US" sz="1200" dirty="0">
                <a:latin typeface="Verdana" panose="020B0604030504040204" pitchFamily="34" charset="0"/>
                <a:ea typeface="Verdana" panose="020B0604030504040204" pitchFamily="34" charset="0"/>
              </a:rPr>
              <a:t>where</a:t>
            </a:r>
            <a:r>
              <a:rPr lang="ru-RU" sz="1200" dirty="0" smtClean="0">
                <a:latin typeface="Verdana" panose="020B0604030504040204" pitchFamily="34" charset="0"/>
                <a:ea typeface="Verdana" panose="020B0604030504040204" pitchFamily="34" charset="0"/>
              </a:rPr>
              <a:t> </a:t>
            </a:r>
            <a:r>
              <a:rPr lang="ru-RU" sz="1200" i="1" dirty="0" err="1">
                <a:latin typeface="Verdana" panose="020B0604030504040204" pitchFamily="34" charset="0"/>
                <a:ea typeface="Verdana" panose="020B0604030504040204" pitchFamily="34" charset="0"/>
              </a:rPr>
              <a:t>C</a:t>
            </a:r>
            <a:r>
              <a:rPr lang="ru-RU" sz="1000" i="1" dirty="0" err="1">
                <a:latin typeface="Verdana" panose="020B0604030504040204" pitchFamily="34" charset="0"/>
                <a:ea typeface="Verdana" panose="020B0604030504040204" pitchFamily="34" charset="0"/>
              </a:rPr>
              <a:t>rs</a:t>
            </a:r>
            <a:r>
              <a:rPr lang="ru-RU" sz="1200" dirty="0">
                <a:latin typeface="Verdana" panose="020B0604030504040204" pitchFamily="34" charset="0"/>
                <a:ea typeface="Verdana" panose="020B0604030504040204" pitchFamily="34" charset="0"/>
              </a:rPr>
              <a:t> – </a:t>
            </a:r>
            <a:r>
              <a:rPr lang="en-US" sz="1200" dirty="0">
                <a:latin typeface="Verdana" panose="020B0604030504040204" pitchFamily="34" charset="0"/>
                <a:ea typeface="Verdana" panose="020B0604030504040204" pitchFamily="34" charset="0"/>
              </a:rPr>
              <a:t>correction value</a:t>
            </a:r>
            <a:r>
              <a:rPr lang="ru-RU" sz="1200" dirty="0" smtClean="0">
                <a:latin typeface="Verdana" panose="020B0604030504040204" pitchFamily="34" charset="0"/>
                <a:ea typeface="Verdana" panose="020B0604030504040204" pitchFamily="34" charset="0"/>
              </a:rPr>
              <a:t>, </a:t>
            </a:r>
            <a:r>
              <a:rPr lang="en-US" sz="1200" dirty="0">
                <a:latin typeface="Verdana" panose="020B0604030504040204" pitchFamily="34" charset="0"/>
                <a:ea typeface="Verdana" panose="020B0604030504040204" pitchFamily="34" charset="0"/>
              </a:rPr>
              <a:t>obtained from the original </a:t>
            </a:r>
            <a:r>
              <a:rPr lang="en-US" sz="1200" dirty="0" smtClean="0">
                <a:latin typeface="Verdana" panose="020B0604030504040204" pitchFamily="34" charset="0"/>
                <a:ea typeface="Verdana" panose="020B0604030504040204" pitchFamily="34" charset="0"/>
              </a:rPr>
              <a:t>TEC </a:t>
            </a:r>
            <a:r>
              <a:rPr lang="en-US" sz="1200" dirty="0">
                <a:latin typeface="Verdana" panose="020B0604030504040204" pitchFamily="34" charset="0"/>
                <a:ea typeface="Verdana" panose="020B0604030504040204" pitchFamily="34" charset="0"/>
              </a:rPr>
              <a:t>by the least squares method</a:t>
            </a:r>
            <a:r>
              <a:rPr lang="ru-RU" sz="1200" dirty="0" smtClean="0">
                <a:latin typeface="Verdana" panose="020B0604030504040204" pitchFamily="34" charset="0"/>
                <a:ea typeface="Verdana" panose="020B0604030504040204" pitchFamily="34" charset="0"/>
              </a:rPr>
              <a:t>; </a:t>
            </a:r>
            <a:r>
              <a:rPr lang="ru-RU" sz="1200" i="1" dirty="0">
                <a:latin typeface="Verdana" panose="020B0604030504040204" pitchFamily="34" charset="0"/>
                <a:ea typeface="Verdana" panose="020B0604030504040204" pitchFamily="34" charset="0"/>
              </a:rPr>
              <a:t>N</a:t>
            </a:r>
            <a:r>
              <a:rPr lang="ru-RU" sz="1200" dirty="0">
                <a:latin typeface="Verdana" panose="020B0604030504040204" pitchFamily="34" charset="0"/>
                <a:ea typeface="Verdana" panose="020B0604030504040204" pitchFamily="34" charset="0"/>
              </a:rPr>
              <a:t> – </a:t>
            </a:r>
            <a:r>
              <a:rPr lang="en-US" sz="1200" dirty="0">
                <a:latin typeface="Verdana" panose="020B0604030504040204" pitchFamily="34" charset="0"/>
                <a:ea typeface="Verdana" panose="020B0604030504040204" pitchFamily="34" charset="0"/>
              </a:rPr>
              <a:t>number of measurements used to calculate the </a:t>
            </a:r>
            <a:r>
              <a:rPr lang="en-US" sz="1200" dirty="0" smtClean="0">
                <a:latin typeface="Verdana" panose="020B0604030504040204" pitchFamily="34" charset="0"/>
                <a:ea typeface="Verdana" panose="020B0604030504040204" pitchFamily="34" charset="0"/>
              </a:rPr>
              <a:t>TEC.</a:t>
            </a:r>
            <a:endParaRPr lang="ru-RU" sz="1200" dirty="0">
              <a:latin typeface="Verdana" panose="020B0604030504040204" pitchFamily="34" charset="0"/>
              <a:ea typeface="Verdana" panose="020B0604030504040204" pitchFamily="34" charset="0"/>
            </a:endParaRPr>
          </a:p>
        </p:txBody>
      </p:sp>
      <p:sp>
        <p:nvSpPr>
          <p:cNvPr id="2" name="Прямоугольник 1"/>
          <p:cNvSpPr/>
          <p:nvPr/>
        </p:nvSpPr>
        <p:spPr>
          <a:xfrm>
            <a:off x="404813" y="3911328"/>
            <a:ext cx="6096000" cy="738664"/>
          </a:xfrm>
          <a:prstGeom prst="rect">
            <a:avLst/>
          </a:prstGeom>
        </p:spPr>
        <p:txBody>
          <a:bodyPr>
            <a:spAutoFit/>
          </a:bodyPr>
          <a:lstStyle/>
          <a:p>
            <a:r>
              <a:rPr lang="en-US" sz="1400" dirty="0" smtClean="0">
                <a:latin typeface="Verdana" panose="020B0604030504040204" pitchFamily="34" charset="0"/>
                <a:ea typeface="Verdana" panose="020B0604030504040204" pitchFamily="34" charset="0"/>
              </a:rPr>
              <a:t>The actual values ​​of the slant TEC obtained from the </a:t>
            </a:r>
            <a:r>
              <a:rPr lang="en-US" sz="1400" dirty="0" err="1" smtClean="0">
                <a:latin typeface="Verdana" panose="020B0604030504040204" pitchFamily="34" charset="0"/>
                <a:ea typeface="Verdana" panose="020B0604030504040204" pitchFamily="34" charset="0"/>
              </a:rPr>
              <a:t>pseudorange</a:t>
            </a:r>
            <a:r>
              <a:rPr lang="en-US" sz="1400" dirty="0" smtClean="0">
                <a:latin typeface="Verdana" panose="020B0604030504040204" pitchFamily="34" charset="0"/>
                <a:ea typeface="Verdana" panose="020B0604030504040204" pitchFamily="34" charset="0"/>
              </a:rPr>
              <a:t> can be calculated if there are differences in code delays:</a:t>
            </a:r>
            <a:endParaRPr lang="ru-RU" sz="1400" dirty="0">
              <a:latin typeface="Verdana" panose="020B0604030504040204" pitchFamily="34" charset="0"/>
              <a:ea typeface="Verdana" panose="020B0604030504040204" pitchFamily="34" charset="0"/>
            </a:endParaRPr>
          </a:p>
        </p:txBody>
      </p:sp>
      <p:pic>
        <p:nvPicPr>
          <p:cNvPr id="11" name="Рисунок 10"/>
          <p:cNvPicPr>
            <a:picLocks noChangeAspect="1"/>
          </p:cNvPicPr>
          <p:nvPr/>
        </p:nvPicPr>
        <p:blipFill>
          <a:blip r:embed="rId6"/>
          <a:stretch>
            <a:fillRect/>
          </a:stretch>
        </p:blipFill>
        <p:spPr>
          <a:xfrm>
            <a:off x="7860573" y="5431683"/>
            <a:ext cx="2407726" cy="736481"/>
          </a:xfrm>
          <a:prstGeom prst="rect">
            <a:avLst/>
          </a:prstGeom>
        </p:spPr>
      </p:pic>
      <p:pic>
        <p:nvPicPr>
          <p:cNvPr id="13" name="Рисунок 12"/>
          <p:cNvPicPr>
            <a:picLocks noChangeAspect="1"/>
          </p:cNvPicPr>
          <p:nvPr/>
        </p:nvPicPr>
        <p:blipFill>
          <a:blip r:embed="rId7"/>
          <a:stretch>
            <a:fillRect/>
          </a:stretch>
        </p:blipFill>
        <p:spPr>
          <a:xfrm>
            <a:off x="7000519" y="2131532"/>
            <a:ext cx="4553664" cy="2183165"/>
          </a:xfrm>
          <a:prstGeom prst="rect">
            <a:avLst/>
          </a:prstGeom>
        </p:spPr>
      </p:pic>
      <p:pic>
        <p:nvPicPr>
          <p:cNvPr id="24" name="Рисунок 23"/>
          <p:cNvPicPr>
            <a:picLocks noChangeAspect="1"/>
          </p:cNvPicPr>
          <p:nvPr/>
        </p:nvPicPr>
        <p:blipFill>
          <a:blip r:embed="rId8"/>
          <a:stretch>
            <a:fillRect/>
          </a:stretch>
        </p:blipFill>
        <p:spPr>
          <a:xfrm>
            <a:off x="1600018" y="4772936"/>
            <a:ext cx="2591162" cy="752580"/>
          </a:xfrm>
          <a:prstGeom prst="rect">
            <a:avLst/>
          </a:prstGeom>
        </p:spPr>
      </p:pic>
      <p:sp>
        <p:nvSpPr>
          <p:cNvPr id="26" name="Прямоугольник 25"/>
          <p:cNvSpPr/>
          <p:nvPr/>
        </p:nvSpPr>
        <p:spPr>
          <a:xfrm>
            <a:off x="404813" y="5435796"/>
            <a:ext cx="6096000" cy="830997"/>
          </a:xfrm>
          <a:prstGeom prst="rect">
            <a:avLst/>
          </a:prstGeom>
        </p:spPr>
        <p:txBody>
          <a:bodyPr>
            <a:spAutoFit/>
          </a:bodyPr>
          <a:lstStyle/>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where </a:t>
            </a:r>
            <a:r>
              <a:rPr lang="en-US" sz="1200" i="1" dirty="0" err="1" smtClean="0">
                <a:latin typeface="Verdana" panose="020B0604030504040204" pitchFamily="34" charset="0"/>
                <a:ea typeface="Verdana" panose="020B0604030504040204" pitchFamily="34" charset="0"/>
              </a:rPr>
              <a:t>I</a:t>
            </a:r>
            <a:r>
              <a:rPr lang="en-US" sz="1000" i="1" dirty="0" err="1" smtClean="0">
                <a:latin typeface="Verdana" panose="020B0604030504040204" pitchFamily="34" charset="0"/>
                <a:ea typeface="Verdana" panose="020B0604030504040204" pitchFamily="34" charset="0"/>
              </a:rPr>
              <a:t>sp</a:t>
            </a:r>
            <a:r>
              <a:rPr lang="en-US" sz="1000" i="1" dirty="0">
                <a:latin typeface="Verdana" panose="020B0604030504040204" pitchFamily="34" charset="0"/>
                <a:ea typeface="Verdana" panose="020B0604030504040204" pitchFamily="34" charset="0"/>
              </a:rPr>
              <a:t> </a:t>
            </a:r>
            <a:r>
              <a:rPr lang="en-US" sz="1200" dirty="0" smtClean="0">
                <a:latin typeface="Verdana" panose="020B0604030504040204" pitchFamily="34" charset="0"/>
                <a:ea typeface="Verdana" panose="020B0604030504040204" pitchFamily="34" charset="0"/>
              </a:rPr>
              <a:t>-</a:t>
            </a:r>
            <a:r>
              <a:rPr lang="en-US" sz="1000" i="1" dirty="0" smtClean="0">
                <a:latin typeface="Verdana" panose="020B0604030504040204" pitchFamily="34" charset="0"/>
                <a:ea typeface="Verdana" panose="020B0604030504040204" pitchFamily="34" charset="0"/>
              </a:rPr>
              <a:t> </a:t>
            </a:r>
            <a:r>
              <a:rPr lang="en-US" sz="1200" dirty="0" smtClean="0">
                <a:latin typeface="Verdana" panose="020B0604030504040204" pitchFamily="34" charset="0"/>
                <a:ea typeface="Verdana" panose="020B0604030504040204" pitchFamily="34" charset="0"/>
              </a:rPr>
              <a:t>is </a:t>
            </a:r>
            <a:r>
              <a:rPr lang="en-US" sz="1200" dirty="0">
                <a:latin typeface="Verdana" panose="020B0604030504040204" pitchFamily="34" charset="0"/>
                <a:ea typeface="Verdana" panose="020B0604030504040204" pitchFamily="34" charset="0"/>
              </a:rPr>
              <a:t>the absolute TEC based on pseudo-range measurements, </a:t>
            </a:r>
            <a:r>
              <a:rPr lang="en-US" sz="1200" i="1" dirty="0" err="1" smtClean="0">
                <a:latin typeface="Verdana" panose="020B0604030504040204" pitchFamily="34" charset="0"/>
                <a:ea typeface="Verdana" panose="020B0604030504040204" pitchFamily="34" charset="0"/>
              </a:rPr>
              <a:t>b</a:t>
            </a:r>
            <a:r>
              <a:rPr lang="en-US" sz="1000" i="1" dirty="0" err="1" smtClean="0">
                <a:latin typeface="Verdana" panose="020B0604030504040204" pitchFamily="34" charset="0"/>
                <a:ea typeface="Verdana" panose="020B0604030504040204" pitchFamily="34" charset="0"/>
              </a:rPr>
              <a:t>s</a:t>
            </a:r>
            <a:r>
              <a:rPr lang="en-US" sz="1000" i="1" dirty="0" smtClean="0">
                <a:latin typeface="Verdana" panose="020B0604030504040204" pitchFamily="34" charset="0"/>
                <a:ea typeface="Verdana" panose="020B0604030504040204" pitchFamily="34" charset="0"/>
              </a:rPr>
              <a:t> </a:t>
            </a:r>
            <a:r>
              <a:rPr lang="en-US" sz="1200" dirty="0" smtClean="0">
                <a:latin typeface="Verdana" panose="020B0604030504040204" pitchFamily="34" charset="0"/>
                <a:ea typeface="Verdana" panose="020B0604030504040204" pitchFamily="34" charset="0"/>
              </a:rPr>
              <a:t>- </a:t>
            </a:r>
            <a:r>
              <a:rPr lang="en-US" sz="1200" dirty="0">
                <a:latin typeface="Verdana" panose="020B0604030504040204" pitchFamily="34" charset="0"/>
                <a:ea typeface="Verdana" panose="020B0604030504040204" pitchFamily="34" charset="0"/>
              </a:rPr>
              <a:t>is the differential </a:t>
            </a:r>
            <a:r>
              <a:rPr lang="en-US" sz="1200" dirty="0" smtClean="0">
                <a:latin typeface="Verdana" panose="020B0604030504040204" pitchFamily="34" charset="0"/>
                <a:ea typeface="Verdana" panose="020B0604030504040204" pitchFamily="34" charset="0"/>
              </a:rPr>
              <a:t>code delays </a:t>
            </a:r>
            <a:r>
              <a:rPr lang="en-US" sz="1200" dirty="0">
                <a:latin typeface="Verdana" panose="020B0604030504040204" pitchFamily="34" charset="0"/>
                <a:ea typeface="Verdana" panose="020B0604030504040204" pitchFamily="34" charset="0"/>
              </a:rPr>
              <a:t>in the satellite equipment, </a:t>
            </a:r>
            <a:r>
              <a:rPr lang="en-US" sz="1200" i="1" dirty="0" err="1">
                <a:latin typeface="Verdana" panose="020B0604030504040204" pitchFamily="34" charset="0"/>
                <a:ea typeface="Verdana" panose="020B0604030504040204" pitchFamily="34" charset="0"/>
              </a:rPr>
              <a:t>b</a:t>
            </a:r>
            <a:r>
              <a:rPr lang="en-US" sz="1000" i="1" dirty="0" err="1">
                <a:latin typeface="Verdana" panose="020B0604030504040204" pitchFamily="34" charset="0"/>
                <a:ea typeface="Verdana" panose="020B0604030504040204" pitchFamily="34" charset="0"/>
              </a:rPr>
              <a:t>r</a:t>
            </a:r>
            <a:r>
              <a:rPr lang="en-US" sz="1200" i="1" dirty="0">
                <a:latin typeface="Verdana" panose="020B0604030504040204" pitchFamily="34" charset="0"/>
                <a:ea typeface="Verdana" panose="020B0604030504040204" pitchFamily="34" charset="0"/>
              </a:rPr>
              <a:t> </a:t>
            </a:r>
            <a:r>
              <a:rPr lang="en-US" sz="1200" dirty="0" smtClean="0">
                <a:latin typeface="Verdana" panose="020B0604030504040204" pitchFamily="34" charset="0"/>
                <a:ea typeface="Verdana" panose="020B0604030504040204" pitchFamily="34" charset="0"/>
              </a:rPr>
              <a:t>- </a:t>
            </a:r>
            <a:r>
              <a:rPr lang="en-US" sz="1200" dirty="0">
                <a:latin typeface="Verdana" panose="020B0604030504040204" pitchFamily="34" charset="0"/>
                <a:ea typeface="Verdana" panose="020B0604030504040204" pitchFamily="34" charset="0"/>
              </a:rPr>
              <a:t>differential code delays in the </a:t>
            </a:r>
            <a:r>
              <a:rPr lang="en-US" sz="1200" dirty="0" smtClean="0">
                <a:latin typeface="Verdana" panose="020B0604030504040204" pitchFamily="34" charset="0"/>
                <a:ea typeface="Verdana" panose="020B0604030504040204" pitchFamily="34" charset="0"/>
              </a:rPr>
              <a:t>equipment receiver</a:t>
            </a:r>
            <a:endParaRPr lang="ru-RU" sz="1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351139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117475"/>
            <a:ext cx="10515600" cy="1325563"/>
          </a:xfrm>
        </p:spPr>
        <p:txBody>
          <a:bodyPr>
            <a:normAutofit/>
          </a:bodyPr>
          <a:lstStyle/>
          <a:p>
            <a:r>
              <a:rPr lang="en-US" sz="3600" dirty="0" smtClean="0">
                <a:latin typeface="Verdana" panose="020B0604030504040204" pitchFamily="34" charset="0"/>
                <a:ea typeface="Verdana" panose="020B0604030504040204" pitchFamily="34" charset="0"/>
              </a:rPr>
              <a:t>Data</a:t>
            </a:r>
            <a:endParaRPr lang="ru-RU" sz="3600" dirty="0">
              <a:latin typeface="Verdana" panose="020B0604030504040204" pitchFamily="34" charset="0"/>
              <a:ea typeface="Verdana" panose="020B0604030504040204" pitchFamily="34" charset="0"/>
            </a:endParaRPr>
          </a:p>
        </p:txBody>
      </p:sp>
      <p:sp>
        <p:nvSpPr>
          <p:cNvPr id="3" name="Объект 2"/>
          <p:cNvSpPr>
            <a:spLocks noGrp="1"/>
          </p:cNvSpPr>
          <p:nvPr>
            <p:ph idx="1"/>
          </p:nvPr>
        </p:nvSpPr>
        <p:spPr>
          <a:xfrm>
            <a:off x="628650" y="1030288"/>
            <a:ext cx="11061700" cy="4940301"/>
          </a:xfrm>
        </p:spPr>
        <p:txBody>
          <a:bodyPr>
            <a:normAutofit/>
          </a:bodyPr>
          <a:lstStyle/>
          <a:p>
            <a:pPr marL="0" indent="0">
              <a:buNone/>
            </a:pPr>
            <a:r>
              <a:rPr lang="en-US" sz="2000" dirty="0" smtClean="0">
                <a:latin typeface="Verdana" panose="020B0604030504040204" pitchFamily="34" charset="0"/>
                <a:ea typeface="Verdana" panose="020B0604030504040204" pitchFamily="34" charset="0"/>
              </a:rPr>
              <a:t>The GPS-TEC analysis program was used to calculate TEC. A magnetic storm was observed from November 12 to 14, 2012. During this period, simultaneous observations of PD signs were made using data from the Yakutsk </a:t>
            </a:r>
            <a:r>
              <a:rPr lang="en-US" sz="2000" dirty="0" err="1" smtClean="0">
                <a:latin typeface="Verdana" panose="020B0604030504040204" pitchFamily="34" charset="0"/>
                <a:ea typeface="Verdana" panose="020B0604030504040204" pitchFamily="34" charset="0"/>
              </a:rPr>
              <a:t>ionospheric</a:t>
            </a:r>
            <a:r>
              <a:rPr lang="en-US" sz="2000" dirty="0" smtClean="0">
                <a:latin typeface="Verdana" panose="020B0604030504040204" pitchFamily="34" charset="0"/>
                <a:ea typeface="Verdana" panose="020B0604030504040204" pitchFamily="34" charset="0"/>
              </a:rPr>
              <a:t> ground station and the DMSP F-17 </a:t>
            </a:r>
            <a:r>
              <a:rPr lang="en-US" sz="2000" dirty="0">
                <a:latin typeface="Verdana" panose="020B0604030504040204" pitchFamily="34" charset="0"/>
                <a:ea typeface="Verdana" panose="020B0604030504040204" pitchFamily="34" charset="0"/>
              </a:rPr>
              <a:t>satellite. </a:t>
            </a:r>
            <a:endParaRPr lang="en-US" sz="2000" dirty="0" smtClean="0">
              <a:latin typeface="Verdana" panose="020B0604030504040204" pitchFamily="34" charset="0"/>
              <a:ea typeface="Verdana" panose="020B0604030504040204" pitchFamily="34" charset="0"/>
            </a:endParaRPr>
          </a:p>
          <a:p>
            <a:pPr marL="0" indent="0">
              <a:buNone/>
            </a:pPr>
            <a:r>
              <a:rPr lang="en-US" sz="2000" dirty="0">
                <a:latin typeface="Verdana" panose="020B0604030504040204" pitchFamily="34" charset="0"/>
                <a:ea typeface="Verdana" panose="020B0604030504040204" pitchFamily="34" charset="0"/>
              </a:rPr>
              <a:t>Measurement data from satellite navigation systems are stored in the RINEX format (The Receiver Independent Exchange Format). The file contains the initial data required to calculate the TES (</a:t>
            </a:r>
            <a:r>
              <a:rPr lang="en-US" sz="2000" dirty="0" err="1">
                <a:latin typeface="Verdana" panose="020B0604030504040204" pitchFamily="34" charset="0"/>
                <a:ea typeface="Verdana" panose="020B0604030504040204" pitchFamily="34" charset="0"/>
              </a:rPr>
              <a:t>pseudoranges</a:t>
            </a:r>
            <a:r>
              <a:rPr lang="en-US" sz="2000" dirty="0">
                <a:latin typeface="Verdana" panose="020B0604030504040204" pitchFamily="34" charset="0"/>
                <a:ea typeface="Verdana" panose="020B0604030504040204" pitchFamily="34" charset="0"/>
              </a:rPr>
              <a:t> P1 and P1, phases L1 and L2</a:t>
            </a:r>
            <a:r>
              <a:rPr lang="en-US" sz="2000" dirty="0" smtClean="0">
                <a:latin typeface="Verdana" panose="020B0604030504040204" pitchFamily="34" charset="0"/>
                <a:ea typeface="Verdana" panose="020B0604030504040204" pitchFamily="34" charset="0"/>
              </a:rPr>
              <a:t>). In </a:t>
            </a:r>
            <a:r>
              <a:rPr lang="en-US" sz="2000" dirty="0">
                <a:latin typeface="Verdana" panose="020B0604030504040204" pitchFamily="34" charset="0"/>
                <a:ea typeface="Verdana" panose="020B0604030504040204" pitchFamily="34" charset="0"/>
              </a:rPr>
              <a:t>this paper, RINEX data was obtained from the </a:t>
            </a:r>
            <a:r>
              <a:rPr lang="en-US" sz="2000" dirty="0" smtClean="0">
                <a:latin typeface="Verdana" panose="020B0604030504040204" pitchFamily="34" charset="0"/>
                <a:ea typeface="Verdana" panose="020B0604030504040204" pitchFamily="34" charset="0"/>
              </a:rPr>
              <a:t>website: </a:t>
            </a:r>
            <a:r>
              <a:rPr lang="ru-RU" sz="2000" dirty="0" smtClean="0">
                <a:latin typeface="Verdana" panose="020B0604030504040204" pitchFamily="34" charset="0"/>
                <a:ea typeface="Verdana" panose="020B0604030504040204" pitchFamily="34" charset="0"/>
                <a:hlinkClick r:id="rId3"/>
              </a:rPr>
              <a:t>https://cddis.nasa.gov/archive/gnss/data/daily</a:t>
            </a:r>
            <a:r>
              <a:rPr lang="ru-RU" sz="2000" dirty="0" smtClean="0">
                <a:latin typeface="Verdana" panose="020B0604030504040204" pitchFamily="34" charset="0"/>
                <a:ea typeface="Verdana" panose="020B0604030504040204" pitchFamily="34" charset="0"/>
              </a:rPr>
              <a:t>.</a:t>
            </a:r>
            <a:r>
              <a:rPr lang="en-US" sz="2000" dirty="0">
                <a:latin typeface="Verdana" panose="020B0604030504040204" pitchFamily="34" charset="0"/>
                <a:ea typeface="Verdana" panose="020B0604030504040204" pitchFamily="34" charset="0"/>
              </a:rPr>
              <a:t> </a:t>
            </a:r>
            <a:endParaRPr lang="en-US" sz="2000" dirty="0" smtClean="0">
              <a:latin typeface="Verdana" panose="020B0604030504040204" pitchFamily="34" charset="0"/>
              <a:ea typeface="Verdana" panose="020B0604030504040204" pitchFamily="34" charset="0"/>
            </a:endParaRPr>
          </a:p>
          <a:p>
            <a:pPr marL="0" indent="0">
              <a:buNone/>
            </a:pPr>
            <a:r>
              <a:rPr lang="en-US" sz="2000" dirty="0" err="1" smtClean="0">
                <a:latin typeface="Verdana" panose="020B0604030504040204" pitchFamily="34" charset="0"/>
                <a:ea typeface="Verdana" panose="020B0604030504040204" pitchFamily="34" charset="0"/>
              </a:rPr>
              <a:t>Ionospheric</a:t>
            </a:r>
            <a:r>
              <a:rPr lang="en-US" sz="2000" dirty="0" smtClean="0">
                <a:latin typeface="Verdana" panose="020B0604030504040204" pitchFamily="34" charset="0"/>
                <a:ea typeface="Verdana" panose="020B0604030504040204" pitchFamily="34" charset="0"/>
              </a:rPr>
              <a:t> </a:t>
            </a:r>
            <a:r>
              <a:rPr lang="en-US" sz="2000" dirty="0">
                <a:latin typeface="Verdana" panose="020B0604030504040204" pitchFamily="34" charset="0"/>
                <a:ea typeface="Verdana" panose="020B0604030504040204" pitchFamily="34" charset="0"/>
              </a:rPr>
              <a:t>measurements at the Yakutsk station are carried out by the DPS-4 </a:t>
            </a:r>
            <a:r>
              <a:rPr lang="en-US" sz="2000" dirty="0" err="1">
                <a:latin typeface="Verdana" panose="020B0604030504040204" pitchFamily="34" charset="0"/>
                <a:ea typeface="Verdana" panose="020B0604030504040204" pitchFamily="34" charset="0"/>
              </a:rPr>
              <a:t>ionosonde</a:t>
            </a:r>
            <a:r>
              <a:rPr lang="en-US" sz="2000" dirty="0">
                <a:latin typeface="Verdana" panose="020B0604030504040204" pitchFamily="34" charset="0"/>
                <a:ea typeface="Verdana" panose="020B0604030504040204" pitchFamily="34" charset="0"/>
              </a:rPr>
              <a:t>.</a:t>
            </a:r>
          </a:p>
          <a:p>
            <a:pPr marL="0" indent="0">
              <a:buNone/>
            </a:pPr>
            <a:r>
              <a:rPr lang="en-US" sz="2000" dirty="0">
                <a:latin typeface="Verdana" panose="020B0604030504040204" pitchFamily="34" charset="0"/>
                <a:ea typeface="Verdana" panose="020B0604030504040204" pitchFamily="34" charset="0"/>
              </a:rPr>
              <a:t>Satellite data were obtained from the official website of the DMSP </a:t>
            </a:r>
            <a:r>
              <a:rPr lang="en-US" sz="2000" dirty="0" smtClean="0">
                <a:latin typeface="Verdana" panose="020B0604030504040204" pitchFamily="34" charset="0"/>
                <a:ea typeface="Verdana" panose="020B0604030504040204" pitchFamily="34" charset="0"/>
              </a:rPr>
              <a:t>project </a:t>
            </a:r>
            <a:r>
              <a:rPr lang="ru-RU" sz="2000" dirty="0" smtClean="0">
                <a:latin typeface="Verdana" panose="020B0604030504040204" pitchFamily="34" charset="0"/>
                <a:ea typeface="Verdana" panose="020B0604030504040204" pitchFamily="34" charset="0"/>
              </a:rPr>
              <a:t>(https://dmsp.bc.edu/index.html). </a:t>
            </a:r>
            <a:endParaRPr lang="en-US" sz="2000" dirty="0" smtClean="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670357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p:cNvPicPr>
            <a:picLocks noChangeAspect="1"/>
          </p:cNvPicPr>
          <p:nvPr/>
        </p:nvPicPr>
        <p:blipFill rotWithShape="1">
          <a:blip r:embed="rId3">
            <a:extLst>
              <a:ext uri="{28A0092B-C50C-407E-A947-70E740481C1C}">
                <a14:useLocalDpi xmlns:a14="http://schemas.microsoft.com/office/drawing/2010/main" val="0"/>
              </a:ext>
            </a:extLst>
          </a:blip>
          <a:srcRect l="1718" r="2095"/>
          <a:stretch/>
        </p:blipFill>
        <p:spPr>
          <a:xfrm>
            <a:off x="63500" y="774700"/>
            <a:ext cx="12090400" cy="4318000"/>
          </a:xfrm>
          <a:prstGeom prst="rect">
            <a:avLst/>
          </a:prstGeom>
        </p:spPr>
      </p:pic>
      <p:sp>
        <p:nvSpPr>
          <p:cNvPr id="5" name="TextBox 4"/>
          <p:cNvSpPr txBox="1"/>
          <p:nvPr/>
        </p:nvSpPr>
        <p:spPr>
          <a:xfrm>
            <a:off x="1054099" y="5346700"/>
            <a:ext cx="10096501" cy="646331"/>
          </a:xfrm>
          <a:prstGeom prst="rect">
            <a:avLst/>
          </a:prstGeom>
          <a:noFill/>
        </p:spPr>
        <p:txBody>
          <a:bodyPr wrap="square" rtlCol="0">
            <a:spAutoFit/>
          </a:bodyPr>
          <a:lstStyle/>
          <a:p>
            <a:pPr algn="ctr"/>
            <a:r>
              <a:rPr lang="en-US" dirty="0" smtClean="0">
                <a:latin typeface="Verdana" panose="020B0604030504040204" pitchFamily="34" charset="0"/>
                <a:ea typeface="Verdana" panose="020B0604030504040204" pitchFamily="34" charset="0"/>
              </a:rPr>
              <a:t>TEC </a:t>
            </a:r>
            <a:r>
              <a:rPr lang="en-US" dirty="0">
                <a:latin typeface="Verdana" panose="020B0604030504040204" pitchFamily="34" charset="0"/>
                <a:ea typeface="Verdana" panose="020B0604030504040204" pitchFamily="34" charset="0"/>
              </a:rPr>
              <a:t>calculations for November 13 and 14, 2012. The green lines are calculations of individual satellites, and the red line is their average value.</a:t>
            </a:r>
            <a:endParaRPr lang="ru-RU"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8664884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rotWithShape="1">
          <a:blip r:embed="rId3">
            <a:extLst>
              <a:ext uri="{28A0092B-C50C-407E-A947-70E740481C1C}">
                <a14:useLocalDpi xmlns:a14="http://schemas.microsoft.com/office/drawing/2010/main" val="0"/>
              </a:ext>
            </a:extLst>
          </a:blip>
          <a:srcRect l="1405" r="8310"/>
          <a:stretch/>
        </p:blipFill>
        <p:spPr>
          <a:xfrm>
            <a:off x="-78743" y="737632"/>
            <a:ext cx="12270743" cy="4349234"/>
          </a:xfrm>
        </p:spPr>
      </p:pic>
      <p:sp>
        <p:nvSpPr>
          <p:cNvPr id="2" name="Прямоугольник 1"/>
          <p:cNvSpPr/>
          <p:nvPr/>
        </p:nvSpPr>
        <p:spPr>
          <a:xfrm>
            <a:off x="3136854" y="5390634"/>
            <a:ext cx="5839547" cy="369332"/>
          </a:xfrm>
          <a:prstGeom prst="rect">
            <a:avLst/>
          </a:prstGeom>
        </p:spPr>
        <p:txBody>
          <a:bodyPr wrap="none">
            <a:spAutoFit/>
          </a:bodyPr>
          <a:lstStyle/>
          <a:p>
            <a:r>
              <a:rPr lang="en-US" dirty="0">
                <a:latin typeface="Verdana" panose="020B0604030504040204" pitchFamily="34" charset="0"/>
                <a:ea typeface="Verdana" panose="020B0604030504040204" pitchFamily="34" charset="0"/>
              </a:rPr>
              <a:t>TEC calculations for November 13 and 14, 2012.</a:t>
            </a:r>
            <a:endParaRPr lang="ru-RU" dirty="0"/>
          </a:p>
        </p:txBody>
      </p:sp>
    </p:spTree>
    <p:extLst>
      <p:ext uri="{BB962C8B-B14F-4D97-AF65-F5344CB8AC3E}">
        <p14:creationId xmlns:p14="http://schemas.microsoft.com/office/powerpoint/2010/main" val="2542735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2873" y="138584"/>
            <a:ext cx="6550025" cy="1325563"/>
          </a:xfrm>
        </p:spPr>
        <p:txBody>
          <a:bodyPr>
            <a:normAutofit/>
          </a:bodyPr>
          <a:lstStyle/>
          <a:p>
            <a:r>
              <a:rPr lang="en-US" sz="2800" dirty="0">
                <a:latin typeface="Verdana" panose="020B0604030504040204" pitchFamily="34" charset="0"/>
                <a:ea typeface="Verdana" panose="020B0604030504040204" pitchFamily="34" charset="0"/>
              </a:rPr>
              <a:t>Analysis of Polarization Jet Observations November 14, 2012</a:t>
            </a:r>
            <a:endParaRPr lang="ru-RU" sz="2800" dirty="0">
              <a:latin typeface="Verdana" panose="020B0604030504040204" pitchFamily="34" charset="0"/>
              <a:ea typeface="Verdana" panose="020B0604030504040204" pitchFamily="34" charset="0"/>
            </a:endParaRPr>
          </a:p>
        </p:txBody>
      </p:sp>
      <p:pic>
        <p:nvPicPr>
          <p:cNvPr id="8" name="Объект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37034" y="363260"/>
            <a:ext cx="3699755" cy="5484812"/>
          </a:xfrm>
          <a:prstGeom prst="rect">
            <a:avLst/>
          </a:prstGeom>
        </p:spPr>
      </p:pic>
      <p:sp>
        <p:nvSpPr>
          <p:cNvPr id="9" name="TextBox 8"/>
          <p:cNvSpPr txBox="1"/>
          <p:nvPr/>
        </p:nvSpPr>
        <p:spPr>
          <a:xfrm>
            <a:off x="3581320" y="4863049"/>
            <a:ext cx="1901824" cy="1477328"/>
          </a:xfrm>
          <a:prstGeom prst="rect">
            <a:avLst/>
          </a:prstGeom>
          <a:noFill/>
        </p:spPr>
        <p:txBody>
          <a:bodyPr wrap="square" rtlCol="0">
            <a:spAutoFit/>
          </a:bodyPr>
          <a:lstStyle/>
          <a:p>
            <a:pPr algn="ctr"/>
            <a:r>
              <a:rPr lang="en-US" dirty="0" err="1" smtClean="0">
                <a:latin typeface="Verdana" panose="020B0604030504040204" pitchFamily="34" charset="0"/>
                <a:ea typeface="Verdana" panose="020B0604030504040204" pitchFamily="34" charset="0"/>
              </a:rPr>
              <a:t>Kp</a:t>
            </a:r>
            <a:r>
              <a:rPr lang="en-US" dirty="0">
                <a:latin typeface="Verdana" panose="020B0604030504040204" pitchFamily="34" charset="0"/>
                <a:ea typeface="Verdana" panose="020B0604030504040204" pitchFamily="34" charset="0"/>
              </a:rPr>
              <a:t>-</a:t>
            </a:r>
            <a:r>
              <a:rPr lang="en-US" dirty="0" smtClean="0">
                <a:latin typeface="Verdana" panose="020B0604030504040204" pitchFamily="34" charset="0"/>
                <a:ea typeface="Verdana" panose="020B0604030504040204" pitchFamily="34" charset="0"/>
              </a:rPr>
              <a:t>index </a:t>
            </a:r>
            <a:r>
              <a:rPr lang="en-US" dirty="0">
                <a:latin typeface="Verdana" panose="020B0604030504040204" pitchFamily="34" charset="0"/>
                <a:ea typeface="Verdana" panose="020B0604030504040204" pitchFamily="34" charset="0"/>
              </a:rPr>
              <a:t>for November 14, </a:t>
            </a:r>
            <a:r>
              <a:rPr lang="en-US" dirty="0" smtClean="0">
                <a:latin typeface="Verdana" panose="020B0604030504040204" pitchFamily="34" charset="0"/>
                <a:ea typeface="Verdana" panose="020B0604030504040204" pitchFamily="34" charset="0"/>
              </a:rPr>
              <a:t>2012. The </a:t>
            </a:r>
            <a:r>
              <a:rPr lang="en-US" dirty="0">
                <a:latin typeface="Verdana" panose="020B0604030504040204" pitchFamily="34" charset="0"/>
                <a:ea typeface="Verdana" panose="020B0604030504040204" pitchFamily="34" charset="0"/>
              </a:rPr>
              <a:t>sum of </a:t>
            </a:r>
            <a:r>
              <a:rPr lang="en-US" dirty="0" err="1">
                <a:latin typeface="Verdana" panose="020B0604030504040204" pitchFamily="34" charset="0"/>
                <a:ea typeface="Verdana" panose="020B0604030504040204" pitchFamily="34" charset="0"/>
              </a:rPr>
              <a:t>Kp</a:t>
            </a:r>
            <a:r>
              <a:rPr lang="en-US" dirty="0">
                <a:latin typeface="Verdana" panose="020B0604030504040204" pitchFamily="34" charset="0"/>
                <a:ea typeface="Verdana" panose="020B0604030504040204" pitchFamily="34" charset="0"/>
              </a:rPr>
              <a:t> is equal to 30.</a:t>
            </a:r>
            <a:endParaRPr lang="ru-RU" dirty="0">
              <a:latin typeface="Verdana" panose="020B0604030504040204" pitchFamily="34" charset="0"/>
              <a:ea typeface="Verdana" panose="020B0604030504040204" pitchFamily="34" charset="0"/>
            </a:endParaRPr>
          </a:p>
        </p:txBody>
      </p:sp>
      <p:sp>
        <p:nvSpPr>
          <p:cNvPr id="10" name="TextBox 9"/>
          <p:cNvSpPr txBox="1"/>
          <p:nvPr/>
        </p:nvSpPr>
        <p:spPr>
          <a:xfrm>
            <a:off x="7299325" y="5534561"/>
            <a:ext cx="4638675" cy="954107"/>
          </a:xfrm>
          <a:prstGeom prst="rect">
            <a:avLst/>
          </a:prstGeom>
          <a:noFill/>
        </p:spPr>
        <p:txBody>
          <a:bodyPr wrap="square" rtlCol="0">
            <a:spAutoFit/>
          </a:bodyPr>
          <a:lstStyle/>
          <a:p>
            <a:r>
              <a:rPr lang="en-US" sz="1400" dirty="0" smtClean="0">
                <a:latin typeface="Verdana" panose="020B0604030504040204" pitchFamily="34" charset="0"/>
                <a:ea typeface="Verdana" panose="020B0604030504040204" pitchFamily="34" charset="0"/>
              </a:rPr>
              <a:t>Data from the DMSP F17 satellite. The horizontal axes are time in UT, magnetic latitude </a:t>
            </a:r>
            <a:r>
              <a:rPr lang="en-US" sz="1400" dirty="0" err="1" smtClean="0">
                <a:latin typeface="Verdana" panose="020B0604030504040204" pitchFamily="34" charset="0"/>
                <a:ea typeface="Verdana" panose="020B0604030504040204" pitchFamily="34" charset="0"/>
              </a:rPr>
              <a:t>MLat</a:t>
            </a:r>
            <a:r>
              <a:rPr lang="en-US" sz="1400" dirty="0" smtClean="0">
                <a:latin typeface="Verdana" panose="020B0604030504040204" pitchFamily="34" charset="0"/>
                <a:ea typeface="Verdana" panose="020B0604030504040204" pitchFamily="34" charset="0"/>
              </a:rPr>
              <a:t> and local magnetic time MLT, and the vertical axes are ion concentration and velocity in m/s.</a:t>
            </a:r>
            <a:endParaRPr lang="ru-RU" sz="1400" dirty="0">
              <a:latin typeface="Verdana" panose="020B0604030504040204" pitchFamily="34" charset="0"/>
              <a:ea typeface="Verdana" panose="020B0604030504040204" pitchFamily="34" charset="0"/>
            </a:endParaRPr>
          </a:p>
        </p:txBody>
      </p:sp>
      <p:pic>
        <p:nvPicPr>
          <p:cNvPr id="6" name="Объект 5"/>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478306" y="1191419"/>
            <a:ext cx="3103014" cy="5148958"/>
          </a:xfrm>
        </p:spPr>
      </p:pic>
      <p:sp>
        <p:nvSpPr>
          <p:cNvPr id="3" name="TextBox 2"/>
          <p:cNvSpPr txBox="1"/>
          <p:nvPr/>
        </p:nvSpPr>
        <p:spPr>
          <a:xfrm>
            <a:off x="920750" y="6083300"/>
            <a:ext cx="679450" cy="307777"/>
          </a:xfrm>
          <a:prstGeom prst="rect">
            <a:avLst/>
          </a:prstGeom>
          <a:solidFill>
            <a:schemeClr val="bg1"/>
          </a:solidFill>
        </p:spPr>
        <p:txBody>
          <a:bodyPr wrap="square" rtlCol="0">
            <a:spAutoFit/>
          </a:bodyPr>
          <a:lstStyle/>
          <a:p>
            <a:r>
              <a:rPr lang="en-US" sz="1400" b="1" dirty="0" smtClean="0">
                <a:latin typeface="Verdana" panose="020B0604030504040204" pitchFamily="34" charset="0"/>
                <a:ea typeface="Verdana" panose="020B0604030504040204" pitchFamily="34" charset="0"/>
              </a:rPr>
              <a:t>Days</a:t>
            </a:r>
            <a:endParaRPr lang="ru-RU" sz="1400" b="1" dirty="0">
              <a:latin typeface="Verdana" panose="020B0604030504040204" pitchFamily="34" charset="0"/>
              <a:ea typeface="Verdana" panose="020B0604030504040204" pitchFamily="34" charset="0"/>
            </a:endParaRPr>
          </a:p>
        </p:txBody>
      </p:sp>
      <p:sp>
        <p:nvSpPr>
          <p:cNvPr id="11" name="TextBox 10"/>
          <p:cNvSpPr txBox="1"/>
          <p:nvPr/>
        </p:nvSpPr>
        <p:spPr>
          <a:xfrm rot="16200000">
            <a:off x="57259" y="3340435"/>
            <a:ext cx="1149871" cy="307777"/>
          </a:xfrm>
          <a:prstGeom prst="rect">
            <a:avLst/>
          </a:prstGeom>
          <a:solidFill>
            <a:schemeClr val="bg1"/>
          </a:solidFill>
        </p:spPr>
        <p:txBody>
          <a:bodyPr wrap="square" rtlCol="0">
            <a:spAutoFit/>
          </a:bodyPr>
          <a:lstStyle/>
          <a:p>
            <a:r>
              <a:rPr lang="en-US" sz="1400" b="1" dirty="0" err="1" smtClean="0">
                <a:latin typeface="Verdana" panose="020B0604030504040204" pitchFamily="34" charset="0"/>
                <a:ea typeface="Verdana" panose="020B0604030504040204" pitchFamily="34" charset="0"/>
              </a:rPr>
              <a:t>Kp</a:t>
            </a:r>
            <a:r>
              <a:rPr lang="en-US" sz="1400" b="1" dirty="0" smtClean="0">
                <a:latin typeface="Verdana" panose="020B0604030504040204" pitchFamily="34" charset="0"/>
                <a:ea typeface="Verdana" panose="020B0604030504040204" pitchFamily="34" charset="0"/>
              </a:rPr>
              <a:t>-index</a:t>
            </a:r>
            <a:endParaRPr lang="ru-RU" sz="14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0422057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Рисунок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1800" y="304800"/>
            <a:ext cx="8676950" cy="6223000"/>
          </a:xfrm>
          <a:prstGeom prst="rect">
            <a:avLst/>
          </a:prstGeom>
        </p:spPr>
      </p:pic>
      <p:sp>
        <p:nvSpPr>
          <p:cNvPr id="10" name="TextBox 9"/>
          <p:cNvSpPr txBox="1"/>
          <p:nvPr/>
        </p:nvSpPr>
        <p:spPr>
          <a:xfrm>
            <a:off x="9148275" y="495300"/>
            <a:ext cx="2933700" cy="2585323"/>
          </a:xfrm>
          <a:prstGeom prst="rect">
            <a:avLst/>
          </a:prstGeom>
          <a:noFill/>
        </p:spPr>
        <p:txBody>
          <a:bodyPr wrap="square" rtlCol="0">
            <a:spAutoFit/>
          </a:bodyPr>
          <a:lstStyle/>
          <a:p>
            <a:r>
              <a:rPr lang="en-US" dirty="0" smtClean="0">
                <a:latin typeface="Verdana" panose="020B0604030504040204" pitchFamily="34" charset="0"/>
                <a:ea typeface="Verdana" panose="020B0604030504040204" pitchFamily="34" charset="0"/>
              </a:rPr>
              <a:t>Ground</a:t>
            </a:r>
            <a:r>
              <a:rPr lang="ru-RU" dirty="0" smtClean="0">
                <a:latin typeface="Verdana" panose="020B0604030504040204" pitchFamily="34" charset="0"/>
                <a:ea typeface="Verdana" panose="020B0604030504040204" pitchFamily="34" charset="0"/>
              </a:rPr>
              <a:t>-</a:t>
            </a:r>
            <a:r>
              <a:rPr lang="en-US" dirty="0" smtClean="0">
                <a:latin typeface="Verdana" panose="020B0604030504040204" pitchFamily="34" charset="0"/>
                <a:ea typeface="Verdana" panose="020B0604030504040204" pitchFamily="34" charset="0"/>
              </a:rPr>
              <a:t>based </a:t>
            </a:r>
            <a:r>
              <a:rPr lang="en-US" dirty="0">
                <a:latin typeface="Verdana" panose="020B0604030504040204" pitchFamily="34" charset="0"/>
                <a:ea typeface="Verdana" panose="020B0604030504040204" pitchFamily="34" charset="0"/>
              </a:rPr>
              <a:t>data November 14, 2012. Sequence of </a:t>
            </a:r>
            <a:r>
              <a:rPr lang="en-US" dirty="0" err="1">
                <a:latin typeface="Verdana" panose="020B0604030504040204" pitchFamily="34" charset="0"/>
                <a:ea typeface="Verdana" panose="020B0604030504040204" pitchFamily="34" charset="0"/>
              </a:rPr>
              <a:t>ionograms</a:t>
            </a:r>
            <a:r>
              <a:rPr lang="en-US" dirty="0">
                <a:latin typeface="Verdana" panose="020B0604030504040204" pitchFamily="34" charset="0"/>
                <a:ea typeface="Verdana" panose="020B0604030504040204" pitchFamily="34" charset="0"/>
              </a:rPr>
              <a:t> of the Yakutsk station. On the horizontal axes – frequency in MHz, and on the vertical axes – altitude in kilometers.</a:t>
            </a:r>
            <a:endParaRPr lang="ru-RU" dirty="0">
              <a:latin typeface="Verdana" panose="020B0604030504040204" pitchFamily="34" charset="0"/>
              <a:ea typeface="Verdana" panose="020B0604030504040204" pitchFamily="34" charset="0"/>
            </a:endParaRPr>
          </a:p>
        </p:txBody>
      </p:sp>
      <p:sp>
        <p:nvSpPr>
          <p:cNvPr id="2" name="TextBox 1"/>
          <p:cNvSpPr txBox="1"/>
          <p:nvPr/>
        </p:nvSpPr>
        <p:spPr>
          <a:xfrm>
            <a:off x="8140700" y="495300"/>
            <a:ext cx="863600" cy="307777"/>
          </a:xfrm>
          <a:prstGeom prst="rect">
            <a:avLst/>
          </a:prstGeom>
          <a:noFill/>
        </p:spPr>
        <p:txBody>
          <a:bodyPr wrap="square" rtlCol="0">
            <a:spAutoFit/>
          </a:bodyPr>
          <a:lstStyle/>
          <a:p>
            <a:r>
              <a:rPr lang="ru-RU" sz="1400" b="1" dirty="0" smtClean="0"/>
              <a:t>17:00 </a:t>
            </a:r>
            <a:r>
              <a:rPr lang="en-US" sz="1400" b="1" dirty="0" smtClean="0"/>
              <a:t>LT</a:t>
            </a:r>
            <a:endParaRPr lang="ru-RU" sz="1400" b="1" dirty="0" smtClean="0"/>
          </a:p>
        </p:txBody>
      </p:sp>
      <p:sp>
        <p:nvSpPr>
          <p:cNvPr id="3" name="TextBox 2"/>
          <p:cNvSpPr txBox="1"/>
          <p:nvPr/>
        </p:nvSpPr>
        <p:spPr>
          <a:xfrm>
            <a:off x="5346700" y="2159000"/>
            <a:ext cx="749300" cy="369332"/>
          </a:xfrm>
          <a:prstGeom prst="rect">
            <a:avLst/>
          </a:prstGeom>
          <a:noFill/>
        </p:spPr>
        <p:txBody>
          <a:bodyPr wrap="square" rtlCol="0">
            <a:spAutoFit/>
          </a:bodyPr>
          <a:lstStyle/>
          <a:p>
            <a:r>
              <a:rPr lang="en-US" dirty="0" smtClean="0"/>
              <a:t>F3s</a:t>
            </a:r>
            <a:endParaRPr lang="ru-RU" dirty="0"/>
          </a:p>
        </p:txBody>
      </p:sp>
      <p:sp>
        <p:nvSpPr>
          <p:cNvPr id="6" name="TextBox 5"/>
          <p:cNvSpPr txBox="1"/>
          <p:nvPr/>
        </p:nvSpPr>
        <p:spPr>
          <a:xfrm>
            <a:off x="863600" y="3708400"/>
            <a:ext cx="749300" cy="369332"/>
          </a:xfrm>
          <a:prstGeom prst="rect">
            <a:avLst/>
          </a:prstGeom>
          <a:noFill/>
        </p:spPr>
        <p:txBody>
          <a:bodyPr wrap="square" rtlCol="0">
            <a:spAutoFit/>
          </a:bodyPr>
          <a:lstStyle/>
          <a:p>
            <a:r>
              <a:rPr lang="en-US" dirty="0" smtClean="0"/>
              <a:t>F3s</a:t>
            </a:r>
            <a:endParaRPr lang="ru-RU" dirty="0"/>
          </a:p>
        </p:txBody>
      </p:sp>
      <p:sp>
        <p:nvSpPr>
          <p:cNvPr id="7" name="TextBox 6"/>
          <p:cNvSpPr txBox="1"/>
          <p:nvPr/>
        </p:nvSpPr>
        <p:spPr>
          <a:xfrm>
            <a:off x="3854450" y="495300"/>
            <a:ext cx="863600" cy="307777"/>
          </a:xfrm>
          <a:prstGeom prst="rect">
            <a:avLst/>
          </a:prstGeom>
          <a:noFill/>
        </p:spPr>
        <p:txBody>
          <a:bodyPr wrap="square" rtlCol="0">
            <a:spAutoFit/>
          </a:bodyPr>
          <a:lstStyle/>
          <a:p>
            <a:r>
              <a:rPr lang="ru-RU" sz="1400" b="1" dirty="0" smtClean="0"/>
              <a:t>16:45 </a:t>
            </a:r>
            <a:r>
              <a:rPr lang="en-US" sz="1400" b="1" dirty="0" smtClean="0"/>
              <a:t>LT</a:t>
            </a:r>
            <a:endParaRPr lang="ru-RU" sz="1400" b="1" dirty="0" smtClean="0"/>
          </a:p>
        </p:txBody>
      </p:sp>
      <p:sp>
        <p:nvSpPr>
          <p:cNvPr id="9" name="TextBox 8"/>
          <p:cNvSpPr txBox="1"/>
          <p:nvPr/>
        </p:nvSpPr>
        <p:spPr>
          <a:xfrm>
            <a:off x="3854450" y="2035889"/>
            <a:ext cx="863600" cy="307777"/>
          </a:xfrm>
          <a:prstGeom prst="rect">
            <a:avLst/>
          </a:prstGeom>
          <a:noFill/>
        </p:spPr>
        <p:txBody>
          <a:bodyPr wrap="square" rtlCol="0">
            <a:spAutoFit/>
          </a:bodyPr>
          <a:lstStyle/>
          <a:p>
            <a:r>
              <a:rPr lang="ru-RU" sz="1400" b="1" dirty="0" smtClean="0"/>
              <a:t>17:15 </a:t>
            </a:r>
            <a:r>
              <a:rPr lang="en-US" sz="1400" b="1" dirty="0" smtClean="0"/>
              <a:t>LT</a:t>
            </a:r>
            <a:endParaRPr lang="ru-RU" sz="1400" b="1" dirty="0" smtClean="0"/>
          </a:p>
        </p:txBody>
      </p:sp>
      <p:sp>
        <p:nvSpPr>
          <p:cNvPr id="11" name="TextBox 10"/>
          <p:cNvSpPr txBox="1"/>
          <p:nvPr/>
        </p:nvSpPr>
        <p:spPr>
          <a:xfrm>
            <a:off x="8127675" y="2035889"/>
            <a:ext cx="863600" cy="307777"/>
          </a:xfrm>
          <a:prstGeom prst="rect">
            <a:avLst/>
          </a:prstGeom>
          <a:noFill/>
        </p:spPr>
        <p:txBody>
          <a:bodyPr wrap="square" rtlCol="0">
            <a:spAutoFit/>
          </a:bodyPr>
          <a:lstStyle/>
          <a:p>
            <a:r>
              <a:rPr lang="ru-RU" sz="1400" b="1" dirty="0" smtClean="0"/>
              <a:t>17:30 </a:t>
            </a:r>
            <a:r>
              <a:rPr lang="en-US" sz="1400" b="1" dirty="0" smtClean="0"/>
              <a:t>LT</a:t>
            </a:r>
            <a:endParaRPr lang="ru-RU" sz="1400" b="1" dirty="0" smtClean="0"/>
          </a:p>
        </p:txBody>
      </p:sp>
      <p:sp>
        <p:nvSpPr>
          <p:cNvPr id="12" name="TextBox 11"/>
          <p:cNvSpPr txBox="1"/>
          <p:nvPr/>
        </p:nvSpPr>
        <p:spPr>
          <a:xfrm>
            <a:off x="8127675" y="3585289"/>
            <a:ext cx="863600" cy="307777"/>
          </a:xfrm>
          <a:prstGeom prst="rect">
            <a:avLst/>
          </a:prstGeom>
          <a:noFill/>
        </p:spPr>
        <p:txBody>
          <a:bodyPr wrap="square" rtlCol="0">
            <a:spAutoFit/>
          </a:bodyPr>
          <a:lstStyle/>
          <a:p>
            <a:r>
              <a:rPr lang="ru-RU" sz="1400" b="1" dirty="0" smtClean="0"/>
              <a:t>18:00 </a:t>
            </a:r>
            <a:r>
              <a:rPr lang="en-US" sz="1400" b="1" dirty="0" smtClean="0"/>
              <a:t>LT</a:t>
            </a:r>
            <a:endParaRPr lang="ru-RU" sz="1400" b="1" dirty="0" smtClean="0"/>
          </a:p>
        </p:txBody>
      </p:sp>
      <p:sp>
        <p:nvSpPr>
          <p:cNvPr id="13" name="TextBox 12"/>
          <p:cNvSpPr txBox="1"/>
          <p:nvPr/>
        </p:nvSpPr>
        <p:spPr>
          <a:xfrm>
            <a:off x="3847938" y="3576478"/>
            <a:ext cx="863600" cy="307777"/>
          </a:xfrm>
          <a:prstGeom prst="rect">
            <a:avLst/>
          </a:prstGeom>
          <a:noFill/>
        </p:spPr>
        <p:txBody>
          <a:bodyPr wrap="square" rtlCol="0">
            <a:spAutoFit/>
          </a:bodyPr>
          <a:lstStyle/>
          <a:p>
            <a:r>
              <a:rPr lang="ru-RU" sz="1400" b="1" dirty="0" smtClean="0"/>
              <a:t>17:45 </a:t>
            </a:r>
            <a:r>
              <a:rPr lang="en-US" sz="1400" b="1" dirty="0" smtClean="0"/>
              <a:t>LT</a:t>
            </a:r>
            <a:endParaRPr lang="ru-RU" sz="1400" b="1" dirty="0" smtClean="0"/>
          </a:p>
        </p:txBody>
      </p:sp>
      <p:sp>
        <p:nvSpPr>
          <p:cNvPr id="14" name="TextBox 13"/>
          <p:cNvSpPr txBox="1"/>
          <p:nvPr/>
        </p:nvSpPr>
        <p:spPr>
          <a:xfrm>
            <a:off x="3847938" y="5117067"/>
            <a:ext cx="863600" cy="307777"/>
          </a:xfrm>
          <a:prstGeom prst="rect">
            <a:avLst/>
          </a:prstGeom>
          <a:noFill/>
        </p:spPr>
        <p:txBody>
          <a:bodyPr wrap="square" rtlCol="0">
            <a:spAutoFit/>
          </a:bodyPr>
          <a:lstStyle/>
          <a:p>
            <a:r>
              <a:rPr lang="ru-RU" sz="1400" b="1" dirty="0" smtClean="0"/>
              <a:t>18:15 </a:t>
            </a:r>
            <a:r>
              <a:rPr lang="en-US" sz="1400" b="1" dirty="0" smtClean="0"/>
              <a:t>LT</a:t>
            </a:r>
            <a:endParaRPr lang="ru-RU" sz="1400" b="1" dirty="0" smtClean="0"/>
          </a:p>
        </p:txBody>
      </p:sp>
      <p:sp>
        <p:nvSpPr>
          <p:cNvPr id="15" name="TextBox 14"/>
          <p:cNvSpPr txBox="1"/>
          <p:nvPr/>
        </p:nvSpPr>
        <p:spPr>
          <a:xfrm>
            <a:off x="8127675" y="5117066"/>
            <a:ext cx="863600" cy="307777"/>
          </a:xfrm>
          <a:prstGeom prst="rect">
            <a:avLst/>
          </a:prstGeom>
          <a:noFill/>
        </p:spPr>
        <p:txBody>
          <a:bodyPr wrap="square" rtlCol="0">
            <a:spAutoFit/>
          </a:bodyPr>
          <a:lstStyle/>
          <a:p>
            <a:r>
              <a:rPr lang="ru-RU" sz="1400" b="1" dirty="0" smtClean="0"/>
              <a:t>18:30 </a:t>
            </a:r>
            <a:r>
              <a:rPr lang="en-US" sz="1400" b="1" dirty="0" smtClean="0"/>
              <a:t>LT</a:t>
            </a:r>
            <a:endParaRPr lang="ru-RU" sz="1400" b="1" dirty="0" smtClean="0"/>
          </a:p>
        </p:txBody>
      </p:sp>
    </p:spTree>
    <p:extLst>
      <p:ext uri="{BB962C8B-B14F-4D97-AF65-F5344CB8AC3E}">
        <p14:creationId xmlns:p14="http://schemas.microsoft.com/office/powerpoint/2010/main" val="101601225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79880</TotalTime>
  <Words>938</Words>
  <Application>Microsoft Office PowerPoint</Application>
  <PresentationFormat>Широкоэкранный</PresentationFormat>
  <Paragraphs>61</Paragraphs>
  <Slides>11</Slides>
  <Notes>7</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11</vt:i4>
      </vt:variant>
    </vt:vector>
  </HeadingPairs>
  <TitlesOfParts>
    <vt:vector size="18" baseType="lpstr">
      <vt:lpstr>Arial</vt:lpstr>
      <vt:lpstr>Calibri</vt:lpstr>
      <vt:lpstr>Calibri Light</vt:lpstr>
      <vt:lpstr>Georgia</vt:lpstr>
      <vt:lpstr>Times New Roman</vt:lpstr>
      <vt:lpstr>Verdana</vt:lpstr>
      <vt:lpstr>Тема Office</vt:lpstr>
      <vt:lpstr>Polarization jet from GPS satellite navigation system measurements.</vt:lpstr>
      <vt:lpstr>Презентация PowerPoint</vt:lpstr>
      <vt:lpstr>Презентация PowerPoint</vt:lpstr>
      <vt:lpstr>TEC calculations</vt:lpstr>
      <vt:lpstr>Data</vt:lpstr>
      <vt:lpstr>Презентация PowerPoint</vt:lpstr>
      <vt:lpstr>Презентация PowerPoint</vt:lpstr>
      <vt:lpstr>Analysis of Polarization Jet Observations November 14, 2012</vt:lpstr>
      <vt:lpstr>Презентация PowerPoint</vt:lpstr>
      <vt:lpstr>Conclusion</vt:lpstr>
      <vt:lpstr>Thank you for your attention!</vt:lpstr>
    </vt:vector>
  </TitlesOfParts>
  <Company>IKFIA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Наблюдения поляризационного джета по наземным, спутниковым и GNSS данными.</dc:title>
  <dc:creator>Данилов Спиридон Ильич</dc:creator>
  <cp:lastModifiedBy>Пользователь</cp:lastModifiedBy>
  <cp:revision>92</cp:revision>
  <dcterms:created xsi:type="dcterms:W3CDTF">2024-04-09T06:16:31Z</dcterms:created>
  <dcterms:modified xsi:type="dcterms:W3CDTF">2024-09-03T03:04:20Z</dcterms:modified>
</cp:coreProperties>
</file>