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Default Extension="gif" ContentType="image/gif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media/image8.jpg" ContentType="image/png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6"/>
  </p:notesMasterIdLst>
  <p:sldIdLst>
    <p:sldId id="260" r:id="rId2"/>
    <p:sldId id="267" r:id="rId3"/>
    <p:sldId id="261" r:id="rId4"/>
    <p:sldId id="266" r:id="rId5"/>
    <p:sldId id="262" r:id="rId6"/>
    <p:sldId id="265" r:id="rId7"/>
    <p:sldId id="269" r:id="rId8"/>
    <p:sldId id="264" r:id="rId9"/>
    <p:sldId id="273" r:id="rId10"/>
    <p:sldId id="270" r:id="rId11"/>
    <p:sldId id="271" r:id="rId12"/>
    <p:sldId id="272" r:id="rId13"/>
    <p:sldId id="274" r:id="rId14"/>
    <p:sldId id="263" r:id="rId15"/>
  </p:sldIdLst>
  <p:sldSz cx="12190413" cy="6859588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1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8F8F8"/>
    <a:srgbClr val="1D56F5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16993" autoAdjust="0"/>
    <p:restoredTop sz="94660"/>
  </p:normalViewPr>
  <p:slideViewPr>
    <p:cSldViewPr>
      <p:cViewPr varScale="1">
        <p:scale>
          <a:sx n="89" d="100"/>
          <a:sy n="89" d="100"/>
        </p:scale>
        <p:origin x="374" y="77"/>
      </p:cViewPr>
      <p:guideLst>
        <p:guide orient="horz" pos="2161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viewProps" Target="viewProps.xml"/><Relationship Id="rId3" Type="http://schemas.openxmlformats.org/officeDocument/2006/relationships/slide" Target="slides/slide2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presProps" Target="presProps.xml"/><Relationship Id="rId2" Type="http://schemas.openxmlformats.org/officeDocument/2006/relationships/slide" Target="slides/slide1.xml"/><Relationship Id="rId16" Type="http://schemas.openxmlformats.org/officeDocument/2006/relationships/notesMaster" Target="notesMasters/notesMaster1.xml"/><Relationship Id="rId20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theme" Target="theme/theme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9438948C-9E12-4239-A708-0DE3BB95C26B}" type="datetimeFigureOut">
              <a:rPr lang="ru-RU" smtClean="0"/>
              <a:t>03.09.2024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7388" y="1143000"/>
            <a:ext cx="5483225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D9A3239-8D09-47C5-9324-5E915603A3E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022724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914282" y="2130921"/>
            <a:ext cx="10361851" cy="1470366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828563" y="3887100"/>
            <a:ext cx="8533289" cy="1753006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188F070-516F-4D3F-932E-93645B59129E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765867439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C835AD9-DF30-4EEF-9C34-7D79C3D8BBB5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25641418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838050" y="274702"/>
            <a:ext cx="2742843" cy="5852880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609522" y="274702"/>
            <a:ext cx="8025355" cy="5852880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4955AA2-AEA3-4EE7-83F5-DD0AFF041A6E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401033482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78BAC9-3253-435D-BE9E-AE477B255253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7002031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62960" y="4407922"/>
            <a:ext cx="10361851" cy="1362390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962960" y="2907386"/>
            <a:ext cx="10361851" cy="1500534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9B228D-51D1-4D7A-800C-B58F586D9EF4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2107431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609522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96794" y="1600572"/>
            <a:ext cx="5384099" cy="4527011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15F30EA3-472A-41B6-AEFF-46290547A740}" type="datetime1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6613715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535469"/>
            <a:ext cx="5386216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09521" y="2175378"/>
            <a:ext cx="5386216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92562" y="1535469"/>
            <a:ext cx="5388332" cy="639911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92562" y="2175378"/>
            <a:ext cx="5388332" cy="3952203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202BCFB-C24B-41C4-9F3F-88F0060D6661}" type="datetime1">
              <a:rPr lang="ru-RU" smtClean="0"/>
              <a:t>03.09.2024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655437064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35E92ED-7DAB-4FB5-9513-47B13BD26D80}" type="datetime1">
              <a:rPr lang="ru-RU" smtClean="0"/>
              <a:t>03.09.2024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79523015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1232A86-A1B8-43D7-9229-526606E2719A}" type="datetime1">
              <a:rPr lang="ru-RU" smtClean="0"/>
              <a:t>03.09.2024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601152277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3" y="273112"/>
            <a:ext cx="4010562" cy="116232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66114" y="273116"/>
            <a:ext cx="6814779" cy="5854469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523" y="1435436"/>
            <a:ext cx="4010562" cy="46921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FC7DC25-0723-4408-8B16-77465EAE7012}" type="datetime1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019646282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2389406" y="4801712"/>
            <a:ext cx="7314248" cy="56687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2389406" y="612916"/>
            <a:ext cx="7314248" cy="4115753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2389406" y="5368582"/>
            <a:ext cx="7314248" cy="805049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F53A0C5C-A1AA-4570-8668-A0C39D2E04AA}" type="datetime1">
              <a:rPr lang="ru-RU" smtClean="0"/>
              <a:t>03.09.2024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906563377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image" Target="../media/image1.jpg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13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521" y="274702"/>
            <a:ext cx="10971372" cy="1143265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609521" y="1600572"/>
            <a:ext cx="10971372" cy="4527011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609521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D21CF8F2-E3D6-47D8-A714-5BB1B3DB29CC}" type="datetime1">
              <a:rPr lang="ru-RU" smtClean="0"/>
              <a:t>03.09.2024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165059" y="6357822"/>
            <a:ext cx="3860297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736463" y="6357822"/>
            <a:ext cx="2844430" cy="365210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41B291F-C923-47F0-A516-5E5E077D14F5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22974543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hf hdr="0" ftr="0" dt="0"/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jpeg"/><Relationship Id="rId2" Type="http://schemas.openxmlformats.org/officeDocument/2006/relationships/image" Target="../media/image2.jp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pn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.png"/><Relationship Id="rId5" Type="http://schemas.microsoft.com/office/2007/relationships/hdphoto" Target="../media/hdphoto1.wdp"/><Relationship Id="rId4" Type="http://schemas.openxmlformats.org/officeDocument/2006/relationships/image" Target="../media/image15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png"/><Relationship Id="rId2" Type="http://schemas.openxmlformats.org/officeDocument/2006/relationships/image" Target="../media/image5.gif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g"/><Relationship Id="rId2" Type="http://schemas.openxmlformats.org/officeDocument/2006/relationships/image" Target="../media/image7.png"/><Relationship Id="rId1" Type="http://schemas.openxmlformats.org/officeDocument/2006/relationships/slideLayout" Target="../slideLayouts/slideLayout2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png"/><Relationship Id="rId2" Type="http://schemas.openxmlformats.org/officeDocument/2006/relationships/image" Target="../media/image90.png"/><Relationship Id="rId1" Type="http://schemas.openxmlformats.org/officeDocument/2006/relationships/slideLayout" Target="../slideLayouts/slideLayout2.xml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2" Type="http://schemas.openxmlformats.org/officeDocument/2006/relationships/image" Target="../media/image12.jpg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дзаголовок 4"/>
          <p:cNvSpPr txBox="1">
            <a:spLocks/>
          </p:cNvSpPr>
          <p:nvPr/>
        </p:nvSpPr>
        <p:spPr>
          <a:xfrm>
            <a:off x="190550" y="4221882"/>
            <a:ext cx="9301274" cy="984743"/>
          </a:xfrm>
          <a:prstGeom prst="rect">
            <a:avLst/>
          </a:prstGeom>
        </p:spPr>
        <p:txBody>
          <a:bodyPr vert="horz" lIns="91440" tIns="45720" rIns="91440" bIns="45720" rtlCol="0">
            <a:normAutofit fontScale="92500" lnSpcReduction="20000"/>
          </a:bodyPr>
          <a:lstStyle>
            <a:lvl1pPr marL="342900" indent="-3429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32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1pPr>
            <a:lvl2pPr marL="742950" indent="-28575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8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2pPr>
            <a:lvl3pPr marL="1143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4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3pPr>
            <a:lvl4pPr marL="1600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–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4pPr>
            <a:lvl5pPr marL="20574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»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5pPr>
            <a:lvl6pPr marL="25146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9718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4290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886200" indent="-228600" algn="l" defTabSz="914400" rtl="0" eaLnBrk="1" latinLnBrk="0" hangingPunct="1">
              <a:spcBef>
                <a:spcPct val="20000"/>
              </a:spcBef>
              <a:buFont typeface="Arial" pitchFamily="34" charset="0"/>
              <a:buChar char="•"/>
              <a:defRPr sz="2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pPr marL="0" indent="0">
              <a:buNone/>
            </a:pPr>
            <a:r>
              <a:rPr lang="en-US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Cedrik</a:t>
            </a:r>
            <a:r>
              <a:rPr lang="en-U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M. V.</a:t>
            </a:r>
          </a:p>
          <a:p>
            <a:pPr marL="0" indent="0">
              <a:buNone/>
            </a:pPr>
            <a:r>
              <a:rPr lang="en-US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Ph.D</a:t>
            </a:r>
            <a:r>
              <a:rPr lang="en-U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</a:t>
            </a:r>
            <a:r>
              <a:rPr lang="en-US" dirty="0" err="1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Podlesnyi</a:t>
            </a:r>
            <a:r>
              <a:rPr lang="en-US" dirty="0" smtClean="0">
                <a:solidFill>
                  <a:srgbClr val="002060"/>
                </a:solidFill>
                <a:latin typeface="+mj-lt"/>
                <a:cs typeface="Times New Roman" pitchFamily="18" charset="0"/>
              </a:rPr>
              <a:t> A. V.</a:t>
            </a:r>
            <a:endParaRPr lang="ru-RU" dirty="0">
              <a:solidFill>
                <a:srgbClr val="002060"/>
              </a:solidFill>
              <a:latin typeface="+mj-lt"/>
              <a:cs typeface="Times New Roman" pitchFamily="18" charset="0"/>
            </a:endParaRPr>
          </a:p>
        </p:txBody>
      </p:sp>
      <p:sp>
        <p:nvSpPr>
          <p:cNvPr id="8" name="Заголовок 4"/>
          <p:cNvSpPr txBox="1">
            <a:spLocks/>
          </p:cNvSpPr>
          <p:nvPr/>
        </p:nvSpPr>
        <p:spPr>
          <a:xfrm>
            <a:off x="262558" y="1989634"/>
            <a:ext cx="11279108" cy="1296145"/>
          </a:xfrm>
          <a:prstGeom prst="rect">
            <a:avLst/>
          </a:prstGeom>
        </p:spPr>
        <p:txBody>
          <a:bodyPr vert="horz" lIns="91440" tIns="45720" rIns="91440" bIns="45720" rtlCol="0" anchor="ctr">
            <a:normAutofit fontScale="92500" lnSpcReduction="10000"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tx1"/>
                </a:solidFill>
                <a:latin typeface="+mj-lt"/>
                <a:ea typeface="+mj-ea"/>
                <a:cs typeface="+mj-cs"/>
              </a:defRPr>
            </a:lvl1pPr>
          </a:lstStyle>
          <a:p>
            <a:r>
              <a:rPr lang="ru-RU" dirty="0" smtClean="0">
                <a:solidFill>
                  <a:srgbClr val="002060"/>
                </a:solidFill>
                <a:cs typeface="Times New Roman" pitchFamily="18" charset="0"/>
              </a:rPr>
              <a:t> 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Observing of earthquake on 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0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2</a:t>
            </a:r>
            <a:r>
              <a:rPr lang="en-US" dirty="0" smtClean="0">
                <a:solidFill>
                  <a:srgbClr val="002060"/>
                </a:solidFill>
                <a:cs typeface="Times New Roman" pitchFamily="18" charset="0"/>
              </a:rPr>
              <a:t>.04.24 </a:t>
            </a:r>
            <a:r>
              <a:rPr lang="en-US" dirty="0">
                <a:solidFill>
                  <a:srgbClr val="002060"/>
                </a:solidFill>
                <a:cs typeface="Times New Roman" pitchFamily="18" charset="0"/>
              </a:rPr>
              <a:t>in Taiwan according "Ionosonde-MS" data</a:t>
            </a:r>
            <a:endParaRPr lang="ru-RU" dirty="0">
              <a:solidFill>
                <a:srgbClr val="002060"/>
              </a:solidFill>
              <a:cs typeface="Times New Roman" pitchFamily="18" charset="0"/>
            </a:endParaRPr>
          </a:p>
        </p:txBody>
      </p:sp>
      <p:pic>
        <p:nvPicPr>
          <p:cNvPr id="4" name="Picture 2" descr="http://bsfp.iszf.irk.ru/sites/default/files/school/logo_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34" y="6130214"/>
            <a:ext cx="2448272" cy="6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http://bsfp.iszf.irk.ru/sites/default/files/school/logo_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66814" y="6142728"/>
            <a:ext cx="2448272" cy="6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Picture 2" descr="http://bsfp.iszf.irk.ru/sites/default/files/school/logo_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87094" y="6142728"/>
            <a:ext cx="2448272" cy="6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9" name="Picture 2" descr="http://bsfp.iszf.irk.ru/sites/default/files/school/logo_2024.jpg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07374" y="6129852"/>
            <a:ext cx="2448272" cy="614115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http://bsfp.iszf.irk.ru/sites/default/files/school/logo_2024.jpg"/>
          <p:cNvPicPr>
            <a:picLocks noChangeAspect="1" noChangeArrowheads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r="26472"/>
          <a:stretch/>
        </p:blipFill>
        <p:spPr bwMode="auto">
          <a:xfrm>
            <a:off x="10127654" y="6094090"/>
            <a:ext cx="1800000" cy="614047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1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3004415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83038" y="1053530"/>
            <a:ext cx="7488832" cy="571844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Sound velocity </a:t>
            </a:r>
            <a:r>
              <a:rPr lang="en-US" dirty="0">
                <a:solidFill>
                  <a:srgbClr val="002060"/>
                </a:solidFill>
              </a:rPr>
              <a:t>profile calculation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10</a:t>
            </a:fld>
            <a:endParaRPr lang="ru-RU" sz="1600" dirty="0">
              <a:solidFill>
                <a:srgbClr val="002060"/>
              </a:solidFill>
            </a:endParaRPr>
          </a:p>
        </p:txBody>
      </p:sp>
      <mc:AlternateContent xmlns:mc="http://schemas.openxmlformats.org/markup-compatibility/2006" xmlns:a14="http://schemas.microsoft.com/office/drawing/2010/main">
        <mc:Choice Requires="a14">
          <p:sp>
            <p:nvSpPr>
              <p:cNvPr id="7" name="Прямоугольник 6"/>
              <p:cNvSpPr/>
              <p:nvPr/>
            </p:nvSpPr>
            <p:spPr>
              <a:xfrm>
                <a:off x="7751390" y="2376978"/>
                <a:ext cx="1307537" cy="427746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sSub>
                        <m:sSubPr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sSub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𝑉</m:t>
                          </m:r>
                        </m:e>
                        <m:sub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𝑠</m:t>
                          </m:r>
                        </m:sub>
                      </m:sSub>
                      <m:r>
                        <a:rPr lang="ru-RU" i="0">
                          <a:latin typeface="Cambria Math" panose="02040503050406030204" pitchFamily="18" charset="0"/>
                        </a:rPr>
                        <m:t>=</m:t>
                      </m:r>
                      <m:rad>
                        <m:radPr>
                          <m:degHide m:val="on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radPr>
                        <m:deg/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𝛾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𝑅𝑇</m:t>
                          </m:r>
                        </m:e>
                      </m:ra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7" name="Прямоугольник 6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7751390" y="2376978"/>
                <a:ext cx="1307537" cy="427746"/>
              </a:xfrm>
              <a:prstGeom prst="rect">
                <a:avLst/>
              </a:prstGeom>
              <a:blipFill>
                <a:blip r:embed="rId3"/>
                <a:stretch>
                  <a:fillRect b="-4286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sp>
        <p:nvSpPr>
          <p:cNvPr id="8" name="TextBox 7"/>
          <p:cNvSpPr txBox="1"/>
          <p:nvPr/>
        </p:nvSpPr>
        <p:spPr>
          <a:xfrm>
            <a:off x="5231110" y="5849990"/>
            <a:ext cx="6784124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1500" i="1" baseline="62000" dirty="0" smtClean="0"/>
              <a:t>1</a:t>
            </a:r>
            <a:r>
              <a:rPr lang="en-US" sz="1400" i="1" dirty="0" smtClean="0"/>
              <a:t>Nonlinear </a:t>
            </a:r>
            <a:r>
              <a:rPr lang="en-US" sz="1400" i="1" dirty="0"/>
              <a:t>acoustic waves in the viscous </a:t>
            </a:r>
            <a:r>
              <a:rPr lang="en-US" sz="1400" i="1" dirty="0" smtClean="0"/>
              <a:t>thermosphere </a:t>
            </a:r>
            <a:r>
              <a:rPr lang="en-US" sz="1400" i="1" dirty="0"/>
              <a:t>and ionosphere above </a:t>
            </a:r>
            <a:r>
              <a:rPr lang="en-US" sz="1400" i="1" dirty="0" smtClean="0"/>
              <a:t>earthquake / Chum et al./ Journal </a:t>
            </a:r>
            <a:r>
              <a:rPr lang="en-US" sz="1400" i="1" dirty="0"/>
              <a:t>of Geophysical Research: Space </a:t>
            </a:r>
            <a:r>
              <a:rPr lang="en-US" sz="1400" i="1" dirty="0" smtClean="0"/>
              <a:t>Physics Vol. 121 Issue 12 PP. 126-137, 2016</a:t>
            </a:r>
            <a:endParaRPr lang="en-US" sz="1400" i="1" dirty="0"/>
          </a:p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015086" y="1771828"/>
            <a:ext cx="7000148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 </a:t>
            </a:r>
            <a:r>
              <a:rPr lang="en-US" dirty="0" smtClean="0"/>
              <a:t>sound velocity was </a:t>
            </a:r>
            <a:r>
              <a:rPr lang="en-US" dirty="0"/>
              <a:t>calculated according to the following </a:t>
            </a:r>
            <a:r>
              <a:rPr lang="en-US" dirty="0" smtClean="0"/>
              <a:t>expression[</a:t>
            </a:r>
            <a:r>
              <a:rPr lang="ru-RU" dirty="0" smtClean="0"/>
              <a:t>1</a:t>
            </a:r>
            <a:r>
              <a:rPr lang="en-US" dirty="0" smtClean="0"/>
              <a:t>]:</a:t>
            </a:r>
            <a:endParaRPr lang="ru-RU" dirty="0"/>
          </a:p>
        </p:txBody>
      </p:sp>
      <p:sp>
        <p:nvSpPr>
          <p:cNvPr id="10" name="TextBox 9"/>
          <p:cNvSpPr txBox="1"/>
          <p:nvPr/>
        </p:nvSpPr>
        <p:spPr>
          <a:xfrm>
            <a:off x="5127539" y="2925991"/>
            <a:ext cx="4496059" cy="9233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/>
              <a:t>Therefore, at the beginning, an altitude temperature profile was </a:t>
            </a:r>
            <a:endParaRPr lang="ru-RU" dirty="0" smtClean="0"/>
          </a:p>
          <a:p>
            <a:r>
              <a:rPr lang="en-US" dirty="0"/>
              <a:t>o</a:t>
            </a:r>
            <a:r>
              <a:rPr lang="en-US" dirty="0" smtClean="0"/>
              <a:t>btained</a:t>
            </a:r>
            <a:r>
              <a:rPr lang="ru-RU" dirty="0" smtClean="0"/>
              <a:t> </a:t>
            </a:r>
            <a:r>
              <a:rPr lang="en-US" dirty="0" smtClean="0"/>
              <a:t>with NRLMSIS 2.1 model.</a:t>
            </a:r>
            <a:endParaRPr lang="ru-RU" dirty="0"/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4" cstate="print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sharpenSoften amount="-5000"/>
                    </a14:imgEffect>
                    <a14:imgEffect>
                      <a14:saturation sat="31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63558" y="2976342"/>
            <a:ext cx="2664296" cy="2724504"/>
          </a:xfrm>
          <a:prstGeom prst="rect">
            <a:avLst/>
          </a:prstGeom>
          <a:solidFill>
            <a:srgbClr val="F8F8F8">
              <a:alpha val="0"/>
            </a:srgbClr>
          </a:solidFill>
        </p:spPr>
      </p:pic>
      <p:pic>
        <p:nvPicPr>
          <p:cNvPr id="11" name="Объект 10"/>
          <p:cNvPicPr>
            <a:picLocks noGrp="1" noChangeAspect="1"/>
          </p:cNvPicPr>
          <p:nvPr>
            <p:ph idx="1"/>
          </p:nvPr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550" y="1305008"/>
            <a:ext cx="4680520" cy="4879020"/>
          </a:xfrm>
        </p:spPr>
      </p:pic>
    </p:spTree>
    <p:extLst>
      <p:ext uri="{BB962C8B-B14F-4D97-AF65-F5344CB8AC3E}">
        <p14:creationId xmlns:p14="http://schemas.microsoft.com/office/powerpoint/2010/main" val="212820053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982638" y="117426"/>
            <a:ext cx="10971372" cy="1296144"/>
          </a:xfrm>
        </p:spPr>
        <p:txBody>
          <a:bodyPr>
            <a:noAutofit/>
          </a:bodyPr>
          <a:lstStyle/>
          <a:p>
            <a:r>
              <a:rPr lang="en-US" sz="2800" dirty="0">
                <a:solidFill>
                  <a:srgbClr val="002060"/>
                </a:solidFill>
              </a:rPr>
              <a:t>C</a:t>
            </a:r>
            <a:r>
              <a:rPr lang="en-US" sz="2800" dirty="0" smtClean="0">
                <a:solidFill>
                  <a:srgbClr val="002060"/>
                </a:solidFill>
              </a:rPr>
              <a:t>omparison </a:t>
            </a:r>
            <a:r>
              <a:rPr lang="en-US" sz="2800" dirty="0">
                <a:solidFill>
                  <a:srgbClr val="002060"/>
                </a:solidFill>
              </a:rPr>
              <a:t>of the calculated sound </a:t>
            </a:r>
            <a:r>
              <a:rPr lang="en-US" sz="2800" dirty="0" smtClean="0">
                <a:solidFill>
                  <a:srgbClr val="002060"/>
                </a:solidFill>
              </a:rPr>
              <a:t>velocity profile (red solid line) </a:t>
            </a:r>
            <a:r>
              <a:rPr lang="en-US" sz="2800" dirty="0">
                <a:solidFill>
                  <a:srgbClr val="002060"/>
                </a:solidFill>
              </a:rPr>
              <a:t>with the </a:t>
            </a:r>
            <a:r>
              <a:rPr lang="en-US" sz="2800" dirty="0" smtClean="0">
                <a:solidFill>
                  <a:srgbClr val="002060"/>
                </a:solidFill>
              </a:rPr>
              <a:t>measured </a:t>
            </a:r>
            <a:r>
              <a:rPr lang="en-US" sz="2800" dirty="0" err="1" smtClean="0">
                <a:solidFill>
                  <a:srgbClr val="002060"/>
                </a:solidFill>
              </a:rPr>
              <a:t>disturbation</a:t>
            </a:r>
            <a:r>
              <a:rPr lang="en-US" sz="2800" dirty="0" smtClean="0">
                <a:solidFill>
                  <a:srgbClr val="002060"/>
                </a:solidFill>
              </a:rPr>
              <a:t> propagation velocity (violet dashed line)</a:t>
            </a:r>
            <a:endParaRPr lang="ru-RU" sz="2800" dirty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11</a:t>
            </a:fld>
            <a:endParaRPr lang="ru-RU" sz="1600" dirty="0">
              <a:solidFill>
                <a:srgbClr val="002060"/>
              </a:solidFill>
            </a:endParaRPr>
          </a:p>
        </p:txBody>
      </p:sp>
      <p:grpSp>
        <p:nvGrpSpPr>
          <p:cNvPr id="6" name="Группа 5"/>
          <p:cNvGrpSpPr/>
          <p:nvPr/>
        </p:nvGrpSpPr>
        <p:grpSpPr>
          <a:xfrm>
            <a:off x="3502918" y="1267406"/>
            <a:ext cx="5472608" cy="5455626"/>
            <a:chOff x="3502918" y="1267406"/>
            <a:chExt cx="5472608" cy="5455626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3574926" y="1267406"/>
              <a:ext cx="5305553" cy="5455626"/>
            </a:xfrm>
            <a:prstGeom prst="rect">
              <a:avLst/>
            </a:prstGeom>
          </p:spPr>
        </p:pic>
        <p:sp>
          <p:nvSpPr>
            <p:cNvPr id="3" name="Прямоугольник 2"/>
            <p:cNvSpPr/>
            <p:nvPr/>
          </p:nvSpPr>
          <p:spPr>
            <a:xfrm>
              <a:off x="3502918" y="1267406"/>
              <a:ext cx="5472608" cy="290180"/>
            </a:xfrm>
            <a:prstGeom prst="rect">
              <a:avLst/>
            </a:prstGeom>
            <a:solidFill>
              <a:schemeClr val="bg1"/>
            </a:solidFill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20861314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06574" y="693490"/>
            <a:ext cx="10971372" cy="1143265"/>
          </a:xfrm>
        </p:spPr>
        <p:txBody>
          <a:bodyPr/>
          <a:lstStyle/>
          <a:p>
            <a:r>
              <a:rPr lang="en-US" dirty="0">
                <a:solidFill>
                  <a:srgbClr val="002060"/>
                </a:solidFill>
              </a:rPr>
              <a:t>Conclusions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50590" y="1600572"/>
            <a:ext cx="11089232" cy="4925566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en-US" sz="2600" dirty="0">
                <a:solidFill>
                  <a:srgbClr val="002060"/>
                </a:solidFill>
              </a:rPr>
              <a:t>In this paper confirmed the conclusions regarding the value of the horizontal propagation speed of the seismic wave and the propagation time of the sound wave to the heights of the </a:t>
            </a:r>
            <a:r>
              <a:rPr lang="en-US" sz="2600" dirty="0" smtClean="0">
                <a:solidFill>
                  <a:srgbClr val="002060"/>
                </a:solidFill>
              </a:rPr>
              <a:t>F </a:t>
            </a:r>
            <a:r>
              <a:rPr lang="en-US" sz="2600" dirty="0">
                <a:solidFill>
                  <a:srgbClr val="002060"/>
                </a:solidFill>
              </a:rPr>
              <a:t>layer, made earlier by other authors in their papers</a:t>
            </a:r>
            <a:r>
              <a:rPr lang="ru-RU" sz="2600" dirty="0">
                <a:solidFill>
                  <a:srgbClr val="002060"/>
                </a:solidFill>
              </a:rPr>
              <a:t>. </a:t>
            </a:r>
          </a:p>
          <a:p>
            <a:pPr marL="0" indent="457200" algn="just">
              <a:buNone/>
            </a:pPr>
            <a:r>
              <a:rPr lang="en-US" sz="2600" dirty="0">
                <a:solidFill>
                  <a:srgbClr val="002060"/>
                </a:solidFill>
              </a:rPr>
              <a:t>Offered and implemented is a technique of determining the </a:t>
            </a:r>
            <a:r>
              <a:rPr lang="en-US" sz="2600" dirty="0" smtClean="0">
                <a:solidFill>
                  <a:srgbClr val="002060"/>
                </a:solidFill>
              </a:rPr>
              <a:t>propagation velocity </a:t>
            </a:r>
            <a:r>
              <a:rPr lang="en-US" sz="2600" dirty="0">
                <a:solidFill>
                  <a:srgbClr val="002060"/>
                </a:solidFill>
              </a:rPr>
              <a:t>of disturbances in the ionosphere caused by an earthquake</a:t>
            </a:r>
            <a:r>
              <a:rPr lang="en-US" sz="2600" dirty="0" smtClean="0">
                <a:solidFill>
                  <a:srgbClr val="002060"/>
                </a:solidFill>
              </a:rPr>
              <a:t>. </a:t>
            </a:r>
            <a:endParaRPr lang="en-US" sz="2600" dirty="0" smtClean="0">
              <a:solidFill>
                <a:srgbClr val="002060"/>
              </a:solidFill>
            </a:endParaRPr>
          </a:p>
          <a:p>
            <a:pPr marL="0" indent="457200" algn="just">
              <a:buNone/>
            </a:pPr>
            <a:r>
              <a:rPr lang="en-US" sz="2600" dirty="0" smtClean="0">
                <a:solidFill>
                  <a:srgbClr val="002060"/>
                </a:solidFill>
              </a:rPr>
              <a:t>The </a:t>
            </a:r>
            <a:r>
              <a:rPr lang="en-US" sz="2600" dirty="0">
                <a:solidFill>
                  <a:srgbClr val="002060"/>
                </a:solidFill>
              </a:rPr>
              <a:t>average disturbance propagation velocity in the case considered in this study was 1356 m/s in the altitude range of 130-250 </a:t>
            </a:r>
            <a:r>
              <a:rPr lang="en-US" sz="2600" dirty="0" smtClean="0">
                <a:solidFill>
                  <a:srgbClr val="002060"/>
                </a:solidFill>
              </a:rPr>
              <a:t>km.</a:t>
            </a:r>
            <a:r>
              <a:rPr lang="ru-RU" sz="2600" dirty="0" smtClean="0">
                <a:solidFill>
                  <a:srgbClr val="002060"/>
                </a:solidFill>
              </a:rPr>
              <a:t> </a:t>
            </a:r>
            <a:r>
              <a:rPr lang="en-US" sz="2600" dirty="0">
                <a:solidFill>
                  <a:srgbClr val="002060"/>
                </a:solidFill>
              </a:rPr>
              <a:t>This indicates the </a:t>
            </a:r>
            <a:r>
              <a:rPr lang="en-US" sz="2600" dirty="0">
                <a:solidFill>
                  <a:srgbClr val="002060"/>
                </a:solidFill>
              </a:rPr>
              <a:t>non-sonic </a:t>
            </a:r>
            <a:r>
              <a:rPr lang="en-US" sz="2600" dirty="0">
                <a:solidFill>
                  <a:srgbClr val="002060"/>
                </a:solidFill>
              </a:rPr>
              <a:t>origin of the propagation mechanism</a:t>
            </a:r>
            <a:r>
              <a:rPr lang="ru-RU" sz="2600" dirty="0" smtClean="0">
                <a:solidFill>
                  <a:srgbClr val="002060"/>
                </a:solidFill>
              </a:rPr>
              <a:t>.</a:t>
            </a:r>
            <a:endParaRPr lang="en-US" sz="2600" dirty="0" smtClean="0">
              <a:solidFill>
                <a:srgbClr val="002060"/>
              </a:solidFill>
            </a:endParaRPr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12</a:t>
            </a:fld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23586608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mtClean="0"/>
              <a:t>13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2401467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Рисунок 3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10630" y="32563"/>
            <a:ext cx="8817149" cy="6880284"/>
          </a:xfrm>
          <a:prstGeom prst="rect">
            <a:avLst/>
          </a:prstGeom>
        </p:spPr>
      </p:pic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91550" y="6382122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14</a:t>
            </a:fld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8571055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34566" y="837506"/>
            <a:ext cx="10971372" cy="864096"/>
          </a:xfrm>
        </p:spPr>
        <p:txBody>
          <a:bodyPr/>
          <a:lstStyle/>
          <a:p>
            <a:r>
              <a:rPr lang="en-US" dirty="0" smtClean="0">
                <a:solidFill>
                  <a:srgbClr val="002060"/>
                </a:solidFill>
              </a:rPr>
              <a:t>Introduction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478582" y="1701602"/>
            <a:ext cx="11449272" cy="5021430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en-US" sz="2400" dirty="0" smtClean="0"/>
              <a:t>In </a:t>
            </a:r>
            <a:r>
              <a:rPr lang="en-US" sz="2400" dirty="0"/>
              <a:t>this paper we study ionospheric irregularities caused by Taiwan earthquake </a:t>
            </a:r>
            <a:r>
              <a:rPr lang="en-US" sz="2400" dirty="0" smtClean="0"/>
              <a:t>02.04.2024 </a:t>
            </a:r>
            <a:r>
              <a:rPr lang="en-US" sz="2400" dirty="0"/>
              <a:t>(23.77 N, 121.67 E) at a distance of 3500 km from the epicenter.</a:t>
            </a:r>
          </a:p>
          <a:p>
            <a:pPr marL="0" indent="457200" algn="just">
              <a:buNone/>
            </a:pPr>
            <a:r>
              <a:rPr lang="en-US" sz="2400" dirty="0"/>
              <a:t>Strong earthquakes are the source of a seismic wave that generates a powerful acoustic wave that can reach ionospheric heights and cause disturbances there.</a:t>
            </a:r>
            <a:r>
              <a:rPr lang="ru-RU" sz="2400" dirty="0" smtClean="0"/>
              <a:t> </a:t>
            </a:r>
            <a:r>
              <a:rPr lang="en-US" sz="2400" dirty="0"/>
              <a:t>The study of ionospheric responses to such events allows us to understand the mechanisms of energy transfer from sources located in the lower part of the atmosphere</a:t>
            </a:r>
            <a:r>
              <a:rPr lang="ru-RU" sz="2400" dirty="0" smtClean="0"/>
              <a:t>. </a:t>
            </a:r>
          </a:p>
          <a:p>
            <a:pPr marL="0" indent="457200" algn="just">
              <a:buNone/>
            </a:pPr>
            <a:r>
              <a:rPr lang="en-US" sz="2400" dirty="0" smtClean="0"/>
              <a:t>The </a:t>
            </a:r>
            <a:r>
              <a:rPr lang="en-US" sz="2400" dirty="0"/>
              <a:t>difficulty in detecting of response on earthquake  with an </a:t>
            </a:r>
            <a:r>
              <a:rPr lang="en-US" sz="2400" dirty="0" err="1"/>
              <a:t>ionosonde</a:t>
            </a:r>
            <a:r>
              <a:rPr lang="en-US" sz="2400" dirty="0"/>
              <a:t> is that it is a fast process, </a:t>
            </a:r>
            <a:r>
              <a:rPr lang="en-US" sz="2400" dirty="0" smtClean="0"/>
              <a:t>requiring temporal resolution of measurement 1 minute or better</a:t>
            </a:r>
            <a:r>
              <a:rPr lang="ru-RU" sz="2400" dirty="0" smtClean="0"/>
              <a:t>.</a:t>
            </a:r>
            <a:r>
              <a:rPr lang="en-US" sz="2400" dirty="0" smtClean="0"/>
              <a:t> In this work we use data with 15s temporal resolution obtained with </a:t>
            </a:r>
            <a:r>
              <a:rPr lang="en-US" sz="2400" dirty="0" err="1" smtClean="0"/>
              <a:t>Ionosonde</a:t>
            </a:r>
            <a:r>
              <a:rPr lang="en-US" sz="2400" dirty="0" smtClean="0"/>
              <a:t>-MS.</a:t>
            </a:r>
            <a:endParaRPr lang="en-US" sz="2400" dirty="0"/>
          </a:p>
          <a:p>
            <a:pPr marL="0" indent="457200" algn="just">
              <a:buNone/>
            </a:pPr>
            <a:endParaRPr lang="ru-RU" sz="2200" dirty="0"/>
          </a:p>
          <a:p>
            <a:pPr marL="0" indent="457200" algn="just">
              <a:buNone/>
            </a:pPr>
            <a:endParaRPr lang="en-US" sz="1600" i="1" dirty="0" smtClean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2</a:t>
            </a:fld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8477009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615486" y="985953"/>
            <a:ext cx="3605975" cy="1143265"/>
          </a:xfrm>
        </p:spPr>
        <p:txBody>
          <a:bodyPr>
            <a:normAutofit fontScale="90000"/>
          </a:bodyPr>
          <a:lstStyle/>
          <a:p>
            <a:r>
              <a:rPr lang="en-US" dirty="0" smtClean="0">
                <a:solidFill>
                  <a:srgbClr val="002060"/>
                </a:solidFill>
              </a:rPr>
              <a:t>Observation geometry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5" name="Объект 4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18542" y="1125538"/>
            <a:ext cx="9012623" cy="5521487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3</a:t>
            </a:fld>
            <a:endParaRPr lang="ru-RU" sz="1600" dirty="0">
              <a:solidFill>
                <a:srgbClr val="0070C0"/>
              </a:solidFill>
            </a:endParaRPr>
          </a:p>
        </p:txBody>
      </p:sp>
      <p:sp>
        <p:nvSpPr>
          <p:cNvPr id="4" name="TextBox 3"/>
          <p:cNvSpPr txBox="1"/>
          <p:nvPr/>
        </p:nvSpPr>
        <p:spPr>
          <a:xfrm>
            <a:off x="9335566" y="2421682"/>
            <a:ext cx="3024336" cy="181588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sz="2800" dirty="0" smtClean="0"/>
              <a:t>Origin time:</a:t>
            </a:r>
          </a:p>
          <a:p>
            <a:r>
              <a:rPr lang="en-US" sz="2800" dirty="0" smtClean="0"/>
              <a:t>2024/04/02 </a:t>
            </a:r>
          </a:p>
          <a:p>
            <a:r>
              <a:rPr lang="en-US" sz="2800" dirty="0" smtClean="0"/>
              <a:t>23:58:09 UTC </a:t>
            </a:r>
          </a:p>
          <a:p>
            <a:r>
              <a:rPr lang="en-US" sz="2800" dirty="0" smtClean="0"/>
              <a:t>Mag: 7.2</a:t>
            </a:r>
            <a:endParaRPr lang="ru-RU" sz="2800" dirty="0"/>
          </a:p>
        </p:txBody>
      </p:sp>
    </p:spTree>
    <p:extLst>
      <p:ext uri="{BB962C8B-B14F-4D97-AF65-F5344CB8AC3E}">
        <p14:creationId xmlns:p14="http://schemas.microsoft.com/office/powerpoint/2010/main" val="361823164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34966" y="693490"/>
            <a:ext cx="4320481" cy="1143265"/>
          </a:xfrm>
        </p:spPr>
        <p:txBody>
          <a:bodyPr/>
          <a:lstStyle/>
          <a:p>
            <a:r>
              <a:rPr lang="en-US" dirty="0" err="1" smtClean="0">
                <a:solidFill>
                  <a:srgbClr val="002060"/>
                </a:solidFill>
              </a:rPr>
              <a:t>Ionosonde</a:t>
            </a:r>
            <a:r>
              <a:rPr lang="en-US" dirty="0" smtClean="0">
                <a:solidFill>
                  <a:srgbClr val="002060"/>
                </a:solidFill>
              </a:rPr>
              <a:t>-MS</a:t>
            </a:r>
            <a:endParaRPr lang="ru-RU" dirty="0">
              <a:solidFill>
                <a:srgbClr val="002060"/>
              </a:solidFill>
            </a:endParaRP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190550" y="1600572"/>
            <a:ext cx="11665296" cy="4997574"/>
          </a:xfrm>
        </p:spPr>
        <p:txBody>
          <a:bodyPr>
            <a:normAutofit/>
          </a:bodyPr>
          <a:lstStyle/>
          <a:p>
            <a:pPr marL="0" indent="457200" algn="just">
              <a:buNone/>
            </a:pPr>
            <a:r>
              <a:rPr lang="en-US" sz="2400" dirty="0" smtClean="0"/>
              <a:t>“Ionosonde-MS” is digital ionosonde based on software defined radio (SDR) technology. It use continuous signal with linear frequency modulation (LFM or Chirp).</a:t>
            </a:r>
          </a:p>
          <a:p>
            <a:pPr marL="0" indent="457200" algn="just">
              <a:buNone/>
            </a:pPr>
            <a:r>
              <a:rPr lang="en-US" sz="2400" dirty="0" smtClean="0"/>
              <a:t>On time earthquake observing ionosonde works with following parameters:</a:t>
            </a:r>
          </a:p>
          <a:p>
            <a:pPr marL="0" indent="457200" algn="just">
              <a:buNone/>
            </a:pPr>
            <a:endParaRPr lang="en-US" sz="2400" dirty="0"/>
          </a:p>
          <a:p>
            <a:pPr marL="0" indent="457200" algn="just">
              <a:buNone/>
            </a:pPr>
            <a:endParaRPr lang="en-US" sz="2400" dirty="0" smtClean="0"/>
          </a:p>
          <a:p>
            <a:pPr marL="0" indent="457200" algn="just">
              <a:buNone/>
            </a:pPr>
            <a:endParaRPr lang="en-US" sz="2400" dirty="0"/>
          </a:p>
          <a:p>
            <a:pPr marL="0" indent="457200" algn="just">
              <a:buNone/>
            </a:pPr>
            <a:endParaRPr lang="en-US" sz="2400" dirty="0" smtClean="0"/>
          </a:p>
          <a:p>
            <a:pPr marL="0" indent="457200" algn="just">
              <a:buNone/>
            </a:pPr>
            <a:endParaRPr lang="en-US" sz="2400" dirty="0"/>
          </a:p>
          <a:p>
            <a:pPr marL="0" indent="457200" algn="just">
              <a:buNone/>
            </a:pPr>
            <a:endParaRPr lang="en-US" sz="2400" dirty="0" smtClean="0"/>
          </a:p>
          <a:p>
            <a:pPr marL="0" indent="457200" algn="just">
              <a:buNone/>
            </a:pPr>
            <a:endParaRPr lang="en-US" sz="2400" dirty="0"/>
          </a:p>
          <a:p>
            <a:pPr marL="0" indent="457200" algn="just">
              <a:buNone/>
            </a:pPr>
            <a:endParaRPr lang="ru-RU" sz="2400" dirty="0"/>
          </a:p>
        </p:txBody>
      </p:sp>
      <p:graphicFrame>
        <p:nvGraphicFramePr>
          <p:cNvPr id="4" name="Таблица 3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29053897"/>
              </p:ext>
            </p:extLst>
          </p:nvPr>
        </p:nvGraphicFramePr>
        <p:xfrm>
          <a:off x="766614" y="3069754"/>
          <a:ext cx="9289032" cy="3456385"/>
        </p:xfrm>
        <a:graphic>
          <a:graphicData uri="http://schemas.openxmlformats.org/drawingml/2006/table">
            <a:tbl>
              <a:tblPr firstRow="1" firstCol="1" bandRow="1">
                <a:tableStyleId>{5C22544A-7EE6-4342-B048-85BDC9FD1C3A}</a:tableStyleId>
              </a:tblPr>
              <a:tblGrid>
                <a:gridCol w="4644018">
                  <a:extLst>
                    <a:ext uri="{9D8B030D-6E8A-4147-A177-3AD203B41FA5}">
                      <a16:colId xmlns:a16="http://schemas.microsoft.com/office/drawing/2014/main" xmlns="" val="3645594040"/>
                    </a:ext>
                  </a:extLst>
                </a:gridCol>
                <a:gridCol w="4645014">
                  <a:extLst>
                    <a:ext uri="{9D8B030D-6E8A-4147-A177-3AD203B41FA5}">
                      <a16:colId xmlns:a16="http://schemas.microsoft.com/office/drawing/2014/main" xmlns="" val="1345483415"/>
                    </a:ext>
                  </a:extLst>
                </a:gridCol>
              </a:tblGrid>
              <a:tr h="638871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Signal type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b="0" dirty="0">
                          <a:solidFill>
                            <a:schemeClr val="tx1"/>
                          </a:solidFill>
                          <a:effectLst/>
                        </a:rPr>
                        <a:t>Linear frequency 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</a:rPr>
                        <a:t>modulation (Chirp</a:t>
                      </a:r>
                      <a:r>
                        <a:rPr lang="en-US" sz="1600" b="0" baseline="0" dirty="0" smtClean="0">
                          <a:solidFill>
                            <a:schemeClr val="tx1"/>
                          </a:solidFill>
                          <a:effectLst/>
                        </a:rPr>
                        <a:t> mode</a:t>
                      </a:r>
                      <a:r>
                        <a:rPr lang="en-US" sz="1600" b="0" dirty="0" smtClean="0">
                          <a:solidFill>
                            <a:schemeClr val="tx1"/>
                          </a:solidFill>
                          <a:effectLst/>
                        </a:rPr>
                        <a:t>)</a:t>
                      </a:r>
                      <a:endParaRPr lang="ru-RU" sz="1600" b="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059211470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Sounding signal power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15 W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71917024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Sounding frequency range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1-14 MHz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70355765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Frequency tuning rate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 MHz/s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940106373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Sounding period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15 s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355298389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TX and RX antennas type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Vertical </a:t>
                      </a:r>
                      <a:r>
                        <a:rPr lang="en-US" sz="1600" dirty="0" smtClean="0">
                          <a:solidFill>
                            <a:schemeClr val="tx1"/>
                          </a:solidFill>
                          <a:effectLst/>
                        </a:rPr>
                        <a:t>delta </a:t>
                      </a: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antennas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1887195603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Height resolution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ru-RU" sz="1600">
                          <a:solidFill>
                            <a:schemeClr val="tx1"/>
                          </a:solidFill>
                          <a:effectLst/>
                        </a:rPr>
                        <a:t>1</a:t>
                      </a:r>
                      <a:r>
                        <a:rPr lang="en-US" sz="1600">
                          <a:solidFill>
                            <a:schemeClr val="tx1"/>
                          </a:solidFill>
                          <a:effectLst/>
                        </a:rPr>
                        <a:t>.25 km</a:t>
                      </a:r>
                      <a:endParaRPr lang="ru-RU" sz="160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3119196383"/>
                  </a:ext>
                </a:extLst>
              </a:tr>
              <a:tr h="402502"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Frequency resolution 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tc>
                  <a:txBody>
                    <a:bodyPr/>
                    <a:lstStyle/>
                    <a:p>
                      <a:pPr algn="just">
                        <a:lnSpc>
                          <a:spcPct val="107000"/>
                        </a:lnSpc>
                        <a:spcAft>
                          <a:spcPts val="0"/>
                        </a:spcAft>
                      </a:pPr>
                      <a:r>
                        <a:rPr lang="en-US" sz="1600" dirty="0">
                          <a:solidFill>
                            <a:schemeClr val="tx1"/>
                          </a:solidFill>
                          <a:effectLst/>
                        </a:rPr>
                        <a:t>20 kHz</a:t>
                      </a:r>
                      <a:endParaRPr lang="ru-RU" sz="1600" dirty="0">
                        <a:solidFill>
                          <a:schemeClr val="tx1"/>
                        </a:solidFill>
                        <a:effectLst/>
                        <a:latin typeface="Calibri" panose="020F0502020204030204" pitchFamily="34" charset="0"/>
                        <a:ea typeface="Calibri" panose="020F0502020204030204" pitchFamily="34" charset="0"/>
                        <a:cs typeface="Times New Roman" panose="02020603050405020304" pitchFamily="18" charset="0"/>
                      </a:endParaRPr>
                    </a:p>
                  </a:txBody>
                  <a:tcPr marL="68580" marR="68580" marT="0" marB="0"/>
                </a:tc>
                <a:extLst>
                  <a:ext uri="{0D108BD9-81ED-4DB2-BD59-A6C34878D82A}">
                    <a16:rowId xmlns:a16="http://schemas.microsoft.com/office/drawing/2014/main" xmlns="" val="4269182456"/>
                  </a:ext>
                </a:extLst>
              </a:tr>
            </a:tbl>
          </a:graphicData>
        </a:graphic>
      </p:graphicFrame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4</a:t>
            </a:fld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163084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951190" y="1053530"/>
            <a:ext cx="6104180" cy="1584176"/>
          </a:xfrm>
        </p:spPr>
        <p:txBody>
          <a:bodyPr>
            <a:normAutofit fontScale="90000"/>
          </a:bodyPr>
          <a:lstStyle/>
          <a:p>
            <a:r>
              <a:rPr lang="en-US" dirty="0">
                <a:solidFill>
                  <a:srgbClr val="002060"/>
                </a:solidFill>
              </a:rPr>
              <a:t>I</a:t>
            </a:r>
            <a:r>
              <a:rPr lang="en-US" dirty="0" smtClean="0">
                <a:solidFill>
                  <a:srgbClr val="002060"/>
                </a:solidFill>
              </a:rPr>
              <a:t>onospheric irregularities on Tory vertical sounding </a:t>
            </a:r>
            <a:r>
              <a:rPr lang="en-US" dirty="0" err="1" smtClean="0">
                <a:solidFill>
                  <a:srgbClr val="002060"/>
                </a:solidFill>
              </a:rPr>
              <a:t>ionograms</a:t>
            </a:r>
            <a:endParaRPr lang="ru-RU" dirty="0">
              <a:solidFill>
                <a:srgbClr val="002060"/>
              </a:solidFill>
            </a:endParaRPr>
          </a:p>
        </p:txBody>
      </p:sp>
      <p:pic>
        <p:nvPicPr>
          <p:cNvPr id="6" name="Объект 5"/>
          <p:cNvPicPr>
            <a:picLocks noGrp="1" noChangeAspect="1"/>
          </p:cNvPicPr>
          <p:nvPr>
            <p:ph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8582" y="1269554"/>
            <a:ext cx="5305553" cy="5357315"/>
          </a:xfrm>
        </p:spPr>
      </p:pic>
      <p:sp>
        <p:nvSpPr>
          <p:cNvPr id="3" name="Номер слайда 2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5</a:t>
            </a:fld>
            <a:endParaRPr lang="ru-RU" sz="1600" dirty="0">
              <a:solidFill>
                <a:srgbClr val="0070C0"/>
              </a:solidFill>
            </a:endParaRPr>
          </a:p>
        </p:txBody>
      </p:sp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66965" y="2826702"/>
            <a:ext cx="4612817" cy="3807034"/>
          </a:xfrm>
          <a:prstGeom prst="rect">
            <a:avLst/>
          </a:prstGeom>
        </p:spPr>
      </p:pic>
      <p:sp>
        <p:nvSpPr>
          <p:cNvPr id="7" name="Прямоугольник 6"/>
          <p:cNvSpPr/>
          <p:nvPr/>
        </p:nvSpPr>
        <p:spPr>
          <a:xfrm>
            <a:off x="7463358" y="4653930"/>
            <a:ext cx="792088" cy="720080"/>
          </a:xfrm>
          <a:prstGeom prst="rect">
            <a:avLst/>
          </a:prstGeom>
          <a:noFill/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58867744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2" name="Рисунок 21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505" y="1267574"/>
            <a:ext cx="11182301" cy="5476568"/>
          </a:xfrm>
          <a:prstGeom prst="rect">
            <a:avLst/>
          </a:prstGeom>
        </p:spPr>
      </p:pic>
      <p:pic>
        <p:nvPicPr>
          <p:cNvPr id="17" name="Объект 16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924030" y="974378"/>
            <a:ext cx="2487062" cy="2511326"/>
          </a:xfrm>
        </p:spPr>
      </p:pic>
      <p:cxnSp>
        <p:nvCxnSpPr>
          <p:cNvPr id="28" name="Прямая соединительная линия 27"/>
          <p:cNvCxnSpPr/>
          <p:nvPr/>
        </p:nvCxnSpPr>
        <p:spPr>
          <a:xfrm>
            <a:off x="8111430" y="2349674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0" name="Прямая соединительная линия 29"/>
          <p:cNvCxnSpPr/>
          <p:nvPr/>
        </p:nvCxnSpPr>
        <p:spPr>
          <a:xfrm>
            <a:off x="8111430" y="2599200"/>
            <a:ext cx="2016224" cy="0"/>
          </a:xfrm>
          <a:prstGeom prst="line">
            <a:avLst/>
          </a:prstGeom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2" name="Номер слайда 1"/>
          <p:cNvSpPr>
            <a:spLocks noGrp="1"/>
          </p:cNvSpPr>
          <p:nvPr>
            <p:ph type="sldNum" sz="quarter" idx="12"/>
          </p:nvPr>
        </p:nvSpPr>
        <p:spPr>
          <a:xfrm>
            <a:off x="9134136" y="6364738"/>
            <a:ext cx="2844430" cy="365210"/>
          </a:xfrm>
        </p:spPr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70C0"/>
                </a:solidFill>
              </a:rPr>
              <a:t>6</a:t>
            </a:fld>
            <a:endParaRPr lang="ru-RU" sz="1600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56191070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mc:AlternateContent xmlns:mc="http://schemas.openxmlformats.org/markup-compatibility/2006" xmlns:a14="http://schemas.microsoft.com/office/drawing/2010/main">
        <mc:Choice Requires="a14">
          <p:sp>
            <p:nvSpPr>
              <p:cNvPr id="4" name="Прямоугольник 3"/>
              <p:cNvSpPr/>
              <p:nvPr/>
            </p:nvSpPr>
            <p:spPr>
              <a:xfrm>
                <a:off x="4439022" y="1231240"/>
                <a:ext cx="2609945" cy="369332"/>
              </a:xfrm>
              <a:prstGeom prst="rect">
                <a:avLst/>
              </a:prstGeom>
            </p:spPr>
            <p:txBody>
              <a:bodyPr wrap="none">
                <a:spAutoFit/>
              </a:bodyPr>
              <a:lstStyle/>
              <a:p>
                <a:pPr/>
                <a14:m>
                  <m:oMathPara xmlns:m="http://schemas.openxmlformats.org/officeDocument/2006/math">
                    <m:oMathParaPr>
                      <m:jc m:val="centerGroup"/>
                    </m:oMathParaPr>
                    <m:oMath xmlns:m="http://schemas.openxmlformats.org/officeDocument/2006/math">
                      <m:d>
                        <m:dPr>
                          <m:begChr m:val=""/>
                          <m:ctrlPr>
                            <a:rPr lang="ru-RU" i="1">
                              <a:latin typeface="Cambria Math" panose="02040503050406030204" pitchFamily="18" charset="0"/>
                            </a:rPr>
                          </m:ctrlPr>
                        </m:dPr>
                        <m:e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</m:e>
                          </m:d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=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𝐻</m:t>
                          </m:r>
                          <m:d>
                            <m:dPr>
                              <m:ctrlPr>
                                <a:rPr lang="ru-RU" i="1">
                                  <a:latin typeface="Cambria Math" panose="02040503050406030204" pitchFamily="18" charset="0"/>
                                </a:rPr>
                              </m:ctrlPr>
                            </m:dPr>
                            <m:e>
                              <m:r>
                                <a:rPr lang="ru-RU" i="1">
                                  <a:latin typeface="Cambria Math" panose="02040503050406030204" pitchFamily="18" charset="0"/>
                                </a:rPr>
                                <m:t>𝑡</m:t>
                              </m:r>
                              <m:r>
                                <a:rPr lang="ru-RU" i="0">
                                  <a:latin typeface="Cambria Math" panose="02040503050406030204" pitchFamily="18" charset="0"/>
                                </a:rPr>
                                <m:t>+1</m:t>
                              </m:r>
                            </m:e>
                          </m:d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−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𝐻</m:t>
                          </m:r>
                          <m:r>
                            <a:rPr lang="ru-RU" i="0">
                              <a:latin typeface="Cambria Math" panose="02040503050406030204" pitchFamily="18" charset="0"/>
                            </a:rPr>
                            <m:t>(</m:t>
                          </m:r>
                          <m:r>
                            <a:rPr lang="ru-RU" i="1">
                              <a:latin typeface="Cambria Math" panose="02040503050406030204" pitchFamily="18" charset="0"/>
                            </a:rPr>
                            <m:t>𝑡</m:t>
                          </m:r>
                        </m:e>
                      </m:d>
                    </m:oMath>
                  </m:oMathPara>
                </a14:m>
                <a:endParaRPr lang="ru-RU" dirty="0"/>
              </a:p>
            </p:txBody>
          </p:sp>
        </mc:Choice>
        <mc:Fallback xmlns="">
          <p:sp>
            <p:nvSpPr>
              <p:cNvPr id="4" name="Прямоугольник 3"/>
              <p:cNvSpPr>
                <a:spLocks noRot="1" noChangeAspect="1" noMove="1" noResize="1" noEditPoints="1" noAdjustHandles="1" noChangeArrowheads="1" noChangeShapeType="1" noTextEdit="1"/>
              </p:cNvSpPr>
              <p:nvPr/>
            </p:nvSpPr>
            <p:spPr>
              <a:xfrm>
                <a:off x="4439022" y="1231240"/>
                <a:ext cx="2609945" cy="369332"/>
              </a:xfrm>
              <a:prstGeom prst="rect">
                <a:avLst/>
              </a:prstGeom>
              <a:blipFill>
                <a:blip r:embed="rId2"/>
                <a:stretch>
                  <a:fillRect t="-119672" r="-19393" b="-183607"/>
                </a:stretch>
              </a:blipFill>
            </p:spPr>
            <p:txBody>
              <a:bodyPr/>
              <a:lstStyle/>
              <a:p>
                <a:r>
                  <a:rPr lang="ru-RU">
                    <a:noFill/>
                  </a:rPr>
                  <a:t> </a:t>
                </a:r>
              </a:p>
            </p:txBody>
          </p:sp>
        </mc:Fallback>
      </mc:AlternateContent>
      <p:pic>
        <p:nvPicPr>
          <p:cNvPr id="5" name="Рисунок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82638" y="1701602"/>
            <a:ext cx="9983639" cy="4889519"/>
          </a:xfrm>
          <a:prstGeom prst="rect">
            <a:avLst/>
          </a:prstGeom>
        </p:spPr>
      </p:pic>
      <p:sp>
        <p:nvSpPr>
          <p:cNvPr id="6" name="Прямоугольник 5"/>
          <p:cNvSpPr/>
          <p:nvPr/>
        </p:nvSpPr>
        <p:spPr>
          <a:xfrm>
            <a:off x="3574926" y="3573810"/>
            <a:ext cx="2664296" cy="2376264"/>
          </a:xfrm>
          <a:prstGeom prst="rect">
            <a:avLst/>
          </a:prstGeom>
          <a:noFill/>
          <a:ln w="34925"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7</a:t>
            </a:fld>
            <a:endParaRPr lang="ru-RU" sz="1600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6502582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">
            <a:alphaModFix amt="0"/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" name="Рисунок 2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66337" y="3319073"/>
            <a:ext cx="7318561" cy="3540515"/>
          </a:xfrm>
          <a:prstGeom prst="rect">
            <a:avLst/>
          </a:prstGeom>
        </p:spPr>
      </p:pic>
      <p:pic>
        <p:nvPicPr>
          <p:cNvPr id="2" name="Рисунок 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24222" y="54980"/>
            <a:ext cx="7690437" cy="3766377"/>
          </a:xfrm>
          <a:prstGeom prst="rect">
            <a:avLst/>
          </a:prstGeom>
        </p:spPr>
      </p:pic>
      <p:cxnSp>
        <p:nvCxnSpPr>
          <p:cNvPr id="7" name="Прямая соединительная линия 6"/>
          <p:cNvCxnSpPr/>
          <p:nvPr/>
        </p:nvCxnSpPr>
        <p:spPr>
          <a:xfrm>
            <a:off x="3360289" y="189434"/>
            <a:ext cx="0" cy="3875276"/>
          </a:xfrm>
          <a:prstGeom prst="line">
            <a:avLst/>
          </a:prstGeom>
          <a:ln w="15875">
            <a:solidFill>
              <a:srgbClr val="FFC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8" name="Прямоугольник 7"/>
          <p:cNvSpPr/>
          <p:nvPr/>
        </p:nvSpPr>
        <p:spPr>
          <a:xfrm rot="16200000">
            <a:off x="2751866" y="1152672"/>
            <a:ext cx="887702" cy="2135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0:17:30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9" name="Прямая соединительная линия 8"/>
          <p:cNvCxnSpPr/>
          <p:nvPr/>
        </p:nvCxnSpPr>
        <p:spPr>
          <a:xfrm>
            <a:off x="2068632" y="189434"/>
            <a:ext cx="27256" cy="6200496"/>
          </a:xfrm>
          <a:prstGeom prst="line">
            <a:avLst/>
          </a:prstGeom>
          <a:ln w="15875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10" name="TextBox 9"/>
          <p:cNvSpPr txBox="1"/>
          <p:nvPr/>
        </p:nvSpPr>
        <p:spPr>
          <a:xfrm>
            <a:off x="1486694" y="5658707"/>
            <a:ext cx="184731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endParaRPr lang="ru-RU"/>
          </a:p>
        </p:txBody>
      </p:sp>
      <p:sp>
        <p:nvSpPr>
          <p:cNvPr id="11" name="Прямоугольник 10"/>
          <p:cNvSpPr/>
          <p:nvPr/>
        </p:nvSpPr>
        <p:spPr>
          <a:xfrm rot="16200000">
            <a:off x="1490450" y="4203376"/>
            <a:ext cx="887702" cy="213582"/>
          </a:xfrm>
          <a:prstGeom prst="rect">
            <a:avLst/>
          </a:prstGeom>
          <a:solidFill>
            <a:schemeClr val="bg1"/>
          </a:solidFill>
          <a:ln>
            <a:solidFill>
              <a:srgbClr val="FF0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en-US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0:09:56</a:t>
            </a:r>
            <a:endParaRPr lang="ru-RU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cxnSp>
        <p:nvCxnSpPr>
          <p:cNvPr id="12" name="Прямая со стрелкой 11"/>
          <p:cNvCxnSpPr/>
          <p:nvPr/>
        </p:nvCxnSpPr>
        <p:spPr>
          <a:xfrm flipV="1">
            <a:off x="2344477" y="3094630"/>
            <a:ext cx="1171596" cy="177085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13" name="TextBox 12"/>
          <p:cNvSpPr txBox="1"/>
          <p:nvPr/>
        </p:nvSpPr>
        <p:spPr>
          <a:xfrm>
            <a:off x="3812139" y="6300547"/>
            <a:ext cx="6120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30 s</a:t>
            </a:r>
            <a:endParaRPr lang="ru-RU" dirty="0"/>
          </a:p>
        </p:txBody>
      </p:sp>
      <p:sp>
        <p:nvSpPr>
          <p:cNvPr id="14" name="TextBox 13"/>
          <p:cNvSpPr txBox="1"/>
          <p:nvPr/>
        </p:nvSpPr>
        <p:spPr>
          <a:xfrm>
            <a:off x="2742537" y="5886540"/>
            <a:ext cx="62565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32 s</a:t>
            </a:r>
            <a:endParaRPr lang="ru-RU" dirty="0"/>
          </a:p>
        </p:txBody>
      </p:sp>
      <p:sp>
        <p:nvSpPr>
          <p:cNvPr id="15" name="TextBox 14"/>
          <p:cNvSpPr txBox="1"/>
          <p:nvPr/>
        </p:nvSpPr>
        <p:spPr>
          <a:xfrm>
            <a:off x="4041191" y="6026706"/>
            <a:ext cx="570502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 s</a:t>
            </a:r>
            <a:endParaRPr lang="ru-RU" dirty="0"/>
          </a:p>
        </p:txBody>
      </p:sp>
      <p:sp>
        <p:nvSpPr>
          <p:cNvPr id="16" name="TextBox 15"/>
          <p:cNvSpPr txBox="1"/>
          <p:nvPr/>
        </p:nvSpPr>
        <p:spPr>
          <a:xfrm>
            <a:off x="4326441" y="5816591"/>
            <a:ext cx="624799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24 s</a:t>
            </a:r>
            <a:endParaRPr lang="ru-RU" dirty="0"/>
          </a:p>
        </p:txBody>
      </p:sp>
      <p:sp>
        <p:nvSpPr>
          <p:cNvPr id="17" name="TextBox 16"/>
          <p:cNvSpPr txBox="1"/>
          <p:nvPr/>
        </p:nvSpPr>
        <p:spPr>
          <a:xfrm>
            <a:off x="5177784" y="5486431"/>
            <a:ext cx="736391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17 s</a:t>
            </a:r>
            <a:endParaRPr lang="ru-RU" dirty="0"/>
          </a:p>
        </p:txBody>
      </p:sp>
      <p:sp>
        <p:nvSpPr>
          <p:cNvPr id="19" name="TextBox 18"/>
          <p:cNvSpPr txBox="1"/>
          <p:nvPr/>
        </p:nvSpPr>
        <p:spPr>
          <a:xfrm>
            <a:off x="4810568" y="5655902"/>
            <a:ext cx="622140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22 s</a:t>
            </a:r>
            <a:endParaRPr lang="ru-RU" dirty="0"/>
          </a:p>
        </p:txBody>
      </p:sp>
      <p:sp>
        <p:nvSpPr>
          <p:cNvPr id="21" name="TextBox 20"/>
          <p:cNvSpPr txBox="1"/>
          <p:nvPr/>
        </p:nvSpPr>
        <p:spPr>
          <a:xfrm>
            <a:off x="5016261" y="4221587"/>
            <a:ext cx="56544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15 s</a:t>
            </a:r>
            <a:endParaRPr lang="ru-RU" dirty="0"/>
          </a:p>
        </p:txBody>
      </p:sp>
      <p:sp>
        <p:nvSpPr>
          <p:cNvPr id="22" name="TextBox 21"/>
          <p:cNvSpPr txBox="1"/>
          <p:nvPr/>
        </p:nvSpPr>
        <p:spPr>
          <a:xfrm>
            <a:off x="694606" y="5686680"/>
            <a:ext cx="656675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39 s</a:t>
            </a:r>
            <a:endParaRPr lang="ru-RU" dirty="0"/>
          </a:p>
        </p:txBody>
      </p:sp>
      <p:sp>
        <p:nvSpPr>
          <p:cNvPr id="23" name="TextBox 22"/>
          <p:cNvSpPr txBox="1"/>
          <p:nvPr/>
        </p:nvSpPr>
        <p:spPr>
          <a:xfrm>
            <a:off x="622598" y="6128760"/>
            <a:ext cx="679518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26 s</a:t>
            </a:r>
            <a:endParaRPr lang="ru-RU" dirty="0"/>
          </a:p>
        </p:txBody>
      </p:sp>
      <p:sp>
        <p:nvSpPr>
          <p:cNvPr id="24" name="TextBox 23"/>
          <p:cNvSpPr txBox="1"/>
          <p:nvPr/>
        </p:nvSpPr>
        <p:spPr>
          <a:xfrm>
            <a:off x="2376528" y="6250100"/>
            <a:ext cx="616937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en-US" dirty="0" smtClean="0"/>
              <a:t>28 s</a:t>
            </a:r>
            <a:endParaRPr lang="ru-RU" dirty="0"/>
          </a:p>
        </p:txBody>
      </p:sp>
      <p:cxnSp>
        <p:nvCxnSpPr>
          <p:cNvPr id="25" name="Прямая со стрелкой 24"/>
          <p:cNvCxnSpPr>
            <a:stCxn id="22" idx="0"/>
          </p:cNvCxnSpPr>
          <p:nvPr/>
        </p:nvCxnSpPr>
        <p:spPr>
          <a:xfrm flipV="1">
            <a:off x="1022944" y="5079962"/>
            <a:ext cx="1073307" cy="60671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sp>
        <p:nvSpPr>
          <p:cNvPr id="26" name="TextBox 25"/>
          <p:cNvSpPr txBox="1"/>
          <p:nvPr/>
        </p:nvSpPr>
        <p:spPr>
          <a:xfrm>
            <a:off x="5093161" y="6301673"/>
            <a:ext cx="2466637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dirty="0" smtClean="0"/>
              <a:t>TLY station. BHZ channel</a:t>
            </a:r>
            <a:endParaRPr lang="ru-RU" dirty="0"/>
          </a:p>
        </p:txBody>
      </p:sp>
      <p:sp>
        <p:nvSpPr>
          <p:cNvPr id="27" name="TextBox 26"/>
          <p:cNvSpPr txBox="1"/>
          <p:nvPr/>
        </p:nvSpPr>
        <p:spPr>
          <a:xfrm>
            <a:off x="8111430" y="1125538"/>
            <a:ext cx="5391808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just"/>
            <a:r>
              <a:rPr lang="en-US" dirty="0"/>
              <a:t>As can be seen that the disturbance</a:t>
            </a:r>
          </a:p>
          <a:p>
            <a:pPr algn="just"/>
            <a:r>
              <a:rPr lang="en-US" dirty="0"/>
              <a:t>propagates to the </a:t>
            </a:r>
            <a:r>
              <a:rPr lang="en-US" dirty="0" smtClean="0"/>
              <a:t>height </a:t>
            </a:r>
            <a:r>
              <a:rPr lang="en-US" dirty="0"/>
              <a:t>of ionosphere </a:t>
            </a:r>
            <a:endParaRPr lang="en-US" dirty="0" smtClean="0"/>
          </a:p>
          <a:p>
            <a:pPr algn="just"/>
            <a:r>
              <a:rPr lang="en-US" dirty="0" smtClean="0"/>
              <a:t>F-layer approximately </a:t>
            </a:r>
            <a:r>
              <a:rPr lang="en-US" dirty="0"/>
              <a:t>8 minutes, which </a:t>
            </a:r>
            <a:endParaRPr lang="en-US" dirty="0" smtClean="0"/>
          </a:p>
          <a:p>
            <a:pPr algn="just"/>
            <a:r>
              <a:rPr lang="en-US" dirty="0"/>
              <a:t>a</a:t>
            </a:r>
            <a:r>
              <a:rPr lang="en-US" dirty="0" smtClean="0"/>
              <a:t>gree with </a:t>
            </a:r>
            <a:r>
              <a:rPr lang="en-US" dirty="0"/>
              <a:t>conclusions in </a:t>
            </a:r>
            <a:r>
              <a:rPr lang="en-US" dirty="0" smtClean="0"/>
              <a:t>paper [</a:t>
            </a:r>
            <a:r>
              <a:rPr lang="ru-RU" dirty="0" smtClean="0"/>
              <a:t>1</a:t>
            </a:r>
            <a:r>
              <a:rPr lang="en-US" dirty="0" smtClean="0"/>
              <a:t>]</a:t>
            </a:r>
            <a:endParaRPr lang="ru-RU" dirty="0"/>
          </a:p>
        </p:txBody>
      </p:sp>
      <p:sp>
        <p:nvSpPr>
          <p:cNvPr id="28" name="TextBox 27"/>
          <p:cNvSpPr txBox="1"/>
          <p:nvPr/>
        </p:nvSpPr>
        <p:spPr>
          <a:xfrm>
            <a:off x="8053265" y="5594153"/>
            <a:ext cx="3995995" cy="1015663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200" i="1" baseline="30000" dirty="0" smtClean="0"/>
              <a:t>1</a:t>
            </a:r>
            <a:r>
              <a:rPr lang="en-US" sz="1200" i="1" dirty="0" smtClean="0"/>
              <a:t>Dynamics </a:t>
            </a:r>
            <a:r>
              <a:rPr lang="en-US" sz="1200" i="1" dirty="0"/>
              <a:t>of vertical </a:t>
            </a:r>
            <a:r>
              <a:rPr lang="en-US" sz="1200" i="1" dirty="0" err="1"/>
              <a:t>ionospheric</a:t>
            </a:r>
            <a:r>
              <a:rPr lang="en-US" sz="1200" i="1" dirty="0"/>
              <a:t> </a:t>
            </a:r>
            <a:r>
              <a:rPr lang="en-US" sz="1200" i="1" dirty="0" err="1"/>
              <a:t>inhomogeneities</a:t>
            </a:r>
            <a:r>
              <a:rPr lang="en-US" sz="1200" i="1" dirty="0"/>
              <a:t> over </a:t>
            </a:r>
            <a:endParaRPr lang="ru-RU" sz="1200" i="1" dirty="0" smtClean="0"/>
          </a:p>
          <a:p>
            <a:r>
              <a:rPr lang="en-US" sz="1200" i="1" dirty="0" smtClean="0"/>
              <a:t>Irkutsk </a:t>
            </a:r>
            <a:r>
              <a:rPr lang="en-US" sz="1200" i="1" dirty="0"/>
              <a:t>during 06:00–06:20UT 11/03/2011 caused by </a:t>
            </a:r>
            <a:endParaRPr lang="ru-RU" sz="1200" i="1" dirty="0" smtClean="0"/>
          </a:p>
          <a:p>
            <a:r>
              <a:rPr lang="en-US" sz="1200" i="1" dirty="0" smtClean="0"/>
              <a:t>Tohoku earthquake</a:t>
            </a:r>
            <a:r>
              <a:rPr lang="ru-RU" sz="1200" i="1" dirty="0" smtClean="0"/>
              <a:t> / </a:t>
            </a:r>
            <a:r>
              <a:rPr lang="en-US" sz="1200" i="1" dirty="0"/>
              <a:t>O.I. </a:t>
            </a:r>
            <a:r>
              <a:rPr lang="en-US" sz="1200" i="1" dirty="0" err="1" smtClean="0"/>
              <a:t>Berngardt</a:t>
            </a:r>
            <a:r>
              <a:rPr lang="en-US" sz="1200" i="1" dirty="0" smtClean="0"/>
              <a:t> et al./</a:t>
            </a:r>
            <a:endParaRPr lang="ru-RU" sz="1200" i="1" dirty="0" smtClean="0"/>
          </a:p>
          <a:p>
            <a:r>
              <a:rPr lang="en-US" sz="1200" i="1" dirty="0" smtClean="0"/>
              <a:t>Journal</a:t>
            </a:r>
            <a:r>
              <a:rPr lang="ru-RU" sz="1200" i="1" dirty="0" smtClean="0"/>
              <a:t> </a:t>
            </a:r>
            <a:r>
              <a:rPr lang="en-US" sz="1200" i="1" dirty="0" smtClean="0"/>
              <a:t>of</a:t>
            </a:r>
            <a:r>
              <a:rPr lang="ru-RU" sz="1200" i="1" dirty="0" smtClean="0"/>
              <a:t> </a:t>
            </a:r>
            <a:r>
              <a:rPr lang="en-US" sz="1200" i="1" dirty="0" smtClean="0"/>
              <a:t>Atmospheric</a:t>
            </a:r>
            <a:r>
              <a:rPr lang="ru-RU" sz="1200" i="1" dirty="0" smtClean="0"/>
              <a:t> </a:t>
            </a:r>
            <a:r>
              <a:rPr lang="en-US" sz="1200" i="1" dirty="0" smtClean="0"/>
              <a:t>and</a:t>
            </a:r>
            <a:r>
              <a:rPr lang="ru-RU" sz="1200" i="1" dirty="0" smtClean="0"/>
              <a:t> </a:t>
            </a:r>
            <a:r>
              <a:rPr lang="en-US" sz="1200" i="1" dirty="0" smtClean="0"/>
              <a:t>Solar-Terrestrial</a:t>
            </a:r>
            <a:r>
              <a:rPr lang="ru-RU" sz="1200" i="1" dirty="0" smtClean="0"/>
              <a:t> </a:t>
            </a:r>
            <a:r>
              <a:rPr lang="en-US" sz="1200" i="1" dirty="0" smtClean="0"/>
              <a:t>Physics</a:t>
            </a:r>
            <a:r>
              <a:rPr lang="ru-RU" sz="1200" i="1" dirty="0" smtClean="0"/>
              <a:t> </a:t>
            </a:r>
          </a:p>
          <a:p>
            <a:r>
              <a:rPr lang="en-US" sz="1200" i="1" dirty="0" smtClean="0"/>
              <a:t>132(2015)</a:t>
            </a:r>
            <a:r>
              <a:rPr lang="ru-RU" sz="1200" i="1" dirty="0" smtClean="0"/>
              <a:t> </a:t>
            </a:r>
            <a:r>
              <a:rPr lang="en-US" sz="1200" i="1" dirty="0" smtClean="0"/>
              <a:t>106–115  </a:t>
            </a:r>
            <a:endParaRPr lang="ru-RU" sz="1200" i="1" dirty="0"/>
          </a:p>
        </p:txBody>
      </p:sp>
      <p:sp>
        <p:nvSpPr>
          <p:cNvPr id="29" name="Номер слайда 2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8</a:t>
            </a:fld>
            <a:endParaRPr lang="ru-RU" sz="1600" dirty="0">
              <a:solidFill>
                <a:srgbClr val="002060"/>
              </a:solidFill>
            </a:endParaRPr>
          </a:p>
        </p:txBody>
      </p:sp>
      <p:cxnSp>
        <p:nvCxnSpPr>
          <p:cNvPr id="32" name="Прямая со стрелкой 31"/>
          <p:cNvCxnSpPr>
            <a:stCxn id="24" idx="0"/>
          </p:cNvCxnSpPr>
          <p:nvPr/>
        </p:nvCxnSpPr>
        <p:spPr>
          <a:xfrm flipH="1" flipV="1">
            <a:off x="2344477" y="5105644"/>
            <a:ext cx="340520" cy="114445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5" name="Прямая со стрелкой 34"/>
          <p:cNvCxnSpPr/>
          <p:nvPr/>
        </p:nvCxnSpPr>
        <p:spPr>
          <a:xfrm flipV="1">
            <a:off x="1323120" y="5151508"/>
            <a:ext cx="927365" cy="112162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49" name="Прямая со стрелкой 48"/>
          <p:cNvCxnSpPr/>
          <p:nvPr/>
        </p:nvCxnSpPr>
        <p:spPr>
          <a:xfrm>
            <a:off x="2041092" y="333450"/>
            <a:ext cx="1310212" cy="0"/>
          </a:xfrm>
          <a:prstGeom prst="straightConnector1">
            <a:avLst/>
          </a:prstGeom>
          <a:ln w="15875">
            <a:headEnd type="triangle"/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51" name="TextBox 50"/>
          <p:cNvSpPr txBox="1"/>
          <p:nvPr/>
        </p:nvSpPr>
        <p:spPr>
          <a:xfrm>
            <a:off x="2328971" y="296555"/>
            <a:ext cx="968535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7 </a:t>
            </a:r>
            <a:r>
              <a:rPr lang="en-US" dirty="0" smtClean="0">
                <a:solidFill>
                  <a:schemeClr val="accent2">
                    <a:lumMod val="20000"/>
                    <a:lumOff val="80000"/>
                  </a:schemeClr>
                </a:solidFill>
              </a:rPr>
              <a:t>m 34 s</a:t>
            </a:r>
            <a:endParaRPr lang="ru-RU" dirty="0">
              <a:solidFill>
                <a:schemeClr val="accent2">
                  <a:lumMod val="20000"/>
                  <a:lumOff val="80000"/>
                </a:schemeClr>
              </a:solidFill>
            </a:endParaRPr>
          </a:p>
        </p:txBody>
      </p:sp>
      <p:cxnSp>
        <p:nvCxnSpPr>
          <p:cNvPr id="55" name="Прямая со стрелкой 54"/>
          <p:cNvCxnSpPr/>
          <p:nvPr/>
        </p:nvCxnSpPr>
        <p:spPr>
          <a:xfrm flipH="1" flipV="1">
            <a:off x="2878999" y="4941962"/>
            <a:ext cx="54224" cy="1008113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2" name="Прямая со стрелкой 61"/>
          <p:cNvCxnSpPr/>
          <p:nvPr/>
        </p:nvCxnSpPr>
        <p:spPr>
          <a:xfrm flipH="1" flipV="1">
            <a:off x="3104411" y="4888687"/>
            <a:ext cx="838307" cy="147726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4" name="Прямая со стрелкой 63"/>
          <p:cNvCxnSpPr/>
          <p:nvPr/>
        </p:nvCxnSpPr>
        <p:spPr>
          <a:xfrm flipH="1" flipV="1">
            <a:off x="3162275" y="4815945"/>
            <a:ext cx="1072487" cy="134768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6" name="Прямая со стрелкой 65"/>
          <p:cNvCxnSpPr/>
          <p:nvPr/>
        </p:nvCxnSpPr>
        <p:spPr>
          <a:xfrm flipH="1" flipV="1">
            <a:off x="3238938" y="4752347"/>
            <a:ext cx="1285659" cy="11663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69" name="Прямая со стрелкой 68"/>
          <p:cNvCxnSpPr/>
          <p:nvPr/>
        </p:nvCxnSpPr>
        <p:spPr>
          <a:xfrm flipH="1" flipV="1">
            <a:off x="3316873" y="4660102"/>
            <a:ext cx="1207723" cy="1226438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3" name="Прямая со стрелкой 72"/>
          <p:cNvCxnSpPr/>
          <p:nvPr/>
        </p:nvCxnSpPr>
        <p:spPr>
          <a:xfrm flipH="1" flipV="1">
            <a:off x="3401590" y="4550025"/>
            <a:ext cx="1567681" cy="1226226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5" name="Прямая со стрелкой 74"/>
          <p:cNvCxnSpPr/>
          <p:nvPr/>
        </p:nvCxnSpPr>
        <p:spPr>
          <a:xfrm flipH="1" flipV="1">
            <a:off x="3467745" y="3866316"/>
            <a:ext cx="1833404" cy="1727837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78" name="Прямая со стрелкой 77"/>
          <p:cNvCxnSpPr/>
          <p:nvPr/>
        </p:nvCxnSpPr>
        <p:spPr>
          <a:xfrm flipH="1" flipV="1">
            <a:off x="3502796" y="4064711"/>
            <a:ext cx="1789079" cy="1529442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82" name="Прямая со стрелкой 81"/>
          <p:cNvCxnSpPr/>
          <p:nvPr/>
        </p:nvCxnSpPr>
        <p:spPr>
          <a:xfrm flipH="1">
            <a:off x="3553991" y="4437906"/>
            <a:ext cx="1522735" cy="264519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  <p:cxnSp>
        <p:nvCxnSpPr>
          <p:cNvPr id="38" name="Прямая со стрелкой 37"/>
          <p:cNvCxnSpPr/>
          <p:nvPr/>
        </p:nvCxnSpPr>
        <p:spPr>
          <a:xfrm flipV="1">
            <a:off x="2916334" y="3094630"/>
            <a:ext cx="1234656" cy="1721315"/>
          </a:xfrm>
          <a:prstGeom prst="straightConnector1">
            <a:avLst/>
          </a:prstGeom>
          <a:ln>
            <a:solidFill>
              <a:srgbClr val="FFC000"/>
            </a:solidFill>
            <a:tailEnd type="triangle"/>
          </a:ln>
        </p:spPr>
        <p:style>
          <a:lnRef idx="1">
            <a:schemeClr val="accent4"/>
          </a:lnRef>
          <a:fillRef idx="0">
            <a:schemeClr val="accent4"/>
          </a:fillRef>
          <a:effectRef idx="0">
            <a:schemeClr val="accent4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39356777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463358" y="189434"/>
            <a:ext cx="4549583" cy="720081"/>
          </a:xfrm>
        </p:spPr>
        <p:txBody>
          <a:bodyPr>
            <a:normAutofit fontScale="90000"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E41B291F-C923-47F0-A516-5E5E077D14F5}" type="slidenum">
              <a:rPr lang="ru-RU" sz="1600" smtClean="0">
                <a:solidFill>
                  <a:srgbClr val="002060"/>
                </a:solidFill>
              </a:rPr>
              <a:t>9</a:t>
            </a:fld>
            <a:endParaRPr lang="ru-RU" sz="1600" dirty="0">
              <a:solidFill>
                <a:srgbClr val="002060"/>
              </a:solidFill>
            </a:endParaRP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19342" y="1073103"/>
            <a:ext cx="3573303" cy="5544616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10630" y="1197546"/>
            <a:ext cx="5084424" cy="5337349"/>
            <a:chOff x="910630" y="1220822"/>
            <a:chExt cx="5084424" cy="5337349"/>
          </a:xfrm>
        </p:grpSpPr>
        <p:pic>
          <p:nvPicPr>
            <p:cNvPr id="5" name="Рисунок 4"/>
            <p:cNvPicPr>
              <a:picLocks noChangeAspect="1"/>
            </p:cNvPicPr>
            <p:nvPr/>
          </p:nvPicPr>
          <p:blipFill>
            <a:blip r:embed="rId3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tretch>
              <a:fillRect/>
            </a:stretch>
          </p:blipFill>
          <p:spPr>
            <a:xfrm>
              <a:off x="910630" y="1220822"/>
              <a:ext cx="5084424" cy="5337349"/>
            </a:xfrm>
            <a:prstGeom prst="rect">
              <a:avLst/>
            </a:prstGeom>
          </p:spPr>
        </p:pic>
        <p:sp useBgFill="1">
          <p:nvSpPr>
            <p:cNvPr id="3" name="Прямоугольник 2"/>
            <p:cNvSpPr/>
            <p:nvPr/>
          </p:nvSpPr>
          <p:spPr>
            <a:xfrm>
              <a:off x="3862958" y="1220822"/>
              <a:ext cx="576064" cy="264756"/>
            </a:xfrm>
            <a:prstGeom prst="rect">
              <a:avLst/>
            </a:prstGeom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rtlCol="0" anchor="ctr"/>
            <a:lstStyle/>
            <a:p>
              <a:pPr algn="ctr"/>
              <a:endParaRPr lang="ru-RU"/>
            </a:p>
          </p:txBody>
        </p:sp>
      </p:grpSp>
    </p:spTree>
    <p:extLst>
      <p:ext uri="{BB962C8B-B14F-4D97-AF65-F5344CB8AC3E}">
        <p14:creationId xmlns:p14="http://schemas.microsoft.com/office/powerpoint/2010/main" val="34850026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ерая">
      <a:dk1>
        <a:sysClr val="windowText" lastClr="000000"/>
      </a:dk1>
      <a:lt1>
        <a:sysClr val="window" lastClr="FFFFFF"/>
      </a:lt1>
      <a:dk2>
        <a:srgbClr val="000000"/>
      </a:dk2>
      <a:lt2>
        <a:srgbClr val="F8F8F8"/>
      </a:lt2>
      <a:accent1>
        <a:srgbClr val="DDDDDD"/>
      </a:accent1>
      <a:accent2>
        <a:srgbClr val="B2B2B2"/>
      </a:accent2>
      <a:accent3>
        <a:srgbClr val="969696"/>
      </a:accent3>
      <a:accent4>
        <a:srgbClr val="808080"/>
      </a:accent4>
      <a:accent5>
        <a:srgbClr val="5F5F5F"/>
      </a:accent5>
      <a:accent6>
        <a:srgbClr val="4D4D4D"/>
      </a:accent6>
      <a:hlink>
        <a:srgbClr val="5F5F5F"/>
      </a:hlink>
      <a:folHlink>
        <a:srgbClr val="919191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18342</TotalTime>
  <Words>543</Words>
  <Application>Microsoft Office PowerPoint</Application>
  <PresentationFormat>Произвольный</PresentationFormat>
  <Paragraphs>87</Paragraphs>
  <Slides>14</Slides>
  <Notes>0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4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14</vt:i4>
      </vt:variant>
    </vt:vector>
  </HeadingPairs>
  <TitlesOfParts>
    <vt:vector size="19" baseType="lpstr">
      <vt:lpstr>Arial</vt:lpstr>
      <vt:lpstr>Calibri</vt:lpstr>
      <vt:lpstr>Cambria Math</vt:lpstr>
      <vt:lpstr>Times New Roman</vt:lpstr>
      <vt:lpstr>Тема Office</vt:lpstr>
      <vt:lpstr>Презентация PowerPoint</vt:lpstr>
      <vt:lpstr>Introduction</vt:lpstr>
      <vt:lpstr>Observation geometry</vt:lpstr>
      <vt:lpstr>Ionosonde-MS</vt:lpstr>
      <vt:lpstr>Ionospheric irregularities on Tory vertical sounding ionograms</vt:lpstr>
      <vt:lpstr>Презентация PowerPoint</vt:lpstr>
      <vt:lpstr>Презентация PowerPoint</vt:lpstr>
      <vt:lpstr>Презентация PowerPoint</vt:lpstr>
      <vt:lpstr>Презентация PowerPoint</vt:lpstr>
      <vt:lpstr>Sound velocity profile calculation</vt:lpstr>
      <vt:lpstr>Comparison of the calculated sound velocity profile (red solid line) with the measured disturbation propagation velocity (violet dashed line)</vt:lpstr>
      <vt:lpstr>Conclusions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user</dc:creator>
  <cp:lastModifiedBy>Пользователь</cp:lastModifiedBy>
  <cp:revision>117</cp:revision>
  <dcterms:created xsi:type="dcterms:W3CDTF">2021-11-25T02:36:15Z</dcterms:created>
  <dcterms:modified xsi:type="dcterms:W3CDTF">2024-09-03T05:42:05Z</dcterms:modified>
</cp:coreProperties>
</file>