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304" r:id="rId3"/>
    <p:sldId id="305" r:id="rId4"/>
    <p:sldId id="267" r:id="rId5"/>
    <p:sldId id="306" r:id="rId6"/>
    <p:sldId id="275" r:id="rId7"/>
    <p:sldId id="273" r:id="rId8"/>
    <p:sldId id="274" r:id="rId9"/>
    <p:sldId id="268" r:id="rId10"/>
    <p:sldId id="276" r:id="rId11"/>
    <p:sldId id="277" r:id="rId12"/>
    <p:sldId id="279" r:id="rId13"/>
    <p:sldId id="280" r:id="rId14"/>
    <p:sldId id="282" r:id="rId15"/>
    <p:sldId id="298" r:id="rId16"/>
    <p:sldId id="284" r:id="rId17"/>
    <p:sldId id="288" r:id="rId18"/>
    <p:sldId id="260" r:id="rId19"/>
    <p:sldId id="262" r:id="rId20"/>
    <p:sldId id="263" r:id="rId21"/>
    <p:sldId id="264" r:id="rId22"/>
    <p:sldId id="299" r:id="rId23"/>
    <p:sldId id="289" r:id="rId24"/>
    <p:sldId id="309" r:id="rId25"/>
    <p:sldId id="290" r:id="rId26"/>
    <p:sldId id="294" r:id="rId27"/>
    <p:sldId id="292" r:id="rId28"/>
    <p:sldId id="293" r:id="rId29"/>
    <p:sldId id="265" r:id="rId30"/>
    <p:sldId id="285" r:id="rId31"/>
    <p:sldId id="311" r:id="rId32"/>
    <p:sldId id="307" r:id="rId33"/>
    <p:sldId id="310" r:id="rId34"/>
    <p:sldId id="266" r:id="rId3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3" d="100"/>
          <a:sy n="113" d="100"/>
        </p:scale>
        <p:origin x="-485"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A05BE-4684-42C3-BA90-5935A7D44987}" type="datetimeFigureOut">
              <a:rPr lang="ru-RU" smtClean="0"/>
              <a:pPr/>
              <a:t>22.08.2024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CE114-D2D6-4D79-A255-30843FED29B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CE114-D2D6-4D79-A255-30843FED29B4}"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9E9C2-44DA-46A1-B57A-3153027555D7}"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200151"/>
            <a:ext cx="4038600" cy="33944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F09FBAE-46F1-41CF-8A05-148C36E35DD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0"/>
            <a:ext cx="8229600" cy="16394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2953942"/>
            <a:ext cx="8229600" cy="16406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FEDBFF-6F98-4750-AC7E-F78022FE916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22.08.2024</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va@aari.nw.ru" TargetMode="External"/><Relationship Id="rId2" Type="http://schemas.openxmlformats.org/officeDocument/2006/relationships/hyperlink" Target="mailto:nanntaly@aari.nw.ru" TargetMode="External"/><Relationship Id="rId1" Type="http://schemas.openxmlformats.org/officeDocument/2006/relationships/slideLayout" Target="../slideLayouts/slideLayout1.xml"/><Relationship Id="rId4" Type="http://schemas.openxmlformats.org/officeDocument/2006/relationships/hyperlink" Target="mailto:askalishin@aari.nw.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007/s11214-018-0549-7"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34/S0010952523700478" TargetMode="External"/><Relationship Id="rId2" Type="http://schemas.openxmlformats.org/officeDocument/2006/relationships/hyperlink" Target="https://doi.org/10.3390/"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rscf.en/project/22-17-00020/"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42858"/>
            <a:ext cx="8501122" cy="1102519"/>
          </a:xfrm>
        </p:spPr>
        <p:txBody>
          <a:bodyPr>
            <a:noAutofit/>
          </a:bodyPr>
          <a:lstStyle/>
          <a:p>
            <a:r>
              <a:rPr lang="en-US" sz="2400" b="1" dirty="0" smtClean="0">
                <a:solidFill>
                  <a:srgbClr val="FFFF00"/>
                </a:solidFill>
                <a:latin typeface="+mn-lt"/>
                <a:cs typeface="Arial" pitchFamily="34" charset="0"/>
              </a:rPr>
              <a:t>Lecture: NON-LINEAR PHENOMENA IN THE IONOSPHERIC </a:t>
            </a:r>
            <a:r>
              <a:rPr lang="en-US" sz="2400" b="1" i="1" dirty="0" smtClean="0">
                <a:solidFill>
                  <a:srgbClr val="FFFF00"/>
                </a:solidFill>
                <a:latin typeface="+mn-lt"/>
                <a:cs typeface="Arial" pitchFamily="34" charset="0"/>
              </a:rPr>
              <a:t>F</a:t>
            </a:r>
            <a:r>
              <a:rPr lang="en-US" sz="2400" b="1" dirty="0" smtClean="0">
                <a:solidFill>
                  <a:srgbClr val="FFFF00"/>
                </a:solidFill>
                <a:latin typeface="+mn-lt"/>
                <a:cs typeface="Arial" pitchFamily="34" charset="0"/>
              </a:rPr>
              <a:t>-REGION INDUCED BY EXTRAORDINARY POLARIZED POWERFUL HF RADIO WAVES </a:t>
            </a:r>
            <a:endParaRPr lang="ru-RU" sz="2400" b="1" dirty="0">
              <a:solidFill>
                <a:srgbClr val="FFFF00"/>
              </a:solidFill>
              <a:latin typeface="+mn-lt"/>
              <a:cs typeface="Arial" pitchFamily="34" charset="0"/>
            </a:endParaRPr>
          </a:p>
        </p:txBody>
      </p:sp>
      <p:sp>
        <p:nvSpPr>
          <p:cNvPr id="3" name="Подзаголовок 2"/>
          <p:cNvSpPr>
            <a:spLocks noGrp="1"/>
          </p:cNvSpPr>
          <p:nvPr>
            <p:ph type="subTitle" idx="1"/>
          </p:nvPr>
        </p:nvSpPr>
        <p:spPr>
          <a:xfrm>
            <a:off x="285720" y="1643056"/>
            <a:ext cx="8501122" cy="2571768"/>
          </a:xfrm>
        </p:spPr>
        <p:txBody>
          <a:bodyPr>
            <a:normAutofit/>
          </a:bodyPr>
          <a:lstStyle/>
          <a:p>
            <a:r>
              <a:rPr lang="en-US" sz="2400" b="1" i="1" dirty="0" smtClean="0">
                <a:solidFill>
                  <a:srgbClr val="FFFF00"/>
                </a:solidFill>
                <a:latin typeface="+mj-lt"/>
                <a:cs typeface="Arial" pitchFamily="34" charset="0"/>
              </a:rPr>
              <a:t>N. F. </a:t>
            </a:r>
            <a:r>
              <a:rPr lang="en-US" sz="2400" b="1" i="1" dirty="0" err="1" smtClean="0">
                <a:solidFill>
                  <a:srgbClr val="FFFF00"/>
                </a:solidFill>
                <a:latin typeface="+mj-lt"/>
                <a:cs typeface="Arial" pitchFamily="34" charset="0"/>
              </a:rPr>
              <a:t>Blagoveshchenskaya</a:t>
            </a:r>
            <a:r>
              <a:rPr lang="en-US" sz="2400" b="1" i="1" dirty="0" smtClean="0">
                <a:solidFill>
                  <a:srgbClr val="FFFF00"/>
                </a:solidFill>
                <a:latin typeface="+mj-lt"/>
                <a:cs typeface="Arial" pitchFamily="34" charset="0"/>
              </a:rPr>
              <a:t> </a:t>
            </a:r>
            <a:r>
              <a:rPr lang="en-US" sz="2400" i="1" dirty="0" smtClean="0">
                <a:solidFill>
                  <a:srgbClr val="FFFF00"/>
                </a:solidFill>
                <a:latin typeface="+mj-lt"/>
                <a:cs typeface="Arial" pitchFamily="34" charset="0"/>
              </a:rPr>
              <a:t> </a:t>
            </a:r>
            <a:endParaRPr lang="en-US" sz="2400" i="1" baseline="30000" dirty="0" smtClean="0">
              <a:solidFill>
                <a:srgbClr val="FFFF00"/>
              </a:solidFill>
              <a:latin typeface="+mj-lt"/>
              <a:cs typeface="Arial" pitchFamily="34" charset="0"/>
            </a:endParaRPr>
          </a:p>
          <a:p>
            <a:endParaRPr lang="en-US" sz="2000" dirty="0" smtClean="0">
              <a:solidFill>
                <a:srgbClr val="FFFF00"/>
              </a:solidFill>
              <a:latin typeface="Times New Roman" pitchFamily="18" charset="0"/>
              <a:cs typeface="Times New Roman" pitchFamily="18" charset="0"/>
            </a:endParaRPr>
          </a:p>
          <a:p>
            <a:endParaRPr lang="en-US" sz="800" dirty="0" smtClean="0">
              <a:solidFill>
                <a:srgbClr val="FFFF00"/>
              </a:solidFill>
              <a:latin typeface="Times New Roman" pitchFamily="18" charset="0"/>
              <a:cs typeface="Times New Roman" pitchFamily="18" charset="0"/>
            </a:endParaRPr>
          </a:p>
          <a:p>
            <a:endParaRPr lang="en-US" sz="800" dirty="0" smtClean="0">
              <a:solidFill>
                <a:srgbClr val="FFFF00"/>
              </a:solidFill>
              <a:latin typeface="Times New Roman" pitchFamily="18" charset="0"/>
              <a:cs typeface="Times New Roman" pitchFamily="18" charset="0"/>
            </a:endParaRPr>
          </a:p>
          <a:p>
            <a:pPr algn="just"/>
            <a:r>
              <a:rPr lang="en-US" sz="1800" dirty="0" smtClean="0">
                <a:solidFill>
                  <a:srgbClr val="FFFF00"/>
                </a:solidFill>
                <a:latin typeface="Times New Roman" pitchFamily="18" charset="0"/>
                <a:cs typeface="Times New Roman" pitchFamily="18" charset="0"/>
              </a:rPr>
              <a:t> </a:t>
            </a:r>
            <a:r>
              <a:rPr lang="en-US" sz="2200" b="1" dirty="0" smtClean="0">
                <a:solidFill>
                  <a:srgbClr val="FFFF00"/>
                </a:solidFill>
              </a:rPr>
              <a:t>State Scientific Center of the Russian Federation </a:t>
            </a:r>
          </a:p>
          <a:p>
            <a:pPr algn="just"/>
            <a:r>
              <a:rPr lang="en-US" sz="2200" b="1" dirty="0" smtClean="0">
                <a:solidFill>
                  <a:srgbClr val="FFFF00"/>
                </a:solidFill>
              </a:rPr>
              <a:t>Arctic and Antarctic Research Institute, St. Petersburg, Russia</a:t>
            </a:r>
            <a:r>
              <a:rPr lang="en-US" sz="1800" dirty="0" smtClean="0"/>
              <a:t>,</a:t>
            </a:r>
            <a:r>
              <a:rPr lang="en-US" sz="1800" dirty="0" smtClean="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hlinkClick r:id="rId2"/>
              </a:rPr>
              <a:t>nanntaly@aari.nw.ru</a:t>
            </a:r>
            <a:r>
              <a:rPr lang="en-US" sz="2400" dirty="0" smtClean="0">
                <a:solidFill>
                  <a:srgbClr val="FFFF00"/>
                </a:solidFill>
                <a:latin typeface="Times New Roman" pitchFamily="18" charset="0"/>
                <a:cs typeface="Times New Roman" pitchFamily="18" charset="0"/>
              </a:rPr>
              <a:t> </a:t>
            </a:r>
            <a:r>
              <a:rPr lang="en-US" sz="2000" u="sng" dirty="0" smtClean="0">
                <a:solidFill>
                  <a:srgbClr val="FFFF00"/>
                </a:solidFill>
                <a:latin typeface="Calibri" pitchFamily="34" charset="0"/>
                <a:cs typeface="Times New Roman" pitchFamily="18" charset="0"/>
              </a:rPr>
              <a:t>nataly@aari.nw.ru</a:t>
            </a:r>
            <a:r>
              <a:rPr lang="en-US" sz="2400" dirty="0" smtClean="0">
                <a:solidFill>
                  <a:srgbClr val="FFFF00"/>
                </a:solidFill>
                <a:latin typeface="Times New Roman" pitchFamily="18" charset="0"/>
                <a:cs typeface="Times New Roman" pitchFamily="18" charset="0"/>
              </a:rPr>
              <a:t> </a:t>
            </a:r>
            <a:r>
              <a:rPr lang="en-US" sz="2400" u="sng" dirty="0" smtClean="0">
                <a:solidFill>
                  <a:srgbClr val="FFFF00"/>
                </a:solidFill>
                <a:latin typeface="Times New Roman" pitchFamily="18" charset="0"/>
                <a:cs typeface="Times New Roman" pitchFamily="18" charset="0"/>
                <a:hlinkClick r:id="rId3"/>
              </a:rPr>
              <a:t>sova@aari.nw.ru</a:t>
            </a:r>
            <a:r>
              <a:rPr lang="en-US" sz="2400" dirty="0" smtClean="0">
                <a:solidFill>
                  <a:srgbClr val="FFFF00"/>
                </a:solidFill>
                <a:latin typeface="Times New Roman" pitchFamily="18" charset="0"/>
                <a:cs typeface="Times New Roman" pitchFamily="18" charset="0"/>
              </a:rPr>
              <a:t> </a:t>
            </a:r>
            <a:r>
              <a:rPr lang="en-US" sz="1800" u="sng" dirty="0" smtClean="0">
                <a:solidFill>
                  <a:srgbClr val="FFFF00"/>
                </a:solidFill>
                <a:latin typeface="Times New Roman" pitchFamily="18" charset="0"/>
                <a:cs typeface="Times New Roman" pitchFamily="18" charset="0"/>
                <a:hlinkClick r:id="rId4"/>
              </a:rPr>
              <a:t>askalishin@aari.nw.ru</a:t>
            </a:r>
            <a:r>
              <a:rPr lang="en-US" sz="1800" dirty="0" smtClean="0">
                <a:solidFill>
                  <a:srgbClr val="FFFF00"/>
                </a:solidFill>
                <a:latin typeface="Times New Roman" pitchFamily="18" charset="0"/>
                <a:cs typeface="Times New Roman" pitchFamily="18" charset="0"/>
              </a:rPr>
              <a:t> </a:t>
            </a:r>
            <a:endParaRPr lang="ru-RU" sz="1800" dirty="0" smtClean="0">
              <a:solidFill>
                <a:srgbClr val="FFFF00"/>
              </a:solidFill>
              <a:latin typeface="Times New Roman" pitchFamily="18" charset="0"/>
              <a:cs typeface="Times New Roman" pitchFamily="18" charset="0"/>
            </a:endParaRPr>
          </a:p>
        </p:txBody>
      </p:sp>
      <p:sp>
        <p:nvSpPr>
          <p:cNvPr id="4" name="TextBox 3"/>
          <p:cNvSpPr txBox="1"/>
          <p:nvPr/>
        </p:nvSpPr>
        <p:spPr>
          <a:xfrm>
            <a:off x="214282" y="4189393"/>
            <a:ext cx="8501122" cy="861774"/>
          </a:xfrm>
          <a:prstGeom prst="rect">
            <a:avLst/>
          </a:prstGeom>
          <a:noFill/>
        </p:spPr>
        <p:txBody>
          <a:bodyPr wrap="square" rtlCol="0">
            <a:spAutoFit/>
          </a:bodyPr>
          <a:lstStyle/>
          <a:p>
            <a:pPr algn="just"/>
            <a:endParaRPr lang="en-US" sz="1400" dirty="0" smtClean="0">
              <a:solidFill>
                <a:srgbClr val="FFFF00"/>
              </a:solidFill>
              <a:latin typeface="Times New Roman" pitchFamily="18" charset="0"/>
              <a:cs typeface="Times New Roman" pitchFamily="18" charset="0"/>
            </a:endParaRPr>
          </a:p>
          <a:p>
            <a:pPr algn="just"/>
            <a:r>
              <a:rPr lang="en-US" b="1" dirty="0" smtClean="0">
                <a:solidFill>
                  <a:srgbClr val="FFFF00"/>
                </a:solidFill>
              </a:rPr>
              <a:t>International  Baikal scientific school on fundamental physics (BSFP-2024),</a:t>
            </a:r>
            <a:r>
              <a:rPr lang="ru-RU" b="1" dirty="0" smtClean="0">
                <a:solidFill>
                  <a:srgbClr val="FFFF00"/>
                </a:solidFill>
              </a:rPr>
              <a:t> </a:t>
            </a:r>
            <a:r>
              <a:rPr lang="en-US" b="1" dirty="0" smtClean="0">
                <a:solidFill>
                  <a:srgbClr val="FFFF00"/>
                </a:solidFill>
              </a:rPr>
              <a:t> Institute of solar-terrestrial physics SB RAS, Irkutsk, Russia,</a:t>
            </a:r>
            <a:r>
              <a:rPr lang="ru-RU" b="1" dirty="0" smtClean="0">
                <a:solidFill>
                  <a:srgbClr val="FFFF00"/>
                </a:solidFill>
              </a:rPr>
              <a:t> 1</a:t>
            </a:r>
            <a:r>
              <a:rPr lang="en-US" b="1" dirty="0" smtClean="0">
                <a:solidFill>
                  <a:srgbClr val="FFFF00"/>
                </a:solidFill>
              </a:rPr>
              <a:t> – 7 September, </a:t>
            </a:r>
            <a:r>
              <a:rPr lang="ru-RU" b="1" dirty="0" smtClean="0">
                <a:solidFill>
                  <a:srgbClr val="FFFF00"/>
                </a:solidFill>
              </a:rPr>
              <a:t> 2024 </a:t>
            </a:r>
            <a:endParaRPr lang="ru-RU" b="1" dirty="0">
              <a:solidFill>
                <a:srgbClr val="FFFF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20"/>
            <a:ext cx="8229600" cy="365507"/>
          </a:xfrm>
        </p:spPr>
        <p:txBody>
          <a:bodyPr>
            <a:noAutofit/>
          </a:bodyPr>
          <a:lstStyle/>
          <a:p>
            <a:r>
              <a:rPr lang="en-US" sz="2400" b="1" dirty="0" smtClean="0">
                <a:solidFill>
                  <a:srgbClr val="FFFF00"/>
                </a:solidFill>
                <a:cs typeface="Times New Roman" pitchFamily="18" charset="0"/>
              </a:rPr>
              <a:t>Ducts of enhanced electron density</a:t>
            </a:r>
            <a:endParaRPr lang="ru-RU" sz="2400" dirty="0">
              <a:cs typeface="Times New Roman" pitchFamily="18" charset="0"/>
            </a:endParaRPr>
          </a:p>
        </p:txBody>
      </p:sp>
      <p:sp>
        <p:nvSpPr>
          <p:cNvPr id="7" name="TextBox 6"/>
          <p:cNvSpPr txBox="1"/>
          <p:nvPr/>
        </p:nvSpPr>
        <p:spPr>
          <a:xfrm>
            <a:off x="71406" y="3929072"/>
            <a:ext cx="4643470" cy="1061829"/>
          </a:xfrm>
          <a:prstGeom prst="rect">
            <a:avLst/>
          </a:prstGeom>
          <a:noFill/>
        </p:spPr>
        <p:txBody>
          <a:bodyPr wrap="square" rtlCol="0">
            <a:spAutoFit/>
          </a:bodyPr>
          <a:lstStyle/>
          <a:p>
            <a:pPr algn="just">
              <a:lnSpc>
                <a:spcPct val="90000"/>
              </a:lnSpc>
            </a:pPr>
            <a:r>
              <a:rPr lang="en-US" sz="1400" b="1" dirty="0" smtClean="0">
                <a:solidFill>
                  <a:srgbClr val="FFFF00"/>
                </a:solidFill>
              </a:rPr>
              <a:t>(a) Altitude-temporal behavior of N</a:t>
            </a:r>
            <a:r>
              <a:rPr lang="en-US" sz="1400" b="1" baseline="-25000" dirty="0" smtClean="0">
                <a:solidFill>
                  <a:srgbClr val="FFFF00"/>
                </a:solidFill>
              </a:rPr>
              <a:t>e</a:t>
            </a:r>
            <a:r>
              <a:rPr lang="en-US" sz="1400" b="1" dirty="0" smtClean="0">
                <a:solidFill>
                  <a:srgbClr val="FFFF00"/>
                </a:solidFill>
              </a:rPr>
              <a:t> and T</a:t>
            </a:r>
            <a:r>
              <a:rPr lang="en-US" sz="1400" b="1" baseline="-25000" dirty="0" smtClean="0">
                <a:solidFill>
                  <a:srgbClr val="FFFF00"/>
                </a:solidFill>
              </a:rPr>
              <a:t>e</a:t>
            </a:r>
            <a:r>
              <a:rPr lang="en-US" sz="1400" b="1" dirty="0" smtClean="0">
                <a:solidFill>
                  <a:srgbClr val="FFFF00"/>
                </a:solidFill>
              </a:rPr>
              <a:t> from the EISCAT UHF ISR radar observations; (b) CUTLASS (</a:t>
            </a:r>
            <a:r>
              <a:rPr lang="en-US" sz="1400" b="1" dirty="0" err="1" smtClean="0">
                <a:solidFill>
                  <a:srgbClr val="FFFF00"/>
                </a:solidFill>
              </a:rPr>
              <a:t>SuperDARN</a:t>
            </a:r>
            <a:r>
              <a:rPr lang="en-US" sz="1400" b="1" dirty="0" smtClean="0">
                <a:solidFill>
                  <a:srgbClr val="FFFF00"/>
                </a:solidFill>
              </a:rPr>
              <a:t>) radar backscatter at about 13 and 16 MHz (beam 5 directed over </a:t>
            </a:r>
            <a:r>
              <a:rPr lang="en-US" sz="1400" b="1" dirty="0" err="1" smtClean="0">
                <a:solidFill>
                  <a:srgbClr val="FFFF00"/>
                </a:solidFill>
              </a:rPr>
              <a:t>Tromsø</a:t>
            </a:r>
            <a:r>
              <a:rPr lang="en-US" sz="1400" b="1" dirty="0" smtClean="0">
                <a:solidFill>
                  <a:srgbClr val="FFFF00"/>
                </a:solidFill>
              </a:rPr>
              <a:t>)  depending on distance (range gate) and time; (c) temporal behavior of the foF2 and  </a:t>
            </a:r>
            <a:r>
              <a:rPr lang="en-US" sz="1400" b="1" dirty="0" err="1" smtClean="0">
                <a:solidFill>
                  <a:srgbClr val="FFFF00"/>
                </a:solidFill>
              </a:rPr>
              <a:t>f</a:t>
            </a:r>
            <a:r>
              <a:rPr lang="en-US" sz="1400" b="1" baseline="-25000" dirty="0" err="1" smtClean="0">
                <a:solidFill>
                  <a:srgbClr val="FFFF00"/>
                </a:solidFill>
              </a:rPr>
              <a:t>H</a:t>
            </a:r>
            <a:r>
              <a:rPr lang="en-US" sz="1400" b="1" baseline="-25000" dirty="0" smtClean="0">
                <a:solidFill>
                  <a:srgbClr val="FFFF00"/>
                </a:solidFill>
              </a:rPr>
              <a:t>..</a:t>
            </a:r>
            <a:r>
              <a:rPr lang="en-US" sz="1400" b="1" dirty="0" smtClean="0">
                <a:solidFill>
                  <a:srgbClr val="FFFF00"/>
                </a:solidFill>
              </a:rPr>
              <a:t> ERP = 450 MW. </a:t>
            </a:r>
            <a:endParaRPr lang="ru-RU" sz="1400" b="1" dirty="0">
              <a:solidFill>
                <a:srgbClr val="FFFF00"/>
              </a:solidFill>
              <a:latin typeface="Times New Roman" pitchFamily="18" charset="0"/>
              <a:cs typeface="Times New Roman" pitchFamily="18" charset="0"/>
            </a:endParaRPr>
          </a:p>
        </p:txBody>
      </p:sp>
      <p:sp>
        <p:nvSpPr>
          <p:cNvPr id="8" name="TextBox 7"/>
          <p:cNvSpPr txBox="1"/>
          <p:nvPr/>
        </p:nvSpPr>
        <p:spPr>
          <a:xfrm>
            <a:off x="4857752" y="3857634"/>
            <a:ext cx="4214842" cy="1255728"/>
          </a:xfrm>
          <a:prstGeom prst="rect">
            <a:avLst/>
          </a:prstGeom>
          <a:noFill/>
        </p:spPr>
        <p:txBody>
          <a:bodyPr wrap="square" rtlCol="0">
            <a:spAutoFit/>
          </a:bodyPr>
          <a:lstStyle/>
          <a:p>
            <a:pPr>
              <a:lnSpc>
                <a:spcPct val="90000"/>
              </a:lnSpc>
            </a:pPr>
            <a:r>
              <a:rPr lang="en-US" sz="1400" b="1" dirty="0" smtClean="0">
                <a:solidFill>
                  <a:srgbClr val="FFFF00"/>
                </a:solidFill>
              </a:rPr>
              <a:t>Altitude-temporal behavior of the Ne and Te, the Ne and Te variations at fixed altitudes from the EISCAT  UHF radar during alternative O-/X- mode pumping. HF pump wave was radiated at </a:t>
            </a:r>
            <a:r>
              <a:rPr lang="en-US" sz="1400" b="1" i="1" dirty="0" err="1" smtClean="0">
                <a:solidFill>
                  <a:srgbClr val="FFFF00"/>
                </a:solidFill>
              </a:rPr>
              <a:t>f</a:t>
            </a:r>
            <a:r>
              <a:rPr lang="en-US" sz="1400" b="1" baseline="-25000" dirty="0" err="1" smtClean="0">
                <a:solidFill>
                  <a:srgbClr val="FFFF00"/>
                </a:solidFill>
              </a:rPr>
              <a:t>H</a:t>
            </a:r>
            <a:r>
              <a:rPr lang="en-US" sz="1400" b="1" dirty="0" smtClean="0">
                <a:solidFill>
                  <a:srgbClr val="FFFF00"/>
                </a:solidFill>
              </a:rPr>
              <a:t>= 7.953 </a:t>
            </a:r>
            <a:r>
              <a:rPr lang="ru-RU" sz="1400" b="1" dirty="0" smtClean="0">
                <a:solidFill>
                  <a:srgbClr val="FFFF00"/>
                </a:solidFill>
              </a:rPr>
              <a:t>М</a:t>
            </a:r>
            <a:r>
              <a:rPr lang="en-US" sz="1400" b="1" dirty="0" smtClean="0">
                <a:solidFill>
                  <a:srgbClr val="FFFF00"/>
                </a:solidFill>
              </a:rPr>
              <a:t>Hz (</a:t>
            </a:r>
            <a:r>
              <a:rPr lang="en-US" sz="1400" b="1" dirty="0" err="1" smtClean="0">
                <a:solidFill>
                  <a:srgbClr val="FFFF00"/>
                </a:solidFill>
              </a:rPr>
              <a:t>f</a:t>
            </a:r>
            <a:r>
              <a:rPr lang="en-US" sz="1400" b="1" baseline="-25000" dirty="0" err="1" smtClean="0">
                <a:solidFill>
                  <a:srgbClr val="FFFF00"/>
                </a:solidFill>
              </a:rPr>
              <a:t>H</a:t>
            </a:r>
            <a:r>
              <a:rPr lang="en-US" sz="1400" b="1" dirty="0" smtClean="0">
                <a:solidFill>
                  <a:srgbClr val="FFFF00"/>
                </a:solidFill>
              </a:rPr>
              <a:t> ≤ f</a:t>
            </a:r>
            <a:r>
              <a:rPr lang="en-US" sz="1400" b="1" baseline="-25000" dirty="0" smtClean="0">
                <a:solidFill>
                  <a:srgbClr val="FFFF00"/>
                </a:solidFill>
              </a:rPr>
              <a:t>o</a:t>
            </a:r>
            <a:r>
              <a:rPr lang="en-US" sz="1400" b="1" dirty="0" smtClean="0">
                <a:solidFill>
                  <a:srgbClr val="FFFF00"/>
                </a:solidFill>
              </a:rPr>
              <a:t>F2) towards the MZ.  ERP = 840 MW. ISR run in the elevation angle stepping mode from 74 to 90°</a:t>
            </a:r>
            <a:endParaRPr lang="ru-RU" sz="1400" b="1" dirty="0">
              <a:solidFill>
                <a:srgbClr val="FFFF00"/>
              </a:solidFill>
              <a:latin typeface="Times New Roman" pitchFamily="18" charset="0"/>
              <a:cs typeface="Times New Roman" pitchFamily="18" charset="0"/>
            </a:endParaRPr>
          </a:p>
        </p:txBody>
      </p:sp>
      <p:pic>
        <p:nvPicPr>
          <p:cNvPr id="11" name="Содержимое 10" descr="Fig6_03112013.jpg"/>
          <p:cNvPicPr>
            <a:picLocks noGrp="1" noChangeAspect="1"/>
          </p:cNvPicPr>
          <p:nvPr>
            <p:ph sz="half" idx="1"/>
          </p:nvPr>
        </p:nvPicPr>
        <p:blipFill>
          <a:blip r:embed="rId2" cstate="print"/>
          <a:stretch>
            <a:fillRect/>
          </a:stretch>
        </p:blipFill>
        <p:spPr>
          <a:xfrm>
            <a:off x="928662" y="428610"/>
            <a:ext cx="2643206" cy="3500461"/>
          </a:xfrm>
        </p:spPr>
      </p:pic>
      <p:pic>
        <p:nvPicPr>
          <p:cNvPr id="13" name="Содержимое 12" descr="Fig7_28102013_ne_te_RAZMER.jpg"/>
          <p:cNvPicPr>
            <a:picLocks noGrp="1" noChangeAspect="1"/>
          </p:cNvPicPr>
          <p:nvPr>
            <p:ph sz="half" idx="2"/>
          </p:nvPr>
        </p:nvPicPr>
        <p:blipFill>
          <a:blip r:embed="rId3" cstate="print"/>
          <a:stretch>
            <a:fillRect/>
          </a:stretch>
        </p:blipFill>
        <p:spPr>
          <a:xfrm>
            <a:off x="5715008" y="428610"/>
            <a:ext cx="2786082" cy="342902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20"/>
            <a:ext cx="8229600" cy="365507"/>
          </a:xfrm>
        </p:spPr>
        <p:txBody>
          <a:bodyPr>
            <a:noAutofit/>
          </a:bodyPr>
          <a:lstStyle/>
          <a:p>
            <a:r>
              <a:rPr lang="en-US" sz="2400" b="1" dirty="0" smtClean="0">
                <a:solidFill>
                  <a:srgbClr val="FFFF00"/>
                </a:solidFill>
                <a:cs typeface="Times New Roman" pitchFamily="18" charset="0"/>
              </a:rPr>
              <a:t>Ducts of enhanced electron density</a:t>
            </a:r>
            <a:endParaRPr lang="ru-RU" sz="2400" dirty="0">
              <a:latin typeface="Times New Roman" pitchFamily="18" charset="0"/>
              <a:cs typeface="Times New Roman" pitchFamily="18" charset="0"/>
            </a:endParaRPr>
          </a:p>
        </p:txBody>
      </p:sp>
      <p:sp>
        <p:nvSpPr>
          <p:cNvPr id="7" name="TextBox 6"/>
          <p:cNvSpPr txBox="1"/>
          <p:nvPr/>
        </p:nvSpPr>
        <p:spPr>
          <a:xfrm>
            <a:off x="0" y="4081671"/>
            <a:ext cx="4714876" cy="1061829"/>
          </a:xfrm>
          <a:prstGeom prst="rect">
            <a:avLst/>
          </a:prstGeom>
          <a:noFill/>
        </p:spPr>
        <p:txBody>
          <a:bodyPr wrap="square" rtlCol="0">
            <a:spAutoFit/>
          </a:bodyPr>
          <a:lstStyle/>
          <a:p>
            <a:pPr algn="just">
              <a:lnSpc>
                <a:spcPct val="90000"/>
              </a:lnSpc>
            </a:pPr>
            <a:r>
              <a:rPr lang="en-US" sz="1400" b="1" dirty="0" smtClean="0">
                <a:solidFill>
                  <a:srgbClr val="FFFF00"/>
                </a:solidFill>
              </a:rPr>
              <a:t>EISCAT UHF ISR observations during the X-mode HF power stepping experiment on 26 October 2021, showing the altitude-temporal evolution of the Ne, Te, intensities HFIL</a:t>
            </a:r>
            <a:r>
              <a:rPr lang="en-US" sz="1400" b="1" baseline="-25000" dirty="0" smtClean="0">
                <a:solidFill>
                  <a:srgbClr val="FFFF00"/>
                </a:solidFill>
              </a:rPr>
              <a:t>DOWN</a:t>
            </a:r>
            <a:r>
              <a:rPr lang="en-US" sz="1400" b="1" dirty="0" smtClean="0">
                <a:solidFill>
                  <a:srgbClr val="FFFF00"/>
                </a:solidFill>
              </a:rPr>
              <a:t> and HFIL</a:t>
            </a:r>
            <a:r>
              <a:rPr lang="en-US" sz="1400" b="1" baseline="-25000" dirty="0" smtClean="0">
                <a:solidFill>
                  <a:srgbClr val="FFFF00"/>
                </a:solidFill>
              </a:rPr>
              <a:t>UP</a:t>
            </a:r>
            <a:r>
              <a:rPr lang="en-US" sz="1400" b="1" dirty="0" smtClean="0">
                <a:solidFill>
                  <a:srgbClr val="FFFF00"/>
                </a:solidFill>
              </a:rPr>
              <a:t>, and HFPL. HF pump wave was radiated  at </a:t>
            </a:r>
            <a:r>
              <a:rPr lang="en-US" sz="1400" b="1" i="1" dirty="0" err="1" smtClean="0">
                <a:solidFill>
                  <a:srgbClr val="FFFF00"/>
                </a:solidFill>
              </a:rPr>
              <a:t>f</a:t>
            </a:r>
            <a:r>
              <a:rPr lang="en-US" sz="1400" b="1" baseline="-25000" dirty="0" err="1" smtClean="0">
                <a:solidFill>
                  <a:srgbClr val="FFFF00"/>
                </a:solidFill>
              </a:rPr>
              <a:t>H</a:t>
            </a:r>
            <a:r>
              <a:rPr lang="en-US" sz="1400" b="1" dirty="0" smtClean="0">
                <a:solidFill>
                  <a:srgbClr val="FFFF00"/>
                </a:solidFill>
              </a:rPr>
              <a:t>= 6.77 </a:t>
            </a:r>
            <a:r>
              <a:rPr lang="ru-RU" sz="1400" b="1" dirty="0" smtClean="0">
                <a:solidFill>
                  <a:srgbClr val="FFFF00"/>
                </a:solidFill>
              </a:rPr>
              <a:t>М</a:t>
            </a:r>
            <a:r>
              <a:rPr lang="en-US" sz="1400" b="1" dirty="0" smtClean="0">
                <a:solidFill>
                  <a:srgbClr val="FFFF00"/>
                </a:solidFill>
              </a:rPr>
              <a:t>Hz  towards the MZ.</a:t>
            </a:r>
            <a:endParaRPr lang="ru-RU" sz="1400" b="1" dirty="0">
              <a:solidFill>
                <a:srgbClr val="FFFF00"/>
              </a:solidFill>
              <a:latin typeface="Times New Roman" pitchFamily="18" charset="0"/>
              <a:cs typeface="Times New Roman" pitchFamily="18" charset="0"/>
            </a:endParaRPr>
          </a:p>
        </p:txBody>
      </p:sp>
      <p:sp>
        <p:nvSpPr>
          <p:cNvPr id="8" name="TextBox 7"/>
          <p:cNvSpPr txBox="1"/>
          <p:nvPr/>
        </p:nvSpPr>
        <p:spPr>
          <a:xfrm>
            <a:off x="4786314" y="3643320"/>
            <a:ext cx="4357686" cy="1449628"/>
          </a:xfrm>
          <a:prstGeom prst="rect">
            <a:avLst/>
          </a:prstGeom>
          <a:noFill/>
        </p:spPr>
        <p:txBody>
          <a:bodyPr wrap="square" rtlCol="0">
            <a:spAutoFit/>
          </a:bodyPr>
          <a:lstStyle/>
          <a:p>
            <a:pPr>
              <a:lnSpc>
                <a:spcPct val="90000"/>
              </a:lnSpc>
            </a:pPr>
            <a:r>
              <a:rPr lang="en-US" sz="1400" b="1" dirty="0" smtClean="0">
                <a:solidFill>
                  <a:srgbClr val="FFFF00"/>
                </a:solidFill>
              </a:rPr>
              <a:t>Altitude-temporal behavior of the Ne and Te and backscattered power from EISCAT UHF radar analysis on 27 October 2013. The X-mode HF pump waves radiated  at </a:t>
            </a:r>
            <a:r>
              <a:rPr lang="en-US" sz="1400" b="1" i="1" dirty="0" err="1" smtClean="0">
                <a:solidFill>
                  <a:srgbClr val="FFFF00"/>
                </a:solidFill>
              </a:rPr>
              <a:t>f</a:t>
            </a:r>
            <a:r>
              <a:rPr lang="en-US" sz="1400" b="1" baseline="-25000" dirty="0" err="1" smtClean="0">
                <a:solidFill>
                  <a:srgbClr val="FFFF00"/>
                </a:solidFill>
              </a:rPr>
              <a:t>H</a:t>
            </a:r>
            <a:r>
              <a:rPr lang="en-US" sz="1400" b="1" dirty="0" smtClean="0">
                <a:solidFill>
                  <a:srgbClr val="FFFF00"/>
                </a:solidFill>
              </a:rPr>
              <a:t>= 7.953 </a:t>
            </a:r>
            <a:r>
              <a:rPr lang="ru-RU" sz="1400" b="1" dirty="0" smtClean="0">
                <a:solidFill>
                  <a:srgbClr val="FFFF00"/>
                </a:solidFill>
              </a:rPr>
              <a:t>М</a:t>
            </a:r>
            <a:r>
              <a:rPr lang="en-US" sz="1400" b="1" dirty="0" smtClean="0">
                <a:solidFill>
                  <a:srgbClr val="FFFF00"/>
                </a:solidFill>
              </a:rPr>
              <a:t>Hz towards the MZ with alternative use of  the HF Phased Arrays with the wide (Array 3) and narrow (Array 1) beam width. EISCAT UHF radar run in the elevation angle stepping mode</a:t>
            </a:r>
            <a:r>
              <a:rPr lang="en-US" sz="1400" b="1" dirty="0" smtClean="0">
                <a:solidFill>
                  <a:srgbClr val="FFFF00"/>
                </a:solidFill>
                <a:cs typeface="Times New Roman" pitchFamily="18" charset="0"/>
              </a:rPr>
              <a:t>. </a:t>
            </a:r>
            <a:endParaRPr lang="ru-RU" sz="1400" b="1" dirty="0">
              <a:solidFill>
                <a:srgbClr val="FFFF00"/>
              </a:solidFill>
              <a:cs typeface="Times New Roman" pitchFamily="18" charset="0"/>
            </a:endParaRPr>
          </a:p>
        </p:txBody>
      </p:sp>
      <p:pic>
        <p:nvPicPr>
          <p:cNvPr id="11" name="Содержимое 10" descr="Fig10_UHF_26102021_1318-14.jpg"/>
          <p:cNvPicPr>
            <a:picLocks noGrp="1" noChangeAspect="1"/>
          </p:cNvPicPr>
          <p:nvPr>
            <p:ph sz="half" idx="1"/>
          </p:nvPr>
        </p:nvPicPr>
        <p:blipFill>
          <a:blip r:embed="rId2" cstate="print"/>
          <a:stretch>
            <a:fillRect/>
          </a:stretch>
        </p:blipFill>
        <p:spPr>
          <a:xfrm>
            <a:off x="857224" y="428610"/>
            <a:ext cx="2571768" cy="3714776"/>
          </a:xfrm>
        </p:spPr>
      </p:pic>
      <p:pic>
        <p:nvPicPr>
          <p:cNvPr id="13" name="Содержимое 12" descr="fig_1_Blagov_Reply_RS_2023.gif"/>
          <p:cNvPicPr>
            <a:picLocks noGrp="1" noChangeAspect="1"/>
          </p:cNvPicPr>
          <p:nvPr>
            <p:ph sz="half" idx="2"/>
          </p:nvPr>
        </p:nvPicPr>
        <p:blipFill>
          <a:blip r:embed="rId3"/>
          <a:stretch>
            <a:fillRect/>
          </a:stretch>
        </p:blipFill>
        <p:spPr>
          <a:xfrm>
            <a:off x="5429256" y="428611"/>
            <a:ext cx="2714644" cy="314327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20"/>
            <a:ext cx="8786874" cy="365507"/>
          </a:xfrm>
        </p:spPr>
        <p:txBody>
          <a:bodyPr>
            <a:noAutofit/>
          </a:bodyPr>
          <a:lstStyle/>
          <a:p>
            <a:r>
              <a:rPr lang="en-US" sz="2400" b="1" dirty="0" smtClean="0">
                <a:solidFill>
                  <a:srgbClr val="FFFF00"/>
                </a:solidFill>
                <a:cs typeface="Times New Roman" pitchFamily="18" charset="0"/>
              </a:rPr>
              <a:t>Ducts of enhanced electron density</a:t>
            </a:r>
            <a:endParaRPr lang="ru-RU" sz="2400" b="1" dirty="0">
              <a:solidFill>
                <a:srgbClr val="FFFF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3857620" y="714362"/>
            <a:ext cx="5286380" cy="4214842"/>
          </a:xfrm>
        </p:spPr>
        <p:txBody>
          <a:bodyPr>
            <a:normAutofit lnSpcReduction="10000"/>
          </a:bodyPr>
          <a:lstStyle/>
          <a:p>
            <a:r>
              <a:rPr lang="en-US" sz="1400" b="1" dirty="0" smtClean="0">
                <a:solidFill>
                  <a:srgbClr val="FFFF00"/>
                </a:solidFill>
              </a:rPr>
              <a:t>Summarizing the features of artificial Ne ducts,,  we should highlight the following:</a:t>
            </a:r>
            <a:endParaRPr lang="ru-RU" sz="1400" b="1" dirty="0" smtClean="0">
              <a:solidFill>
                <a:srgbClr val="FFFF00"/>
              </a:solidFill>
            </a:endParaRPr>
          </a:p>
          <a:p>
            <a:r>
              <a:rPr lang="en-US" sz="1400" b="1" dirty="0" smtClean="0">
                <a:solidFill>
                  <a:srgbClr val="FFFF00"/>
                </a:solidFill>
              </a:rPr>
              <a:t>(</a:t>
            </a:r>
            <a:r>
              <a:rPr lang="en-US" sz="1400" b="1" dirty="0" err="1" smtClean="0">
                <a:solidFill>
                  <a:srgbClr val="FFFF00"/>
                </a:solidFill>
              </a:rPr>
              <a:t>i</a:t>
            </a:r>
            <a:r>
              <a:rPr lang="en-US" sz="1400" b="1" dirty="0" smtClean="0">
                <a:solidFill>
                  <a:srgbClr val="FFFF00"/>
                </a:solidFill>
              </a:rPr>
              <a:t>) field-aligned electron density enhancements by </a:t>
            </a:r>
            <a:r>
              <a:rPr lang="en-US" sz="1400" b="1" i="1" dirty="0" smtClean="0">
                <a:solidFill>
                  <a:srgbClr val="FFFF00"/>
                </a:solidFill>
              </a:rPr>
              <a:t>N</a:t>
            </a:r>
            <a:r>
              <a:rPr lang="en-US" sz="1400" b="1" baseline="-25000" dirty="0" smtClean="0">
                <a:solidFill>
                  <a:srgbClr val="FFFF00"/>
                </a:solidFill>
              </a:rPr>
              <a:t>e</a:t>
            </a:r>
            <a:r>
              <a:rPr lang="en-US" sz="1400" b="1" dirty="0" smtClean="0">
                <a:solidFill>
                  <a:srgbClr val="FFFF00"/>
                </a:solidFill>
              </a:rPr>
              <a:t> - </a:t>
            </a:r>
            <a:r>
              <a:rPr lang="en-US" sz="1400" b="1" i="1" dirty="0" smtClean="0">
                <a:solidFill>
                  <a:srgbClr val="FFFF00"/>
                </a:solidFill>
              </a:rPr>
              <a:t>N</a:t>
            </a:r>
            <a:r>
              <a:rPr lang="en-US" sz="1400" b="1" baseline="-25000" dirty="0" smtClean="0">
                <a:solidFill>
                  <a:srgbClr val="FFFF00"/>
                </a:solidFill>
              </a:rPr>
              <a:t>eo</a:t>
            </a:r>
            <a:r>
              <a:rPr lang="en-US" sz="1400" b="1" dirty="0" smtClean="0">
                <a:solidFill>
                  <a:srgbClr val="FFFF00"/>
                </a:solidFill>
              </a:rPr>
              <a:t> / </a:t>
            </a:r>
            <a:r>
              <a:rPr lang="en-US" sz="1400" b="1" i="1" dirty="0" smtClean="0">
                <a:solidFill>
                  <a:srgbClr val="FFFF00"/>
                </a:solidFill>
              </a:rPr>
              <a:t>N</a:t>
            </a:r>
            <a:r>
              <a:rPr lang="en-US" sz="1400" b="1" baseline="-25000" dirty="0" smtClean="0">
                <a:solidFill>
                  <a:srgbClr val="FFFF00"/>
                </a:solidFill>
              </a:rPr>
              <a:t>eo</a:t>
            </a:r>
            <a:r>
              <a:rPr lang="en-US" sz="1400" b="1" dirty="0" smtClean="0">
                <a:solidFill>
                  <a:srgbClr val="FFFF00"/>
                </a:solidFill>
              </a:rPr>
              <a:t> = 50 – 80% from the background </a:t>
            </a:r>
            <a:r>
              <a:rPr lang="en-US" sz="1400" b="1" i="1" dirty="0" smtClean="0">
                <a:solidFill>
                  <a:srgbClr val="FFFF00"/>
                </a:solidFill>
              </a:rPr>
              <a:t>N</a:t>
            </a:r>
            <a:r>
              <a:rPr lang="en-US" sz="1400" b="1" baseline="-25000" dirty="0" smtClean="0">
                <a:solidFill>
                  <a:srgbClr val="FFFF00"/>
                </a:solidFill>
              </a:rPr>
              <a:t>eo</a:t>
            </a:r>
            <a:r>
              <a:rPr lang="en-US" sz="1400" b="1" dirty="0" smtClean="0">
                <a:solidFill>
                  <a:srgbClr val="FFFF00"/>
                </a:solidFill>
              </a:rPr>
              <a:t> level;</a:t>
            </a:r>
            <a:endParaRPr lang="ru-RU" sz="1400" b="1" dirty="0" smtClean="0">
              <a:solidFill>
                <a:srgbClr val="FFFF00"/>
              </a:solidFill>
            </a:endParaRPr>
          </a:p>
          <a:p>
            <a:r>
              <a:rPr lang="en-US" sz="1400" b="1" dirty="0" smtClean="0">
                <a:solidFill>
                  <a:srgbClr val="FFFF00"/>
                </a:solidFill>
              </a:rPr>
              <a:t>(ii) the extent along the magnetic field line from ~ 300 to 600 km;</a:t>
            </a:r>
            <a:endParaRPr lang="ru-RU" sz="1400" b="1" dirty="0" smtClean="0">
              <a:solidFill>
                <a:srgbClr val="FFFF00"/>
              </a:solidFill>
            </a:endParaRPr>
          </a:p>
          <a:p>
            <a:r>
              <a:rPr lang="en-US" sz="1400" b="1" dirty="0" smtClean="0">
                <a:solidFill>
                  <a:srgbClr val="FFFF00"/>
                </a:solidFill>
              </a:rPr>
              <a:t>(iii) the horizontal width of the duct of 3 - 4 °;</a:t>
            </a:r>
            <a:endParaRPr lang="ru-RU" sz="1400" b="1" dirty="0" smtClean="0">
              <a:solidFill>
                <a:srgbClr val="FFFF00"/>
              </a:solidFill>
            </a:endParaRPr>
          </a:p>
          <a:p>
            <a:r>
              <a:rPr lang="en-US" sz="1400" b="1" dirty="0" smtClean="0">
                <a:solidFill>
                  <a:srgbClr val="FFFF00"/>
                </a:solidFill>
              </a:rPr>
              <a:t>(</a:t>
            </a:r>
            <a:r>
              <a:rPr lang="en-US" sz="1400" b="1" dirty="0" err="1" smtClean="0">
                <a:solidFill>
                  <a:srgbClr val="FFFF00"/>
                </a:solidFill>
              </a:rPr>
              <a:t>iiii</a:t>
            </a:r>
            <a:r>
              <a:rPr lang="en-US" sz="1400" b="1" dirty="0" smtClean="0">
                <a:solidFill>
                  <a:srgbClr val="FFFF00"/>
                </a:solidFill>
              </a:rPr>
              <a:t>) the time of the duct development of 30 - 60 s;</a:t>
            </a:r>
            <a:endParaRPr lang="ru-RU" sz="1400" b="1" dirty="0" smtClean="0">
              <a:solidFill>
                <a:srgbClr val="FFFF00"/>
              </a:solidFill>
            </a:endParaRPr>
          </a:p>
          <a:p>
            <a:r>
              <a:rPr lang="en-US" sz="1400" b="1" dirty="0" smtClean="0">
                <a:solidFill>
                  <a:srgbClr val="FFFF00"/>
                </a:solidFill>
              </a:rPr>
              <a:t>(</a:t>
            </a:r>
            <a:r>
              <a:rPr lang="en-US" sz="1400" b="1" dirty="0" err="1" smtClean="0">
                <a:solidFill>
                  <a:srgbClr val="FFFF00"/>
                </a:solidFill>
              </a:rPr>
              <a:t>iiiii</a:t>
            </a:r>
            <a:r>
              <a:rPr lang="en-US" sz="1400" b="1" dirty="0" smtClean="0">
                <a:solidFill>
                  <a:srgbClr val="FFFF00"/>
                </a:solidFill>
              </a:rPr>
              <a:t>) the decay time within 2 – 5 min;</a:t>
            </a:r>
            <a:endParaRPr lang="ru-RU" sz="1400" b="1" dirty="0" smtClean="0">
              <a:solidFill>
                <a:srgbClr val="FFFF00"/>
              </a:solidFill>
            </a:endParaRPr>
          </a:p>
          <a:p>
            <a:r>
              <a:rPr lang="en-US" sz="1400" b="1" dirty="0" smtClean="0">
                <a:solidFill>
                  <a:srgbClr val="FFFF00"/>
                </a:solidFill>
              </a:rPr>
              <a:t>(</a:t>
            </a:r>
            <a:r>
              <a:rPr lang="en-US" sz="1400" b="1" dirty="0" err="1" smtClean="0">
                <a:solidFill>
                  <a:srgbClr val="FFFF00"/>
                </a:solidFill>
              </a:rPr>
              <a:t>iiiiii</a:t>
            </a:r>
            <a:r>
              <a:rPr lang="en-US" sz="1400" b="1" dirty="0" smtClean="0">
                <a:solidFill>
                  <a:srgbClr val="FFFF00"/>
                </a:solidFill>
              </a:rPr>
              <a:t>) the threshold electric field ERP</a:t>
            </a:r>
            <a:r>
              <a:rPr lang="ru-RU" sz="1400" b="1" dirty="0" smtClean="0">
                <a:solidFill>
                  <a:srgbClr val="FFFF00"/>
                </a:solidFill>
              </a:rPr>
              <a:t> = 57 – 73 М</a:t>
            </a:r>
            <a:r>
              <a:rPr lang="en-US" sz="1400" b="1" dirty="0" smtClean="0">
                <a:solidFill>
                  <a:srgbClr val="FFFF00"/>
                </a:solidFill>
              </a:rPr>
              <a:t>W (E=</a:t>
            </a:r>
            <a:r>
              <a:rPr lang="ru-RU" sz="1400" b="1" dirty="0" smtClean="0">
                <a:solidFill>
                  <a:srgbClr val="FFFF00"/>
                </a:solidFill>
              </a:rPr>
              <a:t> </a:t>
            </a:r>
            <a:r>
              <a:rPr lang="en-US" sz="1400" b="1" dirty="0" smtClean="0">
                <a:solidFill>
                  <a:srgbClr val="FFFF00"/>
                </a:solidFill>
              </a:rPr>
              <a:t>0.24 - 0.27 V/m in a free space).</a:t>
            </a:r>
          </a:p>
          <a:p>
            <a:endParaRPr lang="en-US" sz="1400" dirty="0" smtClean="0">
              <a:solidFill>
                <a:srgbClr val="FFFF00"/>
              </a:solidFill>
            </a:endParaRPr>
          </a:p>
          <a:p>
            <a:r>
              <a:rPr lang="en-US" sz="1400" b="1" dirty="0" smtClean="0">
                <a:solidFill>
                  <a:srgbClr val="FFFF00"/>
                </a:solidFill>
              </a:rPr>
              <a:t>Fig.  Altitude-time plots of the  N</a:t>
            </a:r>
            <a:r>
              <a:rPr lang="en-US" sz="1400" b="1" baseline="-25000" dirty="0" smtClean="0">
                <a:solidFill>
                  <a:srgbClr val="FFFF00"/>
                </a:solidFill>
              </a:rPr>
              <a:t>e</a:t>
            </a:r>
            <a:r>
              <a:rPr lang="en-US" sz="1400" b="1" dirty="0" smtClean="0">
                <a:solidFill>
                  <a:srgbClr val="FFFF00"/>
                </a:solidFill>
              </a:rPr>
              <a:t>  and Te  from the EISCAT UHF radar observations during alternative O-/X-mode pumping at </a:t>
            </a:r>
            <a:r>
              <a:rPr lang="en-US" sz="1400" b="1" i="1" dirty="0" err="1" smtClean="0">
                <a:solidFill>
                  <a:srgbClr val="FFFF00"/>
                </a:solidFill>
              </a:rPr>
              <a:t>f</a:t>
            </a:r>
            <a:r>
              <a:rPr lang="en-US" sz="1400" b="1" baseline="-25000" dirty="0" err="1" smtClean="0">
                <a:solidFill>
                  <a:srgbClr val="FFFF00"/>
                </a:solidFill>
              </a:rPr>
              <a:t>H</a:t>
            </a:r>
            <a:r>
              <a:rPr lang="en-US" sz="1400" b="1" dirty="0" smtClean="0">
                <a:solidFill>
                  <a:srgbClr val="FFFF00"/>
                </a:solidFill>
              </a:rPr>
              <a:t>= 6.2 and 7.953 </a:t>
            </a:r>
            <a:r>
              <a:rPr lang="ru-RU" sz="1400" b="1" dirty="0" smtClean="0">
                <a:solidFill>
                  <a:srgbClr val="FFFF00"/>
                </a:solidFill>
              </a:rPr>
              <a:t>М</a:t>
            </a:r>
            <a:r>
              <a:rPr lang="en-US" sz="1400" b="1" dirty="0" smtClean="0">
                <a:solidFill>
                  <a:srgbClr val="FFFF00"/>
                </a:solidFill>
              </a:rPr>
              <a:t>Hz and calculated values of the relative plasma partial pressure P/P</a:t>
            </a:r>
            <a:r>
              <a:rPr lang="en-US" sz="1400" b="1" baseline="-25000" dirty="0" smtClean="0">
                <a:solidFill>
                  <a:srgbClr val="FFFF00"/>
                </a:solidFill>
              </a:rPr>
              <a:t>0 </a:t>
            </a:r>
          </a:p>
          <a:p>
            <a:r>
              <a:rPr lang="en-US" sz="1400" b="1" dirty="0" smtClean="0">
                <a:solidFill>
                  <a:srgbClr val="FFFF00"/>
                </a:solidFill>
              </a:rPr>
              <a:t>P/P</a:t>
            </a:r>
            <a:r>
              <a:rPr lang="en-US" sz="1400" b="1" baseline="-25000" dirty="0" smtClean="0">
                <a:solidFill>
                  <a:srgbClr val="FFFF00"/>
                </a:solidFill>
              </a:rPr>
              <a:t>0</a:t>
            </a:r>
            <a:r>
              <a:rPr lang="en-US" sz="1400" b="1" dirty="0" smtClean="0">
                <a:solidFill>
                  <a:srgbClr val="FFFF00"/>
                </a:solidFill>
              </a:rPr>
              <a:t> can be written as (</a:t>
            </a:r>
            <a:r>
              <a:rPr lang="en-US" sz="1400" b="1" dirty="0" err="1" smtClean="0">
                <a:solidFill>
                  <a:srgbClr val="FFFF00"/>
                </a:solidFill>
              </a:rPr>
              <a:t>Gurevich</a:t>
            </a:r>
            <a:r>
              <a:rPr lang="en-US" sz="1400" b="1" dirty="0" smtClean="0">
                <a:solidFill>
                  <a:srgbClr val="FFFF00"/>
                </a:solidFill>
              </a:rPr>
              <a:t>, 1978)</a:t>
            </a:r>
            <a:endParaRPr lang="en-US" sz="1400" b="1" baseline="-25000" dirty="0" smtClean="0">
              <a:solidFill>
                <a:srgbClr val="FFFF00"/>
              </a:solidFill>
            </a:endParaRPr>
          </a:p>
          <a:p>
            <a:r>
              <a:rPr lang="en-US" sz="1400" b="1" dirty="0" smtClean="0">
                <a:solidFill>
                  <a:srgbClr val="FFFF00"/>
                </a:solidFill>
              </a:rPr>
              <a:t>P/P</a:t>
            </a:r>
            <a:r>
              <a:rPr lang="en-US" sz="1400" b="1" baseline="-25000" dirty="0" smtClean="0">
                <a:solidFill>
                  <a:srgbClr val="FFFF00"/>
                </a:solidFill>
              </a:rPr>
              <a:t>0</a:t>
            </a:r>
            <a:r>
              <a:rPr lang="en-US" sz="1400" b="1" dirty="0" smtClean="0">
                <a:solidFill>
                  <a:srgbClr val="FFFF00"/>
                </a:solidFill>
              </a:rPr>
              <a:t>= Ne(Te + Ti) /Ne</a:t>
            </a:r>
            <a:r>
              <a:rPr lang="en-US" sz="1400" b="1" baseline="-25000" dirty="0" smtClean="0">
                <a:solidFill>
                  <a:srgbClr val="FFFF00"/>
                </a:solidFill>
              </a:rPr>
              <a:t>0</a:t>
            </a:r>
            <a:r>
              <a:rPr lang="en-US" sz="1400" b="1" dirty="0" smtClean="0">
                <a:solidFill>
                  <a:srgbClr val="FFFF00"/>
                </a:solidFill>
              </a:rPr>
              <a:t>(Te</a:t>
            </a:r>
            <a:r>
              <a:rPr lang="en-US" sz="1400" b="1" baseline="-25000" dirty="0" smtClean="0">
                <a:solidFill>
                  <a:srgbClr val="FFFF00"/>
                </a:solidFill>
              </a:rPr>
              <a:t>0</a:t>
            </a:r>
            <a:r>
              <a:rPr lang="en-US" sz="1400" b="1" dirty="0" smtClean="0">
                <a:solidFill>
                  <a:srgbClr val="FFFF00"/>
                </a:solidFill>
              </a:rPr>
              <a:t> + Ti</a:t>
            </a:r>
            <a:r>
              <a:rPr lang="en-US" sz="1400" b="1" baseline="-25000" dirty="0" smtClean="0">
                <a:solidFill>
                  <a:srgbClr val="FFFF00"/>
                </a:solidFill>
              </a:rPr>
              <a:t>0</a:t>
            </a:r>
            <a:r>
              <a:rPr lang="en-US" sz="1400" b="1" dirty="0" smtClean="0">
                <a:solidFill>
                  <a:srgbClr val="FFFF00"/>
                </a:solidFill>
              </a:rPr>
              <a:t>)</a:t>
            </a:r>
            <a:endParaRPr lang="ru-RU" sz="1400" b="1" dirty="0">
              <a:solidFill>
                <a:srgbClr val="FFFF00"/>
              </a:solidFill>
              <a:latin typeface="Times New Roman" pitchFamily="18" charset="0"/>
              <a:cs typeface="Times New Roman" pitchFamily="18" charset="0"/>
            </a:endParaRPr>
          </a:p>
        </p:txBody>
      </p:sp>
      <p:pic>
        <p:nvPicPr>
          <p:cNvPr id="7" name="Содержимое 6" descr="qq_sbor_201013.png"/>
          <p:cNvPicPr>
            <a:picLocks noGrp="1" noChangeAspect="1"/>
          </p:cNvPicPr>
          <p:nvPr>
            <p:ph sz="half" idx="1"/>
          </p:nvPr>
        </p:nvPicPr>
        <p:blipFill>
          <a:blip r:embed="rId2"/>
          <a:stretch>
            <a:fillRect/>
          </a:stretch>
        </p:blipFill>
        <p:spPr>
          <a:xfrm>
            <a:off x="142844" y="642924"/>
            <a:ext cx="3429023" cy="425940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53579"/>
            <a:ext cx="9144000" cy="436959"/>
          </a:xfrm>
        </p:spPr>
        <p:txBody>
          <a:bodyPr>
            <a:normAutofit fontScale="90000"/>
          </a:bodyPr>
          <a:lstStyle/>
          <a:p>
            <a:pPr eaLnBrk="1" hangingPunct="1">
              <a:defRPr/>
            </a:pPr>
            <a:r>
              <a:rPr lang="en-US" sz="2800" b="1" dirty="0" smtClean="0">
                <a:solidFill>
                  <a:srgbClr val="FFFF00"/>
                </a:solidFill>
                <a:effectLst>
                  <a:outerShdw blurRad="38100" dist="38100" dir="2700000" algn="tl">
                    <a:srgbClr val="000000"/>
                  </a:outerShdw>
                </a:effectLst>
                <a:latin typeface="Times New Roman" pitchFamily="18" charset="0"/>
              </a:rPr>
              <a:t>Artificial small-scale field-aligned irregularities (</a:t>
            </a:r>
            <a:r>
              <a:rPr lang="en-US" sz="2800" b="1" dirty="0" err="1" smtClean="0">
                <a:solidFill>
                  <a:srgbClr val="FFFF00"/>
                </a:solidFill>
              </a:rPr>
              <a:t>f</a:t>
            </a:r>
            <a:r>
              <a:rPr lang="en-US" sz="2800" b="1" baseline="-25000" dirty="0" err="1" smtClean="0">
                <a:solidFill>
                  <a:srgbClr val="FFFF00"/>
                </a:solidFill>
              </a:rPr>
              <a:t>H</a:t>
            </a:r>
            <a:r>
              <a:rPr lang="en-US" sz="2800" b="1" baseline="-25000" dirty="0" smtClean="0">
                <a:solidFill>
                  <a:srgbClr val="FFFF00"/>
                </a:solidFill>
              </a:rPr>
              <a:t> </a:t>
            </a:r>
            <a:r>
              <a:rPr lang="en-US" sz="2800" b="1" dirty="0" smtClean="0">
                <a:solidFill>
                  <a:srgbClr val="FFFF00"/>
                </a:solidFill>
                <a:effectLst>
                  <a:outerShdw blurRad="38100" dist="38100" dir="2700000" algn="tl">
                    <a:srgbClr val="000000"/>
                  </a:outerShdw>
                </a:effectLst>
                <a:latin typeface="Times New Roman" pitchFamily="18" charset="0"/>
              </a:rPr>
              <a:t>&gt;foF2)</a:t>
            </a:r>
            <a:endParaRPr lang="ru-RU" sz="2800" b="1" dirty="0" smtClean="0">
              <a:solidFill>
                <a:srgbClr val="FFFF00"/>
              </a:solidFill>
              <a:effectLst>
                <a:outerShdw blurRad="38100" dist="38100" dir="2700000" algn="tl">
                  <a:srgbClr val="000000"/>
                </a:outerShdw>
              </a:effectLst>
              <a:latin typeface="Times New Roman" pitchFamily="18" charset="0"/>
            </a:endParaRPr>
          </a:p>
        </p:txBody>
      </p:sp>
      <p:sp>
        <p:nvSpPr>
          <p:cNvPr id="6147" name="Содержимое 11"/>
          <p:cNvSpPr>
            <a:spLocks noGrp="1"/>
          </p:cNvSpPr>
          <p:nvPr>
            <p:ph sz="half" idx="1"/>
          </p:nvPr>
        </p:nvSpPr>
        <p:spPr>
          <a:xfrm>
            <a:off x="457200" y="589360"/>
            <a:ext cx="4038600" cy="4005263"/>
          </a:xfrm>
        </p:spPr>
        <p:txBody>
          <a:bodyPr/>
          <a:lstStyle/>
          <a:p>
            <a:pPr eaLnBrk="1" hangingPunct="1"/>
            <a:endParaRPr lang="ru-RU" smtClean="0"/>
          </a:p>
        </p:txBody>
      </p:sp>
      <p:sp>
        <p:nvSpPr>
          <p:cNvPr id="6148" name="Text Box 3"/>
          <p:cNvSpPr txBox="1">
            <a:spLocks noChangeArrowheads="1"/>
          </p:cNvSpPr>
          <p:nvPr/>
        </p:nvSpPr>
        <p:spPr bwMode="auto">
          <a:xfrm>
            <a:off x="142875" y="3964781"/>
            <a:ext cx="4286250" cy="1200329"/>
          </a:xfrm>
          <a:prstGeom prst="rect">
            <a:avLst/>
          </a:prstGeom>
          <a:noFill/>
          <a:ln w="9525">
            <a:noFill/>
            <a:miter lim="800000"/>
            <a:headEnd/>
            <a:tailEnd/>
          </a:ln>
        </p:spPr>
        <p:txBody>
          <a:bodyPr>
            <a:spAutoFit/>
          </a:bodyPr>
          <a:lstStyle/>
          <a:p>
            <a:pPr algn="just">
              <a:lnSpc>
                <a:spcPct val="80000"/>
              </a:lnSpc>
            </a:pPr>
            <a:r>
              <a:rPr lang="en-GB" b="1" dirty="0">
                <a:solidFill>
                  <a:srgbClr val="FFFF00"/>
                </a:solidFill>
              </a:rPr>
              <a:t>Backscattered power from the </a:t>
            </a:r>
            <a:r>
              <a:rPr lang="en-GB" b="1" dirty="0" err="1">
                <a:solidFill>
                  <a:srgbClr val="FFFF00"/>
                </a:solidFill>
              </a:rPr>
              <a:t>Hankasalmi</a:t>
            </a:r>
            <a:r>
              <a:rPr lang="en-GB" b="1" dirty="0">
                <a:solidFill>
                  <a:srgbClr val="FFFF00"/>
                </a:solidFill>
              </a:rPr>
              <a:t> (Finland) CUTLASS radar (beam 5) at f </a:t>
            </a:r>
            <a:r>
              <a:rPr lang="ru-RU" dirty="0">
                <a:solidFill>
                  <a:srgbClr val="FFFF00"/>
                </a:solidFill>
              </a:rPr>
              <a:t>≈</a:t>
            </a:r>
            <a:r>
              <a:rPr lang="en-US" dirty="0">
                <a:solidFill>
                  <a:srgbClr val="FFFF00"/>
                </a:solidFill>
              </a:rPr>
              <a:t> </a:t>
            </a:r>
            <a:r>
              <a:rPr lang="en-GB" b="1" dirty="0">
                <a:solidFill>
                  <a:srgbClr val="FFFF00"/>
                </a:solidFill>
              </a:rPr>
              <a:t>10 MHz  for alternating O/X-mode heating </a:t>
            </a:r>
            <a:r>
              <a:rPr lang="en-US" b="1" dirty="0">
                <a:solidFill>
                  <a:srgbClr val="FFC000"/>
                </a:solidFill>
              </a:rPr>
              <a:t>at </a:t>
            </a:r>
            <a:r>
              <a:rPr lang="en-US" b="1" dirty="0" err="1">
                <a:solidFill>
                  <a:srgbClr val="FFC000"/>
                </a:solidFill>
              </a:rPr>
              <a:t>f</a:t>
            </a:r>
            <a:r>
              <a:rPr lang="en-US" b="1" baseline="-25000" dirty="0" err="1">
                <a:solidFill>
                  <a:srgbClr val="FFC000"/>
                </a:solidFill>
              </a:rPr>
              <a:t>H</a:t>
            </a:r>
            <a:r>
              <a:rPr lang="en-US" b="1" dirty="0">
                <a:solidFill>
                  <a:srgbClr val="FFC000"/>
                </a:solidFill>
              </a:rPr>
              <a:t> = 4.040 MHz (ERP= 123 MW)</a:t>
            </a:r>
            <a:r>
              <a:rPr lang="en-US" b="1" dirty="0">
                <a:solidFill>
                  <a:srgbClr val="FFFF00"/>
                </a:solidFill>
              </a:rPr>
              <a:t> </a:t>
            </a:r>
            <a:r>
              <a:rPr lang="en-GB" b="1" dirty="0">
                <a:solidFill>
                  <a:srgbClr val="FFFF00"/>
                </a:solidFill>
              </a:rPr>
              <a:t>on </a:t>
            </a:r>
            <a:r>
              <a:rPr lang="en-US" b="1" dirty="0">
                <a:solidFill>
                  <a:srgbClr val="FFFF00"/>
                </a:solidFill>
              </a:rPr>
              <a:t>5 </a:t>
            </a:r>
            <a:r>
              <a:rPr lang="en-GB" b="1" dirty="0">
                <a:solidFill>
                  <a:srgbClr val="FFFF00"/>
                </a:solidFill>
              </a:rPr>
              <a:t>November, 2009. </a:t>
            </a:r>
            <a:endParaRPr lang="ru-RU" dirty="0">
              <a:solidFill>
                <a:srgbClr val="FFFF00"/>
              </a:solidFill>
            </a:endParaRPr>
          </a:p>
        </p:txBody>
      </p:sp>
      <p:sp>
        <p:nvSpPr>
          <p:cNvPr id="6149" name="Text Box 4"/>
          <p:cNvSpPr txBox="1">
            <a:spLocks noChangeArrowheads="1"/>
          </p:cNvSpPr>
          <p:nvPr/>
        </p:nvSpPr>
        <p:spPr bwMode="auto">
          <a:xfrm>
            <a:off x="4429124" y="3732598"/>
            <a:ext cx="4500562" cy="1410902"/>
          </a:xfrm>
          <a:prstGeom prst="rect">
            <a:avLst/>
          </a:prstGeom>
          <a:noFill/>
          <a:ln w="9525">
            <a:noFill/>
            <a:miter lim="800000"/>
            <a:headEnd/>
            <a:tailEnd/>
          </a:ln>
        </p:spPr>
        <p:txBody>
          <a:bodyPr wrap="square">
            <a:spAutoFit/>
          </a:bodyPr>
          <a:lstStyle/>
          <a:p>
            <a:pPr algn="just">
              <a:lnSpc>
                <a:spcPct val="80000"/>
              </a:lnSpc>
            </a:pPr>
            <a:r>
              <a:rPr lang="en-GB" b="1" dirty="0">
                <a:solidFill>
                  <a:srgbClr val="FFFF00"/>
                </a:solidFill>
              </a:rPr>
              <a:t>Backscattered power from the </a:t>
            </a:r>
            <a:r>
              <a:rPr lang="en-GB" b="1" dirty="0" err="1">
                <a:solidFill>
                  <a:srgbClr val="FFFF00"/>
                </a:solidFill>
              </a:rPr>
              <a:t>Hankasalmi</a:t>
            </a:r>
            <a:r>
              <a:rPr lang="en-GB" b="1" dirty="0">
                <a:solidFill>
                  <a:srgbClr val="FFFF00"/>
                </a:solidFill>
              </a:rPr>
              <a:t> (Finland) CUTLASS radar (beam 5) at f </a:t>
            </a:r>
            <a:r>
              <a:rPr lang="ru-RU" b="1" dirty="0">
                <a:solidFill>
                  <a:srgbClr val="FFFF00"/>
                </a:solidFill>
              </a:rPr>
              <a:t>≈ </a:t>
            </a:r>
            <a:r>
              <a:rPr lang="en-GB" b="1" dirty="0">
                <a:solidFill>
                  <a:srgbClr val="FFFF00"/>
                </a:solidFill>
              </a:rPr>
              <a:t>10 </a:t>
            </a:r>
            <a:r>
              <a:rPr lang="en-GB" b="1" dirty="0" smtClean="0">
                <a:solidFill>
                  <a:srgbClr val="FFFF00"/>
                </a:solidFill>
              </a:rPr>
              <a:t>10, 11.5, and 13 MHz </a:t>
            </a:r>
            <a:r>
              <a:rPr lang="en-US" b="1" dirty="0" smtClean="0">
                <a:solidFill>
                  <a:srgbClr val="FFFF00"/>
                </a:solidFill>
              </a:rPr>
              <a:t>at </a:t>
            </a:r>
            <a:r>
              <a:rPr lang="en-US" b="1" dirty="0" err="1" smtClean="0">
                <a:solidFill>
                  <a:srgbClr val="FFC000"/>
                </a:solidFill>
              </a:rPr>
              <a:t>f</a:t>
            </a:r>
            <a:r>
              <a:rPr lang="en-US" b="1" baseline="-25000" dirty="0" err="1" smtClean="0">
                <a:solidFill>
                  <a:srgbClr val="FFC000"/>
                </a:solidFill>
              </a:rPr>
              <a:t>H</a:t>
            </a:r>
            <a:r>
              <a:rPr lang="en-US" b="1" dirty="0" smtClean="0">
                <a:solidFill>
                  <a:srgbClr val="FFC000"/>
                </a:solidFill>
              </a:rPr>
              <a:t> = 4.544 </a:t>
            </a:r>
            <a:r>
              <a:rPr lang="en-GB" b="1" dirty="0" smtClean="0">
                <a:solidFill>
                  <a:srgbClr val="FFFF00"/>
                </a:solidFill>
              </a:rPr>
              <a:t>MHz </a:t>
            </a:r>
            <a:r>
              <a:rPr lang="en-GB" b="1" dirty="0">
                <a:solidFill>
                  <a:srgbClr val="FFFF00"/>
                </a:solidFill>
              </a:rPr>
              <a:t>for alternating O/X-mode </a:t>
            </a:r>
            <a:r>
              <a:rPr lang="en-GB" b="1" dirty="0" smtClean="0">
                <a:solidFill>
                  <a:srgbClr val="FFFF00"/>
                </a:solidFill>
              </a:rPr>
              <a:t>heating </a:t>
            </a:r>
            <a:r>
              <a:rPr lang="en-US" b="1" dirty="0" smtClean="0">
                <a:solidFill>
                  <a:srgbClr val="FFFF00"/>
                </a:solidFill>
              </a:rPr>
              <a:t>towards magnetic zenith </a:t>
            </a:r>
            <a:r>
              <a:rPr lang="en-GB" b="1" dirty="0" smtClean="0">
                <a:solidFill>
                  <a:srgbClr val="FFFF00"/>
                </a:solidFill>
              </a:rPr>
              <a:t>on </a:t>
            </a:r>
            <a:r>
              <a:rPr lang="en-GB" b="1" dirty="0">
                <a:solidFill>
                  <a:srgbClr val="FFFF00"/>
                </a:solidFill>
              </a:rPr>
              <a:t>6 November , </a:t>
            </a:r>
            <a:r>
              <a:rPr lang="en-GB" b="1" dirty="0" smtClean="0">
                <a:solidFill>
                  <a:srgbClr val="FFFF00"/>
                </a:solidFill>
              </a:rPr>
              <a:t>2010 (ERP = 113 MW).</a:t>
            </a:r>
            <a:endParaRPr lang="ru-RU" b="1" dirty="0">
              <a:solidFill>
                <a:srgbClr val="FFFF00"/>
              </a:solidFill>
            </a:endParaRPr>
          </a:p>
        </p:txBody>
      </p:sp>
      <p:pic>
        <p:nvPicPr>
          <p:cNvPr id="6150" name="Picture 6" descr="fig15a"/>
          <p:cNvPicPr>
            <a:picLocks noChangeAspect="1" noChangeArrowheads="1"/>
          </p:cNvPicPr>
          <p:nvPr/>
        </p:nvPicPr>
        <p:blipFill>
          <a:blip r:embed="rId2"/>
          <a:srcRect/>
          <a:stretch>
            <a:fillRect/>
          </a:stretch>
        </p:blipFill>
        <p:spPr bwMode="auto">
          <a:xfrm>
            <a:off x="571472" y="642924"/>
            <a:ext cx="3571870" cy="2775347"/>
          </a:xfrm>
          <a:prstGeom prst="rect">
            <a:avLst/>
          </a:prstGeom>
          <a:noFill/>
          <a:ln w="9525">
            <a:noFill/>
            <a:miter lim="800000"/>
            <a:headEnd/>
            <a:tailEnd/>
          </a:ln>
        </p:spPr>
      </p:pic>
      <p:pic>
        <p:nvPicPr>
          <p:cNvPr id="14" name="Рисунок 9" descr="List7_left_pow_06112010_HAN.png"/>
          <p:cNvPicPr>
            <a:picLocks noChangeAspect="1"/>
          </p:cNvPicPr>
          <p:nvPr/>
        </p:nvPicPr>
        <p:blipFill>
          <a:blip r:embed="rId3"/>
          <a:srcRect/>
          <a:stretch>
            <a:fillRect/>
          </a:stretch>
        </p:blipFill>
        <p:spPr bwMode="auto">
          <a:xfrm>
            <a:off x="5143504" y="571486"/>
            <a:ext cx="3214710" cy="3108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53579"/>
            <a:ext cx="9144000" cy="267890"/>
          </a:xfrm>
        </p:spPr>
        <p:txBody>
          <a:bodyPr>
            <a:normAutofit fontScale="90000"/>
          </a:bodyPr>
          <a:lstStyle/>
          <a:p>
            <a:pPr eaLnBrk="1" hangingPunct="1">
              <a:defRPr/>
            </a:pPr>
            <a:r>
              <a:rPr lang="en-US" sz="2800" b="1" dirty="0" smtClean="0">
                <a:solidFill>
                  <a:srgbClr val="FFFF00"/>
                </a:solidFill>
                <a:effectLst>
                  <a:outerShdw blurRad="38100" dist="38100" dir="2700000" algn="tl">
                    <a:srgbClr val="000000"/>
                  </a:outerShdw>
                </a:effectLst>
                <a:latin typeface="Times New Roman" pitchFamily="18" charset="0"/>
              </a:rPr>
              <a:t>Artificial small-scale field-aligned irregularities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err="1" smtClean="0">
                <a:solidFill>
                  <a:srgbClr val="FFFF00"/>
                </a:solidFill>
              </a:rPr>
              <a:t>f</a:t>
            </a:r>
            <a:r>
              <a:rPr lang="en-US" sz="2400" b="1" baseline="-25000" dirty="0" err="1" smtClean="0">
                <a:solidFill>
                  <a:srgbClr val="FFFF00"/>
                </a:solidFill>
              </a:rPr>
              <a:t>H</a:t>
            </a:r>
            <a:r>
              <a:rPr lang="en-US" sz="2400" b="1" baseline="-25000" dirty="0" smtClean="0">
                <a:solidFill>
                  <a:srgbClr val="FFFF00"/>
                </a:solidFill>
              </a:rPr>
              <a:t>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 foF2 )</a:t>
            </a:r>
            <a:endParaRPr lang="ru-RU"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96" name="Text Box 3"/>
          <p:cNvSpPr txBox="1">
            <a:spLocks noChangeArrowheads="1"/>
          </p:cNvSpPr>
          <p:nvPr/>
        </p:nvSpPr>
        <p:spPr bwMode="auto">
          <a:xfrm>
            <a:off x="1" y="4125516"/>
            <a:ext cx="4714875" cy="1206484"/>
          </a:xfrm>
          <a:prstGeom prst="rect">
            <a:avLst/>
          </a:prstGeom>
          <a:noFill/>
          <a:ln w="9525">
            <a:noFill/>
            <a:miter lim="800000"/>
            <a:headEnd/>
            <a:tailEnd/>
          </a:ln>
        </p:spPr>
        <p:txBody>
          <a:bodyPr>
            <a:spAutoFit/>
          </a:bodyPr>
          <a:lstStyle/>
          <a:p>
            <a:pPr algn="just">
              <a:lnSpc>
                <a:spcPct val="80000"/>
              </a:lnSpc>
              <a:defRPr/>
            </a:pPr>
            <a:r>
              <a:rPr lang="en-GB" sz="1600" b="1" dirty="0">
                <a:solidFill>
                  <a:srgbClr val="FFFF00"/>
                </a:solidFill>
              </a:rPr>
              <a:t>Backscattered power from the </a:t>
            </a:r>
            <a:r>
              <a:rPr lang="en-GB" sz="1600" b="1" dirty="0" err="1">
                <a:solidFill>
                  <a:srgbClr val="FFFF00"/>
                </a:solidFill>
              </a:rPr>
              <a:t>Hankasalmi</a:t>
            </a:r>
            <a:r>
              <a:rPr lang="en-GB" sz="1600" b="1" dirty="0">
                <a:solidFill>
                  <a:srgbClr val="FFFF00"/>
                </a:solidFill>
              </a:rPr>
              <a:t> (Finland) CUTLASS radar  (beam 5) at f </a:t>
            </a:r>
            <a:r>
              <a:rPr lang="ru-RU" sz="1600" dirty="0">
                <a:solidFill>
                  <a:srgbClr val="FFFF00"/>
                </a:solidFill>
              </a:rPr>
              <a:t>≈</a:t>
            </a:r>
            <a:r>
              <a:rPr lang="en-GB" sz="1600" b="1" dirty="0">
                <a:solidFill>
                  <a:srgbClr val="FFFF00"/>
                </a:solidFill>
              </a:rPr>
              <a:t> 12, 13, and 16 MHz for O/X-mode heating </a:t>
            </a:r>
            <a:r>
              <a:rPr lang="en-US" sz="1600" b="1" dirty="0">
                <a:solidFill>
                  <a:srgbClr val="FFFF00"/>
                </a:solidFill>
              </a:rPr>
              <a:t>at </a:t>
            </a:r>
            <a:r>
              <a:rPr lang="en-US" sz="1600" b="1" dirty="0" err="1">
                <a:solidFill>
                  <a:srgbClr val="FFC000"/>
                </a:solidFill>
              </a:rPr>
              <a:t>f</a:t>
            </a:r>
            <a:r>
              <a:rPr lang="en-US" sz="1600" b="1" baseline="-25000" dirty="0" err="1">
                <a:solidFill>
                  <a:srgbClr val="FFC000"/>
                </a:solidFill>
              </a:rPr>
              <a:t>H</a:t>
            </a:r>
            <a:r>
              <a:rPr lang="en-US" sz="1600" b="1" dirty="0">
                <a:solidFill>
                  <a:srgbClr val="FFC000"/>
                </a:solidFill>
              </a:rPr>
              <a:t> = 4.544 MHz (ERP=130 MW) </a:t>
            </a:r>
            <a:r>
              <a:rPr lang="en-GB" sz="1600" b="1" dirty="0">
                <a:solidFill>
                  <a:srgbClr val="FFFF00"/>
                </a:solidFill>
              </a:rPr>
              <a:t>on 20 October, 2016. Heater-on cycles and polarization is shown on the time axis.</a:t>
            </a:r>
            <a:endParaRPr lang="ru-RU" sz="1600" b="1" dirty="0">
              <a:solidFill>
                <a:srgbClr val="FFFF00"/>
              </a:solidFill>
            </a:endParaRPr>
          </a:p>
          <a:p>
            <a:pPr algn="just">
              <a:lnSpc>
                <a:spcPct val="80000"/>
              </a:lnSpc>
              <a:defRPr/>
            </a:pPr>
            <a:endParaRPr lang="en-US" sz="1050" b="1" dirty="0">
              <a:solidFill>
                <a:srgbClr val="FFFF00"/>
              </a:solidFill>
              <a:cs typeface="+mn-cs"/>
            </a:endParaRPr>
          </a:p>
        </p:txBody>
      </p:sp>
      <p:sp>
        <p:nvSpPr>
          <p:cNvPr id="8197" name="Text Box 4"/>
          <p:cNvSpPr txBox="1">
            <a:spLocks noChangeArrowheads="1"/>
          </p:cNvSpPr>
          <p:nvPr/>
        </p:nvSpPr>
        <p:spPr bwMode="auto">
          <a:xfrm>
            <a:off x="4786314" y="4143386"/>
            <a:ext cx="4357686" cy="1077218"/>
          </a:xfrm>
          <a:prstGeom prst="rect">
            <a:avLst/>
          </a:prstGeom>
          <a:noFill/>
          <a:ln w="9525">
            <a:noFill/>
            <a:miter lim="800000"/>
            <a:headEnd/>
            <a:tailEnd/>
          </a:ln>
        </p:spPr>
        <p:txBody>
          <a:bodyPr wrap="square">
            <a:spAutoFit/>
          </a:bodyPr>
          <a:lstStyle/>
          <a:p>
            <a:pPr algn="just">
              <a:lnSpc>
                <a:spcPct val="80000"/>
              </a:lnSpc>
              <a:defRPr/>
            </a:pPr>
            <a:r>
              <a:rPr lang="en-GB" sz="1600" b="1" dirty="0">
                <a:solidFill>
                  <a:srgbClr val="FFFF00"/>
                </a:solidFill>
                <a:cs typeface="+mn-cs"/>
              </a:rPr>
              <a:t>Backscattered power from </a:t>
            </a:r>
            <a:r>
              <a:rPr lang="en-GB" sz="1600" b="1" dirty="0" smtClean="0">
                <a:solidFill>
                  <a:srgbClr val="FFFF00"/>
                </a:solidFill>
                <a:cs typeface="+mn-cs"/>
              </a:rPr>
              <a:t>CUTLASS </a:t>
            </a:r>
            <a:r>
              <a:rPr lang="en-GB" sz="1600" b="1" dirty="0">
                <a:solidFill>
                  <a:srgbClr val="FFFF00"/>
                </a:solidFill>
                <a:cs typeface="+mn-cs"/>
              </a:rPr>
              <a:t>radar (beam 5) at </a:t>
            </a:r>
            <a:r>
              <a:rPr lang="en-GB" sz="1600" b="1" dirty="0" smtClean="0">
                <a:solidFill>
                  <a:srgbClr val="FFFF00"/>
                </a:solidFill>
              </a:rPr>
              <a:t>f </a:t>
            </a:r>
            <a:r>
              <a:rPr lang="ru-RU" sz="1600" dirty="0" smtClean="0">
                <a:solidFill>
                  <a:srgbClr val="FFFF00"/>
                </a:solidFill>
              </a:rPr>
              <a:t>≈</a:t>
            </a:r>
            <a:r>
              <a:rPr lang="en-GB" sz="1600" b="1" dirty="0" smtClean="0">
                <a:solidFill>
                  <a:srgbClr val="FFFF00"/>
                </a:solidFill>
              </a:rPr>
              <a:t> </a:t>
            </a:r>
            <a:r>
              <a:rPr lang="en-GB" sz="1600" b="1" dirty="0" smtClean="0">
                <a:solidFill>
                  <a:srgbClr val="FFFF00"/>
                </a:solidFill>
                <a:cs typeface="+mn-cs"/>
              </a:rPr>
              <a:t> </a:t>
            </a:r>
            <a:r>
              <a:rPr lang="en-GB" sz="1600" b="1" dirty="0">
                <a:solidFill>
                  <a:srgbClr val="FFFF00"/>
                </a:solidFill>
                <a:effectLst>
                  <a:outerShdw blurRad="38100" dist="38100" dir="2700000" algn="tl">
                    <a:srgbClr val="000000">
                      <a:alpha val="43137"/>
                    </a:srgbClr>
                  </a:outerShdw>
                </a:effectLst>
                <a:cs typeface="+mn-cs"/>
              </a:rPr>
              <a:t>16, 18 and 20 MHz</a:t>
            </a:r>
            <a:r>
              <a:rPr lang="en-GB" sz="1600" b="1" dirty="0">
                <a:solidFill>
                  <a:srgbClr val="FFFF00"/>
                </a:solidFill>
                <a:cs typeface="+mn-cs"/>
              </a:rPr>
              <a:t> on </a:t>
            </a:r>
            <a:r>
              <a:rPr lang="en-GB" sz="1600" b="1" dirty="0" smtClean="0">
                <a:solidFill>
                  <a:srgbClr val="FFFF00"/>
                </a:solidFill>
                <a:cs typeface="+mn-cs"/>
              </a:rPr>
              <a:t>28 </a:t>
            </a:r>
            <a:r>
              <a:rPr lang="en-GB" sz="1600" b="1" dirty="0">
                <a:solidFill>
                  <a:srgbClr val="FFFF00"/>
                </a:solidFill>
                <a:cs typeface="+mn-cs"/>
              </a:rPr>
              <a:t>October </a:t>
            </a:r>
            <a:r>
              <a:rPr lang="en-GB" sz="1600" b="1" dirty="0" smtClean="0">
                <a:solidFill>
                  <a:srgbClr val="FFFF00"/>
                </a:solidFill>
                <a:cs typeface="+mn-cs"/>
              </a:rPr>
              <a:t>2013 for X-mode heating </a:t>
            </a:r>
            <a:r>
              <a:rPr lang="en-GB" sz="1600" b="1" dirty="0">
                <a:solidFill>
                  <a:srgbClr val="FFFF00"/>
                </a:solidFill>
                <a:cs typeface="+mn-cs"/>
              </a:rPr>
              <a:t>towards MZ at </a:t>
            </a:r>
            <a:r>
              <a:rPr lang="en-US" sz="1600" b="1" dirty="0" err="1">
                <a:solidFill>
                  <a:srgbClr val="FFC000"/>
                </a:solidFill>
                <a:cs typeface="+mn-cs"/>
              </a:rPr>
              <a:t>fH</a:t>
            </a:r>
            <a:r>
              <a:rPr lang="en-US" sz="1600" b="1" dirty="0">
                <a:solidFill>
                  <a:srgbClr val="FFC000"/>
                </a:solidFill>
                <a:cs typeface="+mn-cs"/>
              </a:rPr>
              <a:t> = 6.96 MHz (ERP = 550 MW) </a:t>
            </a:r>
            <a:r>
              <a:rPr lang="ru-RU" sz="1600" b="1" dirty="0" smtClean="0">
                <a:solidFill>
                  <a:srgbClr val="FFFF00"/>
                </a:solidFill>
                <a:cs typeface="+mn-cs"/>
              </a:rPr>
              <a:t>.</a:t>
            </a:r>
            <a:r>
              <a:rPr lang="en-US" sz="1600" b="1" dirty="0" smtClean="0">
                <a:solidFill>
                  <a:srgbClr val="FFFF00"/>
                </a:solidFill>
                <a:cs typeface="+mn-cs"/>
              </a:rPr>
              <a:t> </a:t>
            </a:r>
            <a:r>
              <a:rPr lang="en-US" sz="1600" b="1" dirty="0" smtClean="0">
                <a:solidFill>
                  <a:srgbClr val="FFFF00"/>
                </a:solidFill>
              </a:rPr>
              <a:t>The foF2 values dropped from 7.6 to 5.3 MHz (</a:t>
            </a:r>
            <a:r>
              <a:rPr lang="en-US" sz="1600" b="1" dirty="0" err="1" smtClean="0">
                <a:solidFill>
                  <a:srgbClr val="FFFF00"/>
                </a:solidFill>
              </a:rPr>
              <a:t>f</a:t>
            </a:r>
            <a:r>
              <a:rPr lang="en-US" sz="1600" b="1" baseline="-25000" dirty="0" err="1" smtClean="0">
                <a:solidFill>
                  <a:srgbClr val="FFFF00"/>
                </a:solidFill>
              </a:rPr>
              <a:t>H</a:t>
            </a:r>
            <a:r>
              <a:rPr lang="en-US" sz="1600" b="1" dirty="0" smtClean="0">
                <a:solidFill>
                  <a:srgbClr val="FFFF00"/>
                </a:solidFill>
              </a:rPr>
              <a:t> / foF2 = 0.91 - 1.35)</a:t>
            </a:r>
            <a:r>
              <a:rPr lang="ru-RU" sz="1600" dirty="0" smtClean="0">
                <a:cs typeface="+mn-cs"/>
              </a:rPr>
              <a:t> </a:t>
            </a:r>
            <a:endParaRPr lang="ru-RU" sz="1600" dirty="0">
              <a:cs typeface="+mn-cs"/>
            </a:endParaRPr>
          </a:p>
        </p:txBody>
      </p:sp>
      <p:sp>
        <p:nvSpPr>
          <p:cNvPr id="2" name="TextBox 6"/>
          <p:cNvSpPr txBox="1">
            <a:spLocks noChangeArrowheads="1"/>
          </p:cNvSpPr>
          <p:nvPr/>
        </p:nvSpPr>
        <p:spPr bwMode="auto">
          <a:xfrm>
            <a:off x="1143000" y="107156"/>
            <a:ext cx="71438" cy="369332"/>
          </a:xfrm>
          <a:prstGeom prst="rect">
            <a:avLst/>
          </a:prstGeom>
          <a:noFill/>
          <a:ln w="9525">
            <a:noFill/>
            <a:miter lim="800000"/>
            <a:headEnd/>
            <a:tailEnd/>
          </a:ln>
        </p:spPr>
        <p:txBody>
          <a:bodyPr>
            <a:spAutoFit/>
          </a:bodyPr>
          <a:lstStyle/>
          <a:p>
            <a:endParaRPr lang="ru-RU"/>
          </a:p>
        </p:txBody>
      </p:sp>
      <p:pic>
        <p:nvPicPr>
          <p:cNvPr id="8198" name="Содержимое 8" descr="fig1_2016-10-20_1416_1556_СUTLASS.png"/>
          <p:cNvPicPr>
            <a:picLocks noGrp="1" noChangeAspect="1"/>
          </p:cNvPicPr>
          <p:nvPr>
            <p:ph sz="half" idx="1"/>
          </p:nvPr>
        </p:nvPicPr>
        <p:blipFill>
          <a:blip r:embed="rId2"/>
          <a:srcRect/>
          <a:stretch>
            <a:fillRect/>
          </a:stretch>
        </p:blipFill>
        <p:spPr>
          <a:xfrm>
            <a:off x="214313" y="375048"/>
            <a:ext cx="3929059" cy="3696890"/>
          </a:xfrm>
        </p:spPr>
      </p:pic>
      <p:pic>
        <p:nvPicPr>
          <p:cNvPr id="9" name="Содержимое 7" descr="HAN_281020130_1530_18_00.png"/>
          <p:cNvPicPr>
            <a:picLocks noGrp="1" noChangeAspect="1"/>
          </p:cNvPicPr>
          <p:nvPr>
            <p:ph sz="half" idx="2"/>
          </p:nvPr>
        </p:nvPicPr>
        <p:blipFill>
          <a:blip r:embed="rId3"/>
          <a:srcRect/>
          <a:stretch>
            <a:fillRect/>
          </a:stretch>
        </p:blipFill>
        <p:spPr>
          <a:xfrm>
            <a:off x="5072066" y="500048"/>
            <a:ext cx="3643338" cy="364333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85750" y="1"/>
            <a:ext cx="8643938" cy="375047"/>
          </a:xfrm>
        </p:spPr>
        <p:txBody>
          <a:bodyPr>
            <a:noAutofit/>
          </a:bodyPr>
          <a:lstStyle/>
          <a:p>
            <a:pPr>
              <a:defRPr/>
            </a:pPr>
            <a:r>
              <a:rPr lang="en-US" sz="2000" b="1" dirty="0" smtClean="0">
                <a:solidFill>
                  <a:srgbClr val="FFFF00"/>
                </a:solidFill>
                <a:effectLst>
                  <a:outerShdw blurRad="38100" dist="38100" dir="2700000" algn="tl">
                    <a:srgbClr val="000000"/>
                  </a:outerShdw>
                </a:effectLst>
                <a:latin typeface="Times New Roman" pitchFamily="18" charset="0"/>
              </a:rPr>
              <a:t>Artificial small-scale field-aligned irregularities</a:t>
            </a:r>
            <a:endPar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75" name="TextBox 9"/>
          <p:cNvSpPr txBox="1">
            <a:spLocks noChangeArrowheads="1"/>
          </p:cNvSpPr>
          <p:nvPr/>
        </p:nvSpPr>
        <p:spPr bwMode="auto">
          <a:xfrm>
            <a:off x="0" y="2732485"/>
            <a:ext cx="4643438" cy="669414"/>
          </a:xfrm>
          <a:prstGeom prst="rect">
            <a:avLst/>
          </a:prstGeom>
          <a:noFill/>
          <a:ln w="9525">
            <a:noFill/>
            <a:miter lim="800000"/>
            <a:headEnd/>
            <a:tailEnd/>
          </a:ln>
        </p:spPr>
        <p:txBody>
          <a:bodyPr>
            <a:spAutoFit/>
          </a:bodyPr>
          <a:lstStyle/>
          <a:p>
            <a:pPr marL="1588" indent="-1588" algn="just">
              <a:lnSpc>
                <a:spcPts val="1500"/>
              </a:lnSpc>
              <a:spcBef>
                <a:spcPts val="0"/>
              </a:spcBef>
              <a:defRPr/>
            </a:pPr>
            <a:r>
              <a:rPr lang="en-US" sz="1400" b="1" dirty="0" smtClean="0">
                <a:solidFill>
                  <a:srgbClr val="FFFF00"/>
                </a:solidFill>
              </a:rPr>
              <a:t>Spectrogram of diagnostic HF signals</a:t>
            </a:r>
            <a:r>
              <a:rPr lang="ru-RU" sz="1400" b="1" dirty="0" smtClean="0">
                <a:solidFill>
                  <a:srgbClr val="FFFF00"/>
                </a:solidFill>
              </a:rPr>
              <a:t> </a:t>
            </a:r>
            <a:r>
              <a:rPr lang="en-US" sz="1400" b="1" dirty="0" smtClean="0">
                <a:solidFill>
                  <a:srgbClr val="FFFF00"/>
                </a:solidFill>
              </a:rPr>
              <a:t>on the Novosibirsk - </a:t>
            </a:r>
            <a:r>
              <a:rPr lang="ru-RU" sz="1400" b="1" dirty="0" smtClean="0">
                <a:solidFill>
                  <a:srgbClr val="FFFF00"/>
                </a:solidFill>
              </a:rPr>
              <a:t> </a:t>
            </a:r>
            <a:r>
              <a:rPr lang="en-US" sz="1400" b="1" dirty="0" err="1" smtClean="0">
                <a:solidFill>
                  <a:srgbClr val="FFFF00"/>
                </a:solidFill>
              </a:rPr>
              <a:t>Tromso</a:t>
            </a:r>
            <a:r>
              <a:rPr lang="en-US" sz="1400" b="1" dirty="0" smtClean="0">
                <a:solidFill>
                  <a:srgbClr val="FFFF00"/>
                </a:solidFill>
              </a:rPr>
              <a:t> – S. Petersburg path on 26 February 2013.</a:t>
            </a:r>
            <a:r>
              <a:rPr lang="ru-RU" sz="1400" b="1" dirty="0" smtClean="0">
                <a:solidFill>
                  <a:srgbClr val="FFFF00"/>
                </a:solidFill>
              </a:rPr>
              <a:t>  </a:t>
            </a:r>
            <a:r>
              <a:rPr lang="en-US" sz="1400" b="1" dirty="0" smtClean="0">
                <a:solidFill>
                  <a:srgbClr val="FFFF00"/>
                </a:solidFill>
              </a:rPr>
              <a:t>HF pump wave was radiated at </a:t>
            </a:r>
            <a:r>
              <a:rPr lang="en-US" sz="1400" b="1" dirty="0" err="1" smtClean="0">
                <a:solidFill>
                  <a:srgbClr val="FFFF00"/>
                </a:solidFill>
              </a:rPr>
              <a:t>fH</a:t>
            </a:r>
            <a:r>
              <a:rPr lang="en-US" sz="1400" b="1" dirty="0" smtClean="0">
                <a:solidFill>
                  <a:srgbClr val="FFFF00"/>
                </a:solidFill>
              </a:rPr>
              <a:t> = 6.2 MHz towards the MZ</a:t>
            </a:r>
            <a:r>
              <a:rPr lang="en-US" sz="1100" dirty="0" smtClean="0">
                <a:solidFill>
                  <a:srgbClr val="FFFF00"/>
                </a:solidFill>
              </a:rPr>
              <a:t>.</a:t>
            </a:r>
            <a:endParaRPr lang="ru-RU" sz="1100" dirty="0">
              <a:solidFill>
                <a:srgbClr val="FFFF00"/>
              </a:solidFill>
            </a:endParaRPr>
          </a:p>
        </p:txBody>
      </p:sp>
      <p:pic>
        <p:nvPicPr>
          <p:cNvPr id="9220" name="Содержимое 11" descr="Ионограммы с РРС.PNG"/>
          <p:cNvPicPr>
            <a:picLocks noGrp="1" noChangeAspect="1"/>
          </p:cNvPicPr>
          <p:nvPr>
            <p:ph sz="half" idx="2"/>
          </p:nvPr>
        </p:nvPicPr>
        <p:blipFill>
          <a:blip r:embed="rId3"/>
          <a:srcRect/>
          <a:stretch>
            <a:fillRect/>
          </a:stretch>
        </p:blipFill>
        <p:spPr>
          <a:xfrm>
            <a:off x="4714875" y="428625"/>
            <a:ext cx="4311650" cy="2250281"/>
          </a:xfrm>
        </p:spPr>
      </p:pic>
      <p:sp>
        <p:nvSpPr>
          <p:cNvPr id="9221" name="TextBox 12"/>
          <p:cNvSpPr txBox="1">
            <a:spLocks noChangeArrowheads="1"/>
          </p:cNvSpPr>
          <p:nvPr/>
        </p:nvSpPr>
        <p:spPr bwMode="auto">
          <a:xfrm>
            <a:off x="4643438" y="2678906"/>
            <a:ext cx="4500562" cy="584775"/>
          </a:xfrm>
          <a:prstGeom prst="rect">
            <a:avLst/>
          </a:prstGeom>
          <a:noFill/>
          <a:ln w="9525">
            <a:noFill/>
            <a:miter lim="800000"/>
            <a:headEnd/>
            <a:tailEnd/>
          </a:ln>
        </p:spPr>
        <p:txBody>
          <a:bodyPr wrap="square">
            <a:spAutoFit/>
          </a:bodyPr>
          <a:lstStyle/>
          <a:p>
            <a:r>
              <a:rPr lang="en-US" sz="1600" b="1" dirty="0" smtClean="0">
                <a:solidFill>
                  <a:srgbClr val="FFFF00"/>
                </a:solidFill>
              </a:rPr>
              <a:t>Oblique  sounder </a:t>
            </a:r>
            <a:r>
              <a:rPr lang="en-US" sz="1600" b="1" dirty="0" err="1" smtClean="0">
                <a:solidFill>
                  <a:srgbClr val="FFFF00"/>
                </a:solidFill>
              </a:rPr>
              <a:t>ionograms</a:t>
            </a:r>
            <a:r>
              <a:rPr lang="en-US" sz="1600" b="1" dirty="0" smtClean="0">
                <a:solidFill>
                  <a:srgbClr val="FFFF00"/>
                </a:solidFill>
              </a:rPr>
              <a:t> on the Sweden – </a:t>
            </a:r>
            <a:r>
              <a:rPr lang="en-US" sz="1600" b="1" dirty="0" err="1" smtClean="0">
                <a:solidFill>
                  <a:srgbClr val="FFFF00"/>
                </a:solidFill>
              </a:rPr>
              <a:t>Tromso</a:t>
            </a:r>
            <a:r>
              <a:rPr lang="en-US" sz="1600" b="1" dirty="0" smtClean="0">
                <a:solidFill>
                  <a:srgbClr val="FFFF00"/>
                </a:solidFill>
              </a:rPr>
              <a:t> – St. Petersburg path  on </a:t>
            </a:r>
            <a:r>
              <a:rPr lang="ru-RU" sz="1600" b="1" dirty="0" smtClean="0">
                <a:solidFill>
                  <a:srgbClr val="FFFF00"/>
                </a:solidFill>
              </a:rPr>
              <a:t>19 </a:t>
            </a:r>
            <a:r>
              <a:rPr lang="en-US" sz="1600" b="1" dirty="0" smtClean="0">
                <a:solidFill>
                  <a:srgbClr val="FFFF00"/>
                </a:solidFill>
              </a:rPr>
              <a:t>October</a:t>
            </a:r>
            <a:r>
              <a:rPr lang="ru-RU" sz="1600" b="1" dirty="0" smtClean="0">
                <a:solidFill>
                  <a:srgbClr val="FFFF00"/>
                </a:solidFill>
              </a:rPr>
              <a:t> 2012</a:t>
            </a:r>
            <a:endParaRPr lang="ru-RU" sz="1600" b="1" dirty="0">
              <a:solidFill>
                <a:srgbClr val="FFFF00"/>
              </a:solidFill>
            </a:endParaRPr>
          </a:p>
        </p:txBody>
      </p:sp>
      <p:pic>
        <p:nvPicPr>
          <p:cNvPr id="9222" name="Рисунок 13" descr="141012_13h00_13870.png"/>
          <p:cNvPicPr>
            <a:picLocks noChangeAspect="1"/>
          </p:cNvPicPr>
          <p:nvPr/>
        </p:nvPicPr>
        <p:blipFill>
          <a:blip r:embed="rId4"/>
          <a:srcRect/>
          <a:stretch>
            <a:fillRect/>
          </a:stretch>
        </p:blipFill>
        <p:spPr bwMode="auto">
          <a:xfrm>
            <a:off x="142876" y="3429000"/>
            <a:ext cx="4429125" cy="1125141"/>
          </a:xfrm>
          <a:prstGeom prst="rect">
            <a:avLst/>
          </a:prstGeom>
          <a:noFill/>
          <a:ln w="9525">
            <a:noFill/>
            <a:miter lim="800000"/>
            <a:headEnd/>
            <a:tailEnd/>
          </a:ln>
        </p:spPr>
      </p:pic>
      <p:sp>
        <p:nvSpPr>
          <p:cNvPr id="9223" name="TextBox 14"/>
          <p:cNvSpPr txBox="1">
            <a:spLocks noChangeArrowheads="1"/>
          </p:cNvSpPr>
          <p:nvPr/>
        </p:nvSpPr>
        <p:spPr bwMode="auto">
          <a:xfrm>
            <a:off x="1" y="4554141"/>
            <a:ext cx="6429387" cy="523220"/>
          </a:xfrm>
          <a:prstGeom prst="rect">
            <a:avLst/>
          </a:prstGeom>
          <a:noFill/>
          <a:ln w="9525">
            <a:noFill/>
            <a:miter lim="800000"/>
            <a:headEnd/>
            <a:tailEnd/>
          </a:ln>
        </p:spPr>
        <p:txBody>
          <a:bodyPr wrap="square">
            <a:spAutoFit/>
          </a:bodyPr>
          <a:lstStyle/>
          <a:p>
            <a:r>
              <a:rPr lang="en-US" sz="1400" b="1" dirty="0" smtClean="0">
                <a:solidFill>
                  <a:srgbClr val="FFFF00"/>
                </a:solidFill>
              </a:rPr>
              <a:t>Spectrogram of diagnostic HF signals</a:t>
            </a:r>
            <a:r>
              <a:rPr lang="ru-RU" sz="1400" b="1" dirty="0" smtClean="0">
                <a:solidFill>
                  <a:srgbClr val="FFFF00"/>
                </a:solidFill>
              </a:rPr>
              <a:t> </a:t>
            </a:r>
            <a:r>
              <a:rPr lang="en-US" sz="1400" b="1" dirty="0" smtClean="0">
                <a:solidFill>
                  <a:srgbClr val="FFFF00"/>
                </a:solidFill>
              </a:rPr>
              <a:t>on the S. Petersburg – </a:t>
            </a:r>
            <a:r>
              <a:rPr lang="en-US" sz="1400" b="1" dirty="0" err="1" smtClean="0">
                <a:solidFill>
                  <a:srgbClr val="FFFF00"/>
                </a:solidFill>
              </a:rPr>
              <a:t>Tromso</a:t>
            </a:r>
            <a:r>
              <a:rPr lang="en-US" sz="1400" b="1" dirty="0" smtClean="0">
                <a:solidFill>
                  <a:srgbClr val="FFFF00"/>
                </a:solidFill>
              </a:rPr>
              <a:t> – </a:t>
            </a:r>
            <a:r>
              <a:rPr lang="en-US" sz="1400" b="1" dirty="0" err="1" smtClean="0">
                <a:solidFill>
                  <a:srgbClr val="FFFF00"/>
                </a:solidFill>
              </a:rPr>
              <a:t>Lovosero</a:t>
            </a:r>
            <a:r>
              <a:rPr lang="en-US" sz="1400" b="1" dirty="0" smtClean="0">
                <a:solidFill>
                  <a:srgbClr val="FFFF00"/>
                </a:solidFill>
              </a:rPr>
              <a:t> path on 14  October 2012. </a:t>
            </a:r>
            <a:r>
              <a:rPr lang="ru-RU" sz="1400" b="1" dirty="0" smtClean="0">
                <a:solidFill>
                  <a:srgbClr val="FFFF00"/>
                </a:solidFill>
              </a:rPr>
              <a:t> </a:t>
            </a:r>
            <a:r>
              <a:rPr lang="en-US" sz="1400" b="1" dirty="0" smtClean="0">
                <a:solidFill>
                  <a:srgbClr val="FFFF00"/>
                </a:solidFill>
              </a:rPr>
              <a:t>HF pump wave was radiated at </a:t>
            </a:r>
            <a:r>
              <a:rPr lang="en-US" sz="1400" b="1" dirty="0" err="1" smtClean="0">
                <a:solidFill>
                  <a:srgbClr val="FFFF00"/>
                </a:solidFill>
              </a:rPr>
              <a:t>fH</a:t>
            </a:r>
            <a:r>
              <a:rPr lang="en-US" sz="1400" b="1" dirty="0" smtClean="0">
                <a:solidFill>
                  <a:srgbClr val="FFFF00"/>
                </a:solidFill>
              </a:rPr>
              <a:t> = 6.2 MHz towards the MZ. </a:t>
            </a:r>
            <a:endParaRPr lang="ru-RU" sz="1400" b="1" dirty="0">
              <a:solidFill>
                <a:srgbClr val="FFFF00"/>
              </a:solidFill>
            </a:endParaRPr>
          </a:p>
        </p:txBody>
      </p:sp>
      <p:pic>
        <p:nvPicPr>
          <p:cNvPr id="9225" name="Объект 5"/>
          <p:cNvPicPr>
            <a:picLocks noChangeAspect="1"/>
          </p:cNvPicPr>
          <p:nvPr/>
        </p:nvPicPr>
        <p:blipFill>
          <a:blip r:embed="rId5"/>
          <a:srcRect/>
          <a:stretch>
            <a:fillRect/>
          </a:stretch>
        </p:blipFill>
        <p:spPr bwMode="auto">
          <a:xfrm>
            <a:off x="1" y="1"/>
            <a:ext cx="500063" cy="460772"/>
          </a:xfrm>
          <a:prstGeom prst="rect">
            <a:avLst/>
          </a:prstGeom>
          <a:noFill/>
          <a:ln w="9525">
            <a:noFill/>
            <a:miter lim="800000"/>
            <a:headEnd/>
            <a:tailEnd/>
          </a:ln>
        </p:spPr>
      </p:pic>
      <p:pic>
        <p:nvPicPr>
          <p:cNvPr id="9227" name="Объект 2"/>
          <p:cNvPicPr>
            <a:picLocks noGrp="1" noChangeAspect="1"/>
          </p:cNvPicPr>
          <p:nvPr>
            <p:ph sz="half" idx="1"/>
          </p:nvPr>
        </p:nvPicPr>
        <p:blipFill>
          <a:blip r:embed="rId6"/>
          <a:srcRect/>
          <a:stretch>
            <a:fillRect/>
          </a:stretch>
        </p:blipFill>
        <p:spPr>
          <a:xfrm>
            <a:off x="357188" y="589360"/>
            <a:ext cx="4000500" cy="208954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625" y="214312"/>
            <a:ext cx="8115300" cy="214313"/>
          </a:xfrm>
        </p:spPr>
        <p:txBody>
          <a:bodyPr>
            <a:normAutofit fontScale="90000"/>
          </a:bodyPr>
          <a:lstStyle/>
          <a:p>
            <a:pPr eaLnBrk="1" hangingPunct="1">
              <a:defRPr/>
            </a:pP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Distinctive features of FAIs</a:t>
            </a: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Содержимое 5"/>
          <p:cNvSpPr>
            <a:spLocks noGrp="1"/>
          </p:cNvSpPr>
          <p:nvPr>
            <p:ph idx="1"/>
          </p:nvPr>
        </p:nvSpPr>
        <p:spPr>
          <a:xfrm>
            <a:off x="142876" y="267891"/>
            <a:ext cx="8786813" cy="4768453"/>
          </a:xfrm>
        </p:spPr>
        <p:txBody>
          <a:bodyPr>
            <a:normAutofit fontScale="85000" lnSpcReduction="20000"/>
          </a:bodyPr>
          <a:lstStyle/>
          <a:p>
            <a:pPr marL="1714500" lvl="4" indent="0" eaLnBrk="1" hangingPunct="1">
              <a:defRPr/>
            </a:pPr>
            <a:endParaRPr lang="en-US" sz="800" b="1" dirty="0" smtClean="0">
              <a:solidFill>
                <a:srgbClr val="FFFF00"/>
              </a:solidFill>
            </a:endParaRPr>
          </a:p>
          <a:p>
            <a:pPr marL="0" indent="0" algn="just" eaLnBrk="1" hangingPunct="1">
              <a:defRPr/>
            </a:pPr>
            <a:r>
              <a:rPr lang="en-US" sz="2000" b="1" dirty="0" smtClean="0">
                <a:solidFill>
                  <a:srgbClr val="FFFF00"/>
                </a:solidFill>
              </a:rPr>
              <a:t> 			</a:t>
            </a:r>
            <a:r>
              <a:rPr lang="en-US" sz="1600" b="1" dirty="0" smtClean="0">
                <a:solidFill>
                  <a:srgbClr val="FFFF00"/>
                </a:solidFill>
              </a:rPr>
              <a:t>X-mode			O-mode</a:t>
            </a:r>
          </a:p>
          <a:p>
            <a:pPr marL="0" indent="0" algn="just" eaLnBrk="1" hangingPunct="1">
              <a:defRPr/>
            </a:pPr>
            <a:r>
              <a:rPr lang="en-US" sz="1600" b="1" dirty="0" smtClean="0">
                <a:solidFill>
                  <a:srgbClr val="FFFF00"/>
                </a:solidFill>
              </a:rPr>
              <a:t>     generation		 </a:t>
            </a:r>
            <a:r>
              <a:rPr lang="en-US" sz="1600" b="1" dirty="0" err="1" smtClean="0">
                <a:solidFill>
                  <a:srgbClr val="FFFF00"/>
                </a:solidFill>
              </a:rPr>
              <a:t>f</a:t>
            </a:r>
            <a:r>
              <a:rPr lang="en-US" sz="1600" b="1" baseline="-25000" dirty="0" err="1" smtClean="0">
                <a:solidFill>
                  <a:srgbClr val="FFFF00"/>
                </a:solidFill>
              </a:rPr>
              <a:t>H</a:t>
            </a:r>
            <a:r>
              <a:rPr lang="en-US" sz="1600" b="1" dirty="0" smtClean="0">
                <a:solidFill>
                  <a:srgbClr val="FFFF00"/>
                </a:solidFill>
              </a:rPr>
              <a:t> ≤ foF2 ; 			 </a:t>
            </a:r>
            <a:r>
              <a:rPr lang="en-US" sz="1600" b="1" dirty="0" err="1" smtClean="0">
                <a:solidFill>
                  <a:srgbClr val="FFFF00"/>
                </a:solidFill>
              </a:rPr>
              <a:t>f</a:t>
            </a:r>
            <a:r>
              <a:rPr lang="en-US" sz="1600" b="1" baseline="-25000" dirty="0" err="1" smtClean="0">
                <a:solidFill>
                  <a:srgbClr val="FFFF00"/>
                </a:solidFill>
              </a:rPr>
              <a:t>H</a:t>
            </a:r>
            <a:r>
              <a:rPr lang="en-US" sz="1600" b="1" dirty="0" smtClean="0">
                <a:solidFill>
                  <a:srgbClr val="FFFF00"/>
                </a:solidFill>
              </a:rPr>
              <a:t> ≤ foF2 </a:t>
            </a:r>
          </a:p>
          <a:p>
            <a:pPr marL="0" indent="0" algn="just" eaLnBrk="1" hangingPunct="1">
              <a:defRPr/>
            </a:pPr>
            <a:r>
              <a:rPr lang="en-US" sz="1600" b="1" dirty="0" smtClean="0">
                <a:solidFill>
                  <a:srgbClr val="FFFF00"/>
                </a:solidFill>
              </a:rPr>
              <a:t> 			 </a:t>
            </a:r>
            <a:r>
              <a:rPr lang="en-US" sz="1600" b="1" dirty="0" err="1" smtClean="0">
                <a:solidFill>
                  <a:srgbClr val="FFFF00"/>
                </a:solidFill>
              </a:rPr>
              <a:t>f</a:t>
            </a:r>
            <a:r>
              <a:rPr lang="en-US" sz="1600" b="1" baseline="-25000" dirty="0" err="1" smtClean="0">
                <a:solidFill>
                  <a:srgbClr val="FFFF00"/>
                </a:solidFill>
              </a:rPr>
              <a:t>H</a:t>
            </a:r>
            <a:r>
              <a:rPr lang="en-US" sz="1600" b="1" dirty="0" smtClean="0">
                <a:solidFill>
                  <a:srgbClr val="FFFF00"/>
                </a:solidFill>
              </a:rPr>
              <a:t> &gt; foF2 (up to 2 MHz)</a:t>
            </a:r>
          </a:p>
          <a:p>
            <a:pPr marL="0" indent="0" algn="just" eaLnBrk="1" hangingPunct="1">
              <a:defRPr/>
            </a:pPr>
            <a:r>
              <a:rPr lang="en-US" sz="1600" b="1" dirty="0" smtClean="0">
                <a:solidFill>
                  <a:srgbClr val="FFFF00"/>
                </a:solidFill>
              </a:rPr>
              <a:t>     spatial scale		 </a:t>
            </a:r>
            <a:r>
              <a:rPr lang="en-US" sz="1600" b="1" i="1" dirty="0" smtClean="0">
                <a:solidFill>
                  <a:srgbClr val="FFFF00"/>
                </a:solidFill>
              </a:rPr>
              <a:t>l</a:t>
            </a:r>
            <a:r>
              <a:rPr lang="en-US" sz="1600" b="1" baseline="-25000" dirty="0" smtClean="0">
                <a:solidFill>
                  <a:srgbClr val="FFFF00"/>
                </a:solidFill>
                <a:sym typeface="Symbol"/>
              </a:rPr>
              <a:t></a:t>
            </a:r>
            <a:r>
              <a:rPr lang="en-US" sz="1600" b="1" dirty="0" smtClean="0">
                <a:solidFill>
                  <a:srgbClr val="FFFF00"/>
                </a:solidFill>
              </a:rPr>
              <a:t>≈</a:t>
            </a:r>
            <a:r>
              <a:rPr lang="en-GB" sz="1600" b="1" dirty="0" smtClean="0">
                <a:solidFill>
                  <a:srgbClr val="FFFF00"/>
                </a:solidFill>
              </a:rPr>
              <a:t> 7.5 – 15 m			</a:t>
            </a:r>
            <a:r>
              <a:rPr lang="en-US" sz="1600" b="1" dirty="0" smtClean="0">
                <a:solidFill>
                  <a:srgbClr val="FFFF00"/>
                </a:solidFill>
              </a:rPr>
              <a:t> </a:t>
            </a:r>
            <a:r>
              <a:rPr lang="en-US" sz="1600" b="1" i="1" dirty="0" smtClean="0">
                <a:solidFill>
                  <a:srgbClr val="FFFF00"/>
                </a:solidFill>
              </a:rPr>
              <a:t>l</a:t>
            </a:r>
            <a:r>
              <a:rPr lang="en-US" sz="1600" b="1" baseline="-25000" dirty="0" smtClean="0">
                <a:solidFill>
                  <a:srgbClr val="FFFF00"/>
                </a:solidFill>
                <a:sym typeface="Symbol"/>
              </a:rPr>
              <a:t></a:t>
            </a:r>
            <a:r>
              <a:rPr lang="en-US" sz="1600" b="1" dirty="0" smtClean="0">
                <a:solidFill>
                  <a:srgbClr val="FFFF00"/>
                </a:solidFill>
              </a:rPr>
              <a:t>≈</a:t>
            </a:r>
            <a:r>
              <a:rPr lang="en-GB" sz="1600" b="1" dirty="0" smtClean="0">
                <a:solidFill>
                  <a:srgbClr val="FFFF00"/>
                </a:solidFill>
              </a:rPr>
              <a:t> 7.5 – 15 m</a:t>
            </a:r>
            <a:endParaRPr lang="ru-RU" sz="1600" b="1" dirty="0" smtClean="0">
              <a:solidFill>
                <a:srgbClr val="FFFF00"/>
              </a:solidFill>
            </a:endParaRPr>
          </a:p>
          <a:p>
            <a:pPr marL="0" indent="0" algn="just" eaLnBrk="1" hangingPunct="1">
              <a:defRPr/>
            </a:pPr>
            <a:r>
              <a:rPr lang="en-GB" sz="1600" b="1" dirty="0" smtClean="0">
                <a:solidFill>
                  <a:srgbClr val="FFFF00"/>
                </a:solidFill>
              </a:rPr>
              <a:t>     growth time 		</a:t>
            </a:r>
            <a:r>
              <a:rPr lang="en-US" sz="1600" b="1" dirty="0" smtClean="0">
                <a:solidFill>
                  <a:srgbClr val="FFFF00"/>
                </a:solidFill>
              </a:rPr>
              <a:t>12 – 120 s			3 – 9 s</a:t>
            </a:r>
            <a:endParaRPr lang="ru-RU" sz="1600" b="1" dirty="0" smtClean="0">
              <a:solidFill>
                <a:srgbClr val="FFFF00"/>
              </a:solidFill>
            </a:endParaRPr>
          </a:p>
          <a:p>
            <a:pPr marL="0" indent="0" algn="just" eaLnBrk="1" hangingPunct="1">
              <a:defRPr/>
            </a:pPr>
            <a:r>
              <a:rPr lang="en-US" sz="1600" b="1" dirty="0" smtClean="0">
                <a:solidFill>
                  <a:srgbClr val="FFFF00"/>
                </a:solidFill>
              </a:rPr>
              <a:t>     decay time 		40 – more than 300 s		12 – 30 s</a:t>
            </a:r>
          </a:p>
          <a:p>
            <a:pPr marL="0" indent="0" algn="just" eaLnBrk="1" hangingPunct="1">
              <a:defRPr/>
            </a:pPr>
            <a:r>
              <a:rPr lang="en-US" sz="1600" b="1" dirty="0" smtClean="0">
                <a:solidFill>
                  <a:srgbClr val="FFFF00"/>
                </a:solidFill>
              </a:rPr>
              <a:t>     threshold of excitation from the “cold start”</a:t>
            </a:r>
          </a:p>
          <a:p>
            <a:pPr marL="0" indent="0" algn="just" eaLnBrk="1" hangingPunct="1">
              <a:defRPr/>
            </a:pPr>
            <a:r>
              <a:rPr lang="en-US" sz="1600" b="1" dirty="0" smtClean="0">
                <a:solidFill>
                  <a:srgbClr val="FFFF00"/>
                </a:solidFill>
              </a:rPr>
              <a:t>     low  </a:t>
            </a:r>
            <a:r>
              <a:rPr lang="en-US" sz="1600" b="1" dirty="0" err="1" smtClean="0">
                <a:solidFill>
                  <a:srgbClr val="FFFF00"/>
                </a:solidFill>
              </a:rPr>
              <a:t>f</a:t>
            </a:r>
            <a:r>
              <a:rPr lang="en-US" sz="1600" b="1" baseline="-25000" dirty="0" err="1" smtClean="0">
                <a:solidFill>
                  <a:srgbClr val="FFFF00"/>
                </a:solidFill>
              </a:rPr>
              <a:t>H</a:t>
            </a:r>
            <a:r>
              <a:rPr lang="en-US" sz="1600" b="1" dirty="0" smtClean="0">
                <a:solidFill>
                  <a:srgbClr val="FFFF00"/>
                </a:solidFill>
              </a:rPr>
              <a:t>  = 4  MHz 		75 MW			8 – 10 MW</a:t>
            </a:r>
          </a:p>
          <a:p>
            <a:pPr marL="0" indent="0" algn="just" eaLnBrk="1" hangingPunct="1">
              <a:defRPr/>
            </a:pPr>
            <a:r>
              <a:rPr lang="en-US" sz="1600" b="1" dirty="0" smtClean="0">
                <a:solidFill>
                  <a:srgbClr val="FFFF00"/>
                </a:solidFill>
              </a:rPr>
              <a:t>     high  </a:t>
            </a:r>
            <a:r>
              <a:rPr lang="en-US" sz="1600" b="1" dirty="0" err="1" smtClean="0">
                <a:solidFill>
                  <a:srgbClr val="FFFF00"/>
                </a:solidFill>
              </a:rPr>
              <a:t>f</a:t>
            </a:r>
            <a:r>
              <a:rPr lang="en-US" sz="1600" b="1" baseline="-25000" dirty="0" err="1" smtClean="0">
                <a:solidFill>
                  <a:srgbClr val="FFFF00"/>
                </a:solidFill>
              </a:rPr>
              <a:t>H</a:t>
            </a:r>
            <a:r>
              <a:rPr lang="en-US" sz="1600" b="1" dirty="0" smtClean="0">
                <a:solidFill>
                  <a:srgbClr val="FFFF00"/>
                </a:solidFill>
              </a:rPr>
              <a:t> = 8 MHz		160 MW			26 MW</a:t>
            </a:r>
          </a:p>
          <a:p>
            <a:pPr marL="0" indent="0" algn="just" eaLnBrk="1" hangingPunct="1">
              <a:defRPr/>
            </a:pPr>
            <a:endParaRPr lang="en-US" sz="1600" b="1" dirty="0" smtClean="0">
              <a:solidFill>
                <a:srgbClr val="FFFF00"/>
              </a:solidFill>
            </a:endParaRPr>
          </a:p>
          <a:p>
            <a:pPr algn="just">
              <a:spcAft>
                <a:spcPts val="1000"/>
              </a:spcAft>
              <a:defRPr/>
            </a:pPr>
            <a:r>
              <a:rPr lang="en-US" sz="1600" b="1" dirty="0" smtClean="0">
                <a:solidFill>
                  <a:srgbClr val="FFFF00"/>
                </a:solidFill>
                <a:effectLst>
                  <a:outerShdw blurRad="38100" dist="38100" dir="2700000" algn="tl">
                    <a:srgbClr val="000000">
                      <a:alpha val="43137"/>
                    </a:srgbClr>
                  </a:outerShdw>
                </a:effectLst>
              </a:rPr>
              <a:t>Generation mechanisms of the FAIs under O-mode HF pumping at </a:t>
            </a:r>
            <a:r>
              <a:rPr lang="en-US" sz="1600" b="1" dirty="0" err="1" smtClean="0">
                <a:solidFill>
                  <a:srgbClr val="FFFF00"/>
                </a:solidFill>
              </a:rPr>
              <a:t>f</a:t>
            </a:r>
            <a:r>
              <a:rPr lang="en-US" sz="1600" b="1" baseline="-25000" dirty="0" err="1" smtClean="0">
                <a:solidFill>
                  <a:srgbClr val="FFFF00"/>
                </a:solidFill>
              </a:rPr>
              <a:t>H</a:t>
            </a:r>
            <a:r>
              <a:rPr lang="en-US" sz="1600" b="1" dirty="0" smtClean="0">
                <a:solidFill>
                  <a:srgbClr val="FFFF00"/>
                </a:solidFill>
              </a:rPr>
              <a:t> ≤ foF2 is the th</a:t>
            </a:r>
            <a:r>
              <a:rPr lang="en-US" sz="1600" b="1" dirty="0" smtClean="0">
                <a:solidFill>
                  <a:srgbClr val="FFFF00"/>
                </a:solidFill>
                <a:effectLst>
                  <a:outerShdw blurRad="38100" dist="38100" dir="2700000" algn="tl">
                    <a:srgbClr val="000000">
                      <a:alpha val="43137"/>
                    </a:srgbClr>
                  </a:outerShdw>
                </a:effectLst>
              </a:rPr>
              <a:t>ermal parametric (resonance) instability </a:t>
            </a:r>
            <a:r>
              <a:rPr lang="en-US" sz="1600" b="1" dirty="0" smtClean="0">
                <a:solidFill>
                  <a:srgbClr val="FFFF00"/>
                </a:solidFill>
              </a:rPr>
              <a:t>at the upper hybrid resonance altitude</a:t>
            </a:r>
            <a:r>
              <a:rPr lang="en-US" sz="1600" b="1" dirty="0" smtClean="0">
                <a:solidFill>
                  <a:srgbClr val="FFFF00"/>
                </a:solidFill>
                <a:effectLst>
                  <a:outerShdw blurRad="38100" dist="38100" dir="2700000" algn="tl">
                    <a:srgbClr val="000000">
                      <a:alpha val="43137"/>
                    </a:srgbClr>
                  </a:outerShdw>
                </a:effectLst>
              </a:rPr>
              <a:t> (</a:t>
            </a:r>
            <a:r>
              <a:rPr lang="en-US" sz="1600" b="1" dirty="0" err="1" smtClean="0">
                <a:solidFill>
                  <a:srgbClr val="FFFF00"/>
                </a:solidFill>
                <a:effectLst>
                  <a:outerShdw blurRad="38100" dist="38100" dir="2700000" algn="tl">
                    <a:srgbClr val="000000">
                      <a:alpha val="43137"/>
                    </a:srgbClr>
                  </a:outerShdw>
                </a:effectLst>
              </a:rPr>
              <a:t>Grach</a:t>
            </a:r>
            <a:r>
              <a:rPr lang="en-US" sz="1600" b="1" dirty="0" smtClean="0">
                <a:solidFill>
                  <a:srgbClr val="FFFF00"/>
                </a:solidFill>
                <a:effectLst>
                  <a:outerShdw blurRad="38100" dist="38100" dir="2700000" algn="tl">
                    <a:srgbClr val="000000">
                      <a:alpha val="43137"/>
                    </a:srgbClr>
                  </a:outerShdw>
                </a:effectLst>
              </a:rPr>
              <a:t> and </a:t>
            </a:r>
            <a:r>
              <a:rPr lang="en-US" sz="1600" b="1" dirty="0" err="1" smtClean="0">
                <a:solidFill>
                  <a:srgbClr val="FFFF00"/>
                </a:solidFill>
                <a:effectLst>
                  <a:outerShdw blurRad="38100" dist="38100" dir="2700000" algn="tl">
                    <a:srgbClr val="000000">
                      <a:alpha val="43137"/>
                    </a:srgbClr>
                  </a:outerShdw>
                </a:effectLst>
              </a:rPr>
              <a:t>Trachtengertz</a:t>
            </a:r>
            <a:r>
              <a:rPr lang="en-US" sz="1600" b="1" dirty="0" smtClean="0">
                <a:solidFill>
                  <a:srgbClr val="FFFF00"/>
                </a:solidFill>
                <a:effectLst>
                  <a:outerShdw blurRad="38100" dist="38100" dir="2700000" algn="tl">
                    <a:srgbClr val="000000">
                      <a:alpha val="43137"/>
                    </a:srgbClr>
                  </a:outerShdw>
                </a:effectLst>
              </a:rPr>
              <a:t>, 1975; </a:t>
            </a:r>
            <a:r>
              <a:rPr lang="en-US" sz="1600" b="1" dirty="0" err="1" smtClean="0">
                <a:solidFill>
                  <a:srgbClr val="FFFF00"/>
                </a:solidFill>
                <a:effectLst>
                  <a:outerShdw blurRad="38100" dist="38100" dir="2700000" algn="tl">
                    <a:srgbClr val="000000">
                      <a:alpha val="43137"/>
                    </a:srgbClr>
                  </a:outerShdw>
                </a:effectLst>
              </a:rPr>
              <a:t>Gurevich</a:t>
            </a:r>
            <a:r>
              <a:rPr lang="en-US" sz="1600" b="1" dirty="0" smtClean="0">
                <a:solidFill>
                  <a:srgbClr val="FFFF00"/>
                </a:solidFill>
                <a:effectLst>
                  <a:outerShdw blurRad="38100" dist="38100" dir="2700000" algn="tl">
                    <a:srgbClr val="000000">
                      <a:alpha val="43137"/>
                    </a:srgbClr>
                  </a:outerShdw>
                </a:effectLst>
              </a:rPr>
              <a:t> and </a:t>
            </a:r>
            <a:r>
              <a:rPr lang="en-US" sz="1600" b="1" dirty="0" err="1" smtClean="0">
                <a:solidFill>
                  <a:srgbClr val="FFFF00"/>
                </a:solidFill>
                <a:effectLst>
                  <a:outerShdw blurRad="38100" dist="38100" dir="2700000" algn="tl">
                    <a:srgbClr val="000000">
                      <a:alpha val="43137"/>
                    </a:srgbClr>
                  </a:outerShdw>
                </a:effectLst>
              </a:rPr>
              <a:t>Vas’kov</a:t>
            </a:r>
            <a:r>
              <a:rPr lang="en-US" sz="1600" b="1" dirty="0" smtClean="0">
                <a:solidFill>
                  <a:srgbClr val="FFFF00"/>
                </a:solidFill>
                <a:effectLst>
                  <a:outerShdw blurRad="38100" dist="38100" dir="2700000" algn="tl">
                    <a:srgbClr val="000000">
                      <a:alpha val="43137"/>
                    </a:srgbClr>
                  </a:outerShdw>
                </a:effectLst>
              </a:rPr>
              <a:t> 1978).</a:t>
            </a:r>
          </a:p>
          <a:p>
            <a:pPr algn="just">
              <a:spcAft>
                <a:spcPts val="1000"/>
              </a:spcAft>
              <a:defRPr/>
            </a:pPr>
            <a:r>
              <a:rPr lang="en-US" sz="1600" b="1" dirty="0" smtClean="0">
                <a:solidFill>
                  <a:srgbClr val="FFFF00"/>
                </a:solidFill>
                <a:effectLst>
                  <a:outerShdw blurRad="38100" dist="38100" dir="2700000" algn="tl">
                    <a:srgbClr val="000000">
                      <a:alpha val="43137"/>
                    </a:srgbClr>
                  </a:outerShdw>
                </a:effectLst>
              </a:rPr>
              <a:t>Generation mechanisms of the FAIs under X-mode HF pumping excited at </a:t>
            </a:r>
            <a:r>
              <a:rPr lang="en-US" sz="1600" b="1" dirty="0" err="1" smtClean="0">
                <a:solidFill>
                  <a:srgbClr val="FFFF00"/>
                </a:solidFill>
              </a:rPr>
              <a:t>f</a:t>
            </a:r>
            <a:r>
              <a:rPr lang="en-US" sz="1600" b="1" baseline="-25000" dirty="0" err="1" smtClean="0">
                <a:solidFill>
                  <a:srgbClr val="FFFF00"/>
                </a:solidFill>
              </a:rPr>
              <a:t>H</a:t>
            </a:r>
            <a:r>
              <a:rPr lang="en-US" sz="1600" b="1" dirty="0" smtClean="0">
                <a:solidFill>
                  <a:srgbClr val="FFFF00"/>
                </a:solidFill>
              </a:rPr>
              <a:t> ≤ foF2  and </a:t>
            </a:r>
            <a:r>
              <a:rPr lang="en-US" sz="1600" b="1" dirty="0" err="1" smtClean="0">
                <a:solidFill>
                  <a:srgbClr val="FFFF00"/>
                </a:solidFill>
              </a:rPr>
              <a:t>f</a:t>
            </a:r>
            <a:r>
              <a:rPr lang="en-US" sz="1600" b="1" baseline="-25000" dirty="0" err="1" smtClean="0">
                <a:solidFill>
                  <a:srgbClr val="FFFF00"/>
                </a:solidFill>
              </a:rPr>
              <a:t>H</a:t>
            </a:r>
            <a:r>
              <a:rPr lang="en-US" sz="1600" b="1" dirty="0" smtClean="0">
                <a:solidFill>
                  <a:srgbClr val="FFFF00"/>
                </a:solidFill>
              </a:rPr>
              <a:t> &gt; foF2 both  is not completely understood. It is suggested that X-mode FAIs are generated via two-step process  (</a:t>
            </a:r>
            <a:r>
              <a:rPr lang="en-US" sz="1600" b="1" dirty="0" err="1" smtClean="0">
                <a:solidFill>
                  <a:srgbClr val="FFFF00"/>
                </a:solidFill>
              </a:rPr>
              <a:t>Borisov</a:t>
            </a:r>
            <a:r>
              <a:rPr lang="en-US" sz="1600" b="1" dirty="0" smtClean="0">
                <a:solidFill>
                  <a:srgbClr val="FFFF00"/>
                </a:solidFill>
              </a:rPr>
              <a:t> et al., 2018; </a:t>
            </a:r>
            <a:r>
              <a:rPr lang="en-US" sz="1600" b="1" dirty="0" err="1" smtClean="0">
                <a:solidFill>
                  <a:srgbClr val="FFFF00"/>
                </a:solidFill>
              </a:rPr>
              <a:t>Blagoveshchenskaya</a:t>
            </a:r>
            <a:r>
              <a:rPr lang="en-US" sz="1600" b="1" dirty="0" smtClean="0">
                <a:solidFill>
                  <a:srgbClr val="FFFF00"/>
                </a:solidFill>
              </a:rPr>
              <a:t> et al., 2011). In the first step the generation of elongated large-scale irregularities (with the spatial scale across the geomagnetic field of the order of 1 -10 km ) due to the self-focusing instability  is occurred. Excitation and behavior of  small-scale FAIs is driven by large-scale irregularities. Their possible generation mechanisms can be the gradient-drift instability (</a:t>
            </a:r>
            <a:r>
              <a:rPr lang="en-US" sz="1600" b="1" dirty="0" err="1" smtClean="0">
                <a:solidFill>
                  <a:srgbClr val="FFFF00"/>
                </a:solidFill>
              </a:rPr>
              <a:t>Guzdar</a:t>
            </a:r>
            <a:r>
              <a:rPr lang="en-US" sz="1600" b="1" dirty="0" smtClean="0">
                <a:solidFill>
                  <a:srgbClr val="FFFF00"/>
                </a:solidFill>
              </a:rPr>
              <a:t> et al., 2018) or the </a:t>
            </a:r>
            <a:r>
              <a:rPr lang="en-US" sz="1600" b="1" dirty="0" err="1" smtClean="0">
                <a:solidFill>
                  <a:srgbClr val="FFFF00"/>
                </a:solidFill>
              </a:rPr>
              <a:t>filamentation</a:t>
            </a:r>
            <a:r>
              <a:rPr lang="en-US" sz="1600" b="1" dirty="0" smtClean="0">
                <a:solidFill>
                  <a:srgbClr val="FFFF00"/>
                </a:solidFill>
              </a:rPr>
              <a:t> instability (</a:t>
            </a:r>
            <a:r>
              <a:rPr lang="en-US" sz="1600" b="1" dirty="0" err="1" smtClean="0">
                <a:solidFill>
                  <a:srgbClr val="FFFF00"/>
                </a:solidFill>
              </a:rPr>
              <a:t>Kuo</a:t>
            </a:r>
            <a:r>
              <a:rPr lang="en-US" sz="1600" b="1" dirty="0" smtClean="0">
                <a:solidFill>
                  <a:srgbClr val="FFFF00"/>
                </a:solidFill>
              </a:rPr>
              <a:t>, 2015).</a:t>
            </a:r>
            <a:r>
              <a:rPr lang="en-US" sz="2000" b="1" dirty="0" smtClean="0">
                <a:solidFill>
                  <a:srgbClr val="FFFF00"/>
                </a:solidFill>
              </a:rPr>
              <a:t> </a:t>
            </a:r>
          </a:p>
          <a:p>
            <a:pPr marL="0" indent="0" eaLnBrk="1" hangingPunct="1">
              <a:defRPr/>
            </a:pPr>
            <a:r>
              <a:rPr lang="en-US" sz="2000" b="1" dirty="0" smtClean="0">
                <a:solidFill>
                  <a:srgbClr val="FFFF00"/>
                </a:solidFill>
              </a:rPr>
              <a:t>	</a:t>
            </a:r>
            <a:endParaRPr lang="en-GB" sz="2000" b="1" dirty="0" smtClean="0">
              <a:solidFill>
                <a:srgbClr val="FFFF00"/>
              </a:solidFill>
            </a:endParaRPr>
          </a:p>
          <a:p>
            <a:pPr eaLnBrk="1" hangingPunct="1">
              <a:buFontTx/>
              <a:buChar char="-"/>
              <a:defRPr/>
            </a:pPr>
            <a:endParaRPr lang="ru-RU" sz="1800" b="1" dirty="0" smtClean="0">
              <a:solidFill>
                <a:srgbClr val="FFFF00"/>
              </a:solidFill>
            </a:endParaRPr>
          </a:p>
          <a:p>
            <a:pPr eaLnBrk="1" hangingPunct="1">
              <a:buFontTx/>
              <a:buChar char="-"/>
              <a:defRPr/>
            </a:pPr>
            <a:endParaRPr lang="ru-RU" sz="1800" b="1" dirty="0" smtClean="0">
              <a:solidFill>
                <a:srgbClr val="FFFF00"/>
              </a:solidFill>
            </a:endParaRPr>
          </a:p>
          <a:p>
            <a:pPr marL="0" indent="0" eaLnBrk="1" hangingPunct="1">
              <a:buFontTx/>
              <a:buNone/>
              <a:defRPr/>
            </a:pPr>
            <a:endParaRPr lang="ru-RU" sz="1800" b="1" dirty="0" smtClean="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28625" y="53975"/>
            <a:ext cx="8229600" cy="303213"/>
          </a:xfrm>
        </p:spPr>
        <p:txBody>
          <a:bodyPr>
            <a:noAutofit/>
          </a:bodyPr>
          <a:lstStyle/>
          <a:p>
            <a:pPr>
              <a:defRPr/>
            </a:pPr>
            <a:r>
              <a:rPr lang="en-US" sz="2000" b="1" dirty="0" smtClean="0">
                <a:solidFill>
                  <a:srgbClr val="FFFF00"/>
                </a:solidFill>
                <a:effectLst>
                  <a:outerShdw blurRad="38100" dist="38100" dir="2700000" algn="tl">
                    <a:srgbClr val="000000">
                      <a:alpha val="43137"/>
                    </a:srgbClr>
                  </a:outerShdw>
                </a:effectLst>
              </a:rPr>
              <a:t>HF-induced Langmuir and Ion-acoustic plasma waves</a:t>
            </a:r>
            <a:endParaRPr lang="ru-RU" sz="2000" b="1" dirty="0" smtClean="0">
              <a:solidFill>
                <a:srgbClr val="FFFF00"/>
              </a:solidFill>
              <a:effectLst>
                <a:outerShdw blurRad="38100" dist="38100" dir="2700000" algn="tl">
                  <a:srgbClr val="000000">
                    <a:alpha val="43137"/>
                  </a:srgbClr>
                </a:outerShdw>
              </a:effectLst>
            </a:endParaRPr>
          </a:p>
        </p:txBody>
      </p:sp>
      <p:sp>
        <p:nvSpPr>
          <p:cNvPr id="3075" name="Текст 4"/>
          <p:cNvSpPr>
            <a:spLocks noGrp="1"/>
          </p:cNvSpPr>
          <p:nvPr>
            <p:ph type="body" sz="quarter" idx="3"/>
          </p:nvPr>
        </p:nvSpPr>
        <p:spPr>
          <a:xfrm>
            <a:off x="142844" y="3643320"/>
            <a:ext cx="8858312" cy="1393818"/>
          </a:xfrm>
        </p:spPr>
        <p:txBody>
          <a:bodyPr>
            <a:normAutofit fontScale="25000" lnSpcReduction="20000"/>
          </a:bodyPr>
          <a:lstStyle/>
          <a:p>
            <a:pPr algn="just"/>
            <a:endParaRPr lang="en-US" sz="1400" dirty="0" smtClean="0">
              <a:solidFill>
                <a:srgbClr val="FFFF00"/>
              </a:solidFill>
              <a:cs typeface="Times New Roman" pitchFamily="18" charset="0"/>
            </a:endParaRPr>
          </a:p>
          <a:p>
            <a:pPr algn="just"/>
            <a:r>
              <a:rPr lang="en-US" sz="6000" dirty="0" smtClean="0">
                <a:solidFill>
                  <a:srgbClr val="FFFF00"/>
                </a:solidFill>
                <a:cs typeface="Times New Roman" pitchFamily="18" charset="0"/>
              </a:rPr>
              <a:t>Let’s consider the following:</a:t>
            </a:r>
          </a:p>
          <a:p>
            <a:pPr algn="just"/>
            <a:r>
              <a:rPr lang="en-US" sz="6000" dirty="0" smtClean="0">
                <a:solidFill>
                  <a:srgbClr val="FFFF00"/>
                </a:solidFill>
                <a:cs typeface="Times New Roman" pitchFamily="18" charset="0"/>
              </a:rPr>
              <a:t> Temporal evolution of HFPLs and HFILs in conjunction with the development of small-scale artificial field-aligned irregularities (FAIs).</a:t>
            </a:r>
          </a:p>
          <a:p>
            <a:pPr algn="just"/>
            <a:r>
              <a:rPr lang="en-US" sz="6000" dirty="0" smtClean="0">
                <a:solidFill>
                  <a:srgbClr val="FFFF00"/>
                </a:solidFill>
                <a:cs typeface="Times New Roman" pitchFamily="18" charset="0"/>
              </a:rPr>
              <a:t>∙ Thresholds of excitation of HFPLs and HFILs in the high latitude ionosphere F-region during alternating  O/X-mode HF pumping .</a:t>
            </a:r>
          </a:p>
          <a:p>
            <a:pPr algn="just"/>
            <a:r>
              <a:rPr lang="en-US" sz="6000" dirty="0" smtClean="0">
                <a:solidFill>
                  <a:srgbClr val="FFFF00"/>
                </a:solidFill>
                <a:cs typeface="Times New Roman" pitchFamily="18" charset="0"/>
              </a:rPr>
              <a:t>∙ Comparison between the O- and X-mode effects . </a:t>
            </a:r>
            <a:endParaRPr lang="ru-RU" sz="6000" dirty="0" smtClean="0">
              <a:solidFill>
                <a:srgbClr val="FFFF00"/>
              </a:solidFill>
              <a:cs typeface="Times New Roman" pitchFamily="18" charset="0"/>
            </a:endParaRPr>
          </a:p>
          <a:p>
            <a:endParaRPr lang="ru-RU" sz="1400" dirty="0" smtClean="0"/>
          </a:p>
        </p:txBody>
      </p:sp>
      <p:sp>
        <p:nvSpPr>
          <p:cNvPr id="3076" name="Содержимое 5"/>
          <p:cNvSpPr>
            <a:spLocks noGrp="1"/>
          </p:cNvSpPr>
          <p:nvPr>
            <p:ph sz="quarter" idx="4"/>
          </p:nvPr>
        </p:nvSpPr>
        <p:spPr>
          <a:xfrm>
            <a:off x="3214688" y="303213"/>
            <a:ext cx="5929312" cy="2982917"/>
          </a:xfrm>
        </p:spPr>
        <p:txBody>
          <a:bodyPr>
            <a:normAutofit lnSpcReduction="10000"/>
          </a:bodyPr>
          <a:lstStyle/>
          <a:p>
            <a:pPr marL="3175" indent="12700" algn="just">
              <a:lnSpc>
                <a:spcPts val="1500"/>
              </a:lnSpc>
              <a:spcBef>
                <a:spcPct val="0"/>
              </a:spcBef>
              <a:buNone/>
              <a:tabLst>
                <a:tab pos="0" algn="l"/>
              </a:tabLst>
            </a:pPr>
            <a:endParaRPr lang="en-US" sz="1600" b="1" dirty="0" smtClean="0">
              <a:solidFill>
                <a:srgbClr val="FFFF00"/>
              </a:solidFill>
              <a:cs typeface="Times New Roman" pitchFamily="18" charset="0"/>
            </a:endParaRPr>
          </a:p>
          <a:p>
            <a:pPr marL="3175" indent="12700" algn="just">
              <a:lnSpc>
                <a:spcPts val="1500"/>
              </a:lnSpc>
              <a:spcBef>
                <a:spcPct val="0"/>
              </a:spcBef>
              <a:buNone/>
              <a:tabLst>
                <a:tab pos="0" algn="l"/>
              </a:tabLst>
            </a:pPr>
            <a:r>
              <a:rPr lang="en-US" sz="1800" b="1" dirty="0" smtClean="0">
                <a:solidFill>
                  <a:srgbClr val="FFFF00"/>
                </a:solidFill>
                <a:cs typeface="Times New Roman" pitchFamily="18" charset="0"/>
              </a:rPr>
              <a:t>Incoherent scatter radar in the combination with the HF heating facility is available to provide the investigations in detail of elongated plasma oscillations such as the Langmuir and ion-acoustic plasma waves. </a:t>
            </a:r>
            <a:r>
              <a:rPr lang="en-US" sz="1800" b="1" dirty="0" smtClean="0">
                <a:solidFill>
                  <a:srgbClr val="FFFF00"/>
                </a:solidFill>
              </a:rPr>
              <a:t>The EISCAT UHF (930 MHz) radar allows for the detection of the turbulence wavelengths </a:t>
            </a:r>
            <a:r>
              <a:rPr lang="en-US" sz="1800" b="1" i="1" dirty="0" smtClean="0">
                <a:solidFill>
                  <a:srgbClr val="FFFF00"/>
                </a:solidFill>
              </a:rPr>
              <a:t>L</a:t>
            </a:r>
            <a:r>
              <a:rPr lang="en-US" sz="1800" b="1" dirty="0" smtClean="0">
                <a:solidFill>
                  <a:srgbClr val="FFFF00"/>
                </a:solidFill>
              </a:rPr>
              <a:t> = 0.16 </a:t>
            </a:r>
            <a:r>
              <a:rPr lang="ru-RU" sz="1800" b="1" dirty="0" smtClean="0">
                <a:solidFill>
                  <a:srgbClr val="FFFF00"/>
                </a:solidFill>
              </a:rPr>
              <a:t>м</a:t>
            </a:r>
            <a:r>
              <a:rPr lang="en-US" sz="1800" b="1" dirty="0" smtClean="0">
                <a:solidFill>
                  <a:srgbClr val="FFFF00"/>
                </a:solidFill>
              </a:rPr>
              <a:t> (</a:t>
            </a:r>
            <a:r>
              <a:rPr lang="en-US" sz="1800" b="1" i="1" dirty="0" smtClean="0">
                <a:solidFill>
                  <a:srgbClr val="FFFF00"/>
                </a:solidFill>
              </a:rPr>
              <a:t>L</a:t>
            </a:r>
            <a:r>
              <a:rPr lang="en-US" sz="1800" b="1" dirty="0" smtClean="0">
                <a:solidFill>
                  <a:srgbClr val="FFFF00"/>
                </a:solidFill>
              </a:rPr>
              <a:t>= </a:t>
            </a:r>
            <a:r>
              <a:rPr lang="en-US" sz="1800" b="1" i="1" dirty="0" smtClean="0">
                <a:solidFill>
                  <a:srgbClr val="FFFF00"/>
                </a:solidFill>
              </a:rPr>
              <a:t>c</a:t>
            </a:r>
            <a:r>
              <a:rPr lang="en-US" sz="1800" b="1" dirty="0" smtClean="0">
                <a:solidFill>
                  <a:srgbClr val="FFFF00"/>
                </a:solidFill>
              </a:rPr>
              <a:t>/2</a:t>
            </a:r>
            <a:r>
              <a:rPr lang="en-US" sz="1800" b="1" i="1" dirty="0" smtClean="0">
                <a:solidFill>
                  <a:srgbClr val="FFFF00"/>
                </a:solidFill>
              </a:rPr>
              <a:t>f</a:t>
            </a:r>
            <a:r>
              <a:rPr lang="en-US" sz="1800" b="1" baseline="-25000" dirty="0" smtClean="0">
                <a:solidFill>
                  <a:srgbClr val="FFFF00"/>
                </a:solidFill>
              </a:rPr>
              <a:t>rad</a:t>
            </a:r>
            <a:r>
              <a:rPr lang="en-US" sz="1800" b="1" dirty="0" smtClean="0">
                <a:solidFill>
                  <a:srgbClr val="FFFF00"/>
                </a:solidFill>
              </a:rPr>
              <a:t> , where </a:t>
            </a:r>
            <a:r>
              <a:rPr lang="ru-RU" sz="1800" b="1" dirty="0" smtClean="0">
                <a:solidFill>
                  <a:srgbClr val="FFFF00"/>
                </a:solidFill>
              </a:rPr>
              <a:t>с</a:t>
            </a:r>
            <a:r>
              <a:rPr lang="en-US" sz="1800" b="1" dirty="0" smtClean="0">
                <a:solidFill>
                  <a:srgbClr val="FFFF00"/>
                </a:solidFill>
              </a:rPr>
              <a:t> is the speed of light and  </a:t>
            </a:r>
            <a:r>
              <a:rPr lang="en-US" sz="1800" b="1" i="1" dirty="0" err="1" smtClean="0">
                <a:solidFill>
                  <a:srgbClr val="FFFF00"/>
                </a:solidFill>
              </a:rPr>
              <a:t>f</a:t>
            </a:r>
            <a:r>
              <a:rPr lang="en-US" sz="1800" b="1" baseline="-25000" dirty="0" err="1" smtClean="0">
                <a:solidFill>
                  <a:srgbClr val="FFFF00"/>
                </a:solidFill>
              </a:rPr>
              <a:t>rad</a:t>
            </a:r>
            <a:r>
              <a:rPr lang="en-US" sz="1800" b="1" dirty="0" smtClean="0">
                <a:solidFill>
                  <a:srgbClr val="FFFF00"/>
                </a:solidFill>
              </a:rPr>
              <a:t> is the radar frequency). </a:t>
            </a:r>
          </a:p>
          <a:p>
            <a:pPr marL="3175" indent="12700" algn="just">
              <a:lnSpc>
                <a:spcPts val="1500"/>
              </a:lnSpc>
              <a:spcBef>
                <a:spcPct val="0"/>
              </a:spcBef>
              <a:buNone/>
              <a:tabLst>
                <a:tab pos="0" algn="l"/>
              </a:tabLst>
            </a:pPr>
            <a:r>
              <a:rPr lang="en-US" sz="1800" b="1" dirty="0" err="1" smtClean="0">
                <a:solidFill>
                  <a:srgbClr val="FFFF00"/>
                </a:solidFill>
              </a:rPr>
              <a:t>f</a:t>
            </a:r>
            <a:r>
              <a:rPr lang="en-US" sz="1800" b="1" baseline="-25000" dirty="0" err="1" smtClean="0">
                <a:solidFill>
                  <a:srgbClr val="FFFF00"/>
                </a:solidFill>
              </a:rPr>
              <a:t>IA</a:t>
            </a:r>
            <a:r>
              <a:rPr lang="ru-RU" sz="1800" b="1" dirty="0" smtClean="0">
                <a:solidFill>
                  <a:srgbClr val="FFFF00"/>
                </a:solidFill>
              </a:rPr>
              <a:t> </a:t>
            </a:r>
            <a:r>
              <a:rPr lang="en-US" sz="1800" b="1" dirty="0" smtClean="0">
                <a:solidFill>
                  <a:srgbClr val="FFFF00"/>
                </a:solidFill>
              </a:rPr>
              <a:t>depends on the radar wave number and for EISCAT UHF radar </a:t>
            </a:r>
            <a:r>
              <a:rPr lang="en-US" sz="1800" b="1" i="1" dirty="0" err="1" smtClean="0">
                <a:solidFill>
                  <a:srgbClr val="FFFF00"/>
                </a:solidFill>
              </a:rPr>
              <a:t>f</a:t>
            </a:r>
            <a:r>
              <a:rPr lang="en-US" sz="1800" b="1" baseline="-25000" dirty="0" err="1" smtClean="0">
                <a:solidFill>
                  <a:srgbClr val="FFFF00"/>
                </a:solidFill>
              </a:rPr>
              <a:t>IA</a:t>
            </a:r>
            <a:r>
              <a:rPr lang="ru-RU" sz="1800" b="1" dirty="0" smtClean="0">
                <a:solidFill>
                  <a:srgbClr val="FFFF00"/>
                </a:solidFill>
              </a:rPr>
              <a:t> </a:t>
            </a:r>
            <a:r>
              <a:rPr lang="ru-RU" sz="1800" b="1" dirty="0" smtClean="0">
                <a:solidFill>
                  <a:srgbClr val="FFFF00"/>
                </a:solidFill>
              </a:rPr>
              <a:t>= </a:t>
            </a:r>
            <a:r>
              <a:rPr lang="en-US" sz="1800" b="1" dirty="0" smtClean="0">
                <a:solidFill>
                  <a:srgbClr val="FFFF00"/>
                </a:solidFill>
              </a:rPr>
              <a:t>ω </a:t>
            </a:r>
            <a:r>
              <a:rPr lang="en-US" sz="1800" b="1" baseline="-25000" dirty="0" smtClean="0">
                <a:solidFill>
                  <a:srgbClr val="FFFF00"/>
                </a:solidFill>
              </a:rPr>
              <a:t>IA</a:t>
            </a:r>
            <a:r>
              <a:rPr lang="ru-RU" sz="1800" b="1" dirty="0" smtClean="0">
                <a:solidFill>
                  <a:srgbClr val="FFFF00"/>
                </a:solidFill>
              </a:rPr>
              <a:t> / 2</a:t>
            </a:r>
            <a:r>
              <a:rPr lang="en-US" sz="1800" b="1" dirty="0" smtClean="0">
                <a:solidFill>
                  <a:srgbClr val="FFFF00"/>
                </a:solidFill>
              </a:rPr>
              <a:t>π</a:t>
            </a:r>
            <a:r>
              <a:rPr lang="ru-RU" sz="1800" b="1" dirty="0" smtClean="0">
                <a:solidFill>
                  <a:srgbClr val="FFFF00"/>
                </a:solidFill>
              </a:rPr>
              <a:t> ≈ </a:t>
            </a:r>
            <a:r>
              <a:rPr lang="ru-RU" sz="1800" b="1" dirty="0" smtClean="0">
                <a:solidFill>
                  <a:srgbClr val="FFFF00"/>
                </a:solidFill>
              </a:rPr>
              <a:t> </a:t>
            </a:r>
            <a:r>
              <a:rPr lang="ru-RU" sz="1800" b="1" dirty="0" smtClean="0">
                <a:solidFill>
                  <a:srgbClr val="FFFF00"/>
                </a:solidFill>
              </a:rPr>
              <a:t>10 </a:t>
            </a:r>
            <a:r>
              <a:rPr lang="en-US" sz="1800" b="1" dirty="0" smtClean="0">
                <a:solidFill>
                  <a:srgbClr val="FFFF00"/>
                </a:solidFill>
              </a:rPr>
              <a:t>kHz</a:t>
            </a:r>
            <a:r>
              <a:rPr lang="ru-RU" sz="1800" b="1" dirty="0" smtClean="0">
                <a:solidFill>
                  <a:srgbClr val="FFFF00"/>
                </a:solidFill>
              </a:rPr>
              <a:t>. </a:t>
            </a:r>
            <a:endParaRPr lang="en-US" sz="1800" b="1" dirty="0" smtClean="0">
              <a:solidFill>
                <a:srgbClr val="FFFF00"/>
              </a:solidFill>
            </a:endParaRPr>
          </a:p>
          <a:p>
            <a:pPr marL="3175" indent="12700" algn="just">
              <a:lnSpc>
                <a:spcPts val="1500"/>
              </a:lnSpc>
              <a:spcBef>
                <a:spcPct val="0"/>
              </a:spcBef>
              <a:buNone/>
              <a:tabLst>
                <a:tab pos="0" algn="l"/>
              </a:tabLst>
            </a:pPr>
            <a:endParaRPr lang="en-US" sz="1600" b="1" dirty="0" smtClean="0">
              <a:solidFill>
                <a:srgbClr val="FFFF00"/>
              </a:solidFill>
            </a:endParaRPr>
          </a:p>
          <a:p>
            <a:r>
              <a:rPr lang="en-US" sz="1800" b="1" dirty="0" smtClean="0">
                <a:solidFill>
                  <a:srgbClr val="FFFF00"/>
                </a:solidFill>
              </a:rPr>
              <a:t>Parametric decay instability (PDI):</a:t>
            </a:r>
            <a:endParaRPr lang="ru-RU" sz="1800" b="1" dirty="0" smtClean="0">
              <a:solidFill>
                <a:srgbClr val="FFFF00"/>
              </a:solidFill>
            </a:endParaRPr>
          </a:p>
          <a:p>
            <a:r>
              <a:rPr lang="en-US" sz="1800" b="1" dirty="0" smtClean="0">
                <a:solidFill>
                  <a:srgbClr val="FFFF00"/>
                </a:solidFill>
              </a:rPr>
              <a:t>EM → LW + IAW </a:t>
            </a:r>
            <a:r>
              <a:rPr lang="ru-RU" sz="1800" b="1" dirty="0" smtClean="0">
                <a:solidFill>
                  <a:srgbClr val="FFFF00"/>
                </a:solidFill>
              </a:rPr>
              <a:t> </a:t>
            </a:r>
          </a:p>
          <a:p>
            <a:pPr marL="3175" indent="12700" algn="just">
              <a:lnSpc>
                <a:spcPts val="1500"/>
              </a:lnSpc>
              <a:spcBef>
                <a:spcPct val="0"/>
              </a:spcBef>
              <a:buFont typeface="Arial" charset="0"/>
              <a:buNone/>
              <a:tabLst>
                <a:tab pos="0" algn="l"/>
              </a:tabLst>
            </a:pPr>
            <a:r>
              <a:rPr lang="ru-RU" sz="1600" b="1" dirty="0" smtClean="0">
                <a:solidFill>
                  <a:schemeClr val="bg1"/>
                </a:solidFill>
              </a:rPr>
              <a:t>.</a:t>
            </a:r>
            <a:endParaRPr lang="ru-RU" sz="1000" dirty="0" smtClean="0">
              <a:solidFill>
                <a:schemeClr val="bg1"/>
              </a:solidFill>
            </a:endParaRPr>
          </a:p>
        </p:txBody>
      </p:sp>
      <p:pic>
        <p:nvPicPr>
          <p:cNvPr id="3077" name="Содержимое 7" descr="typical_Spectr_IA_Leng_ESR_radar.png"/>
          <p:cNvPicPr>
            <a:picLocks noGrp="1" noChangeAspect="1"/>
          </p:cNvPicPr>
          <p:nvPr>
            <p:ph sz="half" idx="2"/>
          </p:nvPr>
        </p:nvPicPr>
        <p:blipFill>
          <a:blip r:embed="rId2"/>
          <a:srcRect/>
          <a:stretch>
            <a:fillRect/>
          </a:stretch>
        </p:blipFill>
        <p:spPr>
          <a:xfrm>
            <a:off x="285750" y="357188"/>
            <a:ext cx="2847975" cy="1857375"/>
          </a:xfrm>
        </p:spPr>
      </p:pic>
      <p:pic>
        <p:nvPicPr>
          <p:cNvPr id="3079" name="Содержимое 7" descr="typical_Spectr_IA_Leng_ESR_radar.png"/>
          <p:cNvPicPr>
            <a:picLocks noChangeAspect="1"/>
          </p:cNvPicPr>
          <p:nvPr/>
        </p:nvPicPr>
        <p:blipFill>
          <a:blip r:embed="rId2"/>
          <a:srcRect/>
          <a:stretch>
            <a:fillRect/>
          </a:stretch>
        </p:blipFill>
        <p:spPr bwMode="auto">
          <a:xfrm>
            <a:off x="285750" y="357188"/>
            <a:ext cx="2847975" cy="314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20"/>
            <a:ext cx="8229600" cy="436945"/>
          </a:xfrm>
        </p:spPr>
        <p:txBody>
          <a:bodyPr>
            <a:normAutofit fontScale="90000"/>
          </a:bodyPr>
          <a:lstStyle/>
          <a:p>
            <a:r>
              <a:rPr lang="en-US" sz="2400" b="1" dirty="0" smtClean="0">
                <a:solidFill>
                  <a:srgbClr val="FFFF00"/>
                </a:solidFill>
                <a:latin typeface="Times New Roman" pitchFamily="18" charset="0"/>
                <a:cs typeface="Times New Roman" pitchFamily="18" charset="0"/>
              </a:rPr>
              <a:t>Temporal evolution of O- and X-mode HFPLs, HFILs and FAIs</a:t>
            </a:r>
            <a:endParaRPr lang="ru-RU" sz="2400" dirty="0">
              <a:latin typeface="Times New Roman" pitchFamily="18" charset="0"/>
              <a:cs typeface="Times New Roman" pitchFamily="18" charset="0"/>
            </a:endParaRPr>
          </a:p>
        </p:txBody>
      </p:sp>
      <p:pic>
        <p:nvPicPr>
          <p:cNvPr id="5" name="Содержимое 4" descr="figure_2_031113.jpg"/>
          <p:cNvPicPr>
            <a:picLocks noGrp="1" noChangeAspect="1"/>
          </p:cNvPicPr>
          <p:nvPr>
            <p:ph sz="half" idx="1"/>
          </p:nvPr>
        </p:nvPicPr>
        <p:blipFill>
          <a:blip r:embed="rId2" cstate="print"/>
          <a:stretch>
            <a:fillRect/>
          </a:stretch>
        </p:blipFill>
        <p:spPr>
          <a:xfrm>
            <a:off x="571472" y="714375"/>
            <a:ext cx="3500462" cy="3714750"/>
          </a:xfrm>
        </p:spPr>
      </p:pic>
      <p:pic>
        <p:nvPicPr>
          <p:cNvPr id="6" name="Содержимое 5" descr="figure_3_261013_ILPL.jpg"/>
          <p:cNvPicPr>
            <a:picLocks noGrp="1" noChangeAspect="1"/>
          </p:cNvPicPr>
          <p:nvPr>
            <p:ph sz="half" idx="2"/>
          </p:nvPr>
        </p:nvPicPr>
        <p:blipFill>
          <a:blip r:embed="rId3" cstate="print"/>
          <a:stretch>
            <a:fillRect/>
          </a:stretch>
        </p:blipFill>
        <p:spPr>
          <a:xfrm>
            <a:off x="4786314" y="714375"/>
            <a:ext cx="3571899" cy="3714750"/>
          </a:xfrm>
        </p:spPr>
      </p:pic>
      <p:sp>
        <p:nvSpPr>
          <p:cNvPr id="7" name="TextBox 6"/>
          <p:cNvSpPr txBox="1"/>
          <p:nvPr/>
        </p:nvSpPr>
        <p:spPr>
          <a:xfrm>
            <a:off x="142844" y="4500576"/>
            <a:ext cx="8858312" cy="584775"/>
          </a:xfrm>
          <a:prstGeom prst="rect">
            <a:avLst/>
          </a:prstGeom>
          <a:noFill/>
        </p:spPr>
        <p:txBody>
          <a:bodyPr wrap="square" rtlCol="0">
            <a:spAutoFit/>
          </a:bodyPr>
          <a:lstStyle/>
          <a:p>
            <a:r>
              <a:rPr lang="en-US" sz="1600" dirty="0" smtClean="0">
                <a:solidFill>
                  <a:srgbClr val="FFFF00"/>
                </a:solidFill>
                <a:latin typeface="Times New Roman" pitchFamily="18" charset="0"/>
                <a:cs typeface="Times New Roman" pitchFamily="18" charset="0"/>
              </a:rPr>
              <a:t>Behaviors of the O- and X-mode HFPLs, HFILs, and FAIs after the heater is turned on at </a:t>
            </a:r>
            <a:r>
              <a:rPr lang="en-US" sz="1600" dirty="0" err="1" smtClean="0">
                <a:solidFill>
                  <a:srgbClr val="FFFF00"/>
                </a:solidFill>
                <a:latin typeface="Times New Roman" pitchFamily="18" charset="0"/>
                <a:cs typeface="Times New Roman" pitchFamily="18" charset="0"/>
              </a:rPr>
              <a:t>fH</a:t>
            </a:r>
            <a:r>
              <a:rPr lang="en-US" sz="1600" dirty="0" smtClean="0">
                <a:solidFill>
                  <a:srgbClr val="FFFF00"/>
                </a:solidFill>
                <a:latin typeface="Times New Roman" pitchFamily="18" charset="0"/>
                <a:cs typeface="Times New Roman" pitchFamily="18" charset="0"/>
              </a:rPr>
              <a:t> = 6.2 MHz  (3 Nov. 2013) </a:t>
            </a:r>
            <a:r>
              <a:rPr lang="en-US" sz="1600" dirty="0" smtClean="0">
                <a:solidFill>
                  <a:srgbClr val="FFFF00"/>
                </a:solidFill>
                <a:latin typeface="Times New Roman" pitchFamily="18" charset="0"/>
                <a:cs typeface="Times New Roman" pitchFamily="18" charset="0"/>
              </a:rPr>
              <a:t>with ERP = 450 MW and </a:t>
            </a:r>
            <a:r>
              <a:rPr lang="en-US" sz="1600" dirty="0" err="1" smtClean="0">
                <a:solidFill>
                  <a:srgbClr val="FFFF00"/>
                </a:solidFill>
                <a:latin typeface="Times New Roman" pitchFamily="18" charset="0"/>
                <a:cs typeface="Times New Roman" pitchFamily="18" charset="0"/>
              </a:rPr>
              <a:t>fH</a:t>
            </a:r>
            <a:r>
              <a:rPr lang="en-US" sz="1600" dirty="0" smtClean="0">
                <a:solidFill>
                  <a:srgbClr val="FFFF00"/>
                </a:solidFill>
                <a:latin typeface="Times New Roman" pitchFamily="18" charset="0"/>
                <a:cs typeface="Times New Roman" pitchFamily="18" charset="0"/>
              </a:rPr>
              <a:t> = 6.96 MHz (26 Oct. 2013</a:t>
            </a:r>
            <a:r>
              <a:rPr lang="en-US" sz="1600" dirty="0" smtClean="0">
                <a:solidFill>
                  <a:srgbClr val="FFFF00"/>
                </a:solidFill>
                <a:latin typeface="Times New Roman" pitchFamily="18" charset="0"/>
                <a:cs typeface="Times New Roman" pitchFamily="18" charset="0"/>
              </a:rPr>
              <a:t>) with ERP = 560 MW. </a:t>
            </a:r>
            <a:endParaRPr lang="ru-RU" sz="1600" dirty="0">
              <a:solidFill>
                <a:srgbClr val="FFFF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20"/>
            <a:ext cx="8786874" cy="365507"/>
          </a:xfrm>
        </p:spPr>
        <p:txBody>
          <a:bodyPr>
            <a:noAutofit/>
          </a:bodyPr>
          <a:lstStyle/>
          <a:p>
            <a:r>
              <a:rPr lang="en-US" sz="2200" b="1" dirty="0" smtClean="0">
                <a:solidFill>
                  <a:srgbClr val="FFFF00"/>
                </a:solidFill>
                <a:latin typeface="Times New Roman" pitchFamily="18" charset="0"/>
                <a:cs typeface="Times New Roman" pitchFamily="18" charset="0"/>
              </a:rPr>
              <a:t>Thresholds for the excitation of O- and X-mode  plasma and ion lines </a:t>
            </a:r>
            <a:endParaRPr lang="ru-RU" sz="2200" b="1" dirty="0">
              <a:solidFill>
                <a:srgbClr val="FFFF00"/>
              </a:solidFill>
              <a:latin typeface="Times New Roman" pitchFamily="18" charset="0"/>
              <a:cs typeface="Times New Roman" pitchFamily="18" charset="0"/>
            </a:endParaRPr>
          </a:p>
        </p:txBody>
      </p:sp>
      <p:pic>
        <p:nvPicPr>
          <p:cNvPr id="5" name="Содержимое 4" descr="figure_8_UHF_Ctl.jpg"/>
          <p:cNvPicPr>
            <a:picLocks noGrp="1" noChangeAspect="1"/>
          </p:cNvPicPr>
          <p:nvPr>
            <p:ph sz="half" idx="1"/>
          </p:nvPr>
        </p:nvPicPr>
        <p:blipFill>
          <a:blip r:embed="rId2" cstate="print"/>
          <a:stretch>
            <a:fillRect/>
          </a:stretch>
        </p:blipFill>
        <p:spPr>
          <a:xfrm>
            <a:off x="714348" y="571500"/>
            <a:ext cx="3172039" cy="4429125"/>
          </a:xfrm>
        </p:spPr>
      </p:pic>
      <p:sp>
        <p:nvSpPr>
          <p:cNvPr id="4" name="Содержимое 3"/>
          <p:cNvSpPr>
            <a:spLocks noGrp="1"/>
          </p:cNvSpPr>
          <p:nvPr>
            <p:ph sz="half" idx="2"/>
          </p:nvPr>
        </p:nvSpPr>
        <p:spPr>
          <a:xfrm>
            <a:off x="4648200" y="714362"/>
            <a:ext cx="4038600" cy="3880261"/>
          </a:xfrm>
        </p:spPr>
        <p:txBody>
          <a:bodyPr>
            <a:normAutofit/>
          </a:bodyPr>
          <a:lstStyle/>
          <a:p>
            <a:pPr algn="just">
              <a:lnSpc>
                <a:spcPct val="90000"/>
              </a:lnSpc>
            </a:pPr>
            <a:r>
              <a:rPr lang="en-US" sz="2000" dirty="0" smtClean="0">
                <a:solidFill>
                  <a:srgbClr val="FFFF00"/>
                </a:solidFill>
                <a:latin typeface="Times New Roman" pitchFamily="18" charset="0"/>
                <a:cs typeface="Times New Roman" pitchFamily="18" charset="0"/>
              </a:rPr>
              <a:t>Overview of EISCAT UHF radar and CUTLASS observations in the course  of alternating O/X-mode HF pumping experiment  at </a:t>
            </a:r>
            <a:r>
              <a:rPr lang="en-US" sz="2000" dirty="0" err="1" smtClean="0">
                <a:solidFill>
                  <a:srgbClr val="FFFF00"/>
                </a:solidFill>
                <a:latin typeface="Times New Roman" pitchFamily="18" charset="0"/>
                <a:cs typeface="Times New Roman" pitchFamily="18" charset="0"/>
              </a:rPr>
              <a:t>fH</a:t>
            </a:r>
            <a:r>
              <a:rPr lang="en-US" sz="2000" dirty="0" smtClean="0">
                <a:solidFill>
                  <a:srgbClr val="FFFF00"/>
                </a:solidFill>
                <a:latin typeface="Times New Roman" pitchFamily="18" charset="0"/>
                <a:cs typeface="Times New Roman" pitchFamily="18" charset="0"/>
              </a:rPr>
              <a:t> = 7.953 </a:t>
            </a:r>
            <a:r>
              <a:rPr lang="en-US" sz="2000" dirty="0" err="1" smtClean="0">
                <a:solidFill>
                  <a:srgbClr val="FFFF00"/>
                </a:solidFill>
                <a:latin typeface="Times New Roman" pitchFamily="18" charset="0"/>
                <a:cs typeface="Times New Roman" pitchFamily="18" charset="0"/>
              </a:rPr>
              <a:t>MHz.</a:t>
            </a:r>
            <a:r>
              <a:rPr lang="en-US" sz="2000" dirty="0" smtClean="0">
                <a:solidFill>
                  <a:srgbClr val="FFFF00"/>
                </a:solidFill>
                <a:latin typeface="Times New Roman" pitchFamily="18" charset="0"/>
                <a:cs typeface="Times New Roman" pitchFamily="18" charset="0"/>
              </a:rPr>
              <a:t> During 10 min heater-on pulse the ERP was changed from 56 to 560 MW and then back to 56 MW in the sequence of about 10%, 30%, 50%, 75%, 100%, 100%, 75%, 50%, 30%, 10% from ERP max = 560 MW. Duration of each power step was 1 min.</a:t>
            </a:r>
            <a:endParaRPr lang="ru-RU" sz="2000" dirty="0">
              <a:solidFill>
                <a:srgbClr val="FFFF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a:xfrm>
            <a:off x="457200" y="205979"/>
            <a:ext cx="8229600" cy="579821"/>
          </a:xfrm>
        </p:spPr>
        <p:txBody>
          <a:bodyPr>
            <a:normAutofit/>
          </a:bodyPr>
          <a:lstStyle/>
          <a:p>
            <a:r>
              <a:rPr lang="en-US" sz="2400" b="1" dirty="0" smtClean="0">
                <a:solidFill>
                  <a:srgbClr val="FFFF00"/>
                </a:solidFill>
              </a:rPr>
              <a:t>Thrust Areas and Potential Applications</a:t>
            </a:r>
          </a:p>
        </p:txBody>
      </p:sp>
      <p:pic>
        <p:nvPicPr>
          <p:cNvPr id="122883" name="Picture 2"/>
          <p:cNvPicPr>
            <a:picLocks noChangeAspect="1" noChangeArrowheads="1"/>
          </p:cNvPicPr>
          <p:nvPr/>
        </p:nvPicPr>
        <p:blipFill>
          <a:blip r:embed="rId2"/>
          <a:srcRect/>
          <a:stretch>
            <a:fillRect/>
          </a:stretch>
        </p:blipFill>
        <p:spPr bwMode="auto">
          <a:xfrm>
            <a:off x="4621214" y="1090613"/>
            <a:ext cx="3286125" cy="1708547"/>
          </a:xfrm>
          <a:prstGeom prst="rect">
            <a:avLst/>
          </a:prstGeom>
          <a:noFill/>
          <a:ln w="9525">
            <a:noFill/>
            <a:miter lim="800000"/>
            <a:headEnd/>
            <a:tailEnd/>
          </a:ln>
        </p:spPr>
      </p:pic>
      <p:cxnSp>
        <p:nvCxnSpPr>
          <p:cNvPr id="122884" name="Straight Connector 7"/>
          <p:cNvCxnSpPr>
            <a:cxnSpLocks noChangeShapeType="1"/>
          </p:cNvCxnSpPr>
          <p:nvPr/>
        </p:nvCxnSpPr>
        <p:spPr bwMode="auto">
          <a:xfrm>
            <a:off x="228600" y="2914650"/>
            <a:ext cx="8623300" cy="0"/>
          </a:xfrm>
          <a:prstGeom prst="line">
            <a:avLst/>
          </a:prstGeom>
          <a:noFill/>
          <a:ln w="9525" algn="ctr">
            <a:solidFill>
              <a:schemeClr val="tx1"/>
            </a:solidFill>
            <a:round/>
            <a:headEnd/>
            <a:tailEnd/>
          </a:ln>
        </p:spPr>
      </p:cxnSp>
      <p:sp>
        <p:nvSpPr>
          <p:cNvPr id="8" name="Content Placeholder 2"/>
          <p:cNvSpPr txBox="1">
            <a:spLocks/>
          </p:cNvSpPr>
          <p:nvPr/>
        </p:nvSpPr>
        <p:spPr bwMode="auto">
          <a:xfrm>
            <a:off x="142844" y="857238"/>
            <a:ext cx="4572032" cy="1738313"/>
          </a:xfrm>
          <a:prstGeom prst="rect">
            <a:avLst/>
          </a:prstGeom>
          <a:noFill/>
          <a:ln w="9525">
            <a:noFill/>
            <a:miter lim="800000"/>
            <a:headEnd/>
            <a:tailEnd/>
          </a:ln>
        </p:spPr>
        <p:txBody>
          <a:bodyPr/>
          <a:lstStyle/>
          <a:p>
            <a:pPr marL="342900" indent="-342900" algn="l" eaLnBrk="0" hangingPunct="0">
              <a:spcBef>
                <a:spcPct val="20000"/>
              </a:spcBef>
              <a:buFont typeface="Arial" pitchFamily="34" charset="0"/>
              <a:buChar char="•"/>
              <a:defRPr/>
            </a:pPr>
            <a:r>
              <a:rPr lang="en-US" b="1" i="0" kern="0" baseline="0" dirty="0">
                <a:solidFill>
                  <a:srgbClr val="FF0000"/>
                </a:solidFill>
                <a:latin typeface="+mn-lt"/>
                <a:cs typeface="+mn-cs"/>
              </a:rPr>
              <a:t>Area 1.</a:t>
            </a:r>
            <a:r>
              <a:rPr lang="en-US" sz="1400" b="1" i="0" kern="0" baseline="0" dirty="0">
                <a:solidFill>
                  <a:srgbClr val="FFFF00"/>
                </a:solidFill>
                <a:latin typeface="+mn-lt"/>
                <a:cs typeface="+mn-cs"/>
              </a:rPr>
              <a:t>  High Altitude heating (F Layer)</a:t>
            </a:r>
          </a:p>
          <a:p>
            <a:pPr marL="742950" lvl="1" indent="-285750" algn="l" eaLnBrk="0" hangingPunct="0">
              <a:spcBef>
                <a:spcPct val="20000"/>
              </a:spcBef>
              <a:buFont typeface="Arial" pitchFamily="34" charset="0"/>
              <a:buChar char="•"/>
              <a:defRPr/>
            </a:pPr>
            <a:r>
              <a:rPr lang="en-US" sz="1400" b="1" i="0" kern="0" baseline="0" dirty="0">
                <a:solidFill>
                  <a:srgbClr val="FFFF00"/>
                </a:solidFill>
                <a:latin typeface="+mn-lt"/>
                <a:cs typeface="+mn-cs"/>
              </a:rPr>
              <a:t>Create density irregularities, turbulences, optical emissions, and artificial ionization layers:  </a:t>
            </a:r>
            <a:r>
              <a:rPr lang="en-US" sz="1400" b="1" kern="0" baseline="0" dirty="0">
                <a:solidFill>
                  <a:srgbClr val="FFFF00"/>
                </a:solidFill>
                <a:latin typeface="+mn-lt"/>
                <a:cs typeface="+mn-cs"/>
              </a:rPr>
              <a:t>Affect GPS signals, HF comm., UHF  radar, space borne SAR and optical sensors</a:t>
            </a:r>
          </a:p>
          <a:p>
            <a:pPr marL="742950" lvl="1" indent="-285750" algn="l" eaLnBrk="0" hangingPunct="0">
              <a:spcBef>
                <a:spcPct val="20000"/>
              </a:spcBef>
              <a:buFont typeface="Arial" pitchFamily="34" charset="0"/>
              <a:buChar char="•"/>
              <a:defRPr/>
            </a:pPr>
            <a:r>
              <a:rPr lang="en-US" sz="1400" b="1" i="0" kern="0" baseline="0" dirty="0">
                <a:solidFill>
                  <a:srgbClr val="FFFF00"/>
                </a:solidFill>
                <a:latin typeface="+mn-lt"/>
                <a:cs typeface="+mn-cs"/>
              </a:rPr>
              <a:t>Create plasma duct and lens: </a:t>
            </a:r>
            <a:r>
              <a:rPr lang="en-US" sz="1400" b="1" kern="0" baseline="0" dirty="0">
                <a:solidFill>
                  <a:srgbClr val="FFFF00"/>
                </a:solidFill>
                <a:latin typeface="+mn-lt"/>
                <a:cs typeface="+mn-cs"/>
              </a:rPr>
              <a:t>Inject VLF waves into the RBs, HF focusing</a:t>
            </a:r>
          </a:p>
          <a:p>
            <a:pPr marL="742950" lvl="1" indent="-285750" algn="l" eaLnBrk="0" hangingPunct="0">
              <a:spcBef>
                <a:spcPct val="20000"/>
              </a:spcBef>
              <a:buFont typeface="Arial" pitchFamily="34" charset="0"/>
              <a:buChar char="•"/>
              <a:defRPr/>
            </a:pPr>
            <a:r>
              <a:rPr lang="en-US" sz="1400" b="1" i="0" kern="0" baseline="0" dirty="0">
                <a:solidFill>
                  <a:srgbClr val="FFFF00"/>
                </a:solidFill>
                <a:latin typeface="+mn-lt"/>
                <a:cs typeface="+mn-cs"/>
              </a:rPr>
              <a:t>Create  source of ULF-ELF waves &lt; 50 Hz without </a:t>
            </a:r>
            <a:r>
              <a:rPr lang="en-US" sz="1400" b="1" i="0" kern="0" baseline="0" dirty="0" err="1">
                <a:solidFill>
                  <a:srgbClr val="FFFF00"/>
                </a:solidFill>
                <a:latin typeface="+mn-lt"/>
                <a:cs typeface="+mn-cs"/>
              </a:rPr>
              <a:t>electrojet</a:t>
            </a:r>
            <a:r>
              <a:rPr lang="en-US" sz="1400" b="1" i="0" kern="0" baseline="0" dirty="0">
                <a:solidFill>
                  <a:srgbClr val="FFFF00"/>
                </a:solidFill>
                <a:latin typeface="+mn-lt"/>
                <a:cs typeface="+mn-cs"/>
              </a:rPr>
              <a:t> current: </a:t>
            </a:r>
            <a:r>
              <a:rPr lang="en-US" sz="1400" b="1" kern="0" baseline="0" dirty="0">
                <a:solidFill>
                  <a:srgbClr val="FFFF00"/>
                </a:solidFill>
                <a:latin typeface="+mn-lt"/>
                <a:cs typeface="+mn-cs"/>
              </a:rPr>
              <a:t>See Area 2 apps</a:t>
            </a:r>
            <a:r>
              <a:rPr lang="en-US" sz="1400" kern="0" baseline="0" dirty="0">
                <a:latin typeface="+mn-lt"/>
                <a:cs typeface="+mn-cs"/>
              </a:rPr>
              <a:t>.</a:t>
            </a:r>
          </a:p>
          <a:p>
            <a:pPr marL="742950" lvl="1" indent="-285750" algn="l" eaLnBrk="0" hangingPunct="0">
              <a:spcBef>
                <a:spcPct val="20000"/>
              </a:spcBef>
              <a:buFont typeface="Arial" pitchFamily="34" charset="0"/>
              <a:buChar char="•"/>
              <a:defRPr/>
            </a:pPr>
            <a:endParaRPr lang="en-US" sz="1400" i="0" kern="0" baseline="0" dirty="0">
              <a:latin typeface="+mn-lt"/>
              <a:cs typeface="+mn-cs"/>
            </a:endParaRPr>
          </a:p>
        </p:txBody>
      </p:sp>
      <p:sp>
        <p:nvSpPr>
          <p:cNvPr id="9" name="Content Placeholder 2"/>
          <p:cNvSpPr txBox="1">
            <a:spLocks/>
          </p:cNvSpPr>
          <p:nvPr/>
        </p:nvSpPr>
        <p:spPr bwMode="auto">
          <a:xfrm>
            <a:off x="4006851" y="3000375"/>
            <a:ext cx="4970463" cy="1712119"/>
          </a:xfrm>
          <a:prstGeom prst="rect">
            <a:avLst/>
          </a:prstGeom>
          <a:noFill/>
          <a:ln w="9525">
            <a:noFill/>
            <a:miter lim="800000"/>
            <a:headEnd/>
            <a:tailEnd/>
          </a:ln>
        </p:spPr>
        <p:txBody>
          <a:bodyPr/>
          <a:lstStyle/>
          <a:p>
            <a:pPr marL="342900" indent="-342900" algn="l" eaLnBrk="0" hangingPunct="0">
              <a:spcBef>
                <a:spcPct val="20000"/>
              </a:spcBef>
              <a:buFont typeface="Arial" pitchFamily="34" charset="0"/>
              <a:buChar char="•"/>
            </a:pPr>
            <a:r>
              <a:rPr lang="en-US" i="0" baseline="0" dirty="0">
                <a:solidFill>
                  <a:srgbClr val="FF0000"/>
                </a:solidFill>
              </a:rPr>
              <a:t>Area 2.</a:t>
            </a:r>
            <a:r>
              <a:rPr lang="en-US" sz="1400" i="0" baseline="0" dirty="0"/>
              <a:t>  </a:t>
            </a:r>
            <a:r>
              <a:rPr lang="en-US" sz="1400" b="1" i="0" baseline="0" dirty="0">
                <a:solidFill>
                  <a:srgbClr val="FFFF00"/>
                </a:solidFill>
              </a:rPr>
              <a:t>Low Altitude heating (D/E Layers)</a:t>
            </a:r>
          </a:p>
          <a:p>
            <a:pPr marL="742950" lvl="1" indent="-285750" algn="l" eaLnBrk="0" hangingPunct="0">
              <a:spcBef>
                <a:spcPct val="20000"/>
              </a:spcBef>
              <a:buFont typeface="Arial" pitchFamily="34" charset="0"/>
              <a:buChar char="•"/>
            </a:pPr>
            <a:r>
              <a:rPr lang="en-US" sz="1400" b="1" i="0" baseline="0" dirty="0">
                <a:solidFill>
                  <a:srgbClr val="FFFF00"/>
                </a:solidFill>
              </a:rPr>
              <a:t>Modulate </a:t>
            </a:r>
            <a:r>
              <a:rPr lang="en-US" sz="1400" b="1" i="0" baseline="0" dirty="0" err="1">
                <a:solidFill>
                  <a:srgbClr val="FFFF00"/>
                </a:solidFill>
              </a:rPr>
              <a:t>electrojet</a:t>
            </a:r>
            <a:r>
              <a:rPr lang="en-US" sz="1400" b="1" i="0" baseline="0" dirty="0">
                <a:solidFill>
                  <a:srgbClr val="FFFF00"/>
                </a:solidFill>
              </a:rPr>
              <a:t> current to create coherent &amp; tunable ULF-ELF-VLF source in the ionosphere</a:t>
            </a:r>
          </a:p>
          <a:p>
            <a:pPr marL="742950" lvl="1" indent="-285750" algn="l" eaLnBrk="0" hangingPunct="0">
              <a:spcBef>
                <a:spcPct val="20000"/>
              </a:spcBef>
              <a:buFont typeface="Arial" pitchFamily="34" charset="0"/>
              <a:buChar char="•"/>
            </a:pPr>
            <a:r>
              <a:rPr lang="en-US" sz="1400" b="1" i="0" baseline="0" dirty="0">
                <a:solidFill>
                  <a:srgbClr val="FFFF00"/>
                </a:solidFill>
              </a:rPr>
              <a:t>Potential applications:</a:t>
            </a:r>
          </a:p>
          <a:p>
            <a:pPr marL="1200150" lvl="2" indent="-285750" algn="l" eaLnBrk="0" hangingPunct="0">
              <a:spcBef>
                <a:spcPct val="20000"/>
              </a:spcBef>
              <a:buFont typeface="Arial" pitchFamily="34" charset="0"/>
              <a:buChar char="•"/>
            </a:pPr>
            <a:r>
              <a:rPr lang="en-US" sz="1400" b="1" i="0" baseline="0" dirty="0">
                <a:solidFill>
                  <a:srgbClr val="FFFF00"/>
                </a:solidFill>
              </a:rPr>
              <a:t>Global communications</a:t>
            </a:r>
          </a:p>
          <a:p>
            <a:pPr marL="1200150" lvl="2" indent="-285750" algn="l" eaLnBrk="0" hangingPunct="0">
              <a:spcBef>
                <a:spcPct val="20000"/>
              </a:spcBef>
              <a:buFont typeface="Arial" pitchFamily="34" charset="0"/>
              <a:buChar char="•"/>
            </a:pPr>
            <a:r>
              <a:rPr lang="en-US" sz="1400" b="1" i="0" baseline="0" dirty="0">
                <a:solidFill>
                  <a:srgbClr val="FFFF00"/>
                </a:solidFill>
              </a:rPr>
              <a:t>Underground imaging</a:t>
            </a:r>
          </a:p>
          <a:p>
            <a:pPr marL="1200150" lvl="2" indent="-285750" algn="l" eaLnBrk="0" hangingPunct="0">
              <a:spcBef>
                <a:spcPct val="20000"/>
              </a:spcBef>
              <a:buFont typeface="Arial" pitchFamily="34" charset="0"/>
              <a:buChar char="•"/>
            </a:pPr>
            <a:r>
              <a:rPr lang="en-US" sz="1400" b="1" i="0" baseline="0" dirty="0">
                <a:solidFill>
                  <a:srgbClr val="FFFF00"/>
                </a:solidFill>
              </a:rPr>
              <a:t>Radiation belt remediation</a:t>
            </a:r>
          </a:p>
        </p:txBody>
      </p:sp>
      <p:pic>
        <p:nvPicPr>
          <p:cNvPr id="122887" name="Picture 9"/>
          <p:cNvPicPr>
            <a:picLocks noChangeAspect="1"/>
          </p:cNvPicPr>
          <p:nvPr/>
        </p:nvPicPr>
        <p:blipFill>
          <a:blip r:embed="rId3"/>
          <a:srcRect/>
          <a:stretch>
            <a:fillRect/>
          </a:stretch>
        </p:blipFill>
        <p:spPr bwMode="auto">
          <a:xfrm>
            <a:off x="7942264" y="1116806"/>
            <a:ext cx="1201737" cy="1238250"/>
          </a:xfrm>
          <a:prstGeom prst="rect">
            <a:avLst/>
          </a:prstGeom>
          <a:noFill/>
          <a:ln w="9525">
            <a:noFill/>
            <a:miter lim="800000"/>
            <a:headEnd/>
            <a:tailEnd/>
          </a:ln>
        </p:spPr>
      </p:pic>
      <p:sp>
        <p:nvSpPr>
          <p:cNvPr id="122888" name="Right Arrow 10"/>
          <p:cNvSpPr>
            <a:spLocks noChangeArrowheads="1"/>
          </p:cNvSpPr>
          <p:nvPr/>
        </p:nvSpPr>
        <p:spPr bwMode="auto">
          <a:xfrm>
            <a:off x="7631113" y="1477567"/>
            <a:ext cx="317500" cy="192881"/>
          </a:xfrm>
          <a:prstGeom prst="rightArrow">
            <a:avLst>
              <a:gd name="adj1" fmla="val 50000"/>
              <a:gd name="adj2" fmla="val 50297"/>
            </a:avLst>
          </a:prstGeom>
          <a:solidFill>
            <a:srgbClr val="FFCCCC"/>
          </a:solidFill>
          <a:ln w="9525" algn="ctr">
            <a:solidFill>
              <a:srgbClr val="FFFF99"/>
            </a:solidFill>
            <a:round/>
            <a:headEnd/>
            <a:tailEnd/>
          </a:ln>
        </p:spPr>
        <p:txBody>
          <a:bodyPr/>
          <a:lstStyle/>
          <a:p>
            <a:endParaRPr lang="en-US" b="0" i="0"/>
          </a:p>
        </p:txBody>
      </p:sp>
      <p:pic>
        <p:nvPicPr>
          <p:cNvPr id="122889" name="Picture 3"/>
          <p:cNvPicPr>
            <a:picLocks noChangeArrowheads="1"/>
          </p:cNvPicPr>
          <p:nvPr/>
        </p:nvPicPr>
        <p:blipFill>
          <a:blip r:embed="rId4"/>
          <a:srcRect/>
          <a:stretch>
            <a:fillRect/>
          </a:stretch>
        </p:blipFill>
        <p:spPr bwMode="auto">
          <a:xfrm>
            <a:off x="465139" y="3099198"/>
            <a:ext cx="3538537" cy="1483519"/>
          </a:xfrm>
          <a:prstGeom prst="rect">
            <a:avLst/>
          </a:prstGeom>
          <a:noFill/>
          <a:ln w="12700">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20"/>
            <a:ext cx="8229600" cy="365507"/>
          </a:xfrm>
        </p:spPr>
        <p:txBody>
          <a:bodyPr>
            <a:normAutofit fontScale="90000"/>
          </a:bodyPr>
          <a:lstStyle/>
          <a:p>
            <a:r>
              <a:rPr lang="en-US" sz="2200" b="1" dirty="0" smtClean="0">
                <a:solidFill>
                  <a:srgbClr val="FFFF00"/>
                </a:solidFill>
                <a:latin typeface="Times New Roman" pitchFamily="18" charset="0"/>
                <a:cs typeface="Times New Roman" pitchFamily="18" charset="0"/>
              </a:rPr>
              <a:t>Thresholds for the excitation of O- and X-mode  plasma and ion lines </a:t>
            </a:r>
            <a:endParaRPr lang="ru-RU" sz="2200" dirty="0">
              <a:latin typeface="Times New Roman" pitchFamily="18" charset="0"/>
              <a:cs typeface="Times New Roman" pitchFamily="18" charset="0"/>
            </a:endParaRPr>
          </a:p>
        </p:txBody>
      </p:sp>
      <p:sp>
        <p:nvSpPr>
          <p:cNvPr id="7" name="TextBox 6"/>
          <p:cNvSpPr txBox="1"/>
          <p:nvPr/>
        </p:nvSpPr>
        <p:spPr>
          <a:xfrm>
            <a:off x="71406" y="4286262"/>
            <a:ext cx="4286280" cy="757130"/>
          </a:xfrm>
          <a:prstGeom prst="rect">
            <a:avLst/>
          </a:prstGeom>
          <a:noFill/>
        </p:spPr>
        <p:txBody>
          <a:bodyPr wrap="square" rtlCol="0">
            <a:spAutoFit/>
          </a:bodyPr>
          <a:lstStyle/>
          <a:p>
            <a:pPr algn="just">
              <a:lnSpc>
                <a:spcPct val="90000"/>
              </a:lnSpc>
            </a:pPr>
            <a:r>
              <a:rPr lang="en-US" sz="1600" dirty="0" smtClean="0">
                <a:solidFill>
                  <a:srgbClr val="FFFF00"/>
                </a:solidFill>
                <a:latin typeface="Times New Roman" pitchFamily="18" charset="0"/>
                <a:cs typeface="Times New Roman" pitchFamily="18" charset="0"/>
              </a:rPr>
              <a:t>Behaviors of the O- and X-mode plasma and ion lines when ERP increased from 56 to 560 MW and then decreased to 56 MW.  </a:t>
            </a:r>
            <a:endParaRPr lang="ru-RU" sz="1600" dirty="0">
              <a:solidFill>
                <a:srgbClr val="FFFF00"/>
              </a:solidFill>
              <a:latin typeface="Times New Roman" pitchFamily="18" charset="0"/>
              <a:cs typeface="Times New Roman" pitchFamily="18" charset="0"/>
            </a:endParaRPr>
          </a:p>
        </p:txBody>
      </p:sp>
      <p:sp>
        <p:nvSpPr>
          <p:cNvPr id="8" name="TextBox 7"/>
          <p:cNvSpPr txBox="1"/>
          <p:nvPr/>
        </p:nvSpPr>
        <p:spPr>
          <a:xfrm>
            <a:off x="4929190" y="4164771"/>
            <a:ext cx="4000528" cy="978729"/>
          </a:xfrm>
          <a:prstGeom prst="rect">
            <a:avLst/>
          </a:prstGeom>
          <a:noFill/>
        </p:spPr>
        <p:txBody>
          <a:bodyPr wrap="square" rtlCol="0">
            <a:spAutoFit/>
          </a:bodyPr>
          <a:lstStyle/>
          <a:p>
            <a:pPr algn="just">
              <a:lnSpc>
                <a:spcPct val="90000"/>
              </a:lnSpc>
            </a:pPr>
            <a:r>
              <a:rPr lang="en-US" sz="1600" dirty="0" smtClean="0">
                <a:solidFill>
                  <a:srgbClr val="FFFF00"/>
                </a:solidFill>
                <a:latin typeface="Times New Roman" pitchFamily="18" charset="0"/>
                <a:cs typeface="Times New Roman" pitchFamily="18" charset="0"/>
              </a:rPr>
              <a:t>Behaviors of the O- and X-mode plasma and ion lines at fixed altitudes when ERP increased from 56 to 560 MW and then decreased to 56 MW.  </a:t>
            </a:r>
            <a:endParaRPr lang="ru-RU" sz="1600" dirty="0">
              <a:solidFill>
                <a:srgbClr val="FFFF00"/>
              </a:solidFill>
              <a:latin typeface="Times New Roman" pitchFamily="18" charset="0"/>
              <a:cs typeface="Times New Roman" pitchFamily="18" charset="0"/>
            </a:endParaRPr>
          </a:p>
        </p:txBody>
      </p:sp>
      <p:pic>
        <p:nvPicPr>
          <p:cNvPr id="10" name="Содержимое 9" descr="figure_9_201012_14_1430.jpg"/>
          <p:cNvPicPr>
            <a:picLocks noGrp="1" noChangeAspect="1"/>
          </p:cNvPicPr>
          <p:nvPr>
            <p:ph sz="half" idx="1"/>
          </p:nvPr>
        </p:nvPicPr>
        <p:blipFill>
          <a:blip r:embed="rId2" cstate="print"/>
          <a:stretch>
            <a:fillRect/>
          </a:stretch>
        </p:blipFill>
        <p:spPr>
          <a:xfrm>
            <a:off x="735100" y="571501"/>
            <a:ext cx="3482799" cy="3643324"/>
          </a:xfrm>
        </p:spPr>
      </p:pic>
      <p:pic>
        <p:nvPicPr>
          <p:cNvPr id="11" name="Содержимое 10" descr="fig_10_201012_14-1411_1416-1426.png"/>
          <p:cNvPicPr>
            <a:picLocks noGrp="1" noChangeAspect="1"/>
          </p:cNvPicPr>
          <p:nvPr>
            <p:ph sz="half" idx="2"/>
          </p:nvPr>
        </p:nvPicPr>
        <p:blipFill>
          <a:blip r:embed="rId3"/>
          <a:stretch>
            <a:fillRect/>
          </a:stretch>
        </p:blipFill>
        <p:spPr>
          <a:xfrm>
            <a:off x="5286380" y="571486"/>
            <a:ext cx="2896572" cy="33940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
            <a:ext cx="8229600" cy="508383"/>
          </a:xfrm>
        </p:spPr>
        <p:txBody>
          <a:bodyPr>
            <a:normAutofit/>
          </a:bodyPr>
          <a:lstStyle/>
          <a:p>
            <a:r>
              <a:rPr lang="en-US" sz="2200" b="1" dirty="0" smtClean="0">
                <a:solidFill>
                  <a:srgbClr val="FFFF00"/>
                </a:solidFill>
                <a:latin typeface="Times New Roman" pitchFamily="18" charset="0"/>
                <a:cs typeface="Times New Roman" pitchFamily="18" charset="0"/>
              </a:rPr>
              <a:t>Comparison between the O-and X-mode LW and IAW</a:t>
            </a:r>
            <a:endParaRPr lang="ru-RU" sz="2200" b="1" dirty="0">
              <a:solidFill>
                <a:srgbClr val="FFFF00"/>
              </a:solidFill>
              <a:latin typeface="Times New Roman" pitchFamily="18" charset="0"/>
              <a:cs typeface="Times New Roman" pitchFamily="18" charset="0"/>
            </a:endParaRPr>
          </a:p>
        </p:txBody>
      </p:sp>
      <p:sp>
        <p:nvSpPr>
          <p:cNvPr id="3" name="Текст 2"/>
          <p:cNvSpPr>
            <a:spLocks noGrp="1"/>
          </p:cNvSpPr>
          <p:nvPr>
            <p:ph type="body" idx="1"/>
          </p:nvPr>
        </p:nvSpPr>
        <p:spPr>
          <a:xfrm>
            <a:off x="500034" y="500048"/>
            <a:ext cx="4040188" cy="479822"/>
          </a:xfrm>
        </p:spPr>
        <p:txBody>
          <a:bodyPr>
            <a:normAutofit/>
          </a:bodyPr>
          <a:lstStyle/>
          <a:p>
            <a:r>
              <a:rPr lang="en-US" sz="2000" dirty="0" smtClean="0">
                <a:solidFill>
                  <a:srgbClr val="FFC000"/>
                </a:solidFill>
                <a:latin typeface="Times New Roman" pitchFamily="18" charset="0"/>
                <a:cs typeface="Times New Roman" pitchFamily="18" charset="0"/>
              </a:rPr>
              <a:t>Features of LW and IAW (O-mode)</a:t>
            </a:r>
            <a:endParaRPr lang="ru-RU" sz="2000" dirty="0">
              <a:solidFill>
                <a:srgbClr val="FFC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142844" y="1000114"/>
            <a:ext cx="4214842" cy="4071966"/>
          </a:xfrm>
        </p:spPr>
        <p:txBody>
          <a:bodyPr>
            <a:normAutofit/>
          </a:bodyPr>
          <a:lstStyle/>
          <a:p>
            <a:pPr marL="180000" indent="0">
              <a:lnSpc>
                <a:spcPct val="80000"/>
              </a:lnSpc>
            </a:pPr>
            <a:r>
              <a:rPr lang="en-US" sz="1800" dirty="0" smtClean="0">
                <a:solidFill>
                  <a:srgbClr val="FFFF00"/>
                </a:solidFill>
                <a:latin typeface="Times New Roman" pitchFamily="18" charset="0"/>
                <a:cs typeface="Times New Roman" pitchFamily="18" charset="0"/>
              </a:rPr>
              <a:t> Excitation near the reflection altitude of the O-mode HF pump wave;</a:t>
            </a:r>
          </a:p>
          <a:p>
            <a:pPr marL="180000" indent="0">
              <a:lnSpc>
                <a:spcPct val="80000"/>
              </a:lnSpc>
            </a:pPr>
            <a:r>
              <a:rPr lang="en-US" sz="1800" dirty="0" smtClean="0">
                <a:solidFill>
                  <a:srgbClr val="FFFF00"/>
                </a:solidFill>
                <a:latin typeface="Times New Roman" pitchFamily="18" charset="0"/>
                <a:cs typeface="Times New Roman" pitchFamily="18" charset="0"/>
              </a:rPr>
              <a:t>Immediate response to the pump on seen in the first 5 s UHF radar data dump;</a:t>
            </a:r>
          </a:p>
          <a:p>
            <a:pPr marL="180000" indent="0">
              <a:lnSpc>
                <a:spcPct val="80000"/>
              </a:lnSpc>
            </a:pPr>
            <a:r>
              <a:rPr lang="en-US" sz="1800" dirty="0" smtClean="0">
                <a:solidFill>
                  <a:srgbClr val="FFFF00"/>
                </a:solidFill>
                <a:latin typeface="Times New Roman" pitchFamily="18" charset="0"/>
                <a:cs typeface="Times New Roman" pitchFamily="18" charset="0"/>
              </a:rPr>
              <a:t>FAIs  commonly quench the PDI excitation, however, the reappearance of LW and IAW after the initial overshoot is possible under high ERP≥ 300 MW;</a:t>
            </a:r>
          </a:p>
          <a:p>
            <a:pPr marL="180000" indent="0">
              <a:lnSpc>
                <a:spcPct val="80000"/>
              </a:lnSpc>
            </a:pPr>
            <a:r>
              <a:rPr lang="en-US" sz="1800" dirty="0" smtClean="0">
                <a:solidFill>
                  <a:srgbClr val="FFFF00"/>
                </a:solidFill>
                <a:latin typeface="Times New Roman" pitchFamily="18" charset="0"/>
                <a:cs typeface="Times New Roman" pitchFamily="18" charset="0"/>
              </a:rPr>
              <a:t>Descending ion and plasma line backscatter layers are possible under high ERP;</a:t>
            </a:r>
          </a:p>
          <a:p>
            <a:pPr marL="180000" indent="0">
              <a:lnSpc>
                <a:spcPct val="80000"/>
              </a:lnSpc>
            </a:pPr>
            <a:r>
              <a:rPr lang="en-US" sz="1800" dirty="0" smtClean="0">
                <a:solidFill>
                  <a:srgbClr val="FFFF00"/>
                </a:solidFill>
                <a:latin typeface="Times New Roman" pitchFamily="18" charset="0"/>
                <a:cs typeface="Times New Roman" pitchFamily="18" charset="0"/>
              </a:rPr>
              <a:t>Excitation occurs under HF pumping between vertical and MZ directions.  </a:t>
            </a:r>
            <a:endParaRPr lang="ru-RU" sz="1800" dirty="0">
              <a:solidFill>
                <a:srgbClr val="FFFF00"/>
              </a:solidFill>
              <a:latin typeface="Times New Roman" pitchFamily="18" charset="0"/>
              <a:cs typeface="Times New Roman" pitchFamily="18" charset="0"/>
            </a:endParaRPr>
          </a:p>
        </p:txBody>
      </p:sp>
      <p:sp>
        <p:nvSpPr>
          <p:cNvPr id="5" name="Текст 4"/>
          <p:cNvSpPr>
            <a:spLocks noGrp="1"/>
          </p:cNvSpPr>
          <p:nvPr>
            <p:ph type="body" sz="quarter" idx="3"/>
          </p:nvPr>
        </p:nvSpPr>
        <p:spPr>
          <a:xfrm>
            <a:off x="4643438" y="500048"/>
            <a:ext cx="4041775" cy="479822"/>
          </a:xfrm>
        </p:spPr>
        <p:txBody>
          <a:bodyPr>
            <a:normAutofit fontScale="85000" lnSpcReduction="10000"/>
          </a:bodyPr>
          <a:lstStyle/>
          <a:p>
            <a:r>
              <a:rPr lang="en-US" dirty="0" smtClean="0">
                <a:solidFill>
                  <a:srgbClr val="FFC000"/>
                </a:solidFill>
                <a:latin typeface="Times New Roman" pitchFamily="18" charset="0"/>
                <a:cs typeface="Times New Roman" pitchFamily="18" charset="0"/>
              </a:rPr>
              <a:t>Features of LW and IAW (X-mode)</a:t>
            </a:r>
            <a:endParaRPr lang="ru-RU" dirty="0">
              <a:solidFill>
                <a:srgbClr val="FFC000"/>
              </a:solidFill>
              <a:latin typeface="Times New Roman" pitchFamily="18" charset="0"/>
              <a:cs typeface="Times New Roman" pitchFamily="18" charset="0"/>
            </a:endParaRPr>
          </a:p>
        </p:txBody>
      </p:sp>
      <p:sp>
        <p:nvSpPr>
          <p:cNvPr id="6" name="Содержимое 5"/>
          <p:cNvSpPr>
            <a:spLocks noGrp="1"/>
          </p:cNvSpPr>
          <p:nvPr>
            <p:ph sz="quarter" idx="4"/>
          </p:nvPr>
        </p:nvSpPr>
        <p:spPr>
          <a:xfrm>
            <a:off x="4500562" y="1000114"/>
            <a:ext cx="4429156" cy="4000528"/>
          </a:xfrm>
        </p:spPr>
        <p:txBody>
          <a:bodyPr>
            <a:normAutofit/>
          </a:bodyPr>
          <a:lstStyle/>
          <a:p>
            <a:pPr marL="180000" indent="0">
              <a:lnSpc>
                <a:spcPct val="80000"/>
              </a:lnSpc>
            </a:pPr>
            <a:r>
              <a:rPr lang="en-US" sz="1800" dirty="0" smtClean="0">
                <a:solidFill>
                  <a:srgbClr val="FFFF00"/>
                </a:solidFill>
                <a:latin typeface="Times New Roman" pitchFamily="18" charset="0"/>
                <a:cs typeface="Times New Roman" pitchFamily="18" charset="0"/>
              </a:rPr>
              <a:t>Excitation near the reflection altitude of the X-mode HF pump wave;</a:t>
            </a:r>
          </a:p>
          <a:p>
            <a:pPr marL="180000" indent="0">
              <a:lnSpc>
                <a:spcPct val="85000"/>
              </a:lnSpc>
            </a:pPr>
            <a:r>
              <a:rPr lang="en-US" sz="1800" dirty="0" smtClean="0">
                <a:solidFill>
                  <a:srgbClr val="FFFF00"/>
                </a:solidFill>
                <a:latin typeface="Times New Roman" pitchFamily="18" charset="0"/>
                <a:cs typeface="Times New Roman" pitchFamily="18" charset="0"/>
              </a:rPr>
              <a:t>Appearance is delayed by 15 – 30s relatively to the HF pump onset, then the intensity of plasma waves gradually increased and saturated within 60 – 70 s; </a:t>
            </a:r>
          </a:p>
          <a:p>
            <a:pPr marL="180000" indent="0">
              <a:lnSpc>
                <a:spcPct val="80000"/>
              </a:lnSpc>
            </a:pPr>
            <a:r>
              <a:rPr lang="en-US" sz="1800" dirty="0" smtClean="0">
                <a:solidFill>
                  <a:srgbClr val="FFFF00"/>
                </a:solidFill>
                <a:latin typeface="Times New Roman" pitchFamily="18" charset="0"/>
                <a:cs typeface="Times New Roman" pitchFamily="18" charset="0"/>
              </a:rPr>
              <a:t>FAIs play a key role in the excitation of LW and IAW;</a:t>
            </a:r>
          </a:p>
          <a:p>
            <a:pPr marL="180000" indent="0">
              <a:lnSpc>
                <a:spcPct val="80000"/>
              </a:lnSpc>
            </a:pPr>
            <a:r>
              <a:rPr lang="en-US" sz="1800" dirty="0" smtClean="0">
                <a:solidFill>
                  <a:srgbClr val="FFFF00"/>
                </a:solidFill>
                <a:latin typeface="Times New Roman" pitchFamily="18" charset="0"/>
                <a:cs typeface="Times New Roman" pitchFamily="18" charset="0"/>
              </a:rPr>
              <a:t>LW and IAW are excited through the whole duration of the pump pulse coexisting with FAIs, ERP ≥ 190 MW;</a:t>
            </a:r>
            <a:r>
              <a:rPr lang="en-US" sz="1800" b="1" dirty="0" smtClean="0">
                <a:solidFill>
                  <a:srgbClr val="FFFF00"/>
                </a:solidFill>
              </a:rPr>
              <a:t> </a:t>
            </a:r>
            <a:endParaRPr lang="en-US" sz="1800" dirty="0" smtClean="0">
              <a:solidFill>
                <a:srgbClr val="FFFF00"/>
              </a:solidFill>
              <a:latin typeface="Times New Roman" pitchFamily="18" charset="0"/>
              <a:cs typeface="Times New Roman" pitchFamily="18" charset="0"/>
            </a:endParaRPr>
          </a:p>
          <a:p>
            <a:pPr marL="180000" indent="0">
              <a:lnSpc>
                <a:spcPct val="80000"/>
              </a:lnSpc>
            </a:pPr>
            <a:r>
              <a:rPr lang="en-US" sz="1800" dirty="0" smtClean="0">
                <a:solidFill>
                  <a:srgbClr val="FFFF00"/>
                </a:solidFill>
                <a:latin typeface="Times New Roman" pitchFamily="18" charset="0"/>
                <a:cs typeface="Times New Roman" pitchFamily="18" charset="0"/>
              </a:rPr>
              <a:t>The intensity of LW and IAW is much higher as compared with the O-mode pumping;</a:t>
            </a:r>
          </a:p>
          <a:p>
            <a:pPr marL="180000" indent="0">
              <a:lnSpc>
                <a:spcPct val="80000"/>
              </a:lnSpc>
            </a:pPr>
            <a:r>
              <a:rPr lang="en-US" sz="1800" dirty="0" smtClean="0">
                <a:solidFill>
                  <a:srgbClr val="FFFF00"/>
                </a:solidFill>
                <a:latin typeface="Times New Roman" pitchFamily="18" charset="0"/>
                <a:cs typeface="Times New Roman" pitchFamily="18" charset="0"/>
              </a:rPr>
              <a:t>Excitation occurs only under HF pumping towards MZ  in quiet magnetic conditions.</a:t>
            </a:r>
          </a:p>
          <a:p>
            <a:pPr marL="180000" indent="0">
              <a:lnSpc>
                <a:spcPct val="80000"/>
              </a:lnSpc>
            </a:pPr>
            <a:endParaRPr lang="ru-RU" sz="1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1785938" y="214313"/>
            <a:ext cx="6305550" cy="432197"/>
          </a:xfrm>
          <a:prstGeom prst="rect">
            <a:avLst/>
          </a:prstGeom>
        </p:spPr>
        <p:txBody>
          <a:bodyPr/>
          <a:lstStyle/>
          <a:p>
            <a:pPr eaLnBrk="0" hangingPunct="0">
              <a:defRPr/>
            </a:pPr>
            <a:r>
              <a:rPr lang="en-US" sz="3200" b="1" dirty="0">
                <a:solidFill>
                  <a:srgbClr val="FFFF00"/>
                </a:solidFill>
                <a:effectLst>
                  <a:outerShdw blurRad="53975" dist="22860" dir="5400000" algn="tl" rotWithShape="0">
                    <a:srgbClr val="000000">
                      <a:alpha val="55000"/>
                    </a:srgbClr>
                  </a:outerShdw>
                </a:effectLst>
                <a:latin typeface="+mj-lt"/>
                <a:ea typeface="+mj-ea"/>
                <a:cs typeface="+mj-cs"/>
              </a:rPr>
              <a:t>Airglow Emission Lines</a:t>
            </a:r>
          </a:p>
        </p:txBody>
      </p:sp>
      <p:sp>
        <p:nvSpPr>
          <p:cNvPr id="3" name="Rectangle 1027"/>
          <p:cNvSpPr txBox="1">
            <a:spLocks noChangeArrowheads="1"/>
          </p:cNvSpPr>
          <p:nvPr/>
        </p:nvSpPr>
        <p:spPr>
          <a:xfrm>
            <a:off x="152400" y="971550"/>
            <a:ext cx="4038600" cy="3314700"/>
          </a:xfrm>
          <a:prstGeom prst="rect">
            <a:avLst/>
          </a:prstGeom>
        </p:spPr>
        <p:txBody>
          <a:bodyPr/>
          <a:lstStyle/>
          <a:p>
            <a:pPr marL="223838" indent="-223838" eaLnBrk="0" hangingPunct="0">
              <a:lnSpc>
                <a:spcPct val="80000"/>
              </a:lnSpc>
              <a:spcBef>
                <a:spcPts val="250"/>
              </a:spcBef>
              <a:buClr>
                <a:schemeClr val="accent1"/>
              </a:buClr>
              <a:buSzPct val="80000"/>
              <a:buFont typeface="Wingdings 2" pitchFamily="18" charset="2"/>
              <a:buChar char=""/>
              <a:defRPr/>
            </a:pPr>
            <a:r>
              <a:rPr lang="en-US" dirty="0">
                <a:solidFill>
                  <a:srgbClr val="FFFF00"/>
                </a:solidFill>
                <a:latin typeface="+mn-lt"/>
                <a:cs typeface="+mn-cs"/>
              </a:rPr>
              <a:t>Emissions stimulated by impact of energetic electrons on ambient species</a:t>
            </a:r>
          </a:p>
          <a:p>
            <a:pPr marL="223838" indent="-223838" eaLnBrk="0" hangingPunct="0">
              <a:lnSpc>
                <a:spcPct val="80000"/>
              </a:lnSpc>
              <a:spcBef>
                <a:spcPts val="250"/>
              </a:spcBef>
              <a:buClr>
                <a:schemeClr val="accent1"/>
              </a:buClr>
              <a:buSzPct val="80000"/>
              <a:buFont typeface="Wingdings 2" pitchFamily="18" charset="2"/>
              <a:buChar char=""/>
              <a:defRPr/>
            </a:pPr>
            <a:r>
              <a:rPr lang="en-US" dirty="0">
                <a:solidFill>
                  <a:srgbClr val="FFFF00"/>
                </a:solidFill>
                <a:latin typeface="+mn-lt"/>
                <a:cs typeface="+mn-cs"/>
              </a:rPr>
              <a:t>Main lines from atomic </a:t>
            </a:r>
            <a:r>
              <a:rPr lang="en-US" sz="2400" dirty="0">
                <a:solidFill>
                  <a:srgbClr val="FFFF00"/>
                </a:solidFill>
                <a:latin typeface="+mn-lt"/>
                <a:cs typeface="+mn-cs"/>
              </a:rPr>
              <a:t>O</a:t>
            </a:r>
            <a:r>
              <a:rPr lang="en-US" sz="1600" dirty="0">
                <a:solidFill>
                  <a:srgbClr val="FFFF00"/>
                </a:solidFill>
                <a:latin typeface="+mn-lt"/>
                <a:cs typeface="+mn-cs"/>
              </a:rPr>
              <a:t>xygen</a:t>
            </a:r>
            <a:r>
              <a:rPr lang="en-US" dirty="0">
                <a:solidFill>
                  <a:srgbClr val="FFFF00"/>
                </a:solidFill>
                <a:latin typeface="+mn-lt"/>
                <a:cs typeface="+mn-cs"/>
              </a:rPr>
              <a:t> at </a:t>
            </a:r>
            <a:r>
              <a:rPr lang="en-US" dirty="0">
                <a:solidFill>
                  <a:srgbClr val="FF0000"/>
                </a:solidFill>
                <a:latin typeface="+mn-lt"/>
                <a:cs typeface="+mn-cs"/>
              </a:rPr>
              <a:t>630.0 </a:t>
            </a:r>
            <a:r>
              <a:rPr lang="en-US" dirty="0">
                <a:solidFill>
                  <a:srgbClr val="FFFF00"/>
                </a:solidFill>
                <a:latin typeface="+mn-lt"/>
                <a:cs typeface="+mn-cs"/>
              </a:rPr>
              <a:t>and</a:t>
            </a:r>
            <a:r>
              <a:rPr lang="en-US" dirty="0">
                <a:latin typeface="+mn-lt"/>
                <a:cs typeface="+mn-cs"/>
              </a:rPr>
              <a:t> </a:t>
            </a:r>
            <a:r>
              <a:rPr lang="en-US" dirty="0">
                <a:solidFill>
                  <a:srgbClr val="269105"/>
                </a:solidFill>
                <a:latin typeface="+mn-lt"/>
                <a:cs typeface="+mn-cs"/>
              </a:rPr>
              <a:t>557.7</a:t>
            </a:r>
            <a:r>
              <a:rPr lang="en-US" dirty="0">
                <a:latin typeface="+mn-lt"/>
                <a:cs typeface="+mn-cs"/>
              </a:rPr>
              <a:t> </a:t>
            </a:r>
            <a:r>
              <a:rPr lang="en-US" dirty="0">
                <a:solidFill>
                  <a:srgbClr val="FFFF00"/>
                </a:solidFill>
                <a:latin typeface="+mn-lt"/>
                <a:cs typeface="+mn-cs"/>
              </a:rPr>
              <a:t>nm</a:t>
            </a:r>
          </a:p>
          <a:p>
            <a:pPr marL="223838" indent="-223838" eaLnBrk="0" hangingPunct="0">
              <a:lnSpc>
                <a:spcPct val="80000"/>
              </a:lnSpc>
              <a:spcBef>
                <a:spcPts val="250"/>
              </a:spcBef>
              <a:buClr>
                <a:schemeClr val="accent1"/>
              </a:buClr>
              <a:buSzPct val="80000"/>
              <a:defRPr/>
            </a:pPr>
            <a:endParaRPr lang="en-US" dirty="0">
              <a:latin typeface="+mn-lt"/>
              <a:cs typeface="+mn-cs"/>
            </a:endParaRPr>
          </a:p>
          <a:p>
            <a:pPr marL="223838" indent="-223838" eaLnBrk="0" hangingPunct="0">
              <a:lnSpc>
                <a:spcPct val="80000"/>
              </a:lnSpc>
              <a:spcBef>
                <a:spcPts val="250"/>
              </a:spcBef>
              <a:buClr>
                <a:schemeClr val="accent1"/>
              </a:buClr>
              <a:buSzPct val="80000"/>
              <a:buFont typeface="Wingdings 2" pitchFamily="18" charset="2"/>
              <a:buChar char=""/>
              <a:defRPr/>
            </a:pPr>
            <a:r>
              <a:rPr lang="en-US" dirty="0">
                <a:solidFill>
                  <a:srgbClr val="FFFF00"/>
                </a:solidFill>
                <a:latin typeface="+mn-lt"/>
                <a:cs typeface="+mn-cs"/>
              </a:rPr>
              <a:t>Excitation energy an indicator of electron  energy spectrum</a:t>
            </a:r>
          </a:p>
          <a:p>
            <a:pPr marL="223838" indent="-223838" eaLnBrk="0" hangingPunct="0">
              <a:lnSpc>
                <a:spcPct val="80000"/>
              </a:lnSpc>
              <a:spcBef>
                <a:spcPts val="250"/>
              </a:spcBef>
              <a:buClr>
                <a:schemeClr val="accent1"/>
              </a:buClr>
              <a:buSzPct val="80000"/>
              <a:defRPr/>
            </a:pPr>
            <a:endParaRPr lang="en-US" i="1" dirty="0">
              <a:effectLst>
                <a:outerShdw blurRad="38100" dist="38100" dir="2700000" algn="tl">
                  <a:srgbClr val="C0C0C0"/>
                </a:outerShdw>
              </a:effectLst>
              <a:latin typeface="+mn-lt"/>
              <a:cs typeface="+mn-cs"/>
            </a:endParaRPr>
          </a:p>
          <a:p>
            <a:pPr marL="223838" indent="-223838" eaLnBrk="0" hangingPunct="0">
              <a:lnSpc>
                <a:spcPct val="80000"/>
              </a:lnSpc>
              <a:spcBef>
                <a:spcPts val="250"/>
              </a:spcBef>
              <a:buClr>
                <a:schemeClr val="accent1"/>
              </a:buClr>
              <a:buSzPct val="80000"/>
              <a:buFont typeface="Wingdings 2" pitchFamily="18" charset="2"/>
              <a:buChar char=""/>
              <a:defRPr/>
            </a:pPr>
            <a:r>
              <a:rPr lang="en-US" i="1" dirty="0">
                <a:solidFill>
                  <a:srgbClr val="269105"/>
                </a:solidFill>
                <a:effectLst>
                  <a:outerShdw blurRad="38100" dist="38100" dir="2700000" algn="tl">
                    <a:srgbClr val="C0C0C0"/>
                  </a:outerShdw>
                </a:effectLst>
                <a:latin typeface="+mn-lt"/>
                <a:cs typeface="+mn-cs"/>
              </a:rPr>
              <a:t>Green</a:t>
            </a:r>
            <a:r>
              <a:rPr lang="en-US" i="1" dirty="0">
                <a:effectLst>
                  <a:outerShdw blurRad="38100" dist="38100" dir="2700000" algn="tl">
                    <a:srgbClr val="C0C0C0"/>
                  </a:outerShdw>
                </a:effectLst>
                <a:latin typeface="+mn-lt"/>
                <a:cs typeface="+mn-cs"/>
              </a:rPr>
              <a:t>/</a:t>
            </a:r>
            <a:r>
              <a:rPr lang="en-US" i="1" dirty="0">
                <a:solidFill>
                  <a:schemeClr val="accent2"/>
                </a:solidFill>
                <a:effectLst>
                  <a:outerShdw blurRad="38100" dist="38100" dir="2700000" algn="tl">
                    <a:srgbClr val="C0C0C0"/>
                  </a:outerShdw>
                </a:effectLst>
                <a:latin typeface="+mn-lt"/>
                <a:cs typeface="+mn-cs"/>
              </a:rPr>
              <a:t>Red</a:t>
            </a:r>
            <a:r>
              <a:rPr lang="en-US" i="1" dirty="0">
                <a:latin typeface="+mn-lt"/>
                <a:cs typeface="+mn-cs"/>
              </a:rPr>
              <a:t> </a:t>
            </a:r>
            <a:r>
              <a:rPr lang="en-US" dirty="0">
                <a:solidFill>
                  <a:srgbClr val="FFFF00"/>
                </a:solidFill>
                <a:latin typeface="+mn-lt"/>
                <a:cs typeface="+mn-cs"/>
              </a:rPr>
              <a:t>ratio</a:t>
            </a:r>
            <a:r>
              <a:rPr lang="en-US" i="1" dirty="0">
                <a:solidFill>
                  <a:srgbClr val="FFFF00"/>
                </a:solidFill>
                <a:latin typeface="+mn-lt"/>
                <a:cs typeface="+mn-cs"/>
              </a:rPr>
              <a:t> &gt; </a:t>
            </a:r>
            <a:r>
              <a:rPr lang="en-US" dirty="0" smtClean="0">
                <a:solidFill>
                  <a:srgbClr val="FFFF00"/>
                </a:solidFill>
                <a:latin typeface="+mn-lt"/>
                <a:cs typeface="+mn-cs"/>
              </a:rPr>
              <a:t>0.25 </a:t>
            </a:r>
            <a:r>
              <a:rPr lang="en-US" dirty="0">
                <a:solidFill>
                  <a:srgbClr val="FFFF00"/>
                </a:solidFill>
                <a:latin typeface="+mn-lt"/>
                <a:cs typeface="+mn-cs"/>
                <a:sym typeface="Wingdings" pitchFamily="2" charset="2"/>
              </a:rPr>
              <a:t></a:t>
            </a:r>
            <a:r>
              <a:rPr lang="en-US" i="1" dirty="0">
                <a:solidFill>
                  <a:srgbClr val="FFFF00"/>
                </a:solidFill>
                <a:latin typeface="+mn-lt"/>
                <a:cs typeface="+mn-cs"/>
                <a:sym typeface="Wingdings" pitchFamily="2" charset="2"/>
              </a:rPr>
              <a:t> </a:t>
            </a:r>
            <a:r>
              <a:rPr lang="en-US" sz="2400" dirty="0">
                <a:solidFill>
                  <a:srgbClr val="FFFF00"/>
                </a:solidFill>
                <a:latin typeface="+mn-lt"/>
                <a:cs typeface="+mn-cs"/>
                <a:sym typeface="Wingdings" pitchFamily="2" charset="2"/>
              </a:rPr>
              <a:t>accelerated electrons</a:t>
            </a:r>
          </a:p>
          <a:p>
            <a:pPr marL="223838" indent="-223838" eaLnBrk="0" hangingPunct="0">
              <a:lnSpc>
                <a:spcPct val="80000"/>
              </a:lnSpc>
              <a:spcBef>
                <a:spcPts val="250"/>
              </a:spcBef>
              <a:buClr>
                <a:schemeClr val="accent1"/>
              </a:buClr>
              <a:buSzPct val="80000"/>
              <a:defRPr/>
            </a:pPr>
            <a:r>
              <a:rPr lang="en-US" sz="2400" dirty="0">
                <a:latin typeface="+mn-lt"/>
                <a:cs typeface="+mn-cs"/>
                <a:sym typeface="Wingdings" pitchFamily="2" charset="2"/>
              </a:rPr>
              <a:t> </a:t>
            </a:r>
          </a:p>
          <a:p>
            <a:pPr marL="223838" indent="-223838" eaLnBrk="0" hangingPunct="0">
              <a:lnSpc>
                <a:spcPct val="80000"/>
              </a:lnSpc>
              <a:spcBef>
                <a:spcPts val="250"/>
              </a:spcBef>
              <a:buClr>
                <a:schemeClr val="accent1"/>
              </a:buClr>
              <a:buSzPct val="80000"/>
              <a:buFont typeface="Wingdings 2" pitchFamily="18" charset="2"/>
              <a:buChar char=""/>
              <a:defRPr/>
            </a:pPr>
            <a:r>
              <a:rPr lang="en-US" i="1" dirty="0">
                <a:solidFill>
                  <a:srgbClr val="FFFF00"/>
                </a:solidFill>
                <a:effectLst>
                  <a:outerShdw blurRad="38100" dist="38100" dir="2700000" algn="tl">
                    <a:srgbClr val="C0C0C0"/>
                  </a:outerShdw>
                </a:effectLst>
                <a:latin typeface="+mn-lt"/>
                <a:cs typeface="+mn-cs"/>
              </a:rPr>
              <a:t>Electron temperature &lt;0.5 </a:t>
            </a:r>
            <a:r>
              <a:rPr lang="en-US" i="1" dirty="0" err="1">
                <a:solidFill>
                  <a:srgbClr val="FFFF00"/>
                </a:solidFill>
                <a:effectLst>
                  <a:outerShdw blurRad="38100" dist="38100" dir="2700000" algn="tl">
                    <a:srgbClr val="C0C0C0"/>
                  </a:outerShdw>
                </a:effectLst>
                <a:latin typeface="+mn-lt"/>
                <a:cs typeface="+mn-cs"/>
              </a:rPr>
              <a:t>eV</a:t>
            </a:r>
            <a:endParaRPr lang="en-US" i="1" dirty="0">
              <a:solidFill>
                <a:srgbClr val="FFFF00"/>
              </a:solidFill>
              <a:effectLst>
                <a:outerShdw blurRad="38100" dist="38100" dir="2700000" algn="tl">
                  <a:srgbClr val="C0C0C0"/>
                </a:outerShdw>
              </a:effectLst>
              <a:latin typeface="+mn-lt"/>
              <a:cs typeface="+mn-cs"/>
            </a:endParaRPr>
          </a:p>
        </p:txBody>
      </p:sp>
      <p:sp>
        <p:nvSpPr>
          <p:cNvPr id="38916" name="Line 1028"/>
          <p:cNvSpPr>
            <a:spLocks noChangeShapeType="1"/>
          </p:cNvSpPr>
          <p:nvPr/>
        </p:nvSpPr>
        <p:spPr bwMode="auto">
          <a:xfrm>
            <a:off x="5715001" y="2914650"/>
            <a:ext cx="993775" cy="1191"/>
          </a:xfrm>
          <a:prstGeom prst="line">
            <a:avLst/>
          </a:prstGeom>
          <a:noFill/>
          <a:ln w="25400">
            <a:solidFill>
              <a:schemeClr val="tx1"/>
            </a:solidFill>
            <a:round/>
            <a:headEnd/>
            <a:tailEnd/>
          </a:ln>
        </p:spPr>
        <p:txBody>
          <a:bodyPr anchor="ctr">
            <a:spAutoFit/>
          </a:bodyPr>
          <a:lstStyle/>
          <a:p>
            <a:endParaRPr lang="ru-RU"/>
          </a:p>
        </p:txBody>
      </p:sp>
      <p:sp>
        <p:nvSpPr>
          <p:cNvPr id="38917" name="Line 1029"/>
          <p:cNvSpPr>
            <a:spLocks noChangeShapeType="1"/>
          </p:cNvSpPr>
          <p:nvPr/>
        </p:nvSpPr>
        <p:spPr bwMode="auto">
          <a:xfrm>
            <a:off x="5257801" y="2571750"/>
            <a:ext cx="993775" cy="1191"/>
          </a:xfrm>
          <a:prstGeom prst="line">
            <a:avLst/>
          </a:prstGeom>
          <a:noFill/>
          <a:ln w="25400">
            <a:solidFill>
              <a:schemeClr val="tx1"/>
            </a:solidFill>
            <a:round/>
            <a:headEnd/>
            <a:tailEnd/>
          </a:ln>
        </p:spPr>
        <p:txBody>
          <a:bodyPr anchor="ctr">
            <a:spAutoFit/>
          </a:bodyPr>
          <a:lstStyle/>
          <a:p>
            <a:endParaRPr lang="ru-RU"/>
          </a:p>
        </p:txBody>
      </p:sp>
      <p:sp>
        <p:nvSpPr>
          <p:cNvPr id="38918" name="Line 1030"/>
          <p:cNvSpPr>
            <a:spLocks noChangeShapeType="1"/>
          </p:cNvSpPr>
          <p:nvPr/>
        </p:nvSpPr>
        <p:spPr bwMode="auto">
          <a:xfrm>
            <a:off x="5181601" y="2228850"/>
            <a:ext cx="993775" cy="1191"/>
          </a:xfrm>
          <a:prstGeom prst="line">
            <a:avLst/>
          </a:prstGeom>
          <a:noFill/>
          <a:ln w="25400">
            <a:solidFill>
              <a:schemeClr val="tx1"/>
            </a:solidFill>
            <a:round/>
            <a:headEnd/>
            <a:tailEnd/>
          </a:ln>
        </p:spPr>
        <p:txBody>
          <a:bodyPr anchor="ctr">
            <a:spAutoFit/>
          </a:bodyPr>
          <a:lstStyle/>
          <a:p>
            <a:endParaRPr lang="ru-RU"/>
          </a:p>
        </p:txBody>
      </p:sp>
      <p:sp>
        <p:nvSpPr>
          <p:cNvPr id="38919" name="Line 1031"/>
          <p:cNvSpPr>
            <a:spLocks noChangeShapeType="1"/>
          </p:cNvSpPr>
          <p:nvPr/>
        </p:nvSpPr>
        <p:spPr bwMode="auto">
          <a:xfrm>
            <a:off x="6324601" y="1428750"/>
            <a:ext cx="993775" cy="1191"/>
          </a:xfrm>
          <a:prstGeom prst="line">
            <a:avLst/>
          </a:prstGeom>
          <a:noFill/>
          <a:ln w="25400">
            <a:solidFill>
              <a:schemeClr val="tx1"/>
            </a:solidFill>
            <a:round/>
            <a:headEnd/>
            <a:tailEnd/>
          </a:ln>
        </p:spPr>
        <p:txBody>
          <a:bodyPr anchor="ctr">
            <a:spAutoFit/>
          </a:bodyPr>
          <a:lstStyle/>
          <a:p>
            <a:endParaRPr lang="ru-RU"/>
          </a:p>
        </p:txBody>
      </p:sp>
      <p:sp>
        <p:nvSpPr>
          <p:cNvPr id="38920" name="Line 1032"/>
          <p:cNvSpPr>
            <a:spLocks noChangeShapeType="1"/>
          </p:cNvSpPr>
          <p:nvPr/>
        </p:nvSpPr>
        <p:spPr bwMode="auto">
          <a:xfrm>
            <a:off x="6400801" y="1143000"/>
            <a:ext cx="993775" cy="1191"/>
          </a:xfrm>
          <a:prstGeom prst="line">
            <a:avLst/>
          </a:prstGeom>
          <a:noFill/>
          <a:ln w="25400">
            <a:solidFill>
              <a:schemeClr val="tx1"/>
            </a:solidFill>
            <a:round/>
            <a:headEnd/>
            <a:tailEnd/>
          </a:ln>
        </p:spPr>
        <p:txBody>
          <a:bodyPr anchor="ctr">
            <a:spAutoFit/>
          </a:bodyPr>
          <a:lstStyle/>
          <a:p>
            <a:endParaRPr lang="ru-RU"/>
          </a:p>
        </p:txBody>
      </p:sp>
      <p:sp>
        <p:nvSpPr>
          <p:cNvPr id="38921" name="Text Box 1033"/>
          <p:cNvSpPr txBox="1">
            <a:spLocks noChangeArrowheads="1"/>
          </p:cNvSpPr>
          <p:nvPr/>
        </p:nvSpPr>
        <p:spPr bwMode="auto">
          <a:xfrm>
            <a:off x="7391400" y="1314450"/>
            <a:ext cx="952500" cy="338554"/>
          </a:xfrm>
          <a:prstGeom prst="rect">
            <a:avLst/>
          </a:prstGeom>
          <a:noFill/>
          <a:ln w="25400">
            <a:noFill/>
            <a:miter lim="800000"/>
            <a:headEnd/>
            <a:tailEnd/>
          </a:ln>
        </p:spPr>
        <p:txBody>
          <a:bodyPr>
            <a:spAutoFit/>
          </a:bodyPr>
          <a:lstStyle/>
          <a:p>
            <a:r>
              <a:rPr lang="en-US" sz="1600"/>
              <a:t>9.11eV</a:t>
            </a:r>
          </a:p>
        </p:txBody>
      </p:sp>
      <p:sp>
        <p:nvSpPr>
          <p:cNvPr id="38922" name="Text Box 1034"/>
          <p:cNvSpPr txBox="1">
            <a:spLocks noChangeArrowheads="1"/>
          </p:cNvSpPr>
          <p:nvPr/>
        </p:nvSpPr>
        <p:spPr bwMode="auto">
          <a:xfrm>
            <a:off x="7391401" y="1028700"/>
            <a:ext cx="1052513" cy="338554"/>
          </a:xfrm>
          <a:prstGeom prst="rect">
            <a:avLst/>
          </a:prstGeom>
          <a:noFill/>
          <a:ln w="25400">
            <a:noFill/>
            <a:miter lim="800000"/>
            <a:headEnd/>
            <a:tailEnd/>
          </a:ln>
        </p:spPr>
        <p:txBody>
          <a:bodyPr>
            <a:spAutoFit/>
          </a:bodyPr>
          <a:lstStyle/>
          <a:p>
            <a:r>
              <a:rPr lang="en-US" sz="1600"/>
              <a:t>10.69 eV</a:t>
            </a:r>
          </a:p>
        </p:txBody>
      </p:sp>
      <p:sp>
        <p:nvSpPr>
          <p:cNvPr id="38923" name="Text Box 1035"/>
          <p:cNvSpPr txBox="1">
            <a:spLocks noChangeArrowheads="1"/>
          </p:cNvSpPr>
          <p:nvPr/>
        </p:nvSpPr>
        <p:spPr bwMode="auto">
          <a:xfrm>
            <a:off x="4332288" y="2071687"/>
            <a:ext cx="952500" cy="338554"/>
          </a:xfrm>
          <a:prstGeom prst="rect">
            <a:avLst/>
          </a:prstGeom>
          <a:noFill/>
          <a:ln w="25400">
            <a:noFill/>
            <a:miter lim="800000"/>
            <a:headEnd/>
            <a:tailEnd/>
          </a:ln>
        </p:spPr>
        <p:txBody>
          <a:bodyPr>
            <a:spAutoFit/>
          </a:bodyPr>
          <a:lstStyle/>
          <a:p>
            <a:r>
              <a:rPr lang="en-US" sz="1600" dirty="0">
                <a:solidFill>
                  <a:srgbClr val="FFFF00"/>
                </a:solidFill>
              </a:rPr>
              <a:t>4.17eV</a:t>
            </a:r>
          </a:p>
        </p:txBody>
      </p:sp>
      <p:sp>
        <p:nvSpPr>
          <p:cNvPr id="38924" name="Text Box 1036"/>
          <p:cNvSpPr txBox="1">
            <a:spLocks noChangeArrowheads="1"/>
          </p:cNvSpPr>
          <p:nvPr/>
        </p:nvSpPr>
        <p:spPr bwMode="auto">
          <a:xfrm>
            <a:off x="4425950" y="2416969"/>
            <a:ext cx="952500" cy="338554"/>
          </a:xfrm>
          <a:prstGeom prst="rect">
            <a:avLst/>
          </a:prstGeom>
          <a:noFill/>
          <a:ln w="25400">
            <a:noFill/>
            <a:miter lim="800000"/>
            <a:headEnd/>
            <a:tailEnd/>
          </a:ln>
        </p:spPr>
        <p:txBody>
          <a:bodyPr>
            <a:spAutoFit/>
          </a:bodyPr>
          <a:lstStyle/>
          <a:p>
            <a:r>
              <a:rPr lang="en-US" sz="1600" dirty="0">
                <a:solidFill>
                  <a:srgbClr val="FFFF00"/>
                </a:solidFill>
              </a:rPr>
              <a:t>1.96 </a:t>
            </a:r>
            <a:r>
              <a:rPr lang="en-US" sz="1600" dirty="0" err="1">
                <a:solidFill>
                  <a:srgbClr val="FFFF00"/>
                </a:solidFill>
              </a:rPr>
              <a:t>eV</a:t>
            </a:r>
            <a:endParaRPr lang="en-US" sz="1600" dirty="0">
              <a:solidFill>
                <a:srgbClr val="FFFF00"/>
              </a:solidFill>
            </a:endParaRPr>
          </a:p>
        </p:txBody>
      </p:sp>
      <p:sp>
        <p:nvSpPr>
          <p:cNvPr id="38925" name="Text Box 1037"/>
          <p:cNvSpPr txBox="1">
            <a:spLocks noChangeArrowheads="1"/>
          </p:cNvSpPr>
          <p:nvPr/>
        </p:nvSpPr>
        <p:spPr bwMode="auto">
          <a:xfrm>
            <a:off x="6629400" y="2743200"/>
            <a:ext cx="1600200" cy="338554"/>
          </a:xfrm>
          <a:prstGeom prst="rect">
            <a:avLst/>
          </a:prstGeom>
          <a:noFill/>
          <a:ln w="25400">
            <a:noFill/>
            <a:miter lim="800000"/>
            <a:headEnd/>
            <a:tailEnd/>
          </a:ln>
        </p:spPr>
        <p:txBody>
          <a:bodyPr>
            <a:spAutoFit/>
          </a:bodyPr>
          <a:lstStyle/>
          <a:p>
            <a:r>
              <a:rPr lang="en-US" sz="1600" dirty="0"/>
              <a:t>Ground State</a:t>
            </a:r>
          </a:p>
        </p:txBody>
      </p:sp>
      <p:sp>
        <p:nvSpPr>
          <p:cNvPr id="38926" name="Line 1038"/>
          <p:cNvSpPr>
            <a:spLocks noChangeShapeType="1"/>
          </p:cNvSpPr>
          <p:nvPr/>
        </p:nvSpPr>
        <p:spPr bwMode="auto">
          <a:xfrm>
            <a:off x="5410200" y="2228850"/>
            <a:ext cx="0" cy="342900"/>
          </a:xfrm>
          <a:prstGeom prst="line">
            <a:avLst/>
          </a:prstGeom>
          <a:noFill/>
          <a:ln w="50800">
            <a:solidFill>
              <a:srgbClr val="00FF00"/>
            </a:solidFill>
            <a:round/>
            <a:headEnd/>
            <a:tailEnd type="triangle" w="med" len="sm"/>
          </a:ln>
        </p:spPr>
        <p:txBody>
          <a:bodyPr anchor="ctr">
            <a:spAutoFit/>
          </a:bodyPr>
          <a:lstStyle/>
          <a:p>
            <a:endParaRPr lang="ru-RU"/>
          </a:p>
        </p:txBody>
      </p:sp>
      <p:sp>
        <p:nvSpPr>
          <p:cNvPr id="38927" name="Line 1039"/>
          <p:cNvSpPr>
            <a:spLocks noChangeShapeType="1"/>
          </p:cNvSpPr>
          <p:nvPr/>
        </p:nvSpPr>
        <p:spPr bwMode="auto">
          <a:xfrm>
            <a:off x="6019800" y="2571750"/>
            <a:ext cx="0" cy="342900"/>
          </a:xfrm>
          <a:prstGeom prst="line">
            <a:avLst/>
          </a:prstGeom>
          <a:noFill/>
          <a:ln w="50800">
            <a:solidFill>
              <a:srgbClr val="FF0000"/>
            </a:solidFill>
            <a:round/>
            <a:headEnd/>
            <a:tailEnd type="triangle" w="med" len="sm"/>
          </a:ln>
        </p:spPr>
        <p:txBody>
          <a:bodyPr anchor="ctr">
            <a:spAutoFit/>
          </a:bodyPr>
          <a:lstStyle/>
          <a:p>
            <a:endParaRPr lang="ru-RU"/>
          </a:p>
        </p:txBody>
      </p:sp>
      <p:sp>
        <p:nvSpPr>
          <p:cNvPr id="38928" name="Line 1040"/>
          <p:cNvSpPr>
            <a:spLocks noChangeShapeType="1"/>
          </p:cNvSpPr>
          <p:nvPr/>
        </p:nvSpPr>
        <p:spPr bwMode="auto">
          <a:xfrm>
            <a:off x="7010400" y="1143000"/>
            <a:ext cx="0" cy="285750"/>
          </a:xfrm>
          <a:prstGeom prst="line">
            <a:avLst/>
          </a:prstGeom>
          <a:noFill/>
          <a:ln w="50800">
            <a:solidFill>
              <a:srgbClr val="990000"/>
            </a:solidFill>
            <a:round/>
            <a:headEnd/>
            <a:tailEnd type="triangle" w="med" len="sm"/>
          </a:ln>
        </p:spPr>
        <p:txBody>
          <a:bodyPr anchor="ctr">
            <a:spAutoFit/>
          </a:bodyPr>
          <a:lstStyle/>
          <a:p>
            <a:endParaRPr lang="ru-RU"/>
          </a:p>
        </p:txBody>
      </p:sp>
      <p:sp>
        <p:nvSpPr>
          <p:cNvPr id="38929" name="Line 1041"/>
          <p:cNvSpPr>
            <a:spLocks noChangeShapeType="1"/>
          </p:cNvSpPr>
          <p:nvPr/>
        </p:nvSpPr>
        <p:spPr bwMode="auto">
          <a:xfrm>
            <a:off x="6553200" y="1428750"/>
            <a:ext cx="0" cy="1485900"/>
          </a:xfrm>
          <a:prstGeom prst="line">
            <a:avLst/>
          </a:prstGeom>
          <a:noFill/>
          <a:ln w="50800">
            <a:solidFill>
              <a:srgbClr val="666699"/>
            </a:solidFill>
            <a:round/>
            <a:headEnd/>
            <a:tailEnd type="triangle" w="med" len="sm"/>
          </a:ln>
        </p:spPr>
        <p:txBody>
          <a:bodyPr anchor="ctr">
            <a:spAutoFit/>
          </a:bodyPr>
          <a:lstStyle/>
          <a:p>
            <a:endParaRPr lang="ru-RU"/>
          </a:p>
        </p:txBody>
      </p:sp>
      <p:sp>
        <p:nvSpPr>
          <p:cNvPr id="38930" name="Text Box 1042"/>
          <p:cNvSpPr txBox="1">
            <a:spLocks noChangeArrowheads="1"/>
          </p:cNvSpPr>
          <p:nvPr/>
        </p:nvSpPr>
        <p:spPr bwMode="auto">
          <a:xfrm>
            <a:off x="5638800" y="1143000"/>
            <a:ext cx="1104900" cy="338554"/>
          </a:xfrm>
          <a:prstGeom prst="rect">
            <a:avLst/>
          </a:prstGeom>
          <a:noFill/>
          <a:ln w="25400">
            <a:noFill/>
            <a:miter lim="800000"/>
            <a:headEnd/>
            <a:tailEnd/>
          </a:ln>
        </p:spPr>
        <p:txBody>
          <a:bodyPr>
            <a:spAutoFit/>
          </a:bodyPr>
          <a:lstStyle/>
          <a:p>
            <a:r>
              <a:rPr lang="en-US" sz="1600">
                <a:solidFill>
                  <a:srgbClr val="990000"/>
                </a:solidFill>
              </a:rPr>
              <a:t>777.4 nm</a:t>
            </a:r>
          </a:p>
        </p:txBody>
      </p:sp>
      <p:sp>
        <p:nvSpPr>
          <p:cNvPr id="38931" name="Text Box 1043"/>
          <p:cNvSpPr txBox="1">
            <a:spLocks noChangeArrowheads="1"/>
          </p:cNvSpPr>
          <p:nvPr/>
        </p:nvSpPr>
        <p:spPr bwMode="auto">
          <a:xfrm>
            <a:off x="6477000" y="1828800"/>
            <a:ext cx="1371600" cy="338554"/>
          </a:xfrm>
          <a:prstGeom prst="rect">
            <a:avLst/>
          </a:prstGeom>
          <a:noFill/>
          <a:ln w="25400">
            <a:noFill/>
            <a:miter lim="800000"/>
            <a:headEnd/>
            <a:tailEnd/>
          </a:ln>
        </p:spPr>
        <p:txBody>
          <a:bodyPr>
            <a:spAutoFit/>
          </a:bodyPr>
          <a:lstStyle/>
          <a:p>
            <a:r>
              <a:rPr lang="en-US" sz="1600">
                <a:solidFill>
                  <a:srgbClr val="9933FF"/>
                </a:solidFill>
              </a:rPr>
              <a:t>135.6 nm</a:t>
            </a:r>
          </a:p>
        </p:txBody>
      </p:sp>
      <p:sp>
        <p:nvSpPr>
          <p:cNvPr id="38932" name="Text Box 1044"/>
          <p:cNvSpPr txBox="1">
            <a:spLocks noChangeArrowheads="1"/>
          </p:cNvSpPr>
          <p:nvPr/>
        </p:nvSpPr>
        <p:spPr bwMode="auto">
          <a:xfrm>
            <a:off x="5410200" y="2286000"/>
            <a:ext cx="1219200" cy="338554"/>
          </a:xfrm>
          <a:prstGeom prst="rect">
            <a:avLst/>
          </a:prstGeom>
          <a:noFill/>
          <a:ln w="25400">
            <a:noFill/>
            <a:miter lim="800000"/>
            <a:headEnd/>
            <a:tailEnd/>
          </a:ln>
        </p:spPr>
        <p:txBody>
          <a:bodyPr>
            <a:spAutoFit/>
          </a:bodyPr>
          <a:lstStyle/>
          <a:p>
            <a:r>
              <a:rPr lang="en-US" sz="1600">
                <a:solidFill>
                  <a:srgbClr val="66FF33"/>
                </a:solidFill>
              </a:rPr>
              <a:t>557.7 nm</a:t>
            </a:r>
          </a:p>
        </p:txBody>
      </p:sp>
      <p:sp>
        <p:nvSpPr>
          <p:cNvPr id="38933" name="Text Box 1045"/>
          <p:cNvSpPr txBox="1">
            <a:spLocks noChangeArrowheads="1"/>
          </p:cNvSpPr>
          <p:nvPr/>
        </p:nvSpPr>
        <p:spPr bwMode="auto">
          <a:xfrm>
            <a:off x="4800600" y="2628900"/>
            <a:ext cx="1320800" cy="338554"/>
          </a:xfrm>
          <a:prstGeom prst="rect">
            <a:avLst/>
          </a:prstGeom>
          <a:noFill/>
          <a:ln w="25400">
            <a:noFill/>
            <a:miter lim="800000"/>
            <a:headEnd/>
            <a:tailEnd/>
          </a:ln>
        </p:spPr>
        <p:txBody>
          <a:bodyPr>
            <a:spAutoFit/>
          </a:bodyPr>
          <a:lstStyle/>
          <a:p>
            <a:r>
              <a:rPr lang="en-US" sz="1600">
                <a:solidFill>
                  <a:srgbClr val="FF0000"/>
                </a:solidFill>
              </a:rPr>
              <a:t>630.0 nm</a:t>
            </a:r>
          </a:p>
        </p:txBody>
      </p:sp>
      <p:sp>
        <p:nvSpPr>
          <p:cNvPr id="38934" name="Text Box 1046"/>
          <p:cNvSpPr txBox="1">
            <a:spLocks noChangeArrowheads="1"/>
          </p:cNvSpPr>
          <p:nvPr/>
        </p:nvSpPr>
        <p:spPr bwMode="auto">
          <a:xfrm>
            <a:off x="5791200" y="1314451"/>
            <a:ext cx="558800" cy="400110"/>
          </a:xfrm>
          <a:prstGeom prst="rect">
            <a:avLst/>
          </a:prstGeom>
          <a:noFill/>
          <a:ln w="25400">
            <a:noFill/>
            <a:miter lim="800000"/>
            <a:headEnd/>
            <a:tailEnd/>
          </a:ln>
        </p:spPr>
        <p:txBody>
          <a:bodyPr>
            <a:spAutoFit/>
          </a:bodyPr>
          <a:lstStyle/>
          <a:p>
            <a:r>
              <a:rPr lang="en-US" sz="2000" baseline="30000"/>
              <a:t>5</a:t>
            </a:r>
            <a:r>
              <a:rPr lang="en-US" sz="2000"/>
              <a:t>S</a:t>
            </a:r>
          </a:p>
        </p:txBody>
      </p:sp>
      <p:sp>
        <p:nvSpPr>
          <p:cNvPr id="38935" name="Text Box 1047"/>
          <p:cNvSpPr txBox="1">
            <a:spLocks noChangeArrowheads="1"/>
          </p:cNvSpPr>
          <p:nvPr/>
        </p:nvSpPr>
        <p:spPr bwMode="auto">
          <a:xfrm>
            <a:off x="5943600" y="1943100"/>
            <a:ext cx="558800" cy="400110"/>
          </a:xfrm>
          <a:prstGeom prst="rect">
            <a:avLst/>
          </a:prstGeom>
          <a:noFill/>
          <a:ln w="25400">
            <a:noFill/>
            <a:miter lim="800000"/>
            <a:headEnd/>
            <a:tailEnd/>
          </a:ln>
        </p:spPr>
        <p:txBody>
          <a:bodyPr>
            <a:spAutoFit/>
          </a:bodyPr>
          <a:lstStyle/>
          <a:p>
            <a:r>
              <a:rPr lang="en-US" sz="2000" baseline="30000"/>
              <a:t>1</a:t>
            </a:r>
            <a:r>
              <a:rPr lang="en-US" sz="2000"/>
              <a:t>S</a:t>
            </a:r>
          </a:p>
        </p:txBody>
      </p:sp>
      <p:sp>
        <p:nvSpPr>
          <p:cNvPr id="38936" name="Text Box 1048"/>
          <p:cNvSpPr txBox="1">
            <a:spLocks noChangeArrowheads="1"/>
          </p:cNvSpPr>
          <p:nvPr/>
        </p:nvSpPr>
        <p:spPr bwMode="auto">
          <a:xfrm>
            <a:off x="6705600" y="2400301"/>
            <a:ext cx="558800" cy="400110"/>
          </a:xfrm>
          <a:prstGeom prst="rect">
            <a:avLst/>
          </a:prstGeom>
          <a:noFill/>
          <a:ln w="25400">
            <a:noFill/>
            <a:miter lim="800000"/>
            <a:headEnd/>
            <a:tailEnd/>
          </a:ln>
        </p:spPr>
        <p:txBody>
          <a:bodyPr>
            <a:spAutoFit/>
          </a:bodyPr>
          <a:lstStyle/>
          <a:p>
            <a:r>
              <a:rPr lang="en-US" sz="2000" baseline="30000"/>
              <a:t>1</a:t>
            </a:r>
            <a:r>
              <a:rPr lang="en-US" sz="2000"/>
              <a:t>D</a:t>
            </a:r>
          </a:p>
        </p:txBody>
      </p:sp>
      <p:sp>
        <p:nvSpPr>
          <p:cNvPr id="38937" name="Text Box 1049"/>
          <p:cNvSpPr txBox="1">
            <a:spLocks noChangeArrowheads="1"/>
          </p:cNvSpPr>
          <p:nvPr/>
        </p:nvSpPr>
        <p:spPr bwMode="auto">
          <a:xfrm>
            <a:off x="5867400" y="857251"/>
            <a:ext cx="558800" cy="400110"/>
          </a:xfrm>
          <a:prstGeom prst="rect">
            <a:avLst/>
          </a:prstGeom>
          <a:noFill/>
          <a:ln w="25400">
            <a:noFill/>
            <a:miter lim="800000"/>
            <a:headEnd/>
            <a:tailEnd/>
          </a:ln>
        </p:spPr>
        <p:txBody>
          <a:bodyPr>
            <a:spAutoFit/>
          </a:bodyPr>
          <a:lstStyle/>
          <a:p>
            <a:r>
              <a:rPr lang="en-US" sz="2000" baseline="30000"/>
              <a:t>5</a:t>
            </a:r>
            <a:r>
              <a:rPr lang="en-US" sz="2000"/>
              <a:t>P</a:t>
            </a:r>
          </a:p>
        </p:txBody>
      </p:sp>
      <p:pic>
        <p:nvPicPr>
          <p:cNvPr id="38938" name="Picture 1097"/>
          <p:cNvPicPr>
            <a:picLocks noChangeAspect="1" noChangeArrowheads="1"/>
          </p:cNvPicPr>
          <p:nvPr/>
        </p:nvPicPr>
        <p:blipFill>
          <a:blip r:embed="rId2"/>
          <a:srcRect/>
          <a:stretch>
            <a:fillRect/>
          </a:stretch>
        </p:blipFill>
        <p:spPr bwMode="auto">
          <a:xfrm>
            <a:off x="3973514" y="3321844"/>
            <a:ext cx="5170487" cy="1697831"/>
          </a:xfrm>
          <a:prstGeom prst="rect">
            <a:avLst/>
          </a:prstGeom>
          <a:noFill/>
          <a:ln w="9525">
            <a:solidFill>
              <a:schemeClr val="tx1"/>
            </a:solidFill>
            <a:miter lim="800000"/>
            <a:headEnd/>
            <a:tailEnd type="none" w="lg" len="lg"/>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0" y="0"/>
            <a:ext cx="9144000" cy="482204"/>
          </a:xfrm>
        </p:spPr>
        <p:txBody>
          <a:bodyPr>
            <a:normAutofit/>
          </a:bodyPr>
          <a:lstStyle/>
          <a:p>
            <a:pPr>
              <a:defRPr/>
            </a:pPr>
            <a:r>
              <a:rPr lang="en-US" sz="2400" b="1" dirty="0" smtClean="0">
                <a:solidFill>
                  <a:srgbClr val="FFFF00"/>
                </a:solidFill>
                <a:effectLst>
                  <a:outerShdw blurRad="38100" dist="38100" dir="2700000" algn="tl">
                    <a:srgbClr val="000000">
                      <a:alpha val="43137"/>
                    </a:srgbClr>
                  </a:outerShdw>
                </a:effectLst>
                <a:cs typeface="Times New Roman" pitchFamily="18" charset="0"/>
              </a:rPr>
              <a:t>HF-induced optical emissions (</a:t>
            </a:r>
            <a:r>
              <a:rPr lang="ru-RU" sz="2400" b="1" dirty="0" smtClean="0">
                <a:solidFill>
                  <a:srgbClr val="FFFF00"/>
                </a:solidFill>
                <a:effectLst>
                  <a:outerShdw blurRad="38100" dist="38100" dir="2700000" algn="tl">
                    <a:srgbClr val="000000">
                      <a:alpha val="43137"/>
                    </a:srgbClr>
                  </a:outerShdw>
                </a:effectLst>
                <a:cs typeface="Times New Roman" pitchFamily="18" charset="0"/>
              </a:rPr>
              <a:t>Х-</a:t>
            </a:r>
            <a:r>
              <a:rPr lang="en-US" sz="2400" b="1" dirty="0" smtClean="0">
                <a:solidFill>
                  <a:srgbClr val="FFFF00"/>
                </a:solidFill>
                <a:effectLst>
                  <a:outerShdw blurRad="38100" dist="38100" dir="2700000" algn="tl">
                    <a:srgbClr val="000000">
                      <a:alpha val="43137"/>
                    </a:srgbClr>
                  </a:outerShdw>
                </a:effectLst>
                <a:cs typeface="Times New Roman" pitchFamily="18" charset="0"/>
              </a:rPr>
              <a:t>mode heating)</a:t>
            </a:r>
            <a:endParaRPr lang="ru-RU" sz="2400" dirty="0" smtClean="0"/>
          </a:p>
        </p:txBody>
      </p:sp>
      <p:sp>
        <p:nvSpPr>
          <p:cNvPr id="5123" name="Текст 3"/>
          <p:cNvSpPr>
            <a:spLocks noGrp="1"/>
          </p:cNvSpPr>
          <p:nvPr>
            <p:ph type="body" sz="half" idx="2"/>
          </p:nvPr>
        </p:nvSpPr>
        <p:spPr>
          <a:xfrm>
            <a:off x="-142875" y="3643313"/>
            <a:ext cx="9144000" cy="1285891"/>
          </a:xfrm>
        </p:spPr>
        <p:txBody>
          <a:bodyPr>
            <a:noAutofit/>
          </a:bodyPr>
          <a:lstStyle/>
          <a:p>
            <a:pPr algn="just"/>
            <a:r>
              <a:rPr lang="en-US" sz="1400" b="1" dirty="0" smtClean="0">
                <a:solidFill>
                  <a:srgbClr val="FFFF00"/>
                </a:solidFill>
              </a:rPr>
              <a:t>Radio-induced optical emissions during the EISCAT heating experiment on 22 October 2013. The X-mode pump wave was radiated at 7.1 MHz towards the MZ.: (a) The intensity of optical emissions at red (630.0 nm) and green (557.7 nm) lines imaged by the DASI-2 at the EISCAT site. (b) Altitude distribution of intensities of red (630.0 nm) and green (557.7 nm) lines versus time (</a:t>
            </a:r>
            <a:r>
              <a:rPr lang="en-US" sz="1400" b="1" dirty="0" err="1" smtClean="0">
                <a:solidFill>
                  <a:srgbClr val="FFFF00"/>
                </a:solidFill>
              </a:rPr>
              <a:t>keogram</a:t>
            </a:r>
            <a:r>
              <a:rPr lang="en-US" sz="1400" b="1" dirty="0" smtClean="0">
                <a:solidFill>
                  <a:srgbClr val="FFFF00"/>
                </a:solidFill>
              </a:rPr>
              <a:t>) obtained at the ALIS </a:t>
            </a:r>
            <a:r>
              <a:rPr lang="en-US" sz="1400" b="1" dirty="0" err="1" smtClean="0">
                <a:solidFill>
                  <a:srgbClr val="FFFF00"/>
                </a:solidFill>
              </a:rPr>
              <a:t>Abisko</a:t>
            </a:r>
            <a:r>
              <a:rPr lang="en-US" sz="1400" b="1" dirty="0" smtClean="0">
                <a:solidFill>
                  <a:srgbClr val="FFFF00"/>
                </a:solidFill>
              </a:rPr>
              <a:t> station. ALIS was looking at a volume above Troms</a:t>
            </a:r>
            <a:r>
              <a:rPr lang="it-IT" sz="1400" b="1" dirty="0" smtClean="0">
                <a:solidFill>
                  <a:srgbClr val="FFFF00"/>
                </a:solidFill>
              </a:rPr>
              <a:t>ø</a:t>
            </a:r>
            <a:r>
              <a:rPr lang="en-US" sz="1400" b="1" dirty="0" smtClean="0">
                <a:solidFill>
                  <a:srgbClr val="FFFF00"/>
                </a:solidFill>
              </a:rPr>
              <a:t> and obtained one image every 10 s with an integration time of 6.5 s. The imager was running a filter sequence alternating between the emissions at 557.7, 630.0 and 844.6 nm. </a:t>
            </a:r>
            <a:endParaRPr lang="ru-RU" sz="1400" b="1" dirty="0" smtClean="0">
              <a:solidFill>
                <a:srgbClr val="FFFF00"/>
              </a:solidFill>
            </a:endParaRPr>
          </a:p>
        </p:txBody>
      </p:sp>
      <p:pic>
        <p:nvPicPr>
          <p:cNvPr id="5124" name="Содержимое 11" descr="Fig_2.jpg"/>
          <p:cNvPicPr>
            <a:picLocks noGrp="1" noChangeAspect="1"/>
          </p:cNvPicPr>
          <p:nvPr>
            <p:ph sz="half" idx="1"/>
          </p:nvPr>
        </p:nvPicPr>
        <p:blipFill>
          <a:blip r:embed="rId2"/>
          <a:srcRect/>
          <a:stretch>
            <a:fillRect/>
          </a:stretch>
        </p:blipFill>
        <p:spPr>
          <a:xfrm>
            <a:off x="785814" y="589360"/>
            <a:ext cx="7786687" cy="30003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57189" y="53579"/>
            <a:ext cx="8643937" cy="267890"/>
          </a:xfrm>
        </p:spPr>
        <p:txBody>
          <a:bodyPr>
            <a:normAutofit fontScale="90000"/>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Narrowband SEE at the pump frequency </a:t>
            </a:r>
            <a:r>
              <a:rPr lang="en-US" sz="1800" b="1" dirty="0" smtClean="0">
                <a:solidFill>
                  <a:srgbClr val="FFFF00"/>
                </a:solidFill>
                <a:effectLst>
                  <a:outerShdw blurRad="38100" dist="38100" dir="2700000" algn="tl">
                    <a:srgbClr val="000000">
                      <a:alpha val="43137"/>
                    </a:srgbClr>
                  </a:outerShdw>
                </a:effectLst>
              </a:rPr>
              <a:t>below 4fce </a:t>
            </a:r>
            <a:endParaRPr lang="ru-RU" sz="1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96" name="Text Box 3"/>
          <p:cNvSpPr txBox="1">
            <a:spLocks noChangeArrowheads="1"/>
          </p:cNvSpPr>
          <p:nvPr/>
        </p:nvSpPr>
        <p:spPr bwMode="auto">
          <a:xfrm>
            <a:off x="1" y="3804048"/>
            <a:ext cx="4714875" cy="289310"/>
          </a:xfrm>
          <a:prstGeom prst="rect">
            <a:avLst/>
          </a:prstGeom>
          <a:noFill/>
          <a:ln w="9525">
            <a:noFill/>
            <a:miter lim="800000"/>
            <a:headEnd/>
            <a:tailEnd/>
          </a:ln>
        </p:spPr>
        <p:txBody>
          <a:bodyPr>
            <a:spAutoFit/>
          </a:bodyPr>
          <a:lstStyle/>
          <a:p>
            <a:pPr algn="just">
              <a:lnSpc>
                <a:spcPct val="80000"/>
              </a:lnSpc>
              <a:defRPr/>
            </a:pPr>
            <a:endParaRPr lang="ru-RU" sz="1600" b="1" dirty="0">
              <a:solidFill>
                <a:srgbClr val="FFFF00"/>
              </a:solidFill>
              <a:latin typeface="+mn-lt"/>
              <a:cs typeface="Times New Roman" pitchFamily="18" charset="0"/>
            </a:endParaRPr>
          </a:p>
        </p:txBody>
      </p:sp>
      <p:sp>
        <p:nvSpPr>
          <p:cNvPr id="10244" name="Text Box 4"/>
          <p:cNvSpPr txBox="1">
            <a:spLocks noChangeArrowheads="1"/>
          </p:cNvSpPr>
          <p:nvPr/>
        </p:nvSpPr>
        <p:spPr bwMode="auto">
          <a:xfrm>
            <a:off x="4929188" y="4393407"/>
            <a:ext cx="4214812" cy="486287"/>
          </a:xfrm>
          <a:prstGeom prst="rect">
            <a:avLst/>
          </a:prstGeom>
          <a:noFill/>
          <a:ln w="9525">
            <a:noFill/>
            <a:miter lim="800000"/>
            <a:headEnd/>
            <a:tailEnd/>
          </a:ln>
        </p:spPr>
        <p:txBody>
          <a:bodyPr>
            <a:spAutoFit/>
          </a:bodyPr>
          <a:lstStyle/>
          <a:p>
            <a:pPr algn="just">
              <a:lnSpc>
                <a:spcPct val="80000"/>
              </a:lnSpc>
            </a:pPr>
            <a:endParaRPr lang="ru-RU" sz="1600" b="1">
              <a:solidFill>
                <a:srgbClr val="FFFF00"/>
              </a:solidFill>
              <a:latin typeface="Times New Roman" pitchFamily="18" charset="0"/>
              <a:cs typeface="Times New Roman" pitchFamily="18" charset="0"/>
            </a:endParaRPr>
          </a:p>
          <a:p>
            <a:pPr algn="just">
              <a:lnSpc>
                <a:spcPct val="80000"/>
              </a:lnSpc>
            </a:pPr>
            <a:r>
              <a:rPr lang="en-US" sz="1600" b="1">
                <a:solidFill>
                  <a:srgbClr val="FFFF00"/>
                </a:solidFill>
              </a:rPr>
              <a:t> </a:t>
            </a:r>
            <a:endParaRPr lang="ru-RU" sz="1600" b="1">
              <a:solidFill>
                <a:srgbClr val="FFFF00"/>
              </a:solidFill>
              <a:latin typeface="Times New Roman" pitchFamily="18" charset="0"/>
              <a:cs typeface="Times New Roman" pitchFamily="18" charset="0"/>
            </a:endParaRPr>
          </a:p>
        </p:txBody>
      </p:sp>
      <p:sp>
        <p:nvSpPr>
          <p:cNvPr id="10245" name="Прямоугольник 7"/>
          <p:cNvSpPr>
            <a:spLocks noChangeArrowheads="1"/>
          </p:cNvSpPr>
          <p:nvPr/>
        </p:nvSpPr>
        <p:spPr bwMode="auto">
          <a:xfrm>
            <a:off x="0" y="3869305"/>
            <a:ext cx="4572000" cy="1274195"/>
          </a:xfrm>
          <a:prstGeom prst="rect">
            <a:avLst/>
          </a:prstGeom>
          <a:noFill/>
          <a:ln w="9525">
            <a:noFill/>
            <a:miter lim="800000"/>
            <a:headEnd/>
            <a:tailEnd/>
          </a:ln>
        </p:spPr>
        <p:txBody>
          <a:bodyPr>
            <a:spAutoFit/>
          </a:bodyPr>
          <a:lstStyle/>
          <a:p>
            <a:pPr algn="just">
              <a:lnSpc>
                <a:spcPct val="80000"/>
              </a:lnSpc>
            </a:pPr>
            <a:r>
              <a:rPr lang="en-US" sz="1600" b="1" dirty="0">
                <a:solidFill>
                  <a:srgbClr val="FFFF00"/>
                </a:solidFill>
              </a:rPr>
              <a:t>The spectrogram of the narrowband SEE with a frequency resolution of 0.16 Hz and time resolution of 3 s at a distance of 1200 km from the EISCAT/Heating for contrasting O/X-mode HF pumping at </a:t>
            </a:r>
            <a:r>
              <a:rPr lang="en-US" sz="1600" b="1" dirty="0" err="1">
                <a:solidFill>
                  <a:srgbClr val="FFFF00"/>
                </a:solidFill>
                <a:cs typeface="Times New Roman" pitchFamily="18" charset="0"/>
              </a:rPr>
              <a:t>fH</a:t>
            </a:r>
            <a:r>
              <a:rPr lang="ru-RU" sz="1600" b="1" dirty="0">
                <a:solidFill>
                  <a:srgbClr val="FFFF00"/>
                </a:solidFill>
                <a:cs typeface="Times New Roman" pitchFamily="18" charset="0"/>
              </a:rPr>
              <a:t>=5</a:t>
            </a:r>
            <a:r>
              <a:rPr lang="en-US" sz="1600" b="1" dirty="0">
                <a:solidFill>
                  <a:srgbClr val="FFFF00"/>
                </a:solidFill>
                <a:cs typeface="Times New Roman" pitchFamily="18" charset="0"/>
              </a:rPr>
              <a:t>.</a:t>
            </a:r>
            <a:r>
              <a:rPr lang="ru-RU" sz="1600" b="1" dirty="0">
                <a:solidFill>
                  <a:srgbClr val="FFFF00"/>
                </a:solidFill>
                <a:cs typeface="Times New Roman" pitchFamily="18" charset="0"/>
              </a:rPr>
              <a:t>423</a:t>
            </a:r>
            <a:r>
              <a:rPr lang="en-US" sz="1600" b="1" dirty="0">
                <a:solidFill>
                  <a:srgbClr val="FFFF00"/>
                </a:solidFill>
                <a:cs typeface="Times New Roman" pitchFamily="18" charset="0"/>
              </a:rPr>
              <a:t> MHz, which was below 4fce,</a:t>
            </a:r>
            <a:r>
              <a:rPr lang="en-US" sz="1600" b="1" dirty="0">
                <a:solidFill>
                  <a:srgbClr val="FFFF00"/>
                </a:solidFill>
              </a:rPr>
              <a:t> on 25 February 2013. ERP = 450 MW. </a:t>
            </a:r>
            <a:endParaRPr lang="ru-RU" sz="1600" b="1" dirty="0">
              <a:solidFill>
                <a:srgbClr val="FFFF00"/>
              </a:solidFill>
              <a:cs typeface="Times New Roman" pitchFamily="18" charset="0"/>
            </a:endParaRPr>
          </a:p>
        </p:txBody>
      </p:sp>
      <p:sp>
        <p:nvSpPr>
          <p:cNvPr id="10246" name="Прямоугольник 8"/>
          <p:cNvSpPr>
            <a:spLocks noChangeArrowheads="1"/>
          </p:cNvSpPr>
          <p:nvPr/>
        </p:nvSpPr>
        <p:spPr bwMode="auto">
          <a:xfrm>
            <a:off x="4572000" y="4018360"/>
            <a:ext cx="4572000" cy="1077218"/>
          </a:xfrm>
          <a:prstGeom prst="rect">
            <a:avLst/>
          </a:prstGeom>
          <a:noFill/>
          <a:ln w="9525">
            <a:noFill/>
            <a:miter lim="800000"/>
            <a:headEnd/>
            <a:tailEnd/>
          </a:ln>
        </p:spPr>
        <p:txBody>
          <a:bodyPr>
            <a:spAutoFit/>
          </a:bodyPr>
          <a:lstStyle/>
          <a:p>
            <a:pPr algn="just"/>
            <a:r>
              <a:rPr lang="en-US" sz="1600" b="1" dirty="0">
                <a:solidFill>
                  <a:srgbClr val="FFFF00"/>
                </a:solidFill>
              </a:rPr>
              <a:t>Narrowband SEE spectra at </a:t>
            </a:r>
            <a:r>
              <a:rPr lang="en-US" sz="1600" b="1" dirty="0" err="1">
                <a:solidFill>
                  <a:srgbClr val="FFFF00"/>
                </a:solidFill>
                <a:cs typeface="Times New Roman" pitchFamily="18" charset="0"/>
              </a:rPr>
              <a:t>fH</a:t>
            </a:r>
            <a:r>
              <a:rPr lang="ru-RU" sz="1600" b="1" dirty="0">
                <a:solidFill>
                  <a:srgbClr val="FFFF00"/>
                </a:solidFill>
                <a:cs typeface="Times New Roman" pitchFamily="18" charset="0"/>
              </a:rPr>
              <a:t>=5</a:t>
            </a:r>
            <a:r>
              <a:rPr lang="en-US" sz="1600" b="1" dirty="0">
                <a:solidFill>
                  <a:srgbClr val="FFFF00"/>
                </a:solidFill>
                <a:cs typeface="Times New Roman" pitchFamily="18" charset="0"/>
              </a:rPr>
              <a:t>.</a:t>
            </a:r>
            <a:r>
              <a:rPr lang="ru-RU" sz="1600" b="1" dirty="0">
                <a:solidFill>
                  <a:srgbClr val="FFFF00"/>
                </a:solidFill>
                <a:cs typeface="Times New Roman" pitchFamily="18" charset="0"/>
              </a:rPr>
              <a:t>423</a:t>
            </a:r>
            <a:r>
              <a:rPr lang="en-US" sz="1600" b="1" dirty="0">
                <a:solidFill>
                  <a:srgbClr val="FFFF00"/>
                </a:solidFill>
                <a:cs typeface="Times New Roman" pitchFamily="18" charset="0"/>
              </a:rPr>
              <a:t> MHz, which was below 4fce,</a:t>
            </a:r>
            <a:r>
              <a:rPr lang="en-US" sz="1600" b="1" dirty="0">
                <a:solidFill>
                  <a:srgbClr val="FFFF00"/>
                </a:solidFill>
              </a:rPr>
              <a:t> on 25 February 2013  during the heater O- and X-mode pulses recorded at a distance of 1200 km from the EISCAT/Heating . </a:t>
            </a:r>
            <a:endParaRPr lang="ru-RU" sz="1600" b="1" dirty="0">
              <a:solidFill>
                <a:srgbClr val="FFFF00"/>
              </a:solidFill>
            </a:endParaRPr>
          </a:p>
        </p:txBody>
      </p:sp>
      <p:pic>
        <p:nvPicPr>
          <p:cNvPr id="10248" name="Содержимое 5" descr="ОХмода.tif"/>
          <p:cNvPicPr>
            <a:picLocks noGrp="1" noChangeAspect="1"/>
          </p:cNvPicPr>
          <p:nvPr>
            <p:ph sz="half" idx="2"/>
          </p:nvPr>
        </p:nvPicPr>
        <p:blipFill>
          <a:blip r:embed="rId2" cstate="print"/>
          <a:srcRect/>
          <a:stretch>
            <a:fillRect/>
          </a:stretch>
        </p:blipFill>
        <p:spPr>
          <a:xfrm>
            <a:off x="4714876" y="428626"/>
            <a:ext cx="4429125" cy="3536156"/>
          </a:xfrm>
        </p:spPr>
      </p:pic>
      <p:pic>
        <p:nvPicPr>
          <p:cNvPr id="10" name="Содержимое 9" descr="Fig 1_25feb2013_16UT.jpg"/>
          <p:cNvPicPr>
            <a:picLocks noGrp="1" noChangeAspect="1"/>
          </p:cNvPicPr>
          <p:nvPr>
            <p:ph sz="half" idx="1"/>
          </p:nvPr>
        </p:nvPicPr>
        <p:blipFill>
          <a:blip r:embed="rId3" cstate="print"/>
          <a:stretch>
            <a:fillRect/>
          </a:stretch>
        </p:blipFill>
        <p:spPr>
          <a:xfrm>
            <a:off x="285720" y="428610"/>
            <a:ext cx="4181476" cy="328614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53579"/>
            <a:ext cx="9144000" cy="267890"/>
          </a:xfrm>
        </p:spPr>
        <p:txBody>
          <a:bodyPr>
            <a:normAutofit fontScale="90000"/>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Narrowband SEE in the vicinity of </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5fce</a:t>
            </a:r>
            <a:endPar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219" name="Text Box 3"/>
          <p:cNvSpPr txBox="1">
            <a:spLocks noChangeArrowheads="1"/>
          </p:cNvSpPr>
          <p:nvPr/>
        </p:nvSpPr>
        <p:spPr bwMode="auto">
          <a:xfrm>
            <a:off x="0" y="3869305"/>
            <a:ext cx="4714875" cy="1080809"/>
          </a:xfrm>
          <a:prstGeom prst="rect">
            <a:avLst/>
          </a:prstGeom>
          <a:noFill/>
          <a:ln w="9525">
            <a:noFill/>
            <a:miter lim="800000"/>
            <a:headEnd/>
            <a:tailEnd/>
          </a:ln>
        </p:spPr>
        <p:txBody>
          <a:bodyPr>
            <a:spAutoFit/>
          </a:bodyPr>
          <a:lstStyle/>
          <a:p>
            <a:pPr algn="just">
              <a:lnSpc>
                <a:spcPct val="80000"/>
              </a:lnSpc>
            </a:pPr>
            <a:r>
              <a:rPr lang="en-US" sz="1600" b="1" dirty="0">
                <a:solidFill>
                  <a:srgbClr val="FFFF00"/>
                </a:solidFill>
              </a:rPr>
              <a:t>The spectrogram of the narrowband SEE with a frequency resolution of 0.2 Hz and time resolution of 5 s at a distance of 1200 km from the EISCAT/Heating for contrasting O/X-mode HF pumping on 25 and 26 October 2013 (ERP</a:t>
            </a:r>
            <a:r>
              <a:rPr lang="ru-RU" sz="1600" b="1" dirty="0">
                <a:solidFill>
                  <a:srgbClr val="FFFF00"/>
                </a:solidFill>
                <a:latin typeface="Times New Roman" pitchFamily="18" charset="0"/>
                <a:cs typeface="Times New Roman" pitchFamily="18" charset="0"/>
              </a:rPr>
              <a:t>  = 650 </a:t>
            </a:r>
            <a:r>
              <a:rPr lang="ru-RU" sz="1600" b="1" dirty="0" smtClean="0">
                <a:solidFill>
                  <a:srgbClr val="FFFF00"/>
                </a:solidFill>
                <a:latin typeface="Times New Roman" pitchFamily="18" charset="0"/>
                <a:cs typeface="Times New Roman" pitchFamily="18" charset="0"/>
              </a:rPr>
              <a:t>МВт</a:t>
            </a:r>
            <a:r>
              <a:rPr lang="en-US" sz="1600" b="1" dirty="0" smtClean="0">
                <a:solidFill>
                  <a:srgbClr val="FFFF00"/>
                </a:solidFill>
                <a:latin typeface="Times New Roman" pitchFamily="18" charset="0"/>
                <a:cs typeface="Times New Roman" pitchFamily="18" charset="0"/>
              </a:rPr>
              <a:t>)</a:t>
            </a:r>
            <a:r>
              <a:rPr lang="ru-RU" sz="1600" b="1" dirty="0" smtClean="0">
                <a:solidFill>
                  <a:srgbClr val="FFFF00"/>
                </a:solidFill>
                <a:latin typeface="Times New Roman" pitchFamily="18" charset="0"/>
                <a:cs typeface="Times New Roman" pitchFamily="18" charset="0"/>
              </a:rPr>
              <a:t>. </a:t>
            </a:r>
            <a:endParaRPr lang="ru-RU" sz="1600" b="1" dirty="0">
              <a:solidFill>
                <a:srgbClr val="FFFF00"/>
              </a:solidFill>
              <a:latin typeface="Times New Roman" pitchFamily="18" charset="0"/>
              <a:cs typeface="Times New Roman" pitchFamily="18" charset="0"/>
            </a:endParaRPr>
          </a:p>
        </p:txBody>
      </p:sp>
      <p:sp>
        <p:nvSpPr>
          <p:cNvPr id="9220" name="Text Box 4"/>
          <p:cNvSpPr txBox="1">
            <a:spLocks noChangeArrowheads="1"/>
          </p:cNvSpPr>
          <p:nvPr/>
        </p:nvSpPr>
        <p:spPr bwMode="auto">
          <a:xfrm>
            <a:off x="4929188" y="3911203"/>
            <a:ext cx="4214812" cy="1277786"/>
          </a:xfrm>
          <a:prstGeom prst="rect">
            <a:avLst/>
          </a:prstGeom>
          <a:noFill/>
          <a:ln w="9525">
            <a:noFill/>
            <a:miter lim="800000"/>
            <a:headEnd/>
            <a:tailEnd/>
          </a:ln>
        </p:spPr>
        <p:txBody>
          <a:bodyPr>
            <a:spAutoFit/>
          </a:bodyPr>
          <a:lstStyle/>
          <a:p>
            <a:pPr algn="just">
              <a:lnSpc>
                <a:spcPct val="80000"/>
              </a:lnSpc>
            </a:pPr>
            <a:r>
              <a:rPr lang="en-US" sz="1600" b="1" dirty="0">
                <a:solidFill>
                  <a:srgbClr val="FFFF00"/>
                </a:solidFill>
              </a:rPr>
              <a:t>Narrowband SEE spectra, showing the downshifted and </a:t>
            </a:r>
            <a:r>
              <a:rPr lang="en-US" sz="1600" b="1" dirty="0" err="1">
                <a:solidFill>
                  <a:srgbClr val="FFFF00"/>
                </a:solidFill>
              </a:rPr>
              <a:t>upshifted</a:t>
            </a:r>
            <a:r>
              <a:rPr lang="en-US" sz="1600" b="1" dirty="0">
                <a:solidFill>
                  <a:srgbClr val="FFFF00"/>
                </a:solidFill>
              </a:rPr>
              <a:t> ion gyro-harmonic structures taken for different pump frequency offsets relative to 5fce  during the X-mode frequency stepping pulse from 15:01 – 15:21 UT on 26 October 2013. </a:t>
            </a:r>
            <a:endParaRPr lang="ru-RU" sz="1600" b="1" dirty="0">
              <a:solidFill>
                <a:srgbClr val="FFFF00"/>
              </a:solidFill>
              <a:latin typeface="Times New Roman" pitchFamily="18" charset="0"/>
              <a:cs typeface="Times New Roman" pitchFamily="18" charset="0"/>
            </a:endParaRPr>
          </a:p>
        </p:txBody>
      </p:sp>
      <p:pic>
        <p:nvPicPr>
          <p:cNvPr id="9221" name="Содержимое 7" descr="Figure1_color.jpg"/>
          <p:cNvPicPr>
            <a:picLocks noGrp="1" noChangeAspect="1"/>
          </p:cNvPicPr>
          <p:nvPr>
            <p:ph sz="half" idx="1"/>
          </p:nvPr>
        </p:nvPicPr>
        <p:blipFill>
          <a:blip r:embed="rId2" cstate="print"/>
          <a:srcRect/>
          <a:stretch>
            <a:fillRect/>
          </a:stretch>
        </p:blipFill>
        <p:spPr>
          <a:xfrm>
            <a:off x="357189" y="428625"/>
            <a:ext cx="4143375" cy="3429009"/>
          </a:xfrm>
        </p:spPr>
      </p:pic>
      <p:pic>
        <p:nvPicPr>
          <p:cNvPr id="9222" name="Содержимое 9" descr="Figure2.jpg"/>
          <p:cNvPicPr>
            <a:picLocks noGrp="1" noChangeAspect="1"/>
          </p:cNvPicPr>
          <p:nvPr>
            <p:ph sz="half" idx="2"/>
          </p:nvPr>
        </p:nvPicPr>
        <p:blipFill>
          <a:blip r:embed="rId3"/>
          <a:srcRect/>
          <a:stretch>
            <a:fillRect/>
          </a:stretch>
        </p:blipFill>
        <p:spPr>
          <a:xfrm>
            <a:off x="5000626" y="428625"/>
            <a:ext cx="3571875" cy="348257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20"/>
            <a:ext cx="8786874" cy="365507"/>
          </a:xfrm>
        </p:spPr>
        <p:txBody>
          <a:bodyPr>
            <a:noAutofit/>
          </a:bodyPr>
          <a:lstStyle/>
          <a:p>
            <a:r>
              <a:rPr lang="en-US" sz="2400" b="1" dirty="0" smtClean="0">
                <a:solidFill>
                  <a:srgbClr val="FFFF00"/>
                </a:solidFill>
                <a:effectLst>
                  <a:outerShdw blurRad="38100" dist="38100" dir="2700000" algn="tl">
                    <a:srgbClr val="000000">
                      <a:alpha val="43137"/>
                    </a:srgbClr>
                  </a:outerShdw>
                </a:effectLst>
              </a:rPr>
              <a:t>Narrowband SEE depending on ERP</a:t>
            </a:r>
            <a:endParaRPr lang="ru-RU" sz="2400" b="1" dirty="0">
              <a:solidFill>
                <a:srgbClr val="FFFF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714362"/>
            <a:ext cx="4038600" cy="3880261"/>
          </a:xfrm>
        </p:spPr>
        <p:txBody>
          <a:bodyPr>
            <a:normAutofit lnSpcReduction="10000"/>
          </a:bodyPr>
          <a:lstStyle/>
          <a:p>
            <a:pPr algn="just">
              <a:lnSpc>
                <a:spcPct val="90000"/>
              </a:lnSpc>
            </a:pPr>
            <a:r>
              <a:rPr lang="en-US" sz="2000" b="1" dirty="0" smtClean="0">
                <a:solidFill>
                  <a:srgbClr val="FFFF00"/>
                </a:solidFill>
                <a:latin typeface="Times New Roman" pitchFamily="18" charset="0"/>
                <a:cs typeface="Times New Roman" pitchFamily="18" charset="0"/>
              </a:rPr>
              <a:t>(a) The spectrogram of the NSEE depending on effective radiated power (ERP) on 26 October 2021. HF pump wave with the X-mode </a:t>
            </a:r>
            <a:r>
              <a:rPr lang="en-US" sz="2000" b="1" dirty="0" err="1" smtClean="0">
                <a:solidFill>
                  <a:srgbClr val="FFFF00"/>
                </a:solidFill>
                <a:latin typeface="Times New Roman" pitchFamily="18" charset="0"/>
                <a:cs typeface="Times New Roman" pitchFamily="18" charset="0"/>
              </a:rPr>
              <a:t>p.olarization</a:t>
            </a:r>
            <a:r>
              <a:rPr lang="en-US" sz="2000" b="1" dirty="0" smtClean="0">
                <a:solidFill>
                  <a:srgbClr val="FFFF00"/>
                </a:solidFill>
                <a:latin typeface="Times New Roman" pitchFamily="18" charset="0"/>
                <a:cs typeface="Times New Roman" pitchFamily="18" charset="0"/>
              </a:rPr>
              <a:t> was radiated at </a:t>
            </a:r>
            <a:r>
              <a:rPr lang="en-US" sz="2000" b="1" dirty="0" err="1" smtClean="0">
                <a:solidFill>
                  <a:srgbClr val="FFFF00"/>
                </a:solidFill>
                <a:latin typeface="Times New Roman" pitchFamily="18" charset="0"/>
                <a:cs typeface="Times New Roman" pitchFamily="18" charset="0"/>
              </a:rPr>
              <a:t>fH</a:t>
            </a:r>
            <a:r>
              <a:rPr lang="en-US" sz="2000" b="1" dirty="0" smtClean="0">
                <a:solidFill>
                  <a:srgbClr val="FFFF00"/>
                </a:solidFill>
                <a:latin typeface="Times New Roman" pitchFamily="18" charset="0"/>
                <a:cs typeface="Times New Roman" pitchFamily="18" charset="0"/>
              </a:rPr>
              <a:t> = 5423 MHz towards the MZ   by pulses of 2 min on, 2 min off. ERP was changed from 55 MW to 350 MW and then returned to 55 MW.</a:t>
            </a:r>
          </a:p>
          <a:p>
            <a:pPr algn="just">
              <a:lnSpc>
                <a:spcPct val="90000"/>
              </a:lnSpc>
            </a:pPr>
            <a:r>
              <a:rPr lang="en-US" sz="2000" b="1" dirty="0" smtClean="0">
                <a:solidFill>
                  <a:srgbClr val="FFFF00"/>
                </a:solidFill>
                <a:latin typeface="Times New Roman" pitchFamily="18" charset="0"/>
                <a:cs typeface="Times New Roman" pitchFamily="18" charset="0"/>
              </a:rPr>
              <a:t>(b) NSEE spectra for different ERP on 26 October 2021</a:t>
            </a:r>
            <a:r>
              <a:rPr lang="en-US" sz="2000" b="1" dirty="0" smtClean="0">
                <a:solidFill>
                  <a:srgbClr val="FFFF00"/>
                </a:solidFill>
              </a:rPr>
              <a:t> recorded at a distance of 1200 km from the EISCAT/Heating .</a:t>
            </a:r>
            <a:r>
              <a:rPr lang="en-US" sz="2000" dirty="0" smtClean="0">
                <a:solidFill>
                  <a:srgbClr val="FFFF00"/>
                </a:solidFill>
                <a:latin typeface="Times New Roman" pitchFamily="18" charset="0"/>
                <a:cs typeface="Times New Roman" pitchFamily="18" charset="0"/>
              </a:rPr>
              <a:t>  </a:t>
            </a:r>
            <a:endParaRPr lang="ru-RU" sz="2000" dirty="0">
              <a:solidFill>
                <a:srgbClr val="FFFF00"/>
              </a:solidFill>
              <a:latin typeface="Times New Roman" pitchFamily="18" charset="0"/>
              <a:cs typeface="Times New Roman" pitchFamily="18" charset="0"/>
            </a:endParaRPr>
          </a:p>
        </p:txBody>
      </p:sp>
      <p:pic>
        <p:nvPicPr>
          <p:cNvPr id="6" name="Содержимое 5" descr="Рис6.jpg"/>
          <p:cNvPicPr>
            <a:picLocks noGrp="1" noChangeAspect="1"/>
          </p:cNvPicPr>
          <p:nvPr>
            <p:ph sz="half" idx="1"/>
          </p:nvPr>
        </p:nvPicPr>
        <p:blipFill>
          <a:blip r:embed="rId2" cstate="print"/>
          <a:stretch>
            <a:fillRect/>
          </a:stretch>
        </p:blipFill>
        <p:spPr>
          <a:xfrm>
            <a:off x="285720" y="642924"/>
            <a:ext cx="4000528" cy="414340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b="1" smtClean="0">
                <a:solidFill>
                  <a:srgbClr val="FFFF00"/>
                </a:solidFill>
              </a:rPr>
              <a:t>Stimulated Ion Bernstein Scatter</a:t>
            </a:r>
            <a:r>
              <a:rPr lang="ru-RU" sz="3200" b="1" smtClean="0">
                <a:solidFill>
                  <a:srgbClr val="FFFF00"/>
                </a:solidFill>
              </a:rPr>
              <a:t> (</a:t>
            </a:r>
            <a:r>
              <a:rPr lang="en-US" sz="3200" b="1" smtClean="0">
                <a:solidFill>
                  <a:srgbClr val="FFFF00"/>
                </a:solidFill>
              </a:rPr>
              <a:t>SIBS)</a:t>
            </a:r>
          </a:p>
        </p:txBody>
      </p:sp>
      <p:sp>
        <p:nvSpPr>
          <p:cNvPr id="12291" name="Text Box 3"/>
          <p:cNvSpPr txBox="1">
            <a:spLocks noChangeArrowheads="1"/>
          </p:cNvSpPr>
          <p:nvPr/>
        </p:nvSpPr>
        <p:spPr bwMode="auto">
          <a:xfrm>
            <a:off x="1219200" y="2114551"/>
            <a:ext cx="914400" cy="461665"/>
          </a:xfrm>
          <a:prstGeom prst="rect">
            <a:avLst/>
          </a:prstGeom>
          <a:noFill/>
          <a:ln w="28575">
            <a:solidFill>
              <a:schemeClr val="accent2"/>
            </a:solidFill>
            <a:miter lim="800000"/>
            <a:headEnd/>
            <a:tailEnd/>
          </a:ln>
        </p:spPr>
        <p:txBody>
          <a:bodyPr>
            <a:spAutoFit/>
          </a:bodyPr>
          <a:lstStyle/>
          <a:p>
            <a:pPr algn="ctr">
              <a:spcBef>
                <a:spcPct val="50000"/>
              </a:spcBef>
            </a:pPr>
            <a:r>
              <a:rPr lang="en-US" sz="2400" dirty="0" smtClean="0">
                <a:solidFill>
                  <a:srgbClr val="CC0000"/>
                </a:solidFill>
              </a:rPr>
              <a:t>EM</a:t>
            </a:r>
            <a:endParaRPr lang="en-US" sz="2400" dirty="0">
              <a:solidFill>
                <a:srgbClr val="CC0000"/>
              </a:solidFill>
            </a:endParaRPr>
          </a:p>
        </p:txBody>
      </p:sp>
      <p:sp>
        <p:nvSpPr>
          <p:cNvPr id="12292" name="Text Box 4"/>
          <p:cNvSpPr txBox="1">
            <a:spLocks noChangeArrowheads="1"/>
          </p:cNvSpPr>
          <p:nvPr/>
        </p:nvSpPr>
        <p:spPr bwMode="auto">
          <a:xfrm>
            <a:off x="2071689" y="2143126"/>
            <a:ext cx="46037" cy="461665"/>
          </a:xfrm>
          <a:prstGeom prst="rect">
            <a:avLst/>
          </a:prstGeom>
          <a:noFill/>
          <a:ln w="28575">
            <a:solidFill>
              <a:schemeClr val="accent2"/>
            </a:solidFill>
            <a:miter lim="800000"/>
            <a:headEnd/>
            <a:tailEnd/>
          </a:ln>
        </p:spPr>
        <p:txBody>
          <a:bodyPr>
            <a:spAutoFit/>
          </a:bodyPr>
          <a:lstStyle/>
          <a:p>
            <a:pPr algn="ctr">
              <a:spcBef>
                <a:spcPct val="50000"/>
              </a:spcBef>
            </a:pPr>
            <a:endParaRPr lang="en-US" sz="2400">
              <a:solidFill>
                <a:srgbClr val="CC0099"/>
              </a:solidFill>
            </a:endParaRPr>
          </a:p>
        </p:txBody>
      </p:sp>
      <p:cxnSp>
        <p:nvCxnSpPr>
          <p:cNvPr id="12293" name="AutoShape 5"/>
          <p:cNvCxnSpPr>
            <a:cxnSpLocks noChangeShapeType="1"/>
            <a:stCxn id="12291" idx="3"/>
            <a:endCxn id="12292" idx="3"/>
          </p:cNvCxnSpPr>
          <p:nvPr/>
        </p:nvCxnSpPr>
        <p:spPr bwMode="auto">
          <a:xfrm flipH="1">
            <a:off x="2117726" y="2345384"/>
            <a:ext cx="15874" cy="28575"/>
          </a:xfrm>
          <a:prstGeom prst="straightConnector1">
            <a:avLst/>
          </a:prstGeom>
          <a:noFill/>
          <a:ln w="9525">
            <a:solidFill>
              <a:schemeClr val="tx1"/>
            </a:solidFill>
            <a:round/>
            <a:headEnd/>
            <a:tailEnd type="triangle" w="med" len="med"/>
          </a:ln>
        </p:spPr>
      </p:cxnSp>
      <p:sp>
        <p:nvSpPr>
          <p:cNvPr id="12294" name="Text Box 6"/>
          <p:cNvSpPr txBox="1">
            <a:spLocks noChangeArrowheads="1"/>
          </p:cNvSpPr>
          <p:nvPr/>
        </p:nvSpPr>
        <p:spPr bwMode="auto">
          <a:xfrm>
            <a:off x="4419600" y="1635919"/>
            <a:ext cx="838200" cy="461665"/>
          </a:xfrm>
          <a:prstGeom prst="rect">
            <a:avLst/>
          </a:prstGeom>
          <a:noFill/>
          <a:ln w="28575">
            <a:solidFill>
              <a:schemeClr val="accent2"/>
            </a:solidFill>
            <a:miter lim="800000"/>
            <a:headEnd/>
            <a:tailEnd/>
          </a:ln>
        </p:spPr>
        <p:txBody>
          <a:bodyPr>
            <a:spAutoFit/>
          </a:bodyPr>
          <a:lstStyle/>
          <a:p>
            <a:pPr algn="ctr">
              <a:spcBef>
                <a:spcPct val="50000"/>
              </a:spcBef>
            </a:pPr>
            <a:r>
              <a:rPr lang="en-US" sz="2400">
                <a:solidFill>
                  <a:srgbClr val="800080"/>
                </a:solidFill>
              </a:rPr>
              <a:t>IB1</a:t>
            </a:r>
          </a:p>
        </p:txBody>
      </p:sp>
      <p:sp>
        <p:nvSpPr>
          <p:cNvPr id="12295" name="Text Box 7"/>
          <p:cNvSpPr txBox="1">
            <a:spLocks noChangeArrowheads="1"/>
          </p:cNvSpPr>
          <p:nvPr/>
        </p:nvSpPr>
        <p:spPr bwMode="auto">
          <a:xfrm>
            <a:off x="4419600" y="2664619"/>
            <a:ext cx="990600" cy="461665"/>
          </a:xfrm>
          <a:prstGeom prst="rect">
            <a:avLst/>
          </a:prstGeom>
          <a:noFill/>
          <a:ln w="28575">
            <a:solidFill>
              <a:schemeClr val="accent2"/>
            </a:solidFill>
            <a:miter lim="800000"/>
            <a:headEnd/>
            <a:tailEnd/>
          </a:ln>
        </p:spPr>
        <p:txBody>
          <a:bodyPr>
            <a:spAutoFit/>
          </a:bodyPr>
          <a:lstStyle/>
          <a:p>
            <a:pPr algn="ctr">
              <a:spcBef>
                <a:spcPct val="50000"/>
              </a:spcBef>
            </a:pPr>
            <a:r>
              <a:rPr lang="en-US" sz="2400">
                <a:solidFill>
                  <a:srgbClr val="CC0099"/>
                </a:solidFill>
              </a:rPr>
              <a:t>EB1</a:t>
            </a:r>
          </a:p>
        </p:txBody>
      </p:sp>
      <p:cxnSp>
        <p:nvCxnSpPr>
          <p:cNvPr id="12296" name="AutoShape 8"/>
          <p:cNvCxnSpPr>
            <a:cxnSpLocks noChangeShapeType="1"/>
          </p:cNvCxnSpPr>
          <p:nvPr/>
        </p:nvCxnSpPr>
        <p:spPr bwMode="auto">
          <a:xfrm flipV="1">
            <a:off x="2071689" y="1821657"/>
            <a:ext cx="2301875" cy="497681"/>
          </a:xfrm>
          <a:prstGeom prst="straightConnector1">
            <a:avLst/>
          </a:prstGeom>
          <a:noFill/>
          <a:ln w="9525">
            <a:solidFill>
              <a:schemeClr val="tx1"/>
            </a:solidFill>
            <a:round/>
            <a:headEnd/>
            <a:tailEnd type="triangle" w="med" len="med"/>
          </a:ln>
        </p:spPr>
      </p:cxnSp>
      <p:cxnSp>
        <p:nvCxnSpPr>
          <p:cNvPr id="12297" name="AutoShape 9"/>
          <p:cNvCxnSpPr>
            <a:cxnSpLocks noChangeShapeType="1"/>
            <a:stCxn id="12292" idx="3"/>
            <a:endCxn id="12295" idx="1"/>
          </p:cNvCxnSpPr>
          <p:nvPr/>
        </p:nvCxnSpPr>
        <p:spPr bwMode="auto">
          <a:xfrm>
            <a:off x="2117726" y="2373959"/>
            <a:ext cx="2301874" cy="521493"/>
          </a:xfrm>
          <a:prstGeom prst="straightConnector1">
            <a:avLst/>
          </a:prstGeom>
          <a:noFill/>
          <a:ln w="9525">
            <a:solidFill>
              <a:schemeClr val="tx1"/>
            </a:solidFill>
            <a:round/>
            <a:headEnd/>
            <a:tailEnd type="triangle" w="med" len="med"/>
          </a:ln>
        </p:spPr>
      </p:cxnSp>
      <p:sp>
        <p:nvSpPr>
          <p:cNvPr id="12298" name="Text Box 10"/>
          <p:cNvSpPr txBox="1">
            <a:spLocks noChangeArrowheads="1"/>
          </p:cNvSpPr>
          <p:nvPr/>
        </p:nvSpPr>
        <p:spPr bwMode="auto">
          <a:xfrm>
            <a:off x="5991225" y="2182417"/>
            <a:ext cx="838200" cy="461665"/>
          </a:xfrm>
          <a:prstGeom prst="rect">
            <a:avLst/>
          </a:prstGeom>
          <a:noFill/>
          <a:ln w="28575">
            <a:solidFill>
              <a:schemeClr val="accent2"/>
            </a:solidFill>
            <a:miter lim="800000"/>
            <a:headEnd/>
            <a:tailEnd/>
          </a:ln>
        </p:spPr>
        <p:txBody>
          <a:bodyPr>
            <a:spAutoFit/>
          </a:bodyPr>
          <a:lstStyle/>
          <a:p>
            <a:pPr algn="ctr">
              <a:spcBef>
                <a:spcPct val="50000"/>
              </a:spcBef>
            </a:pPr>
            <a:r>
              <a:rPr lang="en-US" sz="2400">
                <a:solidFill>
                  <a:srgbClr val="800080"/>
                </a:solidFill>
              </a:rPr>
              <a:t>IB2</a:t>
            </a:r>
          </a:p>
        </p:txBody>
      </p:sp>
      <p:sp>
        <p:nvSpPr>
          <p:cNvPr id="12299" name="Text Box 11"/>
          <p:cNvSpPr txBox="1">
            <a:spLocks noChangeArrowheads="1"/>
          </p:cNvSpPr>
          <p:nvPr/>
        </p:nvSpPr>
        <p:spPr bwMode="auto">
          <a:xfrm>
            <a:off x="5991226" y="3211116"/>
            <a:ext cx="942975" cy="461665"/>
          </a:xfrm>
          <a:prstGeom prst="rect">
            <a:avLst/>
          </a:prstGeom>
          <a:noFill/>
          <a:ln w="28575">
            <a:solidFill>
              <a:schemeClr val="accent2"/>
            </a:solidFill>
            <a:miter lim="800000"/>
            <a:headEnd/>
            <a:tailEnd/>
          </a:ln>
        </p:spPr>
        <p:txBody>
          <a:bodyPr>
            <a:spAutoFit/>
          </a:bodyPr>
          <a:lstStyle/>
          <a:p>
            <a:pPr algn="ctr">
              <a:spcBef>
                <a:spcPct val="50000"/>
              </a:spcBef>
            </a:pPr>
            <a:r>
              <a:rPr lang="en-US" sz="2400">
                <a:solidFill>
                  <a:srgbClr val="CC0099"/>
                </a:solidFill>
              </a:rPr>
              <a:t>EB2</a:t>
            </a:r>
          </a:p>
        </p:txBody>
      </p:sp>
      <p:cxnSp>
        <p:nvCxnSpPr>
          <p:cNvPr id="12300" name="AutoShape 12"/>
          <p:cNvCxnSpPr>
            <a:cxnSpLocks noChangeShapeType="1"/>
            <a:stCxn id="12295" idx="3"/>
            <a:endCxn id="12298" idx="1"/>
          </p:cNvCxnSpPr>
          <p:nvPr/>
        </p:nvCxnSpPr>
        <p:spPr bwMode="auto">
          <a:xfrm flipV="1">
            <a:off x="5410200" y="2413250"/>
            <a:ext cx="581025" cy="482202"/>
          </a:xfrm>
          <a:prstGeom prst="straightConnector1">
            <a:avLst/>
          </a:prstGeom>
          <a:noFill/>
          <a:ln w="9525">
            <a:solidFill>
              <a:schemeClr val="tx1"/>
            </a:solidFill>
            <a:round/>
            <a:headEnd/>
            <a:tailEnd type="triangle" w="med" len="med"/>
          </a:ln>
        </p:spPr>
      </p:cxnSp>
      <p:cxnSp>
        <p:nvCxnSpPr>
          <p:cNvPr id="12301" name="AutoShape 13"/>
          <p:cNvCxnSpPr>
            <a:cxnSpLocks noChangeShapeType="1"/>
            <a:stCxn id="12295" idx="3"/>
            <a:endCxn id="12299" idx="1"/>
          </p:cNvCxnSpPr>
          <p:nvPr/>
        </p:nvCxnSpPr>
        <p:spPr bwMode="auto">
          <a:xfrm>
            <a:off x="5410200" y="2895452"/>
            <a:ext cx="581026" cy="546497"/>
          </a:xfrm>
          <a:prstGeom prst="straightConnector1">
            <a:avLst/>
          </a:prstGeom>
          <a:noFill/>
          <a:ln w="9525">
            <a:solidFill>
              <a:schemeClr val="tx1"/>
            </a:solidFill>
            <a:round/>
            <a:headEnd/>
            <a:tailEnd type="triangle" w="med" len="med"/>
          </a:ln>
        </p:spPr>
      </p:cxnSp>
      <p:sp>
        <p:nvSpPr>
          <p:cNvPr id="12302" name="Text Box 14"/>
          <p:cNvSpPr txBox="1">
            <a:spLocks noChangeArrowheads="1"/>
          </p:cNvSpPr>
          <p:nvPr/>
        </p:nvSpPr>
        <p:spPr bwMode="auto">
          <a:xfrm>
            <a:off x="4452938" y="3543301"/>
            <a:ext cx="914400" cy="461665"/>
          </a:xfrm>
          <a:prstGeom prst="rect">
            <a:avLst/>
          </a:prstGeom>
          <a:noFill/>
          <a:ln w="28575">
            <a:solidFill>
              <a:schemeClr val="accent2"/>
            </a:solidFill>
            <a:miter lim="800000"/>
            <a:headEnd/>
            <a:tailEnd/>
          </a:ln>
        </p:spPr>
        <p:txBody>
          <a:bodyPr>
            <a:spAutoFit/>
          </a:bodyPr>
          <a:lstStyle/>
          <a:p>
            <a:pPr algn="ctr">
              <a:spcBef>
                <a:spcPct val="50000"/>
              </a:spcBef>
            </a:pPr>
            <a:r>
              <a:rPr lang="en-US" sz="2400">
                <a:solidFill>
                  <a:srgbClr val="008000"/>
                </a:solidFill>
              </a:rPr>
              <a:t>EM1</a:t>
            </a:r>
          </a:p>
        </p:txBody>
      </p:sp>
      <p:sp>
        <p:nvSpPr>
          <p:cNvPr id="12303" name="Text Box 15"/>
          <p:cNvSpPr txBox="1">
            <a:spLocks noChangeArrowheads="1"/>
          </p:cNvSpPr>
          <p:nvPr/>
        </p:nvSpPr>
        <p:spPr bwMode="auto">
          <a:xfrm>
            <a:off x="6005513" y="4136232"/>
            <a:ext cx="914400" cy="461665"/>
          </a:xfrm>
          <a:prstGeom prst="rect">
            <a:avLst/>
          </a:prstGeom>
          <a:noFill/>
          <a:ln w="28575">
            <a:solidFill>
              <a:schemeClr val="accent2"/>
            </a:solidFill>
            <a:miter lim="800000"/>
            <a:headEnd/>
            <a:tailEnd/>
          </a:ln>
        </p:spPr>
        <p:txBody>
          <a:bodyPr>
            <a:spAutoFit/>
          </a:bodyPr>
          <a:lstStyle/>
          <a:p>
            <a:pPr algn="ctr">
              <a:spcBef>
                <a:spcPct val="50000"/>
              </a:spcBef>
            </a:pPr>
            <a:r>
              <a:rPr lang="en-US" sz="2400">
                <a:solidFill>
                  <a:srgbClr val="008000"/>
                </a:solidFill>
              </a:rPr>
              <a:t>EM2</a:t>
            </a:r>
          </a:p>
        </p:txBody>
      </p:sp>
      <p:cxnSp>
        <p:nvCxnSpPr>
          <p:cNvPr id="12304" name="AutoShape 16"/>
          <p:cNvCxnSpPr>
            <a:cxnSpLocks noChangeShapeType="1"/>
            <a:stCxn id="12295" idx="2"/>
            <a:endCxn id="12302" idx="0"/>
          </p:cNvCxnSpPr>
          <p:nvPr/>
        </p:nvCxnSpPr>
        <p:spPr bwMode="auto">
          <a:xfrm rot="5400000">
            <a:off x="4704011" y="3332411"/>
            <a:ext cx="417017" cy="4762"/>
          </a:xfrm>
          <a:prstGeom prst="straightConnector1">
            <a:avLst/>
          </a:prstGeom>
          <a:noFill/>
          <a:ln w="9525">
            <a:solidFill>
              <a:schemeClr val="tx1"/>
            </a:solidFill>
            <a:round/>
            <a:headEnd/>
            <a:tailEnd type="triangle" w="med" len="med"/>
          </a:ln>
        </p:spPr>
      </p:cxnSp>
      <p:cxnSp>
        <p:nvCxnSpPr>
          <p:cNvPr id="12305" name="AutoShape 17"/>
          <p:cNvCxnSpPr>
            <a:cxnSpLocks noChangeShapeType="1"/>
            <a:stCxn id="12299" idx="2"/>
            <a:endCxn id="12303" idx="0"/>
          </p:cNvCxnSpPr>
          <p:nvPr/>
        </p:nvCxnSpPr>
        <p:spPr bwMode="auto">
          <a:xfrm rot="5400000">
            <a:off x="6230989" y="3904506"/>
            <a:ext cx="463451" cy="1"/>
          </a:xfrm>
          <a:prstGeom prst="straightConnector1">
            <a:avLst/>
          </a:prstGeom>
          <a:noFill/>
          <a:ln w="9525">
            <a:solidFill>
              <a:schemeClr val="tx1"/>
            </a:solidFill>
            <a:round/>
            <a:headEnd/>
            <a:tailEnd type="triangle" w="med" len="med"/>
          </a:ln>
        </p:spPr>
      </p:cxnSp>
      <p:sp>
        <p:nvSpPr>
          <p:cNvPr id="12306" name="Text Box 19"/>
          <p:cNvSpPr txBox="1">
            <a:spLocks noChangeArrowheads="1"/>
          </p:cNvSpPr>
          <p:nvPr/>
        </p:nvSpPr>
        <p:spPr bwMode="auto">
          <a:xfrm>
            <a:off x="4267200" y="3153966"/>
            <a:ext cx="685800" cy="369332"/>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FAI</a:t>
            </a:r>
          </a:p>
        </p:txBody>
      </p:sp>
      <p:sp>
        <p:nvSpPr>
          <p:cNvPr id="12307" name="Text Box 20"/>
          <p:cNvSpPr txBox="1">
            <a:spLocks noChangeArrowheads="1"/>
          </p:cNvSpPr>
          <p:nvPr/>
        </p:nvSpPr>
        <p:spPr bwMode="auto">
          <a:xfrm>
            <a:off x="5867400" y="3714750"/>
            <a:ext cx="685800" cy="369332"/>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FAI</a:t>
            </a:r>
          </a:p>
        </p:txBody>
      </p:sp>
      <p:sp>
        <p:nvSpPr>
          <p:cNvPr id="12308" name="Text Box 21"/>
          <p:cNvSpPr txBox="1">
            <a:spLocks noChangeArrowheads="1"/>
          </p:cNvSpPr>
          <p:nvPr/>
        </p:nvSpPr>
        <p:spPr bwMode="auto">
          <a:xfrm>
            <a:off x="4495800" y="3886200"/>
            <a:ext cx="838200" cy="338554"/>
          </a:xfrm>
          <a:prstGeom prst="rect">
            <a:avLst/>
          </a:prstGeom>
          <a:noFill/>
          <a:ln w="9525">
            <a:noFill/>
            <a:miter lim="800000"/>
            <a:headEnd/>
            <a:tailEnd/>
          </a:ln>
        </p:spPr>
        <p:txBody>
          <a:bodyPr>
            <a:spAutoFit/>
          </a:bodyPr>
          <a:lstStyle/>
          <a:p>
            <a:pPr algn="ctr">
              <a:spcBef>
                <a:spcPct val="50000"/>
              </a:spcBef>
            </a:pPr>
            <a:r>
              <a:rPr lang="en-US" sz="1600" b="1">
                <a:solidFill>
                  <a:srgbClr val="FFFF00"/>
                </a:solidFill>
              </a:rPr>
              <a:t>SIBS1</a:t>
            </a:r>
          </a:p>
        </p:txBody>
      </p:sp>
      <p:sp>
        <p:nvSpPr>
          <p:cNvPr id="12309" name="Text Box 22"/>
          <p:cNvSpPr txBox="1">
            <a:spLocks noChangeArrowheads="1"/>
          </p:cNvSpPr>
          <p:nvPr/>
        </p:nvSpPr>
        <p:spPr bwMode="auto">
          <a:xfrm>
            <a:off x="6045200" y="4468416"/>
            <a:ext cx="838200" cy="338554"/>
          </a:xfrm>
          <a:prstGeom prst="rect">
            <a:avLst/>
          </a:prstGeom>
          <a:noFill/>
          <a:ln w="9525">
            <a:noFill/>
            <a:miter lim="800000"/>
            <a:headEnd/>
            <a:tailEnd/>
          </a:ln>
        </p:spPr>
        <p:txBody>
          <a:bodyPr>
            <a:spAutoFit/>
          </a:bodyPr>
          <a:lstStyle/>
          <a:p>
            <a:pPr algn="ctr">
              <a:spcBef>
                <a:spcPct val="50000"/>
              </a:spcBef>
            </a:pPr>
            <a:r>
              <a:rPr lang="en-US" sz="1600" b="1">
                <a:solidFill>
                  <a:srgbClr val="FFFF00"/>
                </a:solidFill>
              </a:rPr>
              <a:t>SIBS2</a:t>
            </a:r>
          </a:p>
        </p:txBody>
      </p:sp>
      <p:sp>
        <p:nvSpPr>
          <p:cNvPr id="12310" name="Text Box 23"/>
          <p:cNvSpPr txBox="1">
            <a:spLocks noChangeArrowheads="1"/>
          </p:cNvSpPr>
          <p:nvPr/>
        </p:nvSpPr>
        <p:spPr bwMode="auto">
          <a:xfrm>
            <a:off x="2928938" y="2196704"/>
            <a:ext cx="685800" cy="369332"/>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PD</a:t>
            </a:r>
          </a:p>
        </p:txBody>
      </p:sp>
      <p:sp>
        <p:nvSpPr>
          <p:cNvPr id="12311" name="Text Box 24"/>
          <p:cNvSpPr txBox="1">
            <a:spLocks noChangeArrowheads="1"/>
          </p:cNvSpPr>
          <p:nvPr/>
        </p:nvSpPr>
        <p:spPr bwMode="auto">
          <a:xfrm>
            <a:off x="5397500" y="2715816"/>
            <a:ext cx="685800" cy="369332"/>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PD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803752"/>
            <a:ext cx="6705600" cy="757130"/>
          </a:xfrm>
          <a:prstGeom prst="rect">
            <a:avLst/>
          </a:prstGeom>
        </p:spPr>
        <p:txBody>
          <a:bodyPr wrap="square">
            <a:spAutoFit/>
          </a:bodyPr>
          <a:lstStyle/>
          <a:p>
            <a:pPr algn="just">
              <a:lnSpc>
                <a:spcPct val="80000"/>
              </a:lnSpc>
              <a:buFont typeface="Arial" pitchFamily="34" charset="0"/>
              <a:buChar char="•"/>
            </a:pPr>
            <a:r>
              <a:rPr lang="en-US" dirty="0" smtClean="0">
                <a:cs typeface="Arial" pitchFamily="34" charset="0"/>
              </a:rPr>
              <a:t>  </a:t>
            </a:r>
            <a:r>
              <a:rPr lang="en-US" dirty="0" smtClean="0">
                <a:solidFill>
                  <a:srgbClr val="FFFF00"/>
                </a:solidFill>
                <a:cs typeface="Arial" pitchFamily="34" charset="0"/>
              </a:rPr>
              <a:t>A high power electromagnetic wave from a ground transmitter can act as a pump to excite a pair of growing waves through the parametric decay instability.</a:t>
            </a:r>
          </a:p>
        </p:txBody>
      </p:sp>
      <p:grpSp>
        <p:nvGrpSpPr>
          <p:cNvPr id="2" name="Group 6"/>
          <p:cNvGrpSpPr/>
          <p:nvPr/>
        </p:nvGrpSpPr>
        <p:grpSpPr>
          <a:xfrm>
            <a:off x="3124200" y="1885951"/>
            <a:ext cx="4648200" cy="2038839"/>
            <a:chOff x="1828800" y="3200400"/>
            <a:chExt cx="5562600" cy="3253988"/>
          </a:xfrm>
        </p:grpSpPr>
        <p:sp>
          <p:nvSpPr>
            <p:cNvPr id="8" name="Text Box 3"/>
            <p:cNvSpPr txBox="1">
              <a:spLocks noChangeArrowheads="1"/>
            </p:cNvSpPr>
            <p:nvPr/>
          </p:nvSpPr>
          <p:spPr bwMode="auto">
            <a:xfrm>
              <a:off x="1828800" y="4371974"/>
              <a:ext cx="914400" cy="589454"/>
            </a:xfrm>
            <a:prstGeom prst="rect">
              <a:avLst/>
            </a:prstGeom>
            <a:noFill/>
            <a:ln w="28575">
              <a:solidFill>
                <a:schemeClr val="accent2"/>
              </a:solidFill>
              <a:miter lim="800000"/>
              <a:headEnd/>
              <a:tailEnd/>
            </a:ln>
          </p:spPr>
          <p:txBody>
            <a:bodyPr>
              <a:spAutoFit/>
            </a:bodyPr>
            <a:lstStyle/>
            <a:p>
              <a:pPr algn="ctr">
                <a:spcBef>
                  <a:spcPct val="50000"/>
                </a:spcBef>
              </a:pPr>
              <a:r>
                <a:rPr lang="en-US" dirty="0" smtClean="0">
                  <a:solidFill>
                    <a:srgbClr val="FF0000"/>
                  </a:solidFill>
                  <a:latin typeface="Calibri" pitchFamily="34" charset="0"/>
                </a:rPr>
                <a:t>EM</a:t>
              </a:r>
              <a:endParaRPr lang="en-US" dirty="0">
                <a:solidFill>
                  <a:srgbClr val="FF0000"/>
                </a:solidFill>
                <a:latin typeface="Calibri" pitchFamily="34" charset="0"/>
              </a:endParaRPr>
            </a:p>
          </p:txBody>
        </p:sp>
        <p:sp>
          <p:nvSpPr>
            <p:cNvPr id="9" name="Text Box 4"/>
            <p:cNvSpPr txBox="1">
              <a:spLocks noChangeArrowheads="1"/>
            </p:cNvSpPr>
            <p:nvPr/>
          </p:nvSpPr>
          <p:spPr bwMode="auto">
            <a:xfrm>
              <a:off x="3505200" y="3657600"/>
              <a:ext cx="838200" cy="1031545"/>
            </a:xfrm>
            <a:prstGeom prst="rect">
              <a:avLst/>
            </a:prstGeom>
            <a:noFill/>
            <a:ln w="28575">
              <a:solidFill>
                <a:schemeClr val="accent2"/>
              </a:solidFill>
              <a:miter lim="800000"/>
              <a:headEnd/>
              <a:tailEnd/>
            </a:ln>
          </p:spPr>
          <p:txBody>
            <a:bodyPr>
              <a:spAutoFit/>
            </a:bodyPr>
            <a:lstStyle/>
            <a:p>
              <a:pPr algn="ctr">
                <a:spcBef>
                  <a:spcPct val="50000"/>
                </a:spcBef>
              </a:pPr>
              <a:r>
                <a:rPr lang="en-US" dirty="0">
                  <a:solidFill>
                    <a:srgbClr val="FFFF00"/>
                  </a:solidFill>
                  <a:latin typeface="Calibri" pitchFamily="34" charset="0"/>
                </a:rPr>
                <a:t>ES wave </a:t>
              </a:r>
            </a:p>
          </p:txBody>
        </p:sp>
        <p:sp>
          <p:nvSpPr>
            <p:cNvPr id="10" name="Text Box 5"/>
            <p:cNvSpPr txBox="1">
              <a:spLocks noChangeArrowheads="1"/>
            </p:cNvSpPr>
            <p:nvPr/>
          </p:nvSpPr>
          <p:spPr bwMode="auto">
            <a:xfrm>
              <a:off x="3428999" y="5181600"/>
              <a:ext cx="990600" cy="589454"/>
            </a:xfrm>
            <a:prstGeom prst="rect">
              <a:avLst/>
            </a:prstGeom>
            <a:noFill/>
            <a:ln w="28575">
              <a:solidFill>
                <a:schemeClr val="accent2"/>
              </a:solidFill>
              <a:miter lim="800000"/>
              <a:headEnd/>
              <a:tailEnd/>
            </a:ln>
          </p:spPr>
          <p:txBody>
            <a:bodyPr>
              <a:spAutoFit/>
            </a:bodyPr>
            <a:lstStyle/>
            <a:p>
              <a:pPr algn="ctr">
                <a:spcBef>
                  <a:spcPct val="50000"/>
                </a:spcBef>
              </a:pPr>
              <a:r>
                <a:rPr lang="en-US" dirty="0" smtClean="0">
                  <a:solidFill>
                    <a:srgbClr val="009900"/>
                  </a:solidFill>
                  <a:latin typeface="Calibri" pitchFamily="34" charset="0"/>
                </a:rPr>
                <a:t>EM1</a:t>
              </a:r>
              <a:endParaRPr lang="en-US" dirty="0">
                <a:solidFill>
                  <a:srgbClr val="009900"/>
                </a:solidFill>
                <a:latin typeface="Calibri" pitchFamily="34" charset="0"/>
              </a:endParaRPr>
            </a:p>
          </p:txBody>
        </p:sp>
        <p:cxnSp>
          <p:nvCxnSpPr>
            <p:cNvPr id="11" name="AutoShape 6"/>
            <p:cNvCxnSpPr>
              <a:cxnSpLocks noChangeShapeType="1"/>
              <a:stCxn id="8" idx="3"/>
              <a:endCxn id="9" idx="1"/>
            </p:cNvCxnSpPr>
            <p:nvPr/>
          </p:nvCxnSpPr>
          <p:spPr bwMode="auto">
            <a:xfrm flipV="1">
              <a:off x="2743200" y="4173373"/>
              <a:ext cx="761999" cy="493329"/>
            </a:xfrm>
            <a:prstGeom prst="straightConnector1">
              <a:avLst/>
            </a:prstGeom>
            <a:noFill/>
            <a:ln w="9525">
              <a:solidFill>
                <a:schemeClr val="tx1"/>
              </a:solidFill>
              <a:round/>
              <a:headEnd/>
              <a:tailEnd type="triangle" w="med" len="med"/>
            </a:ln>
          </p:spPr>
        </p:cxnSp>
        <p:cxnSp>
          <p:nvCxnSpPr>
            <p:cNvPr id="12" name="AutoShape 7"/>
            <p:cNvCxnSpPr>
              <a:cxnSpLocks noChangeShapeType="1"/>
              <a:stCxn id="8" idx="3"/>
              <a:endCxn id="10" idx="1"/>
            </p:cNvCxnSpPr>
            <p:nvPr/>
          </p:nvCxnSpPr>
          <p:spPr bwMode="auto">
            <a:xfrm>
              <a:off x="2743200" y="4666701"/>
              <a:ext cx="685799" cy="809626"/>
            </a:xfrm>
            <a:prstGeom prst="straightConnector1">
              <a:avLst/>
            </a:prstGeom>
            <a:noFill/>
            <a:ln w="9525">
              <a:solidFill>
                <a:schemeClr val="tx1"/>
              </a:solidFill>
              <a:round/>
              <a:headEnd/>
              <a:tailEnd type="triangle" w="med" len="med"/>
            </a:ln>
          </p:spPr>
        </p:cxnSp>
        <p:sp>
          <p:nvSpPr>
            <p:cNvPr id="13" name="Text Box 10"/>
            <p:cNvSpPr txBox="1">
              <a:spLocks noChangeArrowheads="1"/>
            </p:cNvSpPr>
            <p:nvPr/>
          </p:nvSpPr>
          <p:spPr bwMode="auto">
            <a:xfrm>
              <a:off x="4953000" y="3200400"/>
              <a:ext cx="2438400" cy="1473635"/>
            </a:xfrm>
            <a:prstGeom prst="rect">
              <a:avLst/>
            </a:prstGeom>
            <a:noFill/>
            <a:ln w="28575">
              <a:solidFill>
                <a:schemeClr val="accent2"/>
              </a:solidFill>
              <a:miter lim="800000"/>
              <a:headEnd/>
              <a:tailEnd/>
            </a:ln>
          </p:spPr>
          <p:txBody>
            <a:bodyPr>
              <a:spAutoFit/>
            </a:bodyPr>
            <a:lstStyle/>
            <a:p>
              <a:pPr algn="ctr">
                <a:spcBef>
                  <a:spcPct val="50000"/>
                </a:spcBef>
              </a:pPr>
              <a:r>
                <a:rPr lang="en-US" dirty="0" smtClean="0">
                  <a:solidFill>
                    <a:srgbClr val="FFFF00"/>
                  </a:solidFill>
                  <a:latin typeface="Calibri" pitchFamily="34" charset="0"/>
                </a:rPr>
                <a:t>IA wave : propagating along magnetic field</a:t>
              </a:r>
              <a:endParaRPr lang="en-US" dirty="0">
                <a:solidFill>
                  <a:srgbClr val="FFFF00"/>
                </a:solidFill>
                <a:latin typeface="Calibri" pitchFamily="34" charset="0"/>
              </a:endParaRPr>
            </a:p>
          </p:txBody>
        </p:sp>
        <p:sp>
          <p:nvSpPr>
            <p:cNvPr id="14" name="Text Box 11"/>
            <p:cNvSpPr txBox="1">
              <a:spLocks noChangeArrowheads="1"/>
            </p:cNvSpPr>
            <p:nvPr/>
          </p:nvSpPr>
          <p:spPr bwMode="auto">
            <a:xfrm>
              <a:off x="4986338" y="4538662"/>
              <a:ext cx="2405062" cy="1915726"/>
            </a:xfrm>
            <a:prstGeom prst="rect">
              <a:avLst/>
            </a:prstGeom>
            <a:noFill/>
            <a:ln w="28575">
              <a:solidFill>
                <a:schemeClr val="accent2"/>
              </a:solidFill>
              <a:miter lim="800000"/>
              <a:headEnd/>
              <a:tailEnd/>
            </a:ln>
          </p:spPr>
          <p:txBody>
            <a:bodyPr>
              <a:spAutoFit/>
            </a:bodyPr>
            <a:lstStyle/>
            <a:p>
              <a:pPr algn="ctr">
                <a:spcBef>
                  <a:spcPct val="50000"/>
                </a:spcBef>
              </a:pPr>
              <a:r>
                <a:rPr lang="en-US" dirty="0">
                  <a:solidFill>
                    <a:srgbClr val="FFFF00"/>
                  </a:solidFill>
                  <a:latin typeface="Calibri" pitchFamily="34" charset="0"/>
                </a:rPr>
                <a:t>EIC wave:  propagating </a:t>
              </a:r>
              <a:r>
                <a:rPr lang="en-US" dirty="0" smtClean="0">
                  <a:solidFill>
                    <a:srgbClr val="FFFF00"/>
                  </a:solidFill>
                  <a:latin typeface="Calibri" pitchFamily="34" charset="0"/>
                </a:rPr>
                <a:t> perpendicular </a:t>
              </a:r>
              <a:r>
                <a:rPr lang="en-US" dirty="0">
                  <a:solidFill>
                    <a:srgbClr val="FFFF00"/>
                  </a:solidFill>
                  <a:latin typeface="Calibri" pitchFamily="34" charset="0"/>
                </a:rPr>
                <a:t>to the magnetic field</a:t>
              </a:r>
            </a:p>
          </p:txBody>
        </p:sp>
        <p:cxnSp>
          <p:nvCxnSpPr>
            <p:cNvPr id="15" name="AutoShape 12"/>
            <p:cNvCxnSpPr>
              <a:cxnSpLocks noChangeShapeType="1"/>
              <a:stCxn id="9" idx="3"/>
            </p:cNvCxnSpPr>
            <p:nvPr/>
          </p:nvCxnSpPr>
          <p:spPr bwMode="auto">
            <a:xfrm flipV="1">
              <a:off x="4343400" y="3581402"/>
              <a:ext cx="609599" cy="591971"/>
            </a:xfrm>
            <a:prstGeom prst="straightConnector1">
              <a:avLst/>
            </a:prstGeom>
            <a:noFill/>
            <a:ln w="9525">
              <a:solidFill>
                <a:schemeClr val="tx1"/>
              </a:solidFill>
              <a:round/>
              <a:headEnd/>
              <a:tailEnd type="triangle" w="med" len="med"/>
            </a:ln>
          </p:spPr>
        </p:cxnSp>
        <p:cxnSp>
          <p:nvCxnSpPr>
            <p:cNvPr id="16" name="AutoShape 13"/>
            <p:cNvCxnSpPr>
              <a:cxnSpLocks noChangeShapeType="1"/>
              <a:stCxn id="9" idx="3"/>
            </p:cNvCxnSpPr>
            <p:nvPr/>
          </p:nvCxnSpPr>
          <p:spPr bwMode="auto">
            <a:xfrm>
              <a:off x="4343400" y="4173373"/>
              <a:ext cx="642939" cy="1397166"/>
            </a:xfrm>
            <a:prstGeom prst="straightConnector1">
              <a:avLst/>
            </a:prstGeom>
            <a:noFill/>
            <a:ln w="9525">
              <a:solidFill>
                <a:schemeClr val="tx1"/>
              </a:solidFill>
              <a:round/>
              <a:headEnd/>
              <a:tailEnd type="triangle" w="med" len="med"/>
            </a:ln>
          </p:spPr>
        </p:cxnSp>
      </p:grpSp>
      <p:sp>
        <p:nvSpPr>
          <p:cNvPr id="17" name="Rectangle 16"/>
          <p:cNvSpPr/>
          <p:nvPr/>
        </p:nvSpPr>
        <p:spPr>
          <a:xfrm>
            <a:off x="636572" y="2544203"/>
            <a:ext cx="2411429" cy="646331"/>
          </a:xfrm>
          <a:prstGeom prst="rect">
            <a:avLst/>
          </a:prstGeom>
        </p:spPr>
        <p:txBody>
          <a:bodyPr wrap="none">
            <a:spAutoFit/>
          </a:bodyPr>
          <a:lstStyle/>
          <a:p>
            <a:r>
              <a:rPr lang="en-US" dirty="0" smtClean="0">
                <a:solidFill>
                  <a:srgbClr val="FFFF00"/>
                </a:solidFill>
                <a:cs typeface="Arial" pitchFamily="34" charset="0"/>
              </a:rPr>
              <a:t>Magnetized Stimulated </a:t>
            </a:r>
          </a:p>
          <a:p>
            <a:r>
              <a:rPr lang="en-US" dirty="0" err="1" smtClean="0">
                <a:solidFill>
                  <a:srgbClr val="FFFF00"/>
                </a:solidFill>
                <a:cs typeface="Arial" pitchFamily="34" charset="0"/>
              </a:rPr>
              <a:t>Brillouin</a:t>
            </a:r>
            <a:r>
              <a:rPr lang="en-US" dirty="0" smtClean="0">
                <a:solidFill>
                  <a:srgbClr val="FFFF00"/>
                </a:solidFill>
                <a:cs typeface="Arial" pitchFamily="34" charset="0"/>
              </a:rPr>
              <a:t> Scatter (MSBS)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8"/>
            <a:ext cx="7772400" cy="571504"/>
          </a:xfrm>
        </p:spPr>
        <p:txBody>
          <a:bodyPr>
            <a:normAutofit/>
          </a:bodyPr>
          <a:lstStyle/>
          <a:p>
            <a:r>
              <a:rPr lang="en-US" sz="2400" b="1" dirty="0" smtClean="0">
                <a:solidFill>
                  <a:srgbClr val="FFFF00"/>
                </a:solidFill>
                <a:latin typeface="Times New Roman" pitchFamily="18" charset="0"/>
                <a:cs typeface="Times New Roman" pitchFamily="18" charset="0"/>
              </a:rPr>
              <a:t>Summary</a:t>
            </a:r>
            <a:endParaRPr lang="ru-RU" sz="2400" b="1" dirty="0">
              <a:solidFill>
                <a:srgbClr val="FFFF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85786" y="857238"/>
            <a:ext cx="7500990" cy="3857652"/>
          </a:xfrm>
        </p:spPr>
        <p:txBody>
          <a:bodyPr>
            <a:normAutofit/>
          </a:bodyPr>
          <a:lstStyle/>
          <a:p>
            <a:pPr algn="just"/>
            <a:endParaRPr lang="en-US" sz="2000" b="1" dirty="0" smtClean="0">
              <a:solidFill>
                <a:srgbClr val="FFFF00"/>
              </a:solidFill>
              <a:latin typeface="Times New Roman" pitchFamily="18" charset="0"/>
              <a:cs typeface="Times New Roman" pitchFamily="18" charset="0"/>
            </a:endParaRPr>
          </a:p>
          <a:p>
            <a:pPr algn="just"/>
            <a:r>
              <a:rPr lang="en-US" sz="2000" b="1" dirty="0" smtClean="0">
                <a:solidFill>
                  <a:srgbClr val="FFFF00"/>
                </a:solidFill>
              </a:rPr>
              <a:t>In spite of the fact that the excitation of various unexpectedly strong X-mode phenomena in the F region of the high-latitude ionosphere is a repeatable and easily reproducible feature from EISCAT heating, many aspects of the nonlinear interaction between an X-polarized HF pump wave and the </a:t>
            </a:r>
            <a:r>
              <a:rPr lang="en-US" sz="2000" b="1" dirty="0" err="1" smtClean="0">
                <a:solidFill>
                  <a:srgbClr val="FFFF00"/>
                </a:solidFill>
              </a:rPr>
              <a:t>ionospheric</a:t>
            </a:r>
            <a:r>
              <a:rPr lang="en-US" sz="2000" b="1" dirty="0" smtClean="0">
                <a:solidFill>
                  <a:srgbClr val="FFFF00"/>
                </a:solidFill>
              </a:rPr>
              <a:t> plasma still remain poorly understood. Up to the present, an adequate theory describing the interactions between the X-mode HF pump wave and </a:t>
            </a:r>
            <a:r>
              <a:rPr lang="en-US" sz="2000" b="1" dirty="0" err="1" smtClean="0">
                <a:solidFill>
                  <a:srgbClr val="FFFF00"/>
                </a:solidFill>
              </a:rPr>
              <a:t>ionospheric</a:t>
            </a:r>
            <a:r>
              <a:rPr lang="en-US" sz="2000" b="1" dirty="0" smtClean="0">
                <a:solidFill>
                  <a:srgbClr val="FFFF00"/>
                </a:solidFill>
              </a:rPr>
              <a:t> plasma is absent. Further clarification and theoretical background are needed to explain the origin of unusually strong phenomena excited in the </a:t>
            </a:r>
            <a:r>
              <a:rPr lang="en-US" sz="2000" b="1" dirty="0" err="1" smtClean="0">
                <a:solidFill>
                  <a:srgbClr val="FFFF00"/>
                </a:solidFill>
              </a:rPr>
              <a:t>ionospheric</a:t>
            </a:r>
            <a:r>
              <a:rPr lang="en-US" sz="2000" b="1" dirty="0" smtClean="0">
                <a:solidFill>
                  <a:srgbClr val="FFFF00"/>
                </a:solidFill>
              </a:rPr>
              <a:t> </a:t>
            </a:r>
            <a:r>
              <a:rPr lang="en-US" sz="2000" b="1" i="1" dirty="0" smtClean="0">
                <a:solidFill>
                  <a:srgbClr val="FFFF00"/>
                </a:solidFill>
              </a:rPr>
              <a:t>F</a:t>
            </a:r>
            <a:r>
              <a:rPr lang="en-US" sz="2000" b="1" dirty="0" smtClean="0">
                <a:solidFill>
                  <a:srgbClr val="FFFF00"/>
                </a:solidFill>
              </a:rPr>
              <a:t>-region by X-polarized HF pump waves. </a:t>
            </a:r>
            <a:endParaRPr lang="en-US" sz="2000" b="1" dirty="0" smtClean="0">
              <a:solidFill>
                <a:srgbClr val="FFFF00"/>
              </a:solidFill>
              <a:latin typeface="Times New Roman" pitchFamily="18" charset="0"/>
              <a:cs typeface="Times New Roman" pitchFamily="18" charset="0"/>
            </a:endParaRPr>
          </a:p>
          <a:p>
            <a:pPr marL="457200" indent="-457200" algn="just"/>
            <a:endParaRPr lang="en-US" sz="2000" b="1" dirty="0" smtClean="0">
              <a:solidFill>
                <a:srgbClr val="FFFF00"/>
              </a:solidFill>
              <a:latin typeface="Times New Roman" pitchFamily="18" charset="0"/>
              <a:cs typeface="Times New Roman" pitchFamily="18" charset="0"/>
            </a:endParaRPr>
          </a:p>
          <a:p>
            <a:pPr algn="just"/>
            <a:endParaRPr lang="en-US" sz="2000" b="1" dirty="0" smtClean="0">
              <a:solidFill>
                <a:srgbClr val="FFFF00"/>
              </a:solidFill>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idx="4294967295"/>
          </p:nvPr>
        </p:nvSpPr>
        <p:spPr>
          <a:xfrm>
            <a:off x="457200" y="205979"/>
            <a:ext cx="8229600" cy="651259"/>
          </a:xfrm>
        </p:spPr>
        <p:txBody>
          <a:bodyPr>
            <a:normAutofit/>
          </a:bodyPr>
          <a:lstStyle/>
          <a:p>
            <a:r>
              <a:rPr lang="en-US" sz="2400" b="1" dirty="0" smtClean="0">
                <a:solidFill>
                  <a:srgbClr val="FFFF00"/>
                </a:solidFill>
              </a:rPr>
              <a:t>Thrust Areas and Potential Applications</a:t>
            </a:r>
            <a:endParaRPr lang="en-US" sz="2400" b="1" i="1" dirty="0" smtClean="0"/>
          </a:p>
        </p:txBody>
      </p:sp>
      <p:sp>
        <p:nvSpPr>
          <p:cNvPr id="9" name="Content Placeholder 2"/>
          <p:cNvSpPr txBox="1">
            <a:spLocks/>
          </p:cNvSpPr>
          <p:nvPr/>
        </p:nvSpPr>
        <p:spPr bwMode="auto">
          <a:xfrm>
            <a:off x="195264" y="1189435"/>
            <a:ext cx="4681537" cy="1403747"/>
          </a:xfrm>
          <a:prstGeom prst="rect">
            <a:avLst/>
          </a:prstGeom>
          <a:noFill/>
          <a:ln w="9525">
            <a:noFill/>
            <a:miter lim="800000"/>
            <a:headEnd/>
            <a:tailEnd/>
          </a:ln>
        </p:spPr>
        <p:txBody>
          <a:bodyPr/>
          <a:lstStyle/>
          <a:p>
            <a:pPr marL="342900" indent="-342900" algn="l" eaLnBrk="0" hangingPunct="0">
              <a:spcBef>
                <a:spcPct val="20000"/>
              </a:spcBef>
              <a:buFont typeface="Arial" pitchFamily="34" charset="0"/>
              <a:buChar char="•"/>
            </a:pPr>
            <a:r>
              <a:rPr lang="en-US" b="1" i="0" baseline="0" dirty="0">
                <a:solidFill>
                  <a:srgbClr val="FF0000"/>
                </a:solidFill>
              </a:rPr>
              <a:t>Area 3.</a:t>
            </a:r>
            <a:r>
              <a:rPr lang="en-US" sz="1400" b="1" i="0" baseline="0" dirty="0">
                <a:solidFill>
                  <a:srgbClr val="FFFF00"/>
                </a:solidFill>
              </a:rPr>
              <a:t>  Bi-Static Space Radar</a:t>
            </a:r>
          </a:p>
          <a:p>
            <a:pPr marL="742950" lvl="1" indent="-285750" algn="l" eaLnBrk="0" hangingPunct="0">
              <a:spcBef>
                <a:spcPct val="20000"/>
              </a:spcBef>
              <a:buFont typeface="Arial" pitchFamily="34" charset="0"/>
              <a:buChar char="•"/>
            </a:pPr>
            <a:r>
              <a:rPr lang="en-US" sz="1400" b="1" i="0" baseline="0" dirty="0" smtClean="0">
                <a:solidFill>
                  <a:srgbClr val="FFFF00"/>
                </a:solidFill>
              </a:rPr>
              <a:t>Receiver </a:t>
            </a:r>
            <a:r>
              <a:rPr lang="en-US" sz="1400" b="1" i="0" baseline="0" dirty="0">
                <a:solidFill>
                  <a:srgbClr val="FFFF00"/>
                </a:solidFill>
              </a:rPr>
              <a:t>arrays </a:t>
            </a:r>
            <a:r>
              <a:rPr lang="en-US" sz="1400" b="1" i="0" baseline="0" dirty="0" smtClean="0">
                <a:solidFill>
                  <a:srgbClr val="FFFF00"/>
                </a:solidFill>
              </a:rPr>
              <a:t>were installed at </a:t>
            </a:r>
            <a:r>
              <a:rPr lang="en-US" sz="1400" b="1" i="0" baseline="0" dirty="0">
                <a:solidFill>
                  <a:srgbClr val="FFFF00"/>
                </a:solidFill>
              </a:rPr>
              <a:t>Albuquerque, NM to collect backscattered HF signals from space objects.</a:t>
            </a:r>
            <a:endParaRPr lang="en-US" sz="1400" b="1" baseline="0" dirty="0">
              <a:solidFill>
                <a:srgbClr val="FFFF00"/>
              </a:solidFill>
            </a:endParaRPr>
          </a:p>
          <a:p>
            <a:pPr marL="742950" lvl="1" indent="-285750" algn="l" eaLnBrk="0" hangingPunct="0">
              <a:spcBef>
                <a:spcPct val="20000"/>
              </a:spcBef>
              <a:buFont typeface="Arial" pitchFamily="34" charset="0"/>
              <a:buChar char="•"/>
            </a:pPr>
            <a:r>
              <a:rPr lang="en-US" sz="1400" b="1" i="0" baseline="0" dirty="0">
                <a:solidFill>
                  <a:srgbClr val="FFFF00"/>
                </a:solidFill>
              </a:rPr>
              <a:t>Provide space situation awareness (killer asteroid etc..)</a:t>
            </a:r>
          </a:p>
        </p:txBody>
      </p:sp>
      <p:pic>
        <p:nvPicPr>
          <p:cNvPr id="123908" name="Picture 2"/>
          <p:cNvPicPr>
            <a:picLocks noChangeAspect="1" noChangeArrowheads="1"/>
          </p:cNvPicPr>
          <p:nvPr/>
        </p:nvPicPr>
        <p:blipFill>
          <a:blip r:embed="rId2"/>
          <a:srcRect/>
          <a:stretch>
            <a:fillRect/>
          </a:stretch>
        </p:blipFill>
        <p:spPr bwMode="auto">
          <a:xfrm>
            <a:off x="914400" y="2725341"/>
            <a:ext cx="3494088" cy="1671638"/>
          </a:xfrm>
          <a:prstGeom prst="rect">
            <a:avLst/>
          </a:prstGeom>
          <a:noFill/>
          <a:ln w="9525">
            <a:noFill/>
            <a:miter lim="800000"/>
            <a:headEnd/>
            <a:tailEnd/>
          </a:ln>
        </p:spPr>
      </p:pic>
      <p:pic>
        <p:nvPicPr>
          <p:cNvPr id="123909" name="Picture 2"/>
          <p:cNvPicPr>
            <a:picLocks noChangeAspect="1" noChangeArrowheads="1"/>
          </p:cNvPicPr>
          <p:nvPr/>
        </p:nvPicPr>
        <p:blipFill>
          <a:blip r:embed="rId3" cstate="print"/>
          <a:srcRect/>
          <a:stretch>
            <a:fillRect/>
          </a:stretch>
        </p:blipFill>
        <p:spPr bwMode="auto">
          <a:xfrm>
            <a:off x="4905375" y="1051323"/>
            <a:ext cx="4027488" cy="174069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395288" y="53579"/>
            <a:ext cx="8229600" cy="288131"/>
          </a:xfrm>
        </p:spPr>
        <p:txBody>
          <a:bodyPr>
            <a:noAutofit/>
          </a:bodyPr>
          <a:lstStyle/>
          <a:p>
            <a:pPr eaLnBrk="1" hangingPunct="1">
              <a:defRPr/>
            </a:pPr>
            <a:r>
              <a:rPr lang="en-US" sz="20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References</a:t>
            </a:r>
            <a:endParaRPr lang="ru-RU" sz="2000" b="1"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16387" name="Rectangle 3"/>
          <p:cNvSpPr>
            <a:spLocks noGrp="1" noChangeArrowheads="1"/>
          </p:cNvSpPr>
          <p:nvPr>
            <p:ph type="body" idx="4294967295"/>
          </p:nvPr>
        </p:nvSpPr>
        <p:spPr>
          <a:xfrm>
            <a:off x="142876" y="214312"/>
            <a:ext cx="9001125" cy="4929188"/>
          </a:xfrm>
          <a:ln>
            <a:solidFill>
              <a:srgbClr val="FFFF00"/>
            </a:solidFill>
          </a:ln>
        </p:spPr>
        <p:txBody>
          <a:bodyPr>
            <a:normAutofit fontScale="25000" lnSpcReduction="20000"/>
          </a:bodyPr>
          <a:lstStyle/>
          <a:p>
            <a:pPr indent="15875" algn="just">
              <a:buNone/>
              <a:defRPr/>
            </a:pPr>
            <a:endParaRPr lang="en-US" sz="1800" b="1" dirty="0" smtClean="0">
              <a:solidFill>
                <a:srgbClr val="FFFF00"/>
              </a:solidFill>
            </a:endParaRPr>
          </a:p>
          <a:p>
            <a:pPr indent="15875" algn="just">
              <a:buNone/>
              <a:defRPr/>
            </a:pPr>
            <a:r>
              <a:rPr lang="en-US" sz="5600" i="1" dirty="0" err="1" smtClean="0">
                <a:solidFill>
                  <a:srgbClr val="FFFF00"/>
                </a:solidFill>
              </a:rPr>
              <a:t>Gurevich</a:t>
            </a:r>
            <a:r>
              <a:rPr lang="en-US" sz="5600" i="1" dirty="0" smtClean="0">
                <a:solidFill>
                  <a:srgbClr val="FFFF00"/>
                </a:solidFill>
              </a:rPr>
              <a:t>, A. V</a:t>
            </a:r>
            <a:r>
              <a:rPr lang="en-US" sz="5600" dirty="0" smtClean="0">
                <a:solidFill>
                  <a:srgbClr val="FFFF00"/>
                </a:solidFill>
              </a:rPr>
              <a:t>. Nonlinear effects in the ionosphere, </a:t>
            </a:r>
            <a:r>
              <a:rPr lang="en-US" sz="5600" i="1" dirty="0" smtClean="0">
                <a:solidFill>
                  <a:srgbClr val="FFFF00"/>
                </a:solidFill>
              </a:rPr>
              <a:t>Physics-</a:t>
            </a:r>
            <a:r>
              <a:rPr lang="en-US" sz="5600" i="1" dirty="0" err="1" smtClean="0">
                <a:solidFill>
                  <a:srgbClr val="FFFF00"/>
                </a:solidFill>
              </a:rPr>
              <a:t>Uspekhi</a:t>
            </a:r>
            <a:r>
              <a:rPr lang="en-US" sz="5600" i="1" dirty="0" smtClean="0">
                <a:solidFill>
                  <a:srgbClr val="FFFF00"/>
                </a:solidFill>
              </a:rPr>
              <a:t>, 2007, 50</a:t>
            </a:r>
            <a:r>
              <a:rPr lang="en-US" sz="5600" dirty="0" smtClean="0">
                <a:solidFill>
                  <a:srgbClr val="FFFF00"/>
                </a:solidFill>
              </a:rPr>
              <a:t>, 1091–1121</a:t>
            </a:r>
            <a:r>
              <a:rPr lang="en-US" sz="5600" b="1" dirty="0" smtClean="0">
                <a:solidFill>
                  <a:srgbClr val="FFFF00"/>
                </a:solidFill>
              </a:rPr>
              <a:t>.</a:t>
            </a:r>
          </a:p>
          <a:p>
            <a:pPr indent="15875" algn="just">
              <a:buNone/>
              <a:defRPr/>
            </a:pPr>
            <a:r>
              <a:rPr lang="en-US" sz="6000" i="1" dirty="0" err="1" smtClean="0">
                <a:solidFill>
                  <a:srgbClr val="FFFF00"/>
                </a:solidFill>
              </a:rPr>
              <a:t>Fejer</a:t>
            </a:r>
            <a:r>
              <a:rPr lang="en-US" sz="6000" i="1" dirty="0" smtClean="0">
                <a:solidFill>
                  <a:srgbClr val="FFFF00"/>
                </a:solidFill>
              </a:rPr>
              <a:t>, J. A.  </a:t>
            </a:r>
            <a:r>
              <a:rPr lang="en-US" sz="6000" dirty="0" err="1" smtClean="0">
                <a:solidFill>
                  <a:srgbClr val="FFFF00"/>
                </a:solidFill>
              </a:rPr>
              <a:t>Ionospheric</a:t>
            </a:r>
            <a:r>
              <a:rPr lang="en-US" sz="6000" dirty="0" smtClean="0">
                <a:solidFill>
                  <a:srgbClr val="FFFF00"/>
                </a:solidFill>
              </a:rPr>
              <a:t> modification and parametric instabilities. </a:t>
            </a:r>
            <a:r>
              <a:rPr lang="ru-RU" sz="6000" i="1" dirty="0" err="1" smtClean="0">
                <a:solidFill>
                  <a:srgbClr val="FFFF00"/>
                </a:solidFill>
              </a:rPr>
              <a:t>Reviews</a:t>
            </a:r>
            <a:r>
              <a:rPr lang="ru-RU" sz="6000" i="1" dirty="0" smtClean="0">
                <a:solidFill>
                  <a:srgbClr val="FFFF00"/>
                </a:solidFill>
              </a:rPr>
              <a:t> </a:t>
            </a:r>
            <a:r>
              <a:rPr lang="ru-RU" sz="6000" i="1" dirty="0" err="1" smtClean="0">
                <a:solidFill>
                  <a:srgbClr val="FFFF00"/>
                </a:solidFill>
              </a:rPr>
              <a:t>of</a:t>
            </a:r>
            <a:r>
              <a:rPr lang="ru-RU" sz="6000" i="1" dirty="0" smtClean="0">
                <a:solidFill>
                  <a:srgbClr val="FFFF00"/>
                </a:solidFill>
              </a:rPr>
              <a:t> </a:t>
            </a:r>
            <a:r>
              <a:rPr lang="ru-RU" sz="6000" i="1" dirty="0" err="1" smtClean="0">
                <a:solidFill>
                  <a:srgbClr val="FFFF00"/>
                </a:solidFill>
              </a:rPr>
              <a:t>Geophysics</a:t>
            </a:r>
            <a:r>
              <a:rPr lang="ru-RU" sz="6000" i="1" dirty="0" smtClean="0">
                <a:solidFill>
                  <a:srgbClr val="FFFF00"/>
                </a:solidFill>
              </a:rPr>
              <a:t> </a:t>
            </a:r>
            <a:r>
              <a:rPr lang="ru-RU" sz="6000" i="1" dirty="0" err="1" smtClean="0">
                <a:solidFill>
                  <a:srgbClr val="FFFF00"/>
                </a:solidFill>
              </a:rPr>
              <a:t>and</a:t>
            </a:r>
            <a:r>
              <a:rPr lang="ru-RU" sz="6000" i="1" dirty="0" smtClean="0">
                <a:solidFill>
                  <a:srgbClr val="FFFF00"/>
                </a:solidFill>
              </a:rPr>
              <a:t> </a:t>
            </a:r>
            <a:r>
              <a:rPr lang="ru-RU" sz="6000" i="1" dirty="0" err="1" smtClean="0">
                <a:solidFill>
                  <a:srgbClr val="FFFF00"/>
                </a:solidFill>
              </a:rPr>
              <a:t>Space</a:t>
            </a:r>
            <a:r>
              <a:rPr lang="ru-RU" sz="6000" i="1" dirty="0" smtClean="0">
                <a:solidFill>
                  <a:srgbClr val="FFFF00"/>
                </a:solidFill>
              </a:rPr>
              <a:t> </a:t>
            </a:r>
            <a:r>
              <a:rPr lang="ru-RU" sz="6000" i="1" dirty="0" err="1" smtClean="0">
                <a:solidFill>
                  <a:srgbClr val="FFFF00"/>
                </a:solidFill>
              </a:rPr>
              <a:t>Physics</a:t>
            </a:r>
            <a:r>
              <a:rPr lang="en-US" sz="6000" i="1" dirty="0" smtClean="0">
                <a:solidFill>
                  <a:srgbClr val="FFFF00"/>
                </a:solidFill>
              </a:rPr>
              <a:t>. </a:t>
            </a:r>
            <a:r>
              <a:rPr lang="en-US" sz="6000" dirty="0" smtClean="0">
                <a:solidFill>
                  <a:srgbClr val="FFFF00"/>
                </a:solidFill>
              </a:rPr>
              <a:t>1979</a:t>
            </a:r>
            <a:r>
              <a:rPr lang="ru-RU" sz="6000" dirty="0" smtClean="0">
                <a:solidFill>
                  <a:srgbClr val="FFFF00"/>
                </a:solidFill>
              </a:rPr>
              <a:t>, </a:t>
            </a:r>
            <a:r>
              <a:rPr lang="ru-RU" sz="6000" i="1" dirty="0" smtClean="0">
                <a:solidFill>
                  <a:srgbClr val="FFFF00"/>
                </a:solidFill>
              </a:rPr>
              <a:t>17</a:t>
            </a:r>
            <a:r>
              <a:rPr lang="ru-RU" sz="6000" dirty="0" smtClean="0">
                <a:solidFill>
                  <a:srgbClr val="FFFF00"/>
                </a:solidFill>
              </a:rPr>
              <a:t>(1), 135–153.</a:t>
            </a:r>
            <a:endParaRPr lang="en-US" sz="5600" b="1" dirty="0" smtClean="0">
              <a:solidFill>
                <a:srgbClr val="FFFF00"/>
              </a:solidFill>
            </a:endParaRPr>
          </a:p>
          <a:p>
            <a:pPr indent="15875" algn="just">
              <a:buNone/>
              <a:defRPr/>
            </a:pPr>
            <a:r>
              <a:rPr lang="en-GB" sz="5600" i="1" dirty="0" err="1" smtClean="0">
                <a:solidFill>
                  <a:srgbClr val="FFFF00"/>
                </a:solidFill>
              </a:rPr>
              <a:t>Stubbe</a:t>
            </a:r>
            <a:r>
              <a:rPr lang="en-GB" sz="5600" i="1" dirty="0" smtClean="0">
                <a:solidFill>
                  <a:srgbClr val="FFFF00"/>
                </a:solidFill>
              </a:rPr>
              <a:t> P</a:t>
            </a:r>
            <a:r>
              <a:rPr lang="en-GB" sz="5600" dirty="0" smtClean="0">
                <a:solidFill>
                  <a:srgbClr val="FFFF00"/>
                </a:solidFill>
              </a:rPr>
              <a:t>. Review of </a:t>
            </a:r>
            <a:r>
              <a:rPr lang="en-GB" sz="5600" dirty="0" err="1" smtClean="0">
                <a:solidFill>
                  <a:srgbClr val="FFFF00"/>
                </a:solidFill>
              </a:rPr>
              <a:t>ionospheric</a:t>
            </a:r>
            <a:r>
              <a:rPr lang="en-GB" sz="5600" dirty="0" smtClean="0">
                <a:solidFill>
                  <a:srgbClr val="FFFF00"/>
                </a:solidFill>
              </a:rPr>
              <a:t> modification experiments at </a:t>
            </a:r>
            <a:r>
              <a:rPr lang="en-GB" sz="5600" dirty="0" err="1" smtClean="0">
                <a:solidFill>
                  <a:srgbClr val="FFFF00"/>
                </a:solidFill>
              </a:rPr>
              <a:t>Tromso</a:t>
            </a:r>
            <a:r>
              <a:rPr lang="en-GB" sz="5600" dirty="0" smtClean="0">
                <a:solidFill>
                  <a:srgbClr val="FFFF00"/>
                </a:solidFill>
              </a:rPr>
              <a:t> // </a:t>
            </a:r>
            <a:r>
              <a:rPr lang="en-US" sz="5600" dirty="0" smtClean="0">
                <a:solidFill>
                  <a:srgbClr val="FFFF00"/>
                </a:solidFill>
              </a:rPr>
              <a:t>J. Atmos. Terr. Phys</a:t>
            </a:r>
            <a:r>
              <a:rPr lang="en-US" sz="5600" i="1" dirty="0" smtClean="0">
                <a:solidFill>
                  <a:srgbClr val="FFFF00"/>
                </a:solidFill>
              </a:rPr>
              <a:t>.</a:t>
            </a:r>
            <a:r>
              <a:rPr lang="en-GB" sz="5600" dirty="0" smtClean="0">
                <a:solidFill>
                  <a:srgbClr val="FFFF00"/>
                </a:solidFill>
              </a:rPr>
              <a:t> 1996.</a:t>
            </a:r>
            <a:r>
              <a:rPr lang="en-GB" sz="5600" i="1" dirty="0" smtClean="0">
                <a:solidFill>
                  <a:srgbClr val="FFFF00"/>
                </a:solidFill>
              </a:rPr>
              <a:t> </a:t>
            </a:r>
            <a:r>
              <a:rPr lang="en-US" sz="5600" dirty="0" smtClean="0">
                <a:solidFill>
                  <a:srgbClr val="FFFF00"/>
                </a:solidFill>
              </a:rPr>
              <a:t>V. 58. P.</a:t>
            </a:r>
            <a:r>
              <a:rPr lang="en-GB" sz="5600" dirty="0" smtClean="0">
                <a:solidFill>
                  <a:srgbClr val="FFFF00"/>
                </a:solidFill>
              </a:rPr>
              <a:t> 349 – 368</a:t>
            </a:r>
            <a:endParaRPr lang="en-US" sz="5600" b="1" dirty="0" smtClean="0">
              <a:solidFill>
                <a:srgbClr val="FFFF00"/>
              </a:solidFill>
            </a:endParaRPr>
          </a:p>
          <a:p>
            <a:pPr indent="15875" algn="just">
              <a:buNone/>
              <a:defRPr/>
            </a:pPr>
            <a:r>
              <a:rPr lang="en-US" sz="5600" i="1" dirty="0" smtClean="0">
                <a:solidFill>
                  <a:srgbClr val="FFFF00"/>
                </a:solidFill>
              </a:rPr>
              <a:t>Robinson T.R. </a:t>
            </a:r>
            <a:r>
              <a:rPr lang="en-US" sz="5600" dirty="0" smtClean="0">
                <a:solidFill>
                  <a:srgbClr val="FFFF00"/>
                </a:solidFill>
              </a:rPr>
              <a:t>The heating of the high latitude ionosphere by high power radio waves // Physics Reports. 1989. V. 179. </a:t>
            </a:r>
            <a:r>
              <a:rPr lang="ru-RU" sz="5600" dirty="0" smtClean="0">
                <a:solidFill>
                  <a:srgbClr val="FFFF00"/>
                </a:solidFill>
              </a:rPr>
              <a:t>Р</a:t>
            </a:r>
            <a:r>
              <a:rPr lang="en-US" sz="5600" dirty="0" smtClean="0">
                <a:solidFill>
                  <a:srgbClr val="FFFF00"/>
                </a:solidFill>
              </a:rPr>
              <a:t>. 79–209.</a:t>
            </a:r>
          </a:p>
          <a:p>
            <a:pPr indent="15875" algn="just">
              <a:buNone/>
              <a:defRPr/>
            </a:pPr>
            <a:r>
              <a:rPr lang="en-US" sz="5600" i="1" dirty="0" err="1" smtClean="0">
                <a:solidFill>
                  <a:srgbClr val="FFFF00"/>
                </a:solidFill>
              </a:rPr>
              <a:t>Streltsov</a:t>
            </a:r>
            <a:r>
              <a:rPr lang="en-US" sz="5600" i="1" dirty="0" smtClean="0">
                <a:solidFill>
                  <a:srgbClr val="FFFF00"/>
                </a:solidFill>
              </a:rPr>
              <a:t> A.V. et al</a:t>
            </a:r>
            <a:r>
              <a:rPr lang="en-US" sz="5600" dirty="0" smtClean="0">
                <a:solidFill>
                  <a:srgbClr val="FFFF00"/>
                </a:solidFill>
              </a:rPr>
              <a:t>. Past, Present and Future of Active Radio Frequency Experiments in Space // Space Sci. Rev.</a:t>
            </a:r>
            <a:r>
              <a:rPr lang="en-US" sz="5600" i="1" dirty="0" smtClean="0">
                <a:solidFill>
                  <a:srgbClr val="FFFF00"/>
                </a:solidFill>
              </a:rPr>
              <a:t> </a:t>
            </a:r>
            <a:r>
              <a:rPr lang="en-US" sz="5600" dirty="0" smtClean="0">
                <a:solidFill>
                  <a:srgbClr val="FFFF00"/>
                </a:solidFill>
              </a:rPr>
              <a:t>2018</a:t>
            </a:r>
            <a:r>
              <a:rPr lang="en-US" sz="5600" i="1" dirty="0" smtClean="0">
                <a:solidFill>
                  <a:srgbClr val="FFFF00"/>
                </a:solidFill>
              </a:rPr>
              <a:t>. </a:t>
            </a:r>
            <a:r>
              <a:rPr lang="en-US" sz="5600" dirty="0" smtClean="0">
                <a:solidFill>
                  <a:srgbClr val="FFFF00"/>
                </a:solidFill>
              </a:rPr>
              <a:t>214:118</a:t>
            </a:r>
          </a:p>
          <a:p>
            <a:pPr indent="15875" algn="just">
              <a:buNone/>
              <a:defRPr/>
            </a:pPr>
            <a:r>
              <a:rPr lang="en-US" sz="5600" i="1" dirty="0" err="1" smtClean="0">
                <a:solidFill>
                  <a:srgbClr val="FFFF00"/>
                </a:solidFill>
              </a:rPr>
              <a:t>Blagoveshchenskaya</a:t>
            </a:r>
            <a:r>
              <a:rPr lang="en-US" sz="5600" i="1" dirty="0" smtClean="0">
                <a:solidFill>
                  <a:srgbClr val="FFFF00"/>
                </a:solidFill>
              </a:rPr>
              <a:t> N. F. </a:t>
            </a:r>
            <a:r>
              <a:rPr lang="en-US" sz="5600" dirty="0" err="1" smtClean="0">
                <a:solidFill>
                  <a:srgbClr val="FFFF00"/>
                </a:solidFill>
              </a:rPr>
              <a:t>Perturbating</a:t>
            </a:r>
            <a:r>
              <a:rPr lang="en-US" sz="5600" dirty="0" smtClean="0">
                <a:solidFill>
                  <a:srgbClr val="FFFF00"/>
                </a:solidFill>
              </a:rPr>
              <a:t> the High-Latitude Upper Ionosphere (</a:t>
            </a:r>
            <a:r>
              <a:rPr lang="en-US" sz="5600" i="1" dirty="0" smtClean="0">
                <a:solidFill>
                  <a:srgbClr val="FFFF00"/>
                </a:solidFill>
              </a:rPr>
              <a:t>F</a:t>
            </a:r>
            <a:r>
              <a:rPr lang="en-US" sz="5600" dirty="0" smtClean="0">
                <a:solidFill>
                  <a:srgbClr val="FFFF00"/>
                </a:solidFill>
              </a:rPr>
              <a:t> Region) with Powerful HF Radio Waves: A 25-Year Collaboration with EISCAT // Radio</a:t>
            </a:r>
            <a:r>
              <a:rPr lang="en-US" sz="5600" b="1" dirty="0" smtClean="0">
                <a:solidFill>
                  <a:srgbClr val="FFFF00"/>
                </a:solidFill>
              </a:rPr>
              <a:t> </a:t>
            </a:r>
            <a:r>
              <a:rPr lang="en-US" sz="5600" dirty="0" smtClean="0">
                <a:solidFill>
                  <a:srgbClr val="FFFF00"/>
                </a:solidFill>
              </a:rPr>
              <a:t>Science Bulletin. 2020. № 373. P. 40 – 55.</a:t>
            </a:r>
          </a:p>
          <a:p>
            <a:pPr indent="15875" algn="just">
              <a:buNone/>
              <a:defRPr/>
            </a:pPr>
            <a:r>
              <a:rPr lang="en-US" sz="1400" dirty="0" smtClean="0"/>
              <a:t>. </a:t>
            </a:r>
            <a:r>
              <a:rPr lang="en-US" sz="1400" u="sng" dirty="0" smtClean="0">
                <a:hlinkClick r:id="rId2"/>
              </a:rPr>
              <a:t>https://doi.org/10.1007/s11214-018-0549-7</a:t>
            </a:r>
            <a:endParaRPr lang="en-US" sz="5600" dirty="0" smtClean="0">
              <a:solidFill>
                <a:srgbClr val="FFFF00"/>
              </a:solidFill>
            </a:endParaRPr>
          </a:p>
          <a:p>
            <a:pPr indent="15875" algn="just">
              <a:buNone/>
              <a:defRPr/>
            </a:pPr>
            <a:r>
              <a:rPr lang="en-US" sz="5600" i="1" dirty="0" err="1" smtClean="0">
                <a:solidFill>
                  <a:srgbClr val="FFFF00"/>
                </a:solidFill>
              </a:rPr>
              <a:t>Grach</a:t>
            </a:r>
            <a:r>
              <a:rPr lang="en-US" sz="5600" i="1" dirty="0" smtClean="0">
                <a:solidFill>
                  <a:srgbClr val="FFFF00"/>
                </a:solidFill>
              </a:rPr>
              <a:t>, S. M., and V. Y. </a:t>
            </a:r>
            <a:r>
              <a:rPr lang="en-US" sz="5600" i="1" dirty="0" err="1" smtClean="0">
                <a:solidFill>
                  <a:srgbClr val="FFFF00"/>
                </a:solidFill>
              </a:rPr>
              <a:t>Trakhtengerts</a:t>
            </a:r>
            <a:r>
              <a:rPr lang="en-US" sz="5600" i="1" dirty="0" smtClean="0">
                <a:solidFill>
                  <a:srgbClr val="FFFF00"/>
                </a:solidFill>
              </a:rPr>
              <a:t>.</a:t>
            </a:r>
            <a:r>
              <a:rPr lang="en-US" sz="5600" dirty="0" smtClean="0">
                <a:solidFill>
                  <a:srgbClr val="FFFF00"/>
                </a:solidFill>
              </a:rPr>
              <a:t> Parametric excitation of </a:t>
            </a:r>
            <a:r>
              <a:rPr lang="en-US" sz="5600" dirty="0" err="1" smtClean="0">
                <a:solidFill>
                  <a:srgbClr val="FFFF00"/>
                </a:solidFill>
              </a:rPr>
              <a:t>ionospheric</a:t>
            </a:r>
            <a:r>
              <a:rPr lang="en-US" sz="5600" dirty="0" smtClean="0">
                <a:solidFill>
                  <a:srgbClr val="FFFF00"/>
                </a:solidFill>
              </a:rPr>
              <a:t> irregularities extended along the magnetic field</a:t>
            </a:r>
            <a:r>
              <a:rPr lang="en-US" sz="5600" i="1" dirty="0" smtClean="0">
                <a:solidFill>
                  <a:srgbClr val="FFFF00"/>
                </a:solidFill>
              </a:rPr>
              <a:t> </a:t>
            </a:r>
            <a:r>
              <a:rPr lang="en-US" sz="5600" i="1" dirty="0" err="1" smtClean="0">
                <a:solidFill>
                  <a:srgbClr val="FFFF00"/>
                </a:solidFill>
              </a:rPr>
              <a:t>Radiophys</a:t>
            </a:r>
            <a:r>
              <a:rPr lang="en-US" sz="5600" i="1" dirty="0" smtClean="0">
                <a:solidFill>
                  <a:srgbClr val="FFFF00"/>
                </a:solidFill>
              </a:rPr>
              <a:t>. Quant. Electron.</a:t>
            </a:r>
            <a:r>
              <a:rPr lang="en-US" sz="5600" dirty="0" smtClean="0">
                <a:solidFill>
                  <a:srgbClr val="FFFF00"/>
                </a:solidFill>
              </a:rPr>
              <a:t>, 1975, </a:t>
            </a:r>
            <a:r>
              <a:rPr lang="en-US" sz="5600" i="1" dirty="0" smtClean="0">
                <a:solidFill>
                  <a:srgbClr val="FFFF00"/>
                </a:solidFill>
              </a:rPr>
              <a:t>18</a:t>
            </a:r>
            <a:r>
              <a:rPr lang="en-US" sz="5600" dirty="0" smtClean="0">
                <a:solidFill>
                  <a:srgbClr val="FFFF00"/>
                </a:solidFill>
              </a:rPr>
              <a:t>, 951–957</a:t>
            </a:r>
            <a:r>
              <a:rPr lang="en-US" sz="5600" b="1" dirty="0" smtClean="0">
                <a:solidFill>
                  <a:srgbClr val="FFFF00"/>
                </a:solidFill>
              </a:rPr>
              <a:t>.</a:t>
            </a:r>
          </a:p>
          <a:p>
            <a:pPr indent="15875" algn="just">
              <a:buNone/>
              <a:defRPr/>
            </a:pPr>
            <a:r>
              <a:rPr lang="en-US" sz="5600" i="1" dirty="0" err="1" smtClean="0">
                <a:solidFill>
                  <a:srgbClr val="FFFF00"/>
                </a:solidFill>
              </a:rPr>
              <a:t>Blagoveshchenskaya</a:t>
            </a:r>
            <a:r>
              <a:rPr lang="en-US" sz="5600" i="1" dirty="0" smtClean="0">
                <a:solidFill>
                  <a:srgbClr val="FFFF00"/>
                </a:solidFill>
              </a:rPr>
              <a:t> N. F., </a:t>
            </a:r>
            <a:r>
              <a:rPr lang="en-US" sz="5600" i="1" dirty="0" err="1" smtClean="0">
                <a:solidFill>
                  <a:srgbClr val="FFFF00"/>
                </a:solidFill>
              </a:rPr>
              <a:t>Borisova</a:t>
            </a:r>
            <a:r>
              <a:rPr lang="en-US" sz="5600" i="1" dirty="0" smtClean="0">
                <a:solidFill>
                  <a:srgbClr val="FFFF00"/>
                </a:solidFill>
              </a:rPr>
              <a:t> T. D., Yeoman T.,</a:t>
            </a:r>
            <a:r>
              <a:rPr lang="en-US" sz="5600" dirty="0" smtClean="0">
                <a:solidFill>
                  <a:srgbClr val="FFFF00"/>
                </a:solidFill>
              </a:rPr>
              <a:t> </a:t>
            </a:r>
            <a:r>
              <a:rPr lang="en-US" sz="5600" i="1" dirty="0" err="1" smtClean="0">
                <a:solidFill>
                  <a:srgbClr val="FFFF00"/>
                </a:solidFill>
              </a:rPr>
              <a:t>Rietveld</a:t>
            </a:r>
            <a:r>
              <a:rPr lang="en-US" sz="5600" i="1" dirty="0" smtClean="0">
                <a:solidFill>
                  <a:srgbClr val="FFFF00"/>
                </a:solidFill>
              </a:rPr>
              <a:t> M.T., </a:t>
            </a:r>
            <a:r>
              <a:rPr lang="en-US" sz="5600" i="1" dirty="0" err="1" smtClean="0">
                <a:solidFill>
                  <a:srgbClr val="FFFF00"/>
                </a:solidFill>
              </a:rPr>
              <a:t>Ivanova</a:t>
            </a:r>
            <a:r>
              <a:rPr lang="en-US" sz="5600" i="1" dirty="0" smtClean="0">
                <a:solidFill>
                  <a:srgbClr val="FFFF00"/>
                </a:solidFill>
              </a:rPr>
              <a:t> I.M., </a:t>
            </a:r>
            <a:r>
              <a:rPr lang="en-US" sz="5600" i="1" dirty="0" err="1" smtClean="0">
                <a:solidFill>
                  <a:srgbClr val="FFFF00"/>
                </a:solidFill>
              </a:rPr>
              <a:t>Baddeley</a:t>
            </a:r>
            <a:r>
              <a:rPr lang="en-US" sz="5600" i="1" dirty="0" smtClean="0">
                <a:solidFill>
                  <a:srgbClr val="FFFF00"/>
                </a:solidFill>
              </a:rPr>
              <a:t> L.J. </a:t>
            </a:r>
            <a:r>
              <a:rPr lang="en-US" sz="5600" dirty="0" smtClean="0">
                <a:solidFill>
                  <a:srgbClr val="FFFF00"/>
                </a:solidFill>
              </a:rPr>
              <a:t>Artificial field-aligned irregularities in the high-latitude F region of the ionosphere induced by an X-mode HF heater wave // </a:t>
            </a:r>
            <a:r>
              <a:rPr lang="en-US" sz="5600" dirty="0" err="1" smtClean="0">
                <a:solidFill>
                  <a:srgbClr val="FFFF00"/>
                </a:solidFill>
              </a:rPr>
              <a:t>Geophys</a:t>
            </a:r>
            <a:r>
              <a:rPr lang="en-US" sz="5600" dirty="0" smtClean="0">
                <a:solidFill>
                  <a:srgbClr val="FFFF00"/>
                </a:solidFill>
              </a:rPr>
              <a:t>. Res. </a:t>
            </a:r>
            <a:r>
              <a:rPr lang="en-US" sz="5600" dirty="0" err="1" smtClean="0">
                <a:solidFill>
                  <a:srgbClr val="FFFF00"/>
                </a:solidFill>
              </a:rPr>
              <a:t>Lett</a:t>
            </a:r>
            <a:r>
              <a:rPr lang="en-US" sz="5600" dirty="0" smtClean="0">
                <a:solidFill>
                  <a:srgbClr val="FFFF00"/>
                </a:solidFill>
              </a:rPr>
              <a:t>. 2011. V. 38. </a:t>
            </a:r>
            <a:r>
              <a:rPr lang="en-US" sz="5600" dirty="0" err="1" smtClean="0">
                <a:solidFill>
                  <a:srgbClr val="FFFF00"/>
                </a:solidFill>
              </a:rPr>
              <a:t>doi</a:t>
            </a:r>
            <a:r>
              <a:rPr lang="en-US" sz="5600" dirty="0" smtClean="0">
                <a:solidFill>
                  <a:srgbClr val="FFFF00"/>
                </a:solidFill>
              </a:rPr>
              <a:t>: 10.1029/2011GL046724</a:t>
            </a:r>
          </a:p>
          <a:p>
            <a:pPr indent="15875" algn="just">
              <a:buNone/>
              <a:defRPr/>
            </a:pPr>
            <a:r>
              <a:rPr lang="en-US" sz="5600" i="1" dirty="0" err="1" smtClean="0">
                <a:solidFill>
                  <a:srgbClr val="FFFF00"/>
                </a:solidFill>
              </a:rPr>
              <a:t>Blagoveshchenskaya</a:t>
            </a:r>
            <a:r>
              <a:rPr lang="en-US" sz="5600" i="1" dirty="0" smtClean="0">
                <a:solidFill>
                  <a:srgbClr val="FFFF00"/>
                </a:solidFill>
              </a:rPr>
              <a:t> N.F., </a:t>
            </a:r>
            <a:r>
              <a:rPr lang="en-US" sz="5600" i="1" dirty="0" err="1" smtClean="0">
                <a:solidFill>
                  <a:srgbClr val="FFFF00"/>
                </a:solidFill>
              </a:rPr>
              <a:t>Borisova</a:t>
            </a:r>
            <a:r>
              <a:rPr lang="en-US" sz="5600" i="1" dirty="0" smtClean="0">
                <a:solidFill>
                  <a:srgbClr val="FFFF00"/>
                </a:solidFill>
              </a:rPr>
              <a:t> T.D., Yeoman T.K., </a:t>
            </a:r>
            <a:r>
              <a:rPr lang="en-US" sz="5600" i="1" dirty="0" err="1" smtClean="0">
                <a:solidFill>
                  <a:srgbClr val="FFFF00"/>
                </a:solidFill>
              </a:rPr>
              <a:t>Häggström</a:t>
            </a:r>
            <a:r>
              <a:rPr lang="en-US" sz="5600" i="1" dirty="0" smtClean="0">
                <a:solidFill>
                  <a:srgbClr val="FFFF00"/>
                </a:solidFill>
              </a:rPr>
              <a:t> I., </a:t>
            </a:r>
            <a:r>
              <a:rPr lang="en-US" sz="5600" i="1" dirty="0" err="1" smtClean="0">
                <a:solidFill>
                  <a:srgbClr val="FFFF00"/>
                </a:solidFill>
              </a:rPr>
              <a:t>Kalishin</a:t>
            </a:r>
            <a:r>
              <a:rPr lang="en-US" sz="5600" i="1" dirty="0" smtClean="0">
                <a:solidFill>
                  <a:srgbClr val="FFFF00"/>
                </a:solidFill>
              </a:rPr>
              <a:t> A.S. </a:t>
            </a:r>
            <a:r>
              <a:rPr lang="en-US" sz="5600" dirty="0" smtClean="0">
                <a:solidFill>
                  <a:srgbClr val="FFFF00"/>
                </a:solidFill>
              </a:rPr>
              <a:t>Modification of the high latitude ionosphere F region by X-mode powerful HF radio waves: Experimental results from multi-instrument diagnostics // J. Atmos. Sol.-Terr. Phys. 2015. V. 135. P. 50–63</a:t>
            </a:r>
            <a:r>
              <a:rPr lang="en-US" sz="6000" dirty="0" smtClean="0">
                <a:solidFill>
                  <a:srgbClr val="FFFF00"/>
                </a:solidFill>
              </a:rPr>
              <a:t>.</a:t>
            </a:r>
          </a:p>
          <a:p>
            <a:pPr indent="15875" algn="just">
              <a:buNone/>
              <a:defRPr/>
            </a:pPr>
            <a:r>
              <a:rPr lang="en-US" sz="5600" i="1" dirty="0" err="1" smtClean="0">
                <a:solidFill>
                  <a:srgbClr val="FFFF00"/>
                </a:solidFill>
              </a:rPr>
              <a:t>Blagoveshchenskaya</a:t>
            </a:r>
            <a:r>
              <a:rPr lang="en-US" sz="5600" i="1" dirty="0" smtClean="0">
                <a:solidFill>
                  <a:srgbClr val="FFFF00"/>
                </a:solidFill>
              </a:rPr>
              <a:t> N. F., </a:t>
            </a:r>
            <a:r>
              <a:rPr lang="en-US" sz="5600" i="1" dirty="0" err="1" smtClean="0">
                <a:solidFill>
                  <a:srgbClr val="FFFF00"/>
                </a:solidFill>
              </a:rPr>
              <a:t>Borisova</a:t>
            </a:r>
            <a:r>
              <a:rPr lang="en-US" sz="5600" i="1" dirty="0" smtClean="0">
                <a:solidFill>
                  <a:srgbClr val="FFFF00"/>
                </a:solidFill>
              </a:rPr>
              <a:t> T. D., </a:t>
            </a:r>
            <a:r>
              <a:rPr lang="en-US" sz="5600" i="1" dirty="0" err="1" smtClean="0">
                <a:solidFill>
                  <a:srgbClr val="FFFF00"/>
                </a:solidFill>
              </a:rPr>
              <a:t>Kosch</a:t>
            </a:r>
            <a:r>
              <a:rPr lang="en-US" sz="5600" i="1" dirty="0" smtClean="0">
                <a:solidFill>
                  <a:srgbClr val="FFFF00"/>
                </a:solidFill>
              </a:rPr>
              <a:t> M., </a:t>
            </a:r>
            <a:r>
              <a:rPr lang="en-US" sz="5600" i="1" dirty="0" err="1" smtClean="0">
                <a:solidFill>
                  <a:srgbClr val="FFFF00"/>
                </a:solidFill>
              </a:rPr>
              <a:t>Sergienko</a:t>
            </a:r>
            <a:r>
              <a:rPr lang="en-US" sz="5600" i="1" dirty="0" smtClean="0">
                <a:solidFill>
                  <a:srgbClr val="FFFF00"/>
                </a:solidFill>
              </a:rPr>
              <a:t> T., </a:t>
            </a:r>
            <a:r>
              <a:rPr lang="en-US" sz="5600" i="1" dirty="0" err="1" smtClean="0">
                <a:solidFill>
                  <a:srgbClr val="FFFF00"/>
                </a:solidFill>
              </a:rPr>
              <a:t>Brändström</a:t>
            </a:r>
            <a:r>
              <a:rPr lang="en-US" sz="5600" i="1" dirty="0" smtClean="0">
                <a:solidFill>
                  <a:srgbClr val="FFFF00"/>
                </a:solidFill>
              </a:rPr>
              <a:t> U., Yeoman T.K., </a:t>
            </a:r>
            <a:r>
              <a:rPr lang="en-US" sz="5600" i="1" dirty="0" err="1" smtClean="0">
                <a:solidFill>
                  <a:srgbClr val="FFFF00"/>
                </a:solidFill>
              </a:rPr>
              <a:t>Häggström</a:t>
            </a:r>
            <a:r>
              <a:rPr lang="en-US" sz="5600" i="1" dirty="0" smtClean="0">
                <a:solidFill>
                  <a:srgbClr val="FFFF00"/>
                </a:solidFill>
              </a:rPr>
              <a:t> I. </a:t>
            </a:r>
            <a:r>
              <a:rPr lang="en-US" sz="5600" dirty="0" smtClean="0">
                <a:solidFill>
                  <a:srgbClr val="FFFF00"/>
                </a:solidFill>
              </a:rPr>
              <a:t> Optical and </a:t>
            </a:r>
            <a:r>
              <a:rPr lang="en-US" sz="5600" dirty="0" err="1" smtClean="0">
                <a:solidFill>
                  <a:srgbClr val="FFFF00"/>
                </a:solidFill>
              </a:rPr>
              <a:t>Ionospheric</a:t>
            </a:r>
            <a:r>
              <a:rPr lang="en-US" sz="5600" dirty="0" smtClean="0">
                <a:solidFill>
                  <a:srgbClr val="FFFF00"/>
                </a:solidFill>
              </a:rPr>
              <a:t> Phenomena at EISCAT under Continuous X-mode HF Pumping // J. </a:t>
            </a:r>
            <a:r>
              <a:rPr lang="en-US" sz="5600" dirty="0" err="1" smtClean="0">
                <a:solidFill>
                  <a:srgbClr val="FFFF00"/>
                </a:solidFill>
              </a:rPr>
              <a:t>Geophys</a:t>
            </a:r>
            <a:r>
              <a:rPr lang="en-US" sz="5600" dirty="0" smtClean="0">
                <a:solidFill>
                  <a:srgbClr val="FFFF00"/>
                </a:solidFill>
              </a:rPr>
              <a:t>. Res.: Space Phys</a:t>
            </a:r>
            <a:r>
              <a:rPr lang="en-US" sz="5600" i="1" dirty="0" smtClean="0">
                <a:solidFill>
                  <a:srgbClr val="FFFF00"/>
                </a:solidFill>
              </a:rPr>
              <a:t>.</a:t>
            </a:r>
            <a:r>
              <a:rPr lang="en-US" sz="5600" dirty="0" smtClean="0">
                <a:solidFill>
                  <a:srgbClr val="FFFF00"/>
                </a:solidFill>
              </a:rPr>
              <a:t> 2014. V. 119. P. 10483–10498.</a:t>
            </a:r>
          </a:p>
          <a:p>
            <a:pPr indent="15875" algn="just">
              <a:buNone/>
              <a:defRPr/>
            </a:pPr>
            <a:r>
              <a:rPr lang="en-US" sz="5600" i="1" dirty="0" err="1" smtClean="0">
                <a:solidFill>
                  <a:srgbClr val="FFFF00"/>
                </a:solidFill>
              </a:rPr>
              <a:t>Blagoveshchenskaya</a:t>
            </a:r>
            <a:r>
              <a:rPr lang="en-US" sz="5600" i="1" dirty="0" smtClean="0">
                <a:solidFill>
                  <a:srgbClr val="FFFF00"/>
                </a:solidFill>
              </a:rPr>
              <a:t> N. F., </a:t>
            </a:r>
            <a:r>
              <a:rPr lang="en-US" sz="5600" i="1" dirty="0" err="1" smtClean="0">
                <a:solidFill>
                  <a:srgbClr val="FFFF00"/>
                </a:solidFill>
              </a:rPr>
              <a:t>Borisova</a:t>
            </a:r>
            <a:r>
              <a:rPr lang="en-US" sz="5600" i="1" dirty="0" smtClean="0">
                <a:solidFill>
                  <a:srgbClr val="FFFF00"/>
                </a:solidFill>
              </a:rPr>
              <a:t> T. D., </a:t>
            </a:r>
            <a:r>
              <a:rPr lang="en-US" sz="5600" i="1" dirty="0" err="1" smtClean="0">
                <a:solidFill>
                  <a:srgbClr val="FFFF00"/>
                </a:solidFill>
              </a:rPr>
              <a:t>Kalishin</a:t>
            </a:r>
            <a:r>
              <a:rPr lang="en-US" sz="5600" i="1" dirty="0" smtClean="0">
                <a:solidFill>
                  <a:srgbClr val="FFFF00"/>
                </a:solidFill>
              </a:rPr>
              <a:t> A.S., Yeoman T. K., </a:t>
            </a:r>
            <a:r>
              <a:rPr lang="en-US" sz="5600" i="1" dirty="0" err="1" smtClean="0">
                <a:solidFill>
                  <a:srgbClr val="FFFF00"/>
                </a:solidFill>
              </a:rPr>
              <a:t>Häggström</a:t>
            </a:r>
            <a:r>
              <a:rPr lang="en-US" sz="5600" i="1" dirty="0" smtClean="0">
                <a:solidFill>
                  <a:srgbClr val="FFFF00"/>
                </a:solidFill>
              </a:rPr>
              <a:t> I.</a:t>
            </a:r>
            <a:r>
              <a:rPr lang="en-US" sz="5600" dirty="0" smtClean="0">
                <a:solidFill>
                  <a:srgbClr val="FFFF00"/>
                </a:solidFill>
              </a:rPr>
              <a:t> Distinctive features of Langmuir and Ion-acoustic Turbulences induced by O- and X-mode HF Pumping at EISCAT //J. </a:t>
            </a:r>
            <a:r>
              <a:rPr lang="en-US" sz="5600" dirty="0" err="1" smtClean="0">
                <a:solidFill>
                  <a:srgbClr val="FFFF00"/>
                </a:solidFill>
              </a:rPr>
              <a:t>Geophys</a:t>
            </a:r>
            <a:r>
              <a:rPr lang="en-US" sz="5600" dirty="0" smtClean="0">
                <a:solidFill>
                  <a:srgbClr val="FFFF00"/>
                </a:solidFill>
              </a:rPr>
              <a:t>. Res.: Space Phys. 2020. V. 125. №7.</a:t>
            </a:r>
          </a:p>
          <a:p>
            <a:pPr indent="15875" algn="just">
              <a:buNone/>
              <a:defRPr/>
            </a:pPr>
            <a:endParaRPr lang="en-US" sz="5600" b="1" dirty="0" smtClean="0">
              <a:solidFill>
                <a:srgbClr val="FFFF00"/>
              </a:solidFill>
            </a:endParaRPr>
          </a:p>
          <a:p>
            <a:pPr indent="15875" algn="just">
              <a:buNone/>
              <a:defRPr/>
            </a:pPr>
            <a:endParaRPr lang="en-US" sz="5600" b="1" dirty="0" smtClean="0">
              <a:solidFill>
                <a:srgbClr val="FFFF00"/>
              </a:solidFill>
            </a:endParaRPr>
          </a:p>
          <a:p>
            <a:pPr indent="15875" algn="just">
              <a:buNone/>
              <a:defRPr/>
            </a:pPr>
            <a:endParaRPr lang="en-US" sz="4000" b="1" dirty="0" smtClean="0">
              <a:solidFill>
                <a:srgbClr val="FFFF00"/>
              </a:solidFill>
            </a:endParaRPr>
          </a:p>
          <a:p>
            <a:pPr indent="15875" algn="just">
              <a:buFontTx/>
              <a:buNone/>
              <a:defRPr/>
            </a:pPr>
            <a:endParaRPr lang="en-US" sz="4000" b="1" dirty="0" smtClean="0">
              <a:solidFill>
                <a:srgbClr val="FFFF00"/>
              </a:solidFill>
            </a:endParaRPr>
          </a:p>
          <a:p>
            <a:endParaRPr lang="en-US" sz="4000" i="1" dirty="0" smtClean="0">
              <a:solidFill>
                <a:srgbClr val="FFFF00"/>
              </a:solidFill>
            </a:endParaRPr>
          </a:p>
          <a:p>
            <a:endParaRPr lang="en-US" sz="4000" i="1" dirty="0" smtClean="0">
              <a:solidFill>
                <a:srgbClr val="FFFF00"/>
              </a:solidFill>
            </a:endParaRPr>
          </a:p>
          <a:p>
            <a:endParaRPr lang="en-US" sz="4000" i="1" dirty="0" smtClean="0">
              <a:solidFill>
                <a:srgbClr val="FFFF00"/>
              </a:solidFill>
            </a:endParaRPr>
          </a:p>
          <a:p>
            <a:r>
              <a:rPr lang="en-US" sz="4000" dirty="0" smtClean="0">
                <a:solidFill>
                  <a:srgbClr val="FFFF00"/>
                </a:solidFill>
              </a:rPr>
              <a:t>. </a:t>
            </a:r>
            <a:endParaRPr lang="ru-RU" sz="4000" dirty="0" smtClean="0">
              <a:solidFill>
                <a:srgbClr val="FFFF00"/>
              </a:solidFill>
            </a:endParaRPr>
          </a:p>
          <a:p>
            <a:r>
              <a:rPr lang="en-US" sz="4000" dirty="0" smtClean="0">
                <a:solidFill>
                  <a:srgbClr val="FFFF00"/>
                </a:solidFill>
              </a:rPr>
              <a:t>.</a:t>
            </a:r>
            <a:endParaRPr lang="ru-RU" sz="4000" dirty="0" smtClean="0">
              <a:solidFill>
                <a:srgbClr val="FFFF00"/>
              </a:solidFill>
            </a:endParaRPr>
          </a:p>
          <a:p>
            <a:pPr indent="15875" algn="just">
              <a:spcBef>
                <a:spcPct val="0"/>
              </a:spcBef>
              <a:spcAft>
                <a:spcPts val="1800"/>
              </a:spcAft>
              <a:buFontTx/>
              <a:buNone/>
              <a:defRPr/>
            </a:pPr>
            <a:endParaRPr lang="en-US" sz="1200" dirty="0" smtClean="0"/>
          </a:p>
          <a:p>
            <a:pPr indent="15875" algn="just">
              <a:spcBef>
                <a:spcPct val="0"/>
              </a:spcBef>
              <a:spcAft>
                <a:spcPts val="1800"/>
              </a:spcAft>
              <a:buFontTx/>
              <a:buNone/>
              <a:defRPr/>
            </a:pPr>
            <a:endParaRPr lang="en-US" sz="1200" dirty="0" smtClean="0"/>
          </a:p>
          <a:p>
            <a:pPr>
              <a:buFontTx/>
              <a:buNone/>
              <a:defRPr/>
            </a:pPr>
            <a:endParaRPr lang="en-US" sz="1200" dirty="0" smtClean="0"/>
          </a:p>
          <a:p>
            <a:pPr>
              <a:buFontTx/>
              <a:buNone/>
              <a:defRPr/>
            </a:pPr>
            <a:endParaRPr lang="en-US" sz="1200" dirty="0" smtClean="0"/>
          </a:p>
          <a:p>
            <a:pPr indent="15875" algn="just">
              <a:spcBef>
                <a:spcPct val="0"/>
              </a:spcBef>
              <a:spcAft>
                <a:spcPts val="1800"/>
              </a:spcAft>
              <a:buFontTx/>
              <a:buNone/>
              <a:defRPr/>
            </a:pPr>
            <a:r>
              <a:rPr lang="ru-RU" dirty="0" smtClean="0"/>
              <a:t>  </a:t>
            </a:r>
            <a:endParaRPr lang="en-US" sz="1200" dirty="0" smtClean="0"/>
          </a:p>
          <a:p>
            <a:pPr indent="15875" algn="just">
              <a:spcBef>
                <a:spcPct val="0"/>
              </a:spcBef>
              <a:spcAft>
                <a:spcPts val="1800"/>
              </a:spcAft>
              <a:buFontTx/>
              <a:buNone/>
              <a:defRPr/>
            </a:pPr>
            <a:r>
              <a:rPr lang="ru-RU"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395288" y="53579"/>
            <a:ext cx="8229600" cy="288131"/>
          </a:xfrm>
        </p:spPr>
        <p:txBody>
          <a:bodyPr>
            <a:noAutofit/>
          </a:bodyPr>
          <a:lstStyle/>
          <a:p>
            <a:pPr eaLnBrk="1" hangingPunct="1">
              <a:defRPr/>
            </a:pPr>
            <a:r>
              <a:rPr lang="en-US" sz="18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References</a:t>
            </a:r>
            <a:endParaRPr lang="ru-RU" sz="1800" b="1"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16387" name="Rectangle 3"/>
          <p:cNvSpPr>
            <a:spLocks noGrp="1" noChangeArrowheads="1"/>
          </p:cNvSpPr>
          <p:nvPr>
            <p:ph type="body" idx="4294967295"/>
          </p:nvPr>
        </p:nvSpPr>
        <p:spPr>
          <a:xfrm>
            <a:off x="142876" y="214312"/>
            <a:ext cx="9001125" cy="4929188"/>
          </a:xfrm>
          <a:ln>
            <a:solidFill>
              <a:srgbClr val="FFFF00"/>
            </a:solidFill>
          </a:ln>
        </p:spPr>
        <p:txBody>
          <a:bodyPr>
            <a:normAutofit fontScale="25000" lnSpcReduction="20000"/>
          </a:bodyPr>
          <a:lstStyle/>
          <a:p>
            <a:r>
              <a:rPr lang="en-US" sz="5600" i="1" dirty="0" err="1" smtClean="0">
                <a:solidFill>
                  <a:srgbClr val="FFFF00"/>
                </a:solidFill>
              </a:rPr>
              <a:t>Kalishin</a:t>
            </a:r>
            <a:r>
              <a:rPr lang="en-US" sz="5600" i="1" dirty="0" smtClean="0">
                <a:solidFill>
                  <a:srgbClr val="FFFF00"/>
                </a:solidFill>
              </a:rPr>
              <a:t> A.S., </a:t>
            </a:r>
            <a:r>
              <a:rPr lang="en-US" sz="5600" i="1" dirty="0" err="1" smtClean="0">
                <a:solidFill>
                  <a:srgbClr val="FFFF00"/>
                </a:solidFill>
              </a:rPr>
              <a:t>Blagoveshchenskaya</a:t>
            </a:r>
            <a:r>
              <a:rPr lang="en-US" sz="5600" i="1" dirty="0" smtClean="0">
                <a:solidFill>
                  <a:srgbClr val="FFFF00"/>
                </a:solidFill>
              </a:rPr>
              <a:t> N.F., </a:t>
            </a:r>
            <a:r>
              <a:rPr lang="en-US" sz="5600" i="1" dirty="0" err="1" smtClean="0">
                <a:solidFill>
                  <a:srgbClr val="FFFF00"/>
                </a:solidFill>
              </a:rPr>
              <a:t>Borisova</a:t>
            </a:r>
            <a:r>
              <a:rPr lang="en-US" sz="5600" i="1" dirty="0" smtClean="0">
                <a:solidFill>
                  <a:srgbClr val="FFFF00"/>
                </a:solidFill>
              </a:rPr>
              <a:t> T.D., Yeoman T.K.</a:t>
            </a:r>
            <a:r>
              <a:rPr lang="en-US" sz="5600" dirty="0" smtClean="0">
                <a:solidFill>
                  <a:srgbClr val="FFFF00"/>
                </a:solidFill>
              </a:rPr>
              <a:t> Ion Gyro-Harmonic Structures and Stimulated Emission Excited by X-mode High Power HF Radio Waves at EISCAT // J. </a:t>
            </a:r>
            <a:r>
              <a:rPr lang="en-US" sz="5600" dirty="0" err="1" smtClean="0">
                <a:solidFill>
                  <a:srgbClr val="FFFF00"/>
                </a:solidFill>
              </a:rPr>
              <a:t>Geophys</a:t>
            </a:r>
            <a:r>
              <a:rPr lang="en-US" sz="5600" dirty="0" smtClean="0">
                <a:solidFill>
                  <a:srgbClr val="FFFF00"/>
                </a:solidFill>
              </a:rPr>
              <a:t>. Res. Space Phys</a:t>
            </a:r>
            <a:r>
              <a:rPr lang="en-US" sz="5600" i="1" dirty="0" smtClean="0">
                <a:solidFill>
                  <a:srgbClr val="FFFF00"/>
                </a:solidFill>
              </a:rPr>
              <a:t>. </a:t>
            </a:r>
            <a:r>
              <a:rPr lang="en-US" sz="5600" dirty="0" smtClean="0">
                <a:solidFill>
                  <a:srgbClr val="FFFF00"/>
                </a:solidFill>
              </a:rPr>
              <a:t>2021. V</a:t>
            </a:r>
            <a:r>
              <a:rPr lang="ru-RU" sz="5600" dirty="0" smtClean="0">
                <a:solidFill>
                  <a:srgbClr val="FFFF00"/>
                </a:solidFill>
              </a:rPr>
              <a:t>.</a:t>
            </a:r>
            <a:r>
              <a:rPr lang="ru-RU" sz="5600" b="1" dirty="0" smtClean="0">
                <a:solidFill>
                  <a:srgbClr val="FFFF00"/>
                </a:solidFill>
              </a:rPr>
              <a:t> </a:t>
            </a:r>
            <a:r>
              <a:rPr lang="ru-RU" sz="5600" dirty="0" smtClean="0">
                <a:solidFill>
                  <a:srgbClr val="FFFF00"/>
                </a:solidFill>
              </a:rPr>
              <a:t>126 (8). </a:t>
            </a:r>
          </a:p>
          <a:p>
            <a:r>
              <a:rPr lang="ru-RU" sz="5600" i="1" dirty="0" err="1" smtClean="0">
                <a:solidFill>
                  <a:srgbClr val="FFFF00"/>
                </a:solidFill>
              </a:rPr>
              <a:t>Калишин</a:t>
            </a:r>
            <a:r>
              <a:rPr lang="ru-RU" sz="5600" i="1" dirty="0" smtClean="0">
                <a:solidFill>
                  <a:srgbClr val="FFFF00"/>
                </a:solidFill>
              </a:rPr>
              <a:t> А.С., Благовещенская Н.Ф., Борисова Т.Д., Егоров И.М.</a:t>
            </a:r>
            <a:r>
              <a:rPr lang="ru-RU" sz="5600" dirty="0" smtClean="0">
                <a:solidFill>
                  <a:srgbClr val="FFFF00"/>
                </a:solidFill>
              </a:rPr>
              <a:t> Сравнение спектральных характеристик узкополосного искусственного радиоизлучения ионосферы при Х-нагреве высокоширотной F- области ионосферы на частотах ниже и выше критической частоты Х-компоненты слоя F2 // Метеорология и гидрология. </a:t>
            </a:r>
            <a:r>
              <a:rPr lang="en-US" sz="5600" dirty="0" smtClean="0">
                <a:solidFill>
                  <a:srgbClr val="FFFF00"/>
                </a:solidFill>
              </a:rPr>
              <a:t>2022. № 12. </a:t>
            </a:r>
            <a:r>
              <a:rPr lang="ru-RU" sz="5600" dirty="0" smtClean="0">
                <a:solidFill>
                  <a:srgbClr val="FFFF00"/>
                </a:solidFill>
              </a:rPr>
              <a:t>С</a:t>
            </a:r>
            <a:r>
              <a:rPr lang="en-US" sz="5600" dirty="0" smtClean="0">
                <a:solidFill>
                  <a:srgbClr val="FFFF00"/>
                </a:solidFill>
              </a:rPr>
              <a:t>. 21 – 34. DOI: 10.52002/0130-2906-2022-12-21-34</a:t>
            </a:r>
            <a:endParaRPr lang="ru-RU" sz="5600" dirty="0" smtClean="0">
              <a:solidFill>
                <a:srgbClr val="FFFF00"/>
              </a:solidFill>
            </a:endParaRPr>
          </a:p>
          <a:p>
            <a:r>
              <a:rPr lang="en-US" sz="5600" i="1" dirty="0" err="1" smtClean="0">
                <a:solidFill>
                  <a:srgbClr val="FFFF00"/>
                </a:solidFill>
              </a:rPr>
              <a:t>Blagoveshchenskaya</a:t>
            </a:r>
            <a:r>
              <a:rPr lang="en-US" sz="5600" i="1" dirty="0" smtClean="0">
                <a:solidFill>
                  <a:srgbClr val="FFFF00"/>
                </a:solidFill>
              </a:rPr>
              <a:t> N.F., </a:t>
            </a:r>
            <a:r>
              <a:rPr lang="en-US" sz="5600" i="1" dirty="0" err="1" smtClean="0">
                <a:solidFill>
                  <a:srgbClr val="FFFF00"/>
                </a:solidFill>
              </a:rPr>
              <a:t>Borisova</a:t>
            </a:r>
            <a:r>
              <a:rPr lang="en-US" sz="5600" i="1" dirty="0" smtClean="0">
                <a:solidFill>
                  <a:srgbClr val="FFFF00"/>
                </a:solidFill>
              </a:rPr>
              <a:t> T.D., </a:t>
            </a:r>
            <a:r>
              <a:rPr lang="en-US" sz="5600" i="1" dirty="0" err="1" smtClean="0">
                <a:solidFill>
                  <a:srgbClr val="FFFF00"/>
                </a:solidFill>
              </a:rPr>
              <a:t>Kalishin</a:t>
            </a:r>
            <a:r>
              <a:rPr lang="en-US" sz="5600" i="1" dirty="0" smtClean="0">
                <a:solidFill>
                  <a:srgbClr val="FFFF00"/>
                </a:solidFill>
              </a:rPr>
              <a:t> A.S., </a:t>
            </a:r>
            <a:r>
              <a:rPr lang="en-US" sz="5600" i="1" dirty="0" err="1" smtClean="0">
                <a:solidFill>
                  <a:srgbClr val="FFFF00"/>
                </a:solidFill>
              </a:rPr>
              <a:t>Egorov</a:t>
            </a:r>
            <a:r>
              <a:rPr lang="en-US" sz="5600" i="1" dirty="0" smtClean="0">
                <a:solidFill>
                  <a:srgbClr val="FFFF00"/>
                </a:solidFill>
              </a:rPr>
              <a:t> I.M.</a:t>
            </a:r>
            <a:r>
              <a:rPr lang="en-US" sz="5600" dirty="0" smtClean="0">
                <a:solidFill>
                  <a:srgbClr val="FFFF00"/>
                </a:solidFill>
              </a:rPr>
              <a:t> Artificial Ducts Created via High-Power HF Radio Waves at EISCAT // Remote Sens. 2023. V</a:t>
            </a:r>
            <a:r>
              <a:rPr lang="ru-RU" sz="5600" dirty="0" smtClean="0">
                <a:solidFill>
                  <a:srgbClr val="FFFF00"/>
                </a:solidFill>
              </a:rPr>
              <a:t>. 15 (9). 2300.</a:t>
            </a:r>
          </a:p>
          <a:p>
            <a:r>
              <a:rPr lang="en-US" sz="5600" i="1" dirty="0" err="1" smtClean="0">
                <a:solidFill>
                  <a:srgbClr val="FFFF00"/>
                </a:solidFill>
              </a:rPr>
              <a:t>Rietveld</a:t>
            </a:r>
            <a:r>
              <a:rPr lang="en-US" sz="5600" i="1" dirty="0" smtClean="0">
                <a:solidFill>
                  <a:srgbClr val="FFFF00"/>
                </a:solidFill>
              </a:rPr>
              <a:t> M. T., Senior A.</a:t>
            </a:r>
            <a:r>
              <a:rPr lang="en-US" sz="5600" dirty="0" smtClean="0">
                <a:solidFill>
                  <a:srgbClr val="FFFF00"/>
                </a:solidFill>
              </a:rPr>
              <a:t> Ducting of incoherent scatter radar waves by field-aligned irregularities // </a:t>
            </a:r>
            <a:r>
              <a:rPr lang="en-US" sz="5600" i="1" dirty="0" smtClean="0">
                <a:solidFill>
                  <a:srgbClr val="FFFF00"/>
                </a:solidFill>
              </a:rPr>
              <a:t>Ann. </a:t>
            </a:r>
            <a:r>
              <a:rPr lang="en-US" sz="5600" i="1" dirty="0" err="1" smtClean="0">
                <a:solidFill>
                  <a:srgbClr val="FFFF00"/>
                </a:solidFill>
              </a:rPr>
              <a:t>Geophys</a:t>
            </a:r>
            <a:r>
              <a:rPr lang="en-US" sz="5600" i="1" dirty="0" smtClean="0">
                <a:solidFill>
                  <a:srgbClr val="FFFF00"/>
                </a:solidFill>
              </a:rPr>
              <a:t>. </a:t>
            </a:r>
            <a:r>
              <a:rPr lang="ru-RU" sz="5600" dirty="0" smtClean="0">
                <a:solidFill>
                  <a:srgbClr val="FFFF00"/>
                </a:solidFill>
              </a:rPr>
              <a:t>2020, </a:t>
            </a:r>
            <a:r>
              <a:rPr lang="en-US" sz="5600" dirty="0" smtClean="0">
                <a:solidFill>
                  <a:srgbClr val="FFFF00"/>
                </a:solidFill>
              </a:rPr>
              <a:t>V</a:t>
            </a:r>
            <a:r>
              <a:rPr lang="ru-RU" sz="5600" dirty="0" smtClean="0">
                <a:solidFill>
                  <a:srgbClr val="FFFF00"/>
                </a:solidFill>
              </a:rPr>
              <a:t>. 38. </a:t>
            </a:r>
            <a:r>
              <a:rPr lang="en-US" sz="5600" dirty="0" smtClean="0">
                <a:solidFill>
                  <a:srgbClr val="FFFF00"/>
                </a:solidFill>
              </a:rPr>
              <a:t>P</a:t>
            </a:r>
            <a:r>
              <a:rPr lang="ru-RU" sz="5600" dirty="0" smtClean="0">
                <a:solidFill>
                  <a:srgbClr val="FFFF00"/>
                </a:solidFill>
              </a:rPr>
              <a:t>. 1101–1113</a:t>
            </a:r>
            <a:r>
              <a:rPr lang="en-US" sz="5600" dirty="0" smtClean="0">
                <a:solidFill>
                  <a:srgbClr val="FFFF00"/>
                </a:solidFill>
              </a:rPr>
              <a:t>.</a:t>
            </a:r>
            <a:endParaRPr lang="ru-RU" sz="5600" dirty="0" smtClean="0">
              <a:solidFill>
                <a:srgbClr val="FFFF00"/>
              </a:solidFill>
            </a:endParaRPr>
          </a:p>
          <a:p>
            <a:r>
              <a:rPr lang="en-US" sz="5600" i="1" dirty="0" smtClean="0">
                <a:solidFill>
                  <a:srgbClr val="FFFF00"/>
                </a:solidFill>
              </a:rPr>
              <a:t>Senior, A.; </a:t>
            </a:r>
            <a:r>
              <a:rPr lang="en-US" sz="5600" i="1" dirty="0" err="1" smtClean="0">
                <a:solidFill>
                  <a:srgbClr val="FFFF00"/>
                </a:solidFill>
              </a:rPr>
              <a:t>Rietveld</a:t>
            </a:r>
            <a:r>
              <a:rPr lang="en-US" sz="5600" i="1" dirty="0" smtClean="0">
                <a:solidFill>
                  <a:srgbClr val="FFFF00"/>
                </a:solidFill>
              </a:rPr>
              <a:t>, M. T.; </a:t>
            </a:r>
            <a:r>
              <a:rPr lang="en-US" sz="5600" i="1" dirty="0" err="1" smtClean="0">
                <a:solidFill>
                  <a:srgbClr val="FFFF00"/>
                </a:solidFill>
              </a:rPr>
              <a:t>Häggström</a:t>
            </a:r>
            <a:r>
              <a:rPr lang="en-US" sz="5600" i="1" dirty="0" smtClean="0">
                <a:solidFill>
                  <a:srgbClr val="FFFF00"/>
                </a:solidFill>
              </a:rPr>
              <a:t>, I.; </a:t>
            </a:r>
            <a:r>
              <a:rPr lang="en-US" sz="5600" i="1" dirty="0" err="1" smtClean="0">
                <a:solidFill>
                  <a:srgbClr val="FFFF00"/>
                </a:solidFill>
              </a:rPr>
              <a:t>Kosch</a:t>
            </a:r>
            <a:r>
              <a:rPr lang="en-US" sz="5600" i="1" dirty="0" smtClean="0">
                <a:solidFill>
                  <a:srgbClr val="FFFF00"/>
                </a:solidFill>
              </a:rPr>
              <a:t>, M. J. </a:t>
            </a:r>
            <a:r>
              <a:rPr lang="en-US" sz="5600" dirty="0" smtClean="0">
                <a:solidFill>
                  <a:srgbClr val="FFFF00"/>
                </a:solidFill>
              </a:rPr>
              <a:t>Radio induced incoherent scatter ion line enhancements with wide altitude extents in the high-latitude ionosphere. </a:t>
            </a:r>
            <a:r>
              <a:rPr lang="en-US" sz="5600" i="1" dirty="0" err="1" smtClean="0">
                <a:solidFill>
                  <a:srgbClr val="FFFF00"/>
                </a:solidFill>
              </a:rPr>
              <a:t>Geophys</a:t>
            </a:r>
            <a:r>
              <a:rPr lang="en-US" sz="5600" i="1" dirty="0" smtClean="0">
                <a:solidFill>
                  <a:srgbClr val="FFFF00"/>
                </a:solidFill>
              </a:rPr>
              <a:t>. Res. </a:t>
            </a:r>
            <a:r>
              <a:rPr lang="en-US" sz="5600" i="1" dirty="0" err="1" smtClean="0">
                <a:solidFill>
                  <a:srgbClr val="FFFF00"/>
                </a:solidFill>
              </a:rPr>
              <a:t>Lett</a:t>
            </a:r>
            <a:r>
              <a:rPr lang="en-US" sz="5600" i="1" dirty="0" smtClean="0">
                <a:solidFill>
                  <a:srgbClr val="FFFF00"/>
                </a:solidFill>
              </a:rPr>
              <a:t>. </a:t>
            </a:r>
            <a:r>
              <a:rPr lang="en-US" sz="5600" b="1" dirty="0" smtClean="0">
                <a:solidFill>
                  <a:srgbClr val="FFFF00"/>
                </a:solidFill>
              </a:rPr>
              <a:t>2013</a:t>
            </a:r>
            <a:r>
              <a:rPr lang="en-US" sz="5600" dirty="0" smtClean="0">
                <a:solidFill>
                  <a:srgbClr val="FFFF00"/>
                </a:solidFill>
              </a:rPr>
              <a:t>, </a:t>
            </a:r>
            <a:r>
              <a:rPr lang="en-US" sz="5600" i="1" dirty="0" smtClean="0">
                <a:solidFill>
                  <a:srgbClr val="FFFF00"/>
                </a:solidFill>
              </a:rPr>
              <a:t>40</a:t>
            </a:r>
            <a:r>
              <a:rPr lang="en-US" sz="5600" dirty="0" smtClean="0">
                <a:solidFill>
                  <a:srgbClr val="FFFF00"/>
                </a:solidFill>
              </a:rPr>
              <a:t>, 1669–1674</a:t>
            </a:r>
            <a:r>
              <a:rPr lang="en-US" sz="1400" dirty="0" smtClean="0"/>
              <a:t>.</a:t>
            </a:r>
            <a:r>
              <a:rPr lang="en-US" sz="5600" dirty="0" smtClean="0">
                <a:solidFill>
                  <a:srgbClr val="FFFF00"/>
                </a:solidFill>
              </a:rPr>
              <a:t> </a:t>
            </a:r>
          </a:p>
          <a:p>
            <a:r>
              <a:rPr lang="ru-RU" sz="5600" i="1" dirty="0" smtClean="0">
                <a:solidFill>
                  <a:srgbClr val="FFFF00"/>
                </a:solidFill>
              </a:rPr>
              <a:t>Благовещенская Н. Ф. Борисова Т. Д., </a:t>
            </a:r>
            <a:r>
              <a:rPr lang="ru-RU" sz="5600" i="1" dirty="0" err="1" smtClean="0">
                <a:solidFill>
                  <a:srgbClr val="FFFF00"/>
                </a:solidFill>
              </a:rPr>
              <a:t>Калишин</a:t>
            </a:r>
            <a:r>
              <a:rPr lang="ru-RU" sz="5600" i="1" dirty="0" smtClean="0">
                <a:solidFill>
                  <a:srgbClr val="FFFF00"/>
                </a:solidFill>
              </a:rPr>
              <a:t> А. С., </a:t>
            </a:r>
            <a:r>
              <a:rPr lang="ru-RU" sz="5600" i="1" dirty="0" err="1" smtClean="0">
                <a:solidFill>
                  <a:srgbClr val="FFFF00"/>
                </a:solidFill>
              </a:rPr>
              <a:t>Йоман</a:t>
            </a:r>
            <a:r>
              <a:rPr lang="ru-RU" sz="5600" i="1" dirty="0" smtClean="0">
                <a:solidFill>
                  <a:srgbClr val="FFFF00"/>
                </a:solidFill>
              </a:rPr>
              <a:t> Т. К., Шмелев Ю. А., </a:t>
            </a:r>
            <a:r>
              <a:rPr lang="ru-RU" sz="5600" i="1" dirty="0" err="1" smtClean="0">
                <a:solidFill>
                  <a:srgbClr val="FFFF00"/>
                </a:solidFill>
              </a:rPr>
              <a:t>Леоненко</a:t>
            </a:r>
            <a:r>
              <a:rPr lang="ru-RU" sz="5600" i="1" dirty="0" smtClean="0">
                <a:solidFill>
                  <a:srgbClr val="FFFF00"/>
                </a:solidFill>
              </a:rPr>
              <a:t> Е. Е.</a:t>
            </a:r>
            <a:r>
              <a:rPr lang="ru-RU" sz="5600" dirty="0" smtClean="0">
                <a:solidFill>
                  <a:srgbClr val="FFFF00"/>
                </a:solidFill>
              </a:rPr>
              <a:t> Характеристики мелкомасштабных искусственных ионосферных неоднородностей в высокоширотной </a:t>
            </a:r>
            <a:r>
              <a:rPr lang="ru-RU" sz="5600" i="1" dirty="0" smtClean="0">
                <a:solidFill>
                  <a:srgbClr val="FFFF00"/>
                </a:solidFill>
              </a:rPr>
              <a:t>F</a:t>
            </a:r>
            <a:r>
              <a:rPr lang="ru-RU" sz="5600" dirty="0" smtClean="0">
                <a:solidFill>
                  <a:srgbClr val="FFFF00"/>
                </a:solidFill>
              </a:rPr>
              <a:t>-области ионосферы, вызванных воздействием мощных КВ-радиоволн необыкновенной поляризации // Геомагнетизм и аэрономия. Т.59.</a:t>
            </a:r>
            <a:r>
              <a:rPr lang="ru-RU" sz="5600" i="1" dirty="0" smtClean="0">
                <a:solidFill>
                  <a:srgbClr val="FFFF00"/>
                </a:solidFill>
              </a:rPr>
              <a:t> </a:t>
            </a:r>
            <a:r>
              <a:rPr lang="ru-RU" sz="5600" dirty="0" smtClean="0">
                <a:solidFill>
                  <a:srgbClr val="FFFF00"/>
                </a:solidFill>
              </a:rPr>
              <a:t>№ 6. С. 759–773. 2019</a:t>
            </a:r>
            <a:r>
              <a:rPr lang="en-US" sz="5600" dirty="0" smtClean="0">
                <a:solidFill>
                  <a:srgbClr val="FFFF00"/>
                </a:solidFill>
              </a:rPr>
              <a:t>.</a:t>
            </a:r>
          </a:p>
          <a:p>
            <a:r>
              <a:rPr lang="en-US" sz="6000" i="1" dirty="0" err="1" smtClean="0">
                <a:solidFill>
                  <a:srgbClr val="FFFF00"/>
                </a:solidFill>
              </a:rPr>
              <a:t>Borisov</a:t>
            </a:r>
            <a:r>
              <a:rPr lang="en-US" sz="6000" i="1" dirty="0" smtClean="0">
                <a:solidFill>
                  <a:srgbClr val="FFFF00"/>
                </a:solidFill>
              </a:rPr>
              <a:t> N., </a:t>
            </a:r>
            <a:r>
              <a:rPr lang="en-US" sz="6000" i="1" dirty="0" err="1" smtClean="0">
                <a:solidFill>
                  <a:srgbClr val="FFFF00"/>
                </a:solidFill>
              </a:rPr>
              <a:t>Honary</a:t>
            </a:r>
            <a:r>
              <a:rPr lang="en-US" sz="6000" i="1" dirty="0" smtClean="0">
                <a:solidFill>
                  <a:srgbClr val="FFFF00"/>
                </a:solidFill>
              </a:rPr>
              <a:t> F., Li H. </a:t>
            </a:r>
            <a:r>
              <a:rPr lang="en-US" sz="6000" dirty="0" smtClean="0">
                <a:solidFill>
                  <a:srgbClr val="FFFF00"/>
                </a:solidFill>
              </a:rPr>
              <a:t> Excitation of Plasma Irregularities in the F Region of the Ionosphere  by Powerful HF Radio Waves of X-Polarization. Journal of Geophysical Research: Space Physics. 2018.  123:5246-5260 doi:10.1029/2018JA025530</a:t>
            </a:r>
            <a:endParaRPr lang="en-US" sz="5600" dirty="0" smtClean="0">
              <a:solidFill>
                <a:srgbClr val="FFFF00"/>
              </a:solidFill>
            </a:endParaRPr>
          </a:p>
          <a:p>
            <a:r>
              <a:rPr lang="en-US" sz="5600" i="1" dirty="0" err="1" smtClean="0">
                <a:solidFill>
                  <a:srgbClr val="FFFF00"/>
                </a:solidFill>
              </a:rPr>
              <a:t>Kuo</a:t>
            </a:r>
            <a:r>
              <a:rPr lang="en-US" sz="5600" i="1" dirty="0" smtClean="0">
                <a:solidFill>
                  <a:srgbClr val="FFFF00"/>
                </a:solidFill>
              </a:rPr>
              <a:t> S.</a:t>
            </a:r>
            <a:r>
              <a:rPr lang="en-US" sz="5600" dirty="0" smtClean="0">
                <a:solidFill>
                  <a:srgbClr val="FFFF00"/>
                </a:solidFill>
              </a:rPr>
              <a:t> </a:t>
            </a:r>
            <a:r>
              <a:rPr lang="en-US" sz="5600" dirty="0" err="1" smtClean="0">
                <a:solidFill>
                  <a:srgbClr val="FFFF00"/>
                </a:solidFill>
              </a:rPr>
              <a:t>Ionospheric</a:t>
            </a:r>
            <a:r>
              <a:rPr lang="en-US" sz="5600" dirty="0" smtClean="0">
                <a:solidFill>
                  <a:srgbClr val="FFFF00"/>
                </a:solidFill>
              </a:rPr>
              <a:t> modifications in high frequency heating experiments // Phys. Plasmas. 2015. V.</a:t>
            </a:r>
            <a:r>
              <a:rPr lang="en-US" sz="5600" i="1" dirty="0" smtClean="0">
                <a:solidFill>
                  <a:srgbClr val="FFFF00"/>
                </a:solidFill>
              </a:rPr>
              <a:t> </a:t>
            </a:r>
            <a:r>
              <a:rPr lang="en-US" sz="5600" dirty="0" smtClean="0">
                <a:solidFill>
                  <a:srgbClr val="FFFF00"/>
                </a:solidFill>
              </a:rPr>
              <a:t>22. 012901. </a:t>
            </a:r>
            <a:r>
              <a:rPr lang="en-US" sz="5600" dirty="0" err="1" smtClean="0">
                <a:solidFill>
                  <a:srgbClr val="FFFF00"/>
                </a:solidFill>
              </a:rPr>
              <a:t>doi</a:t>
            </a:r>
            <a:r>
              <a:rPr lang="en-US" sz="5600" dirty="0" smtClean="0">
                <a:solidFill>
                  <a:srgbClr val="FFFF00"/>
                </a:solidFill>
              </a:rPr>
              <a:t>: 10.1063/1.4905519.</a:t>
            </a:r>
          </a:p>
          <a:p>
            <a:r>
              <a:rPr lang="en-US" sz="5600" dirty="0" smtClean="0">
                <a:solidFill>
                  <a:srgbClr val="FFFF00"/>
                </a:solidFill>
              </a:rPr>
              <a:t>Hansen J.D., Morales G.J., </a:t>
            </a:r>
            <a:r>
              <a:rPr lang="en-US" sz="5600" dirty="0" err="1" smtClean="0">
                <a:solidFill>
                  <a:srgbClr val="FFFF00"/>
                </a:solidFill>
              </a:rPr>
              <a:t>Maggs</a:t>
            </a:r>
            <a:r>
              <a:rPr lang="en-US" sz="5600" dirty="0" smtClean="0">
                <a:solidFill>
                  <a:srgbClr val="FFFF00"/>
                </a:solidFill>
              </a:rPr>
              <a:t> J.E.) Large-scale HF-induced </a:t>
            </a:r>
            <a:r>
              <a:rPr lang="en-US" sz="5600" dirty="0" err="1" smtClean="0">
                <a:solidFill>
                  <a:srgbClr val="FFFF00"/>
                </a:solidFill>
              </a:rPr>
              <a:t>ionospheric</a:t>
            </a:r>
            <a:r>
              <a:rPr lang="en-US" sz="5600" dirty="0" smtClean="0">
                <a:solidFill>
                  <a:srgbClr val="FFFF00"/>
                </a:solidFill>
              </a:rPr>
              <a:t> modifications: Theory  and modeling Journal of Geophysical Research, 1992. 97:17019 doi:10.1029/92JA01603/.</a:t>
            </a:r>
          </a:p>
          <a:p>
            <a:r>
              <a:rPr lang="en-US" sz="5600" i="1" dirty="0" err="1" smtClean="0">
                <a:solidFill>
                  <a:srgbClr val="FFFF00"/>
                </a:solidFill>
              </a:rPr>
              <a:t>Rietveld</a:t>
            </a:r>
            <a:r>
              <a:rPr lang="en-US" sz="5600" i="1" dirty="0" smtClean="0">
                <a:solidFill>
                  <a:srgbClr val="FFFF00"/>
                </a:solidFill>
              </a:rPr>
              <a:t> M. T., </a:t>
            </a:r>
            <a:r>
              <a:rPr lang="en-US" sz="5600" i="1" dirty="0" err="1" smtClean="0">
                <a:solidFill>
                  <a:srgbClr val="FFFF00"/>
                </a:solidFill>
              </a:rPr>
              <a:t>Kosch</a:t>
            </a:r>
            <a:r>
              <a:rPr lang="en-US" sz="5600" i="1" dirty="0" smtClean="0">
                <a:solidFill>
                  <a:srgbClr val="FFFF00"/>
                </a:solidFill>
              </a:rPr>
              <a:t> M. J., </a:t>
            </a:r>
            <a:r>
              <a:rPr lang="en-US" sz="5600" i="1" dirty="0" err="1" smtClean="0">
                <a:solidFill>
                  <a:srgbClr val="FFFF00"/>
                </a:solidFill>
              </a:rPr>
              <a:t>Blagoveshchenskaya</a:t>
            </a:r>
            <a:r>
              <a:rPr lang="en-US" sz="5600" i="1" dirty="0" smtClean="0">
                <a:solidFill>
                  <a:srgbClr val="FFFF00"/>
                </a:solidFill>
              </a:rPr>
              <a:t> N. F., </a:t>
            </a:r>
            <a:r>
              <a:rPr lang="en-US" sz="5600" i="1" dirty="0" err="1" smtClean="0">
                <a:solidFill>
                  <a:srgbClr val="FFFF00"/>
                </a:solidFill>
              </a:rPr>
              <a:t>Kornienko</a:t>
            </a:r>
            <a:r>
              <a:rPr lang="en-US" sz="5600" i="1" dirty="0" smtClean="0">
                <a:solidFill>
                  <a:srgbClr val="FFFF00"/>
                </a:solidFill>
              </a:rPr>
              <a:t> V. A., </a:t>
            </a:r>
            <a:r>
              <a:rPr lang="en-US" sz="5600" i="1" dirty="0" err="1" smtClean="0">
                <a:solidFill>
                  <a:srgbClr val="FFFF00"/>
                </a:solidFill>
              </a:rPr>
              <a:t>Leyser</a:t>
            </a:r>
            <a:r>
              <a:rPr lang="en-US" sz="5600" i="1" dirty="0" smtClean="0">
                <a:solidFill>
                  <a:srgbClr val="FFFF00"/>
                </a:solidFill>
              </a:rPr>
              <a:t>, T. B., Yeoman T. K</a:t>
            </a:r>
            <a:r>
              <a:rPr lang="en-US" sz="5600" dirty="0" smtClean="0">
                <a:solidFill>
                  <a:srgbClr val="FFFF00"/>
                </a:solidFill>
              </a:rPr>
              <a:t>. </a:t>
            </a:r>
            <a:r>
              <a:rPr lang="en-US" sz="5600" dirty="0" err="1" smtClean="0">
                <a:solidFill>
                  <a:srgbClr val="FFFF00"/>
                </a:solidFill>
              </a:rPr>
              <a:t>Ionospheric</a:t>
            </a:r>
            <a:r>
              <a:rPr lang="en-US" sz="5600" dirty="0" smtClean="0">
                <a:solidFill>
                  <a:srgbClr val="FFFF00"/>
                </a:solidFill>
              </a:rPr>
              <a:t> electron heating, aurora and striations induced by powerful HF radio waves at high latitudes: aspect angle dependence // J. </a:t>
            </a:r>
            <a:r>
              <a:rPr lang="en-US" sz="5600" dirty="0" err="1" smtClean="0">
                <a:solidFill>
                  <a:srgbClr val="FFFF00"/>
                </a:solidFill>
              </a:rPr>
              <a:t>Geophys</a:t>
            </a:r>
            <a:r>
              <a:rPr lang="en-US" sz="5600" dirty="0" smtClean="0">
                <a:solidFill>
                  <a:srgbClr val="FFFF00"/>
                </a:solidFill>
              </a:rPr>
              <a:t>. Res</a:t>
            </a:r>
            <a:r>
              <a:rPr lang="ru-RU" sz="5600" dirty="0" smtClean="0">
                <a:solidFill>
                  <a:srgbClr val="FFFF00"/>
                </a:solidFill>
              </a:rPr>
              <a:t>. 2003. </a:t>
            </a:r>
            <a:r>
              <a:rPr lang="en-US" sz="5600" dirty="0" smtClean="0">
                <a:solidFill>
                  <a:srgbClr val="FFFF00"/>
                </a:solidFill>
              </a:rPr>
              <a:t>V</a:t>
            </a:r>
            <a:r>
              <a:rPr lang="ru-RU" sz="5600" dirty="0" smtClean="0">
                <a:solidFill>
                  <a:srgbClr val="FFFF00"/>
                </a:solidFill>
              </a:rPr>
              <a:t>.108(</a:t>
            </a:r>
            <a:r>
              <a:rPr lang="en-US" sz="5600" dirty="0" smtClean="0">
                <a:solidFill>
                  <a:srgbClr val="FFFF00"/>
                </a:solidFill>
              </a:rPr>
              <a:t>A</a:t>
            </a:r>
            <a:r>
              <a:rPr lang="ru-RU" sz="5600" dirty="0" smtClean="0">
                <a:solidFill>
                  <a:srgbClr val="FFFF00"/>
                </a:solidFill>
              </a:rPr>
              <a:t>4), 1141, </a:t>
            </a:r>
            <a:r>
              <a:rPr lang="en-US" sz="5600" dirty="0" err="1" smtClean="0">
                <a:solidFill>
                  <a:srgbClr val="FFFF00"/>
                </a:solidFill>
              </a:rPr>
              <a:t>doi</a:t>
            </a:r>
            <a:r>
              <a:rPr lang="ru-RU" sz="5600" dirty="0" smtClean="0">
                <a:solidFill>
                  <a:srgbClr val="FFFF00"/>
                </a:solidFill>
              </a:rPr>
              <a:t>:10.1029/2002 </a:t>
            </a:r>
            <a:r>
              <a:rPr lang="en-US" sz="5600" dirty="0" smtClean="0">
                <a:solidFill>
                  <a:srgbClr val="FFFF00"/>
                </a:solidFill>
              </a:rPr>
              <a:t>JA</a:t>
            </a:r>
            <a:r>
              <a:rPr lang="ru-RU" sz="5600" dirty="0" smtClean="0">
                <a:solidFill>
                  <a:srgbClr val="FFFF00"/>
                </a:solidFill>
              </a:rPr>
              <a:t> 009543</a:t>
            </a:r>
            <a:endParaRPr lang="en-US" sz="5600" dirty="0" smtClean="0">
              <a:solidFill>
                <a:srgbClr val="FFFF00"/>
              </a:solidFill>
            </a:endParaRPr>
          </a:p>
          <a:p>
            <a:pPr indent="15875" algn="just">
              <a:buFontTx/>
              <a:buNone/>
              <a:defRPr/>
            </a:pPr>
            <a:endParaRPr lang="en-US" sz="5600" b="1" dirty="0" smtClean="0">
              <a:solidFill>
                <a:srgbClr val="FFFF00"/>
              </a:solidFill>
            </a:endParaRPr>
          </a:p>
          <a:p>
            <a:pPr indent="15875" algn="just">
              <a:spcBef>
                <a:spcPct val="0"/>
              </a:spcBef>
              <a:spcAft>
                <a:spcPts val="1800"/>
              </a:spcAft>
              <a:buFontTx/>
              <a:buNone/>
              <a:defRPr/>
            </a:pPr>
            <a:endParaRPr lang="en-US" sz="1200" dirty="0" smtClean="0"/>
          </a:p>
          <a:p>
            <a:pPr indent="15875" algn="just">
              <a:spcBef>
                <a:spcPct val="0"/>
              </a:spcBef>
              <a:spcAft>
                <a:spcPts val="1800"/>
              </a:spcAft>
              <a:buFontTx/>
              <a:buNone/>
              <a:defRPr/>
            </a:pPr>
            <a:endParaRPr lang="en-US" sz="1200" dirty="0" smtClean="0"/>
          </a:p>
          <a:p>
            <a:pPr>
              <a:buFontTx/>
              <a:buNone/>
              <a:defRPr/>
            </a:pPr>
            <a:endParaRPr lang="en-US" sz="1200" dirty="0" smtClean="0"/>
          </a:p>
          <a:p>
            <a:pPr>
              <a:buFontTx/>
              <a:buNone/>
              <a:defRPr/>
            </a:pPr>
            <a:endParaRPr lang="en-US" sz="1200" dirty="0" smtClean="0"/>
          </a:p>
          <a:p>
            <a:pPr indent="15875" algn="just">
              <a:spcBef>
                <a:spcPct val="0"/>
              </a:spcBef>
              <a:spcAft>
                <a:spcPts val="1800"/>
              </a:spcAft>
              <a:buFontTx/>
              <a:buNone/>
              <a:defRPr/>
            </a:pPr>
            <a:r>
              <a:rPr lang="ru-RU" dirty="0" smtClean="0"/>
              <a:t>  </a:t>
            </a:r>
            <a:endParaRPr lang="en-US" sz="1200" dirty="0" smtClean="0"/>
          </a:p>
          <a:p>
            <a:pPr indent="15875" algn="just">
              <a:spcBef>
                <a:spcPct val="0"/>
              </a:spcBef>
              <a:spcAft>
                <a:spcPts val="1800"/>
              </a:spcAft>
              <a:buFontTx/>
              <a:buNone/>
              <a:defRPr/>
            </a:pPr>
            <a:r>
              <a:rPr lang="ru-RU"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395288" y="53579"/>
            <a:ext cx="8229600" cy="288131"/>
          </a:xfrm>
        </p:spPr>
        <p:txBody>
          <a:bodyPr>
            <a:noAutofit/>
          </a:bodyPr>
          <a:lstStyle/>
          <a:p>
            <a:pPr eaLnBrk="1" hangingPunct="1">
              <a:defRPr/>
            </a:pPr>
            <a:r>
              <a:rPr lang="en-US" sz="18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References</a:t>
            </a:r>
            <a:endParaRPr lang="ru-RU" sz="1800" b="1"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16387" name="Rectangle 3"/>
          <p:cNvSpPr>
            <a:spLocks noGrp="1" noChangeArrowheads="1"/>
          </p:cNvSpPr>
          <p:nvPr>
            <p:ph type="body" idx="4294967295"/>
          </p:nvPr>
        </p:nvSpPr>
        <p:spPr>
          <a:xfrm>
            <a:off x="142876" y="214312"/>
            <a:ext cx="9001125" cy="4929188"/>
          </a:xfrm>
          <a:ln>
            <a:solidFill>
              <a:srgbClr val="FFFF00"/>
            </a:solidFill>
          </a:ln>
        </p:spPr>
        <p:txBody>
          <a:bodyPr>
            <a:normAutofit fontScale="25000" lnSpcReduction="20000"/>
          </a:bodyPr>
          <a:lstStyle/>
          <a:p>
            <a:pPr indent="15875" algn="just">
              <a:buFontTx/>
              <a:buNone/>
              <a:defRPr/>
            </a:pPr>
            <a:r>
              <a:rPr lang="en-US" sz="5600" i="1" dirty="0" err="1" smtClean="0">
                <a:solidFill>
                  <a:srgbClr val="FFFF00"/>
                </a:solidFill>
              </a:rPr>
              <a:t>Blagoveshchenskaya</a:t>
            </a:r>
            <a:r>
              <a:rPr lang="en-US" sz="5600" i="1" dirty="0" smtClean="0">
                <a:solidFill>
                  <a:srgbClr val="FFFF00"/>
                </a:solidFill>
              </a:rPr>
              <a:t> N.F., </a:t>
            </a:r>
            <a:r>
              <a:rPr lang="en-US" sz="5600" i="1" dirty="0" err="1" smtClean="0">
                <a:solidFill>
                  <a:srgbClr val="FFFF00"/>
                </a:solidFill>
              </a:rPr>
              <a:t>Borisova</a:t>
            </a:r>
            <a:r>
              <a:rPr lang="en-US" sz="5600" i="1" dirty="0" smtClean="0">
                <a:solidFill>
                  <a:srgbClr val="FFFF00"/>
                </a:solidFill>
              </a:rPr>
              <a:t> T.D., </a:t>
            </a:r>
            <a:r>
              <a:rPr lang="en-US" sz="5600" i="1" dirty="0" err="1" smtClean="0">
                <a:solidFill>
                  <a:srgbClr val="FFFF00"/>
                </a:solidFill>
              </a:rPr>
              <a:t>Kalishin</a:t>
            </a:r>
            <a:r>
              <a:rPr lang="en-US" sz="5600" i="1" dirty="0" smtClean="0">
                <a:solidFill>
                  <a:srgbClr val="FFFF00"/>
                </a:solidFill>
              </a:rPr>
              <a:t> A.S., </a:t>
            </a:r>
            <a:r>
              <a:rPr lang="en-US" sz="5600" i="1" dirty="0" err="1" smtClean="0">
                <a:solidFill>
                  <a:srgbClr val="FFFF00"/>
                </a:solidFill>
              </a:rPr>
              <a:t>Egorov</a:t>
            </a:r>
            <a:r>
              <a:rPr lang="en-US" sz="5600" i="1" dirty="0" smtClean="0">
                <a:solidFill>
                  <a:srgbClr val="FFFF00"/>
                </a:solidFill>
              </a:rPr>
              <a:t> I.M., </a:t>
            </a:r>
            <a:r>
              <a:rPr lang="en-US" sz="5600" i="1" dirty="0" err="1" smtClean="0">
                <a:solidFill>
                  <a:srgbClr val="FFFF00"/>
                </a:solidFill>
              </a:rPr>
              <a:t>Zagorskiy</a:t>
            </a:r>
            <a:r>
              <a:rPr lang="en-US" sz="5600" i="1" dirty="0" smtClean="0">
                <a:solidFill>
                  <a:srgbClr val="FFFF00"/>
                </a:solidFill>
              </a:rPr>
              <a:t> G.A.</a:t>
            </a:r>
            <a:r>
              <a:rPr lang="en-US" sz="5600" dirty="0" smtClean="0">
                <a:solidFill>
                  <a:srgbClr val="FFFF00"/>
                </a:solidFill>
              </a:rPr>
              <a:t> Disturbances of electron density in the high latitude upper (F-region) ionosphere induced by X-mode HF pump waves from EISCAT UHF radar observations. </a:t>
            </a:r>
            <a:r>
              <a:rPr lang="ru-RU" sz="5600" dirty="0" smtClean="0">
                <a:solidFill>
                  <a:srgbClr val="FFFF00"/>
                </a:solidFill>
              </a:rPr>
              <a:t>Проблемы Арктики и Антарктики</a:t>
            </a:r>
            <a:r>
              <a:rPr lang="en-US" sz="5600" dirty="0" smtClean="0">
                <a:solidFill>
                  <a:srgbClr val="FFFF00"/>
                </a:solidFill>
              </a:rPr>
              <a:t>. 2022;68(3):248-257.</a:t>
            </a:r>
          </a:p>
          <a:p>
            <a:pPr indent="15875" algn="just">
              <a:buFontTx/>
              <a:buNone/>
              <a:defRPr/>
            </a:pPr>
            <a:r>
              <a:rPr lang="en-US" sz="5600" i="1" dirty="0" err="1" smtClean="0">
                <a:solidFill>
                  <a:srgbClr val="FFFF00"/>
                </a:solidFill>
              </a:rPr>
              <a:t>Blagoveshchenskaya</a:t>
            </a:r>
            <a:r>
              <a:rPr lang="en-US" sz="5600" i="1" dirty="0" smtClean="0">
                <a:solidFill>
                  <a:srgbClr val="FFFF00"/>
                </a:solidFill>
              </a:rPr>
              <a:t> N. F., </a:t>
            </a:r>
            <a:r>
              <a:rPr lang="en-US" sz="5600" i="1" dirty="0" err="1" smtClean="0">
                <a:solidFill>
                  <a:srgbClr val="FFFF00"/>
                </a:solidFill>
              </a:rPr>
              <a:t>Borisova</a:t>
            </a:r>
            <a:r>
              <a:rPr lang="en-US" sz="5600" i="1" dirty="0" smtClean="0">
                <a:solidFill>
                  <a:srgbClr val="FFFF00"/>
                </a:solidFill>
              </a:rPr>
              <a:t> T. D., Yeoman T. K.,  </a:t>
            </a:r>
            <a:r>
              <a:rPr lang="en-US" sz="5600" i="1" dirty="0" err="1" smtClean="0">
                <a:solidFill>
                  <a:srgbClr val="FFFF00"/>
                </a:solidFill>
              </a:rPr>
              <a:t>Rietveld</a:t>
            </a:r>
            <a:r>
              <a:rPr lang="en-US" sz="5600" i="1" dirty="0" smtClean="0">
                <a:solidFill>
                  <a:srgbClr val="FFFF00"/>
                </a:solidFill>
              </a:rPr>
              <a:t> M.T., </a:t>
            </a:r>
            <a:r>
              <a:rPr lang="en-US" sz="5600" i="1" dirty="0" err="1" smtClean="0">
                <a:solidFill>
                  <a:srgbClr val="FFFF00"/>
                </a:solidFill>
              </a:rPr>
              <a:t>Häggström</a:t>
            </a:r>
            <a:r>
              <a:rPr lang="en-US" sz="5600" i="1" dirty="0" smtClean="0">
                <a:solidFill>
                  <a:srgbClr val="FFFF00"/>
                </a:solidFill>
              </a:rPr>
              <a:t> I., </a:t>
            </a:r>
            <a:r>
              <a:rPr lang="en-US" sz="5600" i="1" dirty="0" err="1" smtClean="0">
                <a:solidFill>
                  <a:srgbClr val="FFFF00"/>
                </a:solidFill>
              </a:rPr>
              <a:t>Ivanova</a:t>
            </a:r>
            <a:r>
              <a:rPr lang="en-US" sz="5600" i="1" dirty="0" smtClean="0">
                <a:solidFill>
                  <a:srgbClr val="FFFF00"/>
                </a:solidFill>
              </a:rPr>
              <a:t> I. M</a:t>
            </a:r>
            <a:r>
              <a:rPr lang="en-US" sz="5600" dirty="0" smtClean="0">
                <a:solidFill>
                  <a:srgbClr val="FFFF00"/>
                </a:solidFill>
              </a:rPr>
              <a:t>. Plasma modifications induced by an X-mode HF heater wave in the high latitude F region of the ionosphere // J. Atmos. Solar-Terr. Phys. 2013. V. 105-106. P. 231 – 244</a:t>
            </a:r>
            <a:r>
              <a:rPr lang="nb-NO" sz="5600" dirty="0" smtClean="0">
                <a:solidFill>
                  <a:srgbClr val="FFFF00"/>
                </a:solidFill>
              </a:rPr>
              <a:t>.</a:t>
            </a:r>
          </a:p>
          <a:p>
            <a:pPr indent="15875" algn="just">
              <a:buFontTx/>
              <a:buNone/>
              <a:defRPr/>
            </a:pPr>
            <a:r>
              <a:rPr lang="en-US" sz="5600" i="1" dirty="0" err="1" smtClean="0">
                <a:solidFill>
                  <a:srgbClr val="FFFF00"/>
                </a:solidFill>
              </a:rPr>
              <a:t>Blagoveshchenskaya</a:t>
            </a:r>
            <a:r>
              <a:rPr lang="en-US" sz="5600" i="1" dirty="0" smtClean="0">
                <a:solidFill>
                  <a:srgbClr val="FFFF00"/>
                </a:solidFill>
              </a:rPr>
              <a:t>, N.; </a:t>
            </a:r>
            <a:r>
              <a:rPr lang="en-US" sz="5600" i="1" dirty="0" err="1" smtClean="0">
                <a:solidFill>
                  <a:srgbClr val="FFFF00"/>
                </a:solidFill>
              </a:rPr>
              <a:t>Borisova</a:t>
            </a:r>
            <a:r>
              <a:rPr lang="en-US" sz="5600" i="1" dirty="0" smtClean="0">
                <a:solidFill>
                  <a:srgbClr val="FFFF00"/>
                </a:solidFill>
              </a:rPr>
              <a:t>, T.; </a:t>
            </a:r>
            <a:r>
              <a:rPr lang="en-US" sz="5600" i="1" dirty="0" err="1" smtClean="0">
                <a:solidFill>
                  <a:srgbClr val="FFFF00"/>
                </a:solidFill>
              </a:rPr>
              <a:t>Kalishin</a:t>
            </a:r>
            <a:r>
              <a:rPr lang="en-US" sz="5600" i="1" dirty="0" smtClean="0">
                <a:solidFill>
                  <a:srgbClr val="FFFF00"/>
                </a:solidFill>
              </a:rPr>
              <a:t>, A.; </a:t>
            </a:r>
            <a:r>
              <a:rPr lang="en-US" sz="5600" i="1" dirty="0" err="1" smtClean="0">
                <a:solidFill>
                  <a:srgbClr val="FFFF00"/>
                </a:solidFill>
              </a:rPr>
              <a:t>Egorov</a:t>
            </a:r>
            <a:r>
              <a:rPr lang="en-US" sz="5600" i="1" dirty="0" smtClean="0">
                <a:solidFill>
                  <a:srgbClr val="FFFF00"/>
                </a:solidFill>
              </a:rPr>
              <a:t>, I.; Yeoman, T.; </a:t>
            </a:r>
            <a:r>
              <a:rPr lang="en-US" sz="5600" i="1" dirty="0" err="1" smtClean="0">
                <a:solidFill>
                  <a:srgbClr val="FFFF00"/>
                </a:solidFill>
              </a:rPr>
              <a:t>Haggstrom</a:t>
            </a:r>
            <a:r>
              <a:rPr lang="en-US" sz="5600" i="1" dirty="0" smtClean="0">
                <a:solidFill>
                  <a:srgbClr val="FFFF00"/>
                </a:solidFill>
              </a:rPr>
              <a:t>, I. </a:t>
            </a:r>
            <a:r>
              <a:rPr lang="en-US" sz="5600" dirty="0" smtClean="0">
                <a:solidFill>
                  <a:srgbClr val="FFFF00"/>
                </a:solidFill>
              </a:rPr>
              <a:t>Simultaneous Action of X- and O-Mode HF Pump Waves on the High-Latitude Upper (F-Region) Ionosphere at EISCAT. Universe 2022, 8, 91. </a:t>
            </a:r>
            <a:r>
              <a:rPr lang="en-US" sz="5600" u="sng" dirty="0" smtClean="0">
                <a:solidFill>
                  <a:srgbClr val="FFFF00"/>
                </a:solidFill>
                <a:hlinkClick r:id="rId2"/>
              </a:rPr>
              <a:t>https://doi.org/10.3390/</a:t>
            </a:r>
            <a:r>
              <a:rPr lang="ru-RU" sz="5600" dirty="0" smtClean="0">
                <a:solidFill>
                  <a:srgbClr val="FFFF00"/>
                </a:solidFill>
              </a:rPr>
              <a:t> </a:t>
            </a:r>
            <a:r>
              <a:rPr lang="en-US" sz="5600" dirty="0" smtClean="0">
                <a:solidFill>
                  <a:srgbClr val="FFFF00"/>
                </a:solidFill>
              </a:rPr>
              <a:t>universe8020091.</a:t>
            </a:r>
          </a:p>
          <a:p>
            <a:pPr indent="15875" algn="just">
              <a:buFontTx/>
              <a:buNone/>
              <a:defRPr/>
            </a:pPr>
            <a:r>
              <a:rPr lang="en-US" sz="5600" i="1" dirty="0" smtClean="0">
                <a:solidFill>
                  <a:srgbClr val="FFFF00"/>
                </a:solidFill>
              </a:rPr>
              <a:t>Wang X, Zhou C, Liu M, </a:t>
            </a:r>
            <a:r>
              <a:rPr lang="en-US" sz="5600" i="1" dirty="0" err="1" smtClean="0">
                <a:solidFill>
                  <a:srgbClr val="FFFF00"/>
                </a:solidFill>
              </a:rPr>
              <a:t>Honary</a:t>
            </a:r>
            <a:r>
              <a:rPr lang="en-US" sz="5600" i="1" dirty="0" smtClean="0">
                <a:solidFill>
                  <a:srgbClr val="FFFF00"/>
                </a:solidFill>
              </a:rPr>
              <a:t> F, Ni B, Zhao Z . </a:t>
            </a:r>
            <a:r>
              <a:rPr lang="en-US" sz="5600" dirty="0" smtClean="0">
                <a:solidFill>
                  <a:srgbClr val="FFFF00"/>
                </a:solidFill>
              </a:rPr>
              <a:t>Parametric instability  induced by X-mode  wave heating at EISCAT Journal of Geophysical Research: Space Physics</a:t>
            </a:r>
            <a:r>
              <a:rPr lang="ru-RU" sz="5600" dirty="0" smtClean="0">
                <a:solidFill>
                  <a:srgbClr val="FFFF00"/>
                </a:solidFill>
              </a:rPr>
              <a:t>.</a:t>
            </a:r>
            <a:r>
              <a:rPr lang="en-US" sz="5600" dirty="0" smtClean="0">
                <a:solidFill>
                  <a:srgbClr val="FFFF00"/>
                </a:solidFill>
              </a:rPr>
              <a:t> 2016. 121:10, 510-536, 548  doi:10.1002/2016JA023070.</a:t>
            </a:r>
          </a:p>
          <a:p>
            <a:pPr indent="15875" algn="just">
              <a:buFontTx/>
              <a:buNone/>
              <a:defRPr/>
            </a:pPr>
            <a:r>
              <a:rPr lang="en-US" sz="5600" i="1" dirty="0" smtClean="0">
                <a:solidFill>
                  <a:srgbClr val="FFFF00"/>
                </a:solidFill>
              </a:rPr>
              <a:t>Wang X, Cannon P, Zhou C, </a:t>
            </a:r>
            <a:r>
              <a:rPr lang="en-US" sz="5600" i="1" dirty="0" err="1" smtClean="0">
                <a:solidFill>
                  <a:srgbClr val="FFFF00"/>
                </a:solidFill>
              </a:rPr>
              <a:t>Honary</a:t>
            </a:r>
            <a:r>
              <a:rPr lang="en-US" sz="5600" i="1" dirty="0" smtClean="0">
                <a:solidFill>
                  <a:srgbClr val="FFFF00"/>
                </a:solidFill>
              </a:rPr>
              <a:t> F, Ni B, Zhao Z.</a:t>
            </a:r>
            <a:r>
              <a:rPr lang="en-US" sz="5600" dirty="0" smtClean="0">
                <a:solidFill>
                  <a:srgbClr val="FFFF00"/>
                </a:solidFill>
              </a:rPr>
              <a:t> A theoretical investigation on the parametric instability excited by X-mode polarized electromagnetic wave at </a:t>
            </a:r>
            <a:r>
              <a:rPr lang="en-US" sz="5600" dirty="0" err="1" smtClean="0">
                <a:solidFill>
                  <a:srgbClr val="FFFF00"/>
                </a:solidFill>
              </a:rPr>
              <a:t>Tromsø</a:t>
            </a:r>
            <a:r>
              <a:rPr lang="en-US" sz="5600" dirty="0" smtClean="0">
                <a:solidFill>
                  <a:srgbClr val="FFFF00"/>
                </a:solidFill>
              </a:rPr>
              <a:t> Journal of Geophysical Research: Space Physics. 2016. 121:3578-3591 doi:10.1002/2016JA022411.</a:t>
            </a:r>
          </a:p>
          <a:p>
            <a:pPr indent="15875" algn="just">
              <a:buFontTx/>
              <a:buNone/>
              <a:defRPr/>
            </a:pPr>
            <a:r>
              <a:rPr lang="en-US" sz="5600" i="1" dirty="0" err="1" smtClean="0">
                <a:solidFill>
                  <a:srgbClr val="FFFF00"/>
                </a:solidFill>
              </a:rPr>
              <a:t>Blagoveshchenskaya</a:t>
            </a:r>
            <a:r>
              <a:rPr lang="en-US" sz="5600" i="1" dirty="0" smtClean="0">
                <a:solidFill>
                  <a:srgbClr val="FFFF00"/>
                </a:solidFill>
              </a:rPr>
              <a:t> N. F., </a:t>
            </a:r>
            <a:r>
              <a:rPr lang="en-US" sz="5600" i="1" dirty="0" err="1" smtClean="0">
                <a:solidFill>
                  <a:srgbClr val="FFFF00"/>
                </a:solidFill>
              </a:rPr>
              <a:t>Kalishin</a:t>
            </a:r>
            <a:r>
              <a:rPr lang="en-US" sz="5600" i="1" dirty="0" smtClean="0">
                <a:solidFill>
                  <a:srgbClr val="FFFF00"/>
                </a:solidFill>
              </a:rPr>
              <a:t> A. S., </a:t>
            </a:r>
            <a:r>
              <a:rPr lang="en-US" sz="5600" i="1" dirty="0" err="1" smtClean="0">
                <a:solidFill>
                  <a:srgbClr val="FFFF00"/>
                </a:solidFill>
              </a:rPr>
              <a:t>Borisova</a:t>
            </a:r>
            <a:r>
              <a:rPr lang="en-US" sz="5600" i="1" dirty="0" smtClean="0">
                <a:solidFill>
                  <a:srgbClr val="FFFF00"/>
                </a:solidFill>
              </a:rPr>
              <a:t> T. D., </a:t>
            </a:r>
            <a:r>
              <a:rPr lang="en-US" sz="5600" i="1" dirty="0" err="1" smtClean="0">
                <a:solidFill>
                  <a:srgbClr val="FFFF00"/>
                </a:solidFill>
              </a:rPr>
              <a:t>Egorov</a:t>
            </a:r>
            <a:r>
              <a:rPr lang="en-US" sz="5600" i="1" dirty="0" smtClean="0">
                <a:solidFill>
                  <a:srgbClr val="FFFF00"/>
                </a:solidFill>
              </a:rPr>
              <a:t> I.M., and </a:t>
            </a:r>
            <a:r>
              <a:rPr lang="en-US" sz="5600" i="1" dirty="0" err="1" smtClean="0">
                <a:solidFill>
                  <a:srgbClr val="FFFF00"/>
                </a:solidFill>
              </a:rPr>
              <a:t>Zagorskiy</a:t>
            </a:r>
            <a:r>
              <a:rPr lang="en-US" sz="5600" i="1" dirty="0" smtClean="0">
                <a:solidFill>
                  <a:srgbClr val="FFFF00"/>
                </a:solidFill>
              </a:rPr>
              <a:t> G. A. </a:t>
            </a:r>
            <a:r>
              <a:rPr lang="en-US" sz="5600" dirty="0" smtClean="0">
                <a:solidFill>
                  <a:srgbClr val="FFFF00"/>
                </a:solidFill>
              </a:rPr>
              <a:t>Phenomena in the High-Latitude </a:t>
            </a:r>
            <a:r>
              <a:rPr lang="en-US" sz="5600" i="1" dirty="0" smtClean="0">
                <a:solidFill>
                  <a:srgbClr val="FFFF00"/>
                </a:solidFill>
              </a:rPr>
              <a:t>F </a:t>
            </a:r>
            <a:r>
              <a:rPr lang="en-US" sz="5600" dirty="0" smtClean="0">
                <a:solidFill>
                  <a:srgbClr val="FFFF00"/>
                </a:solidFill>
              </a:rPr>
              <a:t>Region of the Ionosphere under the Effect of Powerful HF Radio Waves at Frequencies above the Critical One of the </a:t>
            </a:r>
            <a:r>
              <a:rPr lang="en-US" sz="5600" i="1" dirty="0" smtClean="0">
                <a:solidFill>
                  <a:srgbClr val="FFFF00"/>
                </a:solidFill>
              </a:rPr>
              <a:t>F</a:t>
            </a:r>
            <a:r>
              <a:rPr lang="en-US" sz="5600" dirty="0" smtClean="0">
                <a:solidFill>
                  <a:srgbClr val="FFFF00"/>
                </a:solidFill>
              </a:rPr>
              <a:t>2 Layer // Geomagnetism and </a:t>
            </a:r>
            <a:r>
              <a:rPr lang="en-US" sz="5600" dirty="0" err="1" smtClean="0">
                <a:solidFill>
                  <a:srgbClr val="FFFF00"/>
                </a:solidFill>
              </a:rPr>
              <a:t>Aeronomy</a:t>
            </a:r>
            <a:r>
              <a:rPr lang="en-US" sz="5600" dirty="0" smtClean="0">
                <a:solidFill>
                  <a:srgbClr val="FFFF00"/>
                </a:solidFill>
              </a:rPr>
              <a:t>, 2023, Vol. 63, No. 6, pp. 757–769.</a:t>
            </a:r>
          </a:p>
          <a:p>
            <a:pPr indent="15875" algn="just">
              <a:buFontTx/>
              <a:buNone/>
              <a:defRPr/>
            </a:pPr>
            <a:r>
              <a:rPr lang="en-US" sz="5600" i="1" dirty="0" err="1" smtClean="0">
                <a:solidFill>
                  <a:srgbClr val="FFFF00"/>
                </a:solidFill>
              </a:rPr>
              <a:t>Kalishin</a:t>
            </a:r>
            <a:r>
              <a:rPr lang="en-US" sz="5600" i="1" dirty="0" smtClean="0">
                <a:solidFill>
                  <a:srgbClr val="FFFF00"/>
                </a:solidFill>
              </a:rPr>
              <a:t>, A.S., </a:t>
            </a:r>
            <a:r>
              <a:rPr lang="en-US" sz="5600" i="1" dirty="0" err="1" smtClean="0">
                <a:solidFill>
                  <a:srgbClr val="FFFF00"/>
                </a:solidFill>
              </a:rPr>
              <a:t>Blagoveshchenskaya</a:t>
            </a:r>
            <a:r>
              <a:rPr lang="en-US" sz="5600" i="1" dirty="0" smtClean="0">
                <a:solidFill>
                  <a:srgbClr val="FFFF00"/>
                </a:solidFill>
              </a:rPr>
              <a:t>, N.F., </a:t>
            </a:r>
            <a:r>
              <a:rPr lang="en-US" sz="5600" i="1" dirty="0" err="1" smtClean="0">
                <a:solidFill>
                  <a:srgbClr val="FFFF00"/>
                </a:solidFill>
              </a:rPr>
              <a:t>Borisova</a:t>
            </a:r>
            <a:r>
              <a:rPr lang="en-US" sz="5600" i="1" dirty="0" smtClean="0">
                <a:solidFill>
                  <a:srgbClr val="FFFF00"/>
                </a:solidFill>
              </a:rPr>
              <a:t>, T.D. et al.</a:t>
            </a:r>
            <a:r>
              <a:rPr lang="en-US" sz="5600" dirty="0" smtClean="0">
                <a:solidFill>
                  <a:srgbClr val="FFFF00"/>
                </a:solidFill>
              </a:rPr>
              <a:t> Features of Narrowband Stimulated Electromagnetic Emission Depending on the Effective Radiated Power of the EISCAT/Heating Facility. </a:t>
            </a:r>
            <a:r>
              <a:rPr lang="ru-RU" sz="5600" i="1" dirty="0" err="1" smtClean="0">
                <a:solidFill>
                  <a:srgbClr val="FFFF00"/>
                </a:solidFill>
              </a:rPr>
              <a:t>Cosmic</a:t>
            </a:r>
            <a:r>
              <a:rPr lang="ru-RU" sz="5600" i="1" dirty="0" smtClean="0">
                <a:solidFill>
                  <a:srgbClr val="FFFF00"/>
                </a:solidFill>
              </a:rPr>
              <a:t> </a:t>
            </a:r>
            <a:r>
              <a:rPr lang="ru-RU" sz="5600" i="1" dirty="0" err="1" smtClean="0">
                <a:solidFill>
                  <a:srgbClr val="FFFF00"/>
                </a:solidFill>
              </a:rPr>
              <a:t>Res</a:t>
            </a:r>
            <a:r>
              <a:rPr lang="ru-RU" sz="5600" dirty="0" smtClean="0">
                <a:solidFill>
                  <a:srgbClr val="FFFF00"/>
                </a:solidFill>
              </a:rPr>
              <a:t> </a:t>
            </a:r>
            <a:r>
              <a:rPr lang="ru-RU" sz="5600" b="1" dirty="0" smtClean="0">
                <a:solidFill>
                  <a:srgbClr val="FFFF00"/>
                </a:solidFill>
              </a:rPr>
              <a:t>61</a:t>
            </a:r>
            <a:r>
              <a:rPr lang="ru-RU" sz="5600" dirty="0" smtClean="0">
                <a:solidFill>
                  <a:srgbClr val="FFFF00"/>
                </a:solidFill>
              </a:rPr>
              <a:t>, 501–509 (2023).</a:t>
            </a:r>
            <a:endParaRPr lang="en-US" sz="5600" dirty="0" smtClean="0">
              <a:solidFill>
                <a:srgbClr val="FFFF00"/>
              </a:solidFill>
            </a:endParaRPr>
          </a:p>
          <a:p>
            <a:pPr indent="15875" algn="just">
              <a:buFontTx/>
              <a:buNone/>
              <a:defRPr/>
            </a:pPr>
            <a:r>
              <a:rPr lang="en-US" sz="5600" i="1" dirty="0" smtClean="0">
                <a:solidFill>
                  <a:srgbClr val="FFFF00"/>
                </a:solidFill>
              </a:rPr>
              <a:t>Sharma, R. P., Kumar, A., Kumar, R., and </a:t>
            </a:r>
            <a:r>
              <a:rPr lang="en-US" sz="5600" i="1" dirty="0" err="1" smtClean="0">
                <a:solidFill>
                  <a:srgbClr val="FFFF00"/>
                </a:solidFill>
              </a:rPr>
              <a:t>Tripathi</a:t>
            </a:r>
            <a:r>
              <a:rPr lang="en-US" sz="5600" i="1" dirty="0" smtClean="0">
                <a:solidFill>
                  <a:srgbClr val="FFFF00"/>
                </a:solidFill>
              </a:rPr>
              <a:t>, Y. K., </a:t>
            </a:r>
            <a:r>
              <a:rPr lang="en-US" sz="5600" dirty="0" smtClean="0">
                <a:solidFill>
                  <a:srgbClr val="FFFF00"/>
                </a:solidFill>
              </a:rPr>
              <a:t>Excitation of electron Bernstein and ion Bernstein waves by extraordinary electromagnetic pump: Kinetic theory // Phys. Plasmas. 1994. V. 1. № 3. P. 522 – 527.· DOI:10.1063/</a:t>
            </a:r>
            <a:r>
              <a:rPr lang="en-US" sz="6000" dirty="0" smtClean="0">
                <a:solidFill>
                  <a:srgbClr val="FFFF00"/>
                </a:solidFill>
              </a:rPr>
              <a:t>1.870796</a:t>
            </a:r>
            <a:r>
              <a:rPr lang="ru-RU" sz="5600" dirty="0" smtClean="0">
                <a:solidFill>
                  <a:srgbClr val="FFFF00"/>
                </a:solidFill>
              </a:rPr>
              <a:t> </a:t>
            </a:r>
            <a:r>
              <a:rPr lang="ru-RU" sz="5600" u="sng" dirty="0" smtClean="0">
                <a:solidFill>
                  <a:srgbClr val="FFFF00"/>
                </a:solidFill>
                <a:hlinkClick r:id="rId3"/>
              </a:rPr>
              <a:t>https://doi.org/10.1134/S0010952523700478</a:t>
            </a:r>
            <a:endParaRPr lang="en-US" sz="5600" dirty="0" smtClean="0">
              <a:solidFill>
                <a:srgbClr val="FFFF00"/>
              </a:solidFill>
            </a:endParaRPr>
          </a:p>
          <a:p>
            <a:pPr indent="15875" algn="just">
              <a:buFontTx/>
              <a:buNone/>
              <a:defRPr/>
            </a:pPr>
            <a:endParaRPr lang="en-US" sz="1400" b="1" dirty="0" smtClean="0">
              <a:solidFill>
                <a:srgbClr val="FFFF00"/>
              </a:solidFill>
            </a:endParaRPr>
          </a:p>
          <a:p>
            <a:pPr indent="15875" algn="just">
              <a:spcBef>
                <a:spcPct val="0"/>
              </a:spcBef>
              <a:spcAft>
                <a:spcPts val="1800"/>
              </a:spcAft>
              <a:buFontTx/>
              <a:buNone/>
              <a:defRPr/>
            </a:pPr>
            <a:endParaRPr lang="en-US" sz="1200" dirty="0" smtClean="0"/>
          </a:p>
          <a:p>
            <a:pPr indent="15875" algn="just">
              <a:spcBef>
                <a:spcPct val="0"/>
              </a:spcBef>
              <a:spcAft>
                <a:spcPts val="1800"/>
              </a:spcAft>
              <a:buFontTx/>
              <a:buNone/>
              <a:defRPr/>
            </a:pPr>
            <a:endParaRPr lang="en-US" sz="1200" dirty="0" smtClean="0"/>
          </a:p>
          <a:p>
            <a:pPr>
              <a:buFontTx/>
              <a:buNone/>
              <a:defRPr/>
            </a:pPr>
            <a:endParaRPr lang="en-US" sz="1200" dirty="0" smtClean="0"/>
          </a:p>
          <a:p>
            <a:pPr>
              <a:buFontTx/>
              <a:buNone/>
              <a:defRPr/>
            </a:pPr>
            <a:endParaRPr lang="en-US" sz="1200" dirty="0" smtClean="0"/>
          </a:p>
          <a:p>
            <a:pPr indent="15875" algn="just">
              <a:spcBef>
                <a:spcPct val="0"/>
              </a:spcBef>
              <a:spcAft>
                <a:spcPts val="1800"/>
              </a:spcAft>
              <a:buFontTx/>
              <a:buNone/>
              <a:defRPr/>
            </a:pPr>
            <a:r>
              <a:rPr lang="ru-RU" dirty="0" smtClean="0"/>
              <a:t>  </a:t>
            </a:r>
            <a:endParaRPr lang="en-US" sz="1200" dirty="0" smtClean="0"/>
          </a:p>
          <a:p>
            <a:pPr indent="15875" algn="just">
              <a:spcBef>
                <a:spcPct val="0"/>
              </a:spcBef>
              <a:spcAft>
                <a:spcPts val="1800"/>
              </a:spcAft>
              <a:buFontTx/>
              <a:buNone/>
              <a:defRPr/>
            </a:pPr>
            <a:r>
              <a:rPr lang="ru-RU"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395288" y="53579"/>
            <a:ext cx="8229600" cy="288131"/>
          </a:xfrm>
        </p:spPr>
        <p:txBody>
          <a:bodyPr>
            <a:noAutofit/>
          </a:bodyPr>
          <a:lstStyle/>
          <a:p>
            <a:pPr eaLnBrk="1" hangingPunct="1">
              <a:defRPr/>
            </a:pPr>
            <a:r>
              <a:rPr lang="en-US" sz="18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References</a:t>
            </a:r>
            <a:endParaRPr lang="ru-RU" sz="1800" b="1"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16387" name="Rectangle 3"/>
          <p:cNvSpPr>
            <a:spLocks noGrp="1" noChangeArrowheads="1"/>
          </p:cNvSpPr>
          <p:nvPr>
            <p:ph type="body" idx="4294967295"/>
          </p:nvPr>
        </p:nvSpPr>
        <p:spPr>
          <a:xfrm>
            <a:off x="142876" y="214312"/>
            <a:ext cx="9001125" cy="4929188"/>
          </a:xfrm>
          <a:ln>
            <a:solidFill>
              <a:srgbClr val="FFFF00"/>
            </a:solidFill>
          </a:ln>
        </p:spPr>
        <p:txBody>
          <a:bodyPr>
            <a:normAutofit fontScale="55000" lnSpcReduction="20000"/>
          </a:bodyPr>
          <a:lstStyle/>
          <a:p>
            <a:pPr indent="15875" algn="just">
              <a:lnSpc>
                <a:spcPct val="80000"/>
              </a:lnSpc>
              <a:buFontTx/>
              <a:buNone/>
              <a:defRPr/>
            </a:pPr>
            <a:r>
              <a:rPr lang="en-US" sz="2500" i="1" dirty="0" smtClean="0">
                <a:solidFill>
                  <a:srgbClr val="FFFF00"/>
                </a:solidFill>
              </a:rPr>
              <a:t>Wang X, Zhou C. </a:t>
            </a:r>
            <a:r>
              <a:rPr lang="en-US" sz="2500" dirty="0" smtClean="0">
                <a:solidFill>
                  <a:srgbClr val="FFFF00"/>
                </a:solidFill>
              </a:rPr>
              <a:t>Aspect dependence of Langmuir parametric instability excitation observed by EISCAT.  </a:t>
            </a:r>
            <a:r>
              <a:rPr lang="en-US" sz="2500" dirty="0" err="1" smtClean="0">
                <a:solidFill>
                  <a:srgbClr val="FFFF00"/>
                </a:solidFill>
              </a:rPr>
              <a:t>Geophys</a:t>
            </a:r>
            <a:r>
              <a:rPr lang="en-US" sz="2500" dirty="0" smtClean="0">
                <a:solidFill>
                  <a:srgbClr val="FFFF00"/>
                </a:solidFill>
              </a:rPr>
              <a:t>  Res. </a:t>
            </a:r>
            <a:r>
              <a:rPr lang="en-US" sz="2500" dirty="0" err="1" smtClean="0">
                <a:solidFill>
                  <a:srgbClr val="FFFF00"/>
                </a:solidFill>
              </a:rPr>
              <a:t>Lett</a:t>
            </a:r>
            <a:r>
              <a:rPr lang="en-US" sz="2500" dirty="0" smtClean="0">
                <a:solidFill>
                  <a:srgbClr val="FFFF00"/>
                </a:solidFill>
              </a:rPr>
              <a:t> . 2017. 44:9124-9133 doi:10.1002/2017GL074743</a:t>
            </a:r>
            <a:r>
              <a:rPr lang="en-US" sz="2500" dirty="0" smtClean="0">
                <a:solidFill>
                  <a:srgbClr val="FFFF00"/>
                </a:solidFill>
              </a:rPr>
              <a:t>.</a:t>
            </a:r>
            <a:endParaRPr lang="en-US" sz="2500" dirty="0" smtClean="0">
              <a:solidFill>
                <a:srgbClr val="FFFF00"/>
              </a:solidFill>
            </a:endParaRPr>
          </a:p>
          <a:p>
            <a:pPr indent="15875" algn="just">
              <a:lnSpc>
                <a:spcPct val="80000"/>
              </a:lnSpc>
              <a:buFontTx/>
              <a:buNone/>
              <a:defRPr/>
            </a:pPr>
            <a:r>
              <a:rPr lang="en-US" sz="2500" i="1" dirty="0" err="1" smtClean="0">
                <a:solidFill>
                  <a:srgbClr val="FFFF00"/>
                </a:solidFill>
              </a:rPr>
              <a:t>Bryers</a:t>
            </a:r>
            <a:r>
              <a:rPr lang="en-US" sz="2500" i="1" dirty="0" smtClean="0">
                <a:solidFill>
                  <a:srgbClr val="FFFF00"/>
                </a:solidFill>
              </a:rPr>
              <a:t>, C. J.; </a:t>
            </a:r>
            <a:r>
              <a:rPr lang="en-US" sz="2500" i="1" dirty="0" err="1" smtClean="0">
                <a:solidFill>
                  <a:srgbClr val="FFFF00"/>
                </a:solidFill>
              </a:rPr>
              <a:t>Kosch</a:t>
            </a:r>
            <a:r>
              <a:rPr lang="en-US" sz="2500" i="1" dirty="0" smtClean="0">
                <a:solidFill>
                  <a:srgbClr val="FFFF00"/>
                </a:solidFill>
              </a:rPr>
              <a:t>, M. J.; Senior, A.; </a:t>
            </a:r>
            <a:r>
              <a:rPr lang="en-US" sz="2500" i="1" dirty="0" err="1" smtClean="0">
                <a:solidFill>
                  <a:srgbClr val="FFFF00"/>
                </a:solidFill>
              </a:rPr>
              <a:t>Rietveld</a:t>
            </a:r>
            <a:r>
              <a:rPr lang="en-US" sz="2500" i="1" dirty="0" smtClean="0">
                <a:solidFill>
                  <a:srgbClr val="FFFF00"/>
                </a:solidFill>
              </a:rPr>
              <a:t>, M.T.; Singer, W. </a:t>
            </a:r>
            <a:r>
              <a:rPr lang="en-US" sz="2500" dirty="0" smtClean="0">
                <a:solidFill>
                  <a:srgbClr val="FFFF00"/>
                </a:solidFill>
              </a:rPr>
              <a:t>A comparison between resonant and </a:t>
            </a:r>
            <a:r>
              <a:rPr lang="en-US" sz="2500" dirty="0" err="1" smtClean="0">
                <a:solidFill>
                  <a:srgbClr val="FFFF00"/>
                </a:solidFill>
              </a:rPr>
              <a:t>nonresonant</a:t>
            </a:r>
            <a:r>
              <a:rPr lang="en-US" sz="2500" dirty="0" smtClean="0">
                <a:solidFill>
                  <a:srgbClr val="FFFF00"/>
                </a:solidFill>
              </a:rPr>
              <a:t> heating at EISCAT</a:t>
            </a:r>
            <a:r>
              <a:rPr lang="en-US" sz="2500" b="1" dirty="0" smtClean="0">
                <a:solidFill>
                  <a:srgbClr val="FFFF00"/>
                </a:solidFill>
              </a:rPr>
              <a:t>. </a:t>
            </a:r>
            <a:r>
              <a:rPr lang="en-US" sz="2500" i="1" dirty="0" smtClean="0">
                <a:solidFill>
                  <a:srgbClr val="FFFF00"/>
                </a:solidFill>
              </a:rPr>
              <a:t>J. </a:t>
            </a:r>
            <a:r>
              <a:rPr lang="en-US" sz="2500" i="1" dirty="0" err="1" smtClean="0">
                <a:solidFill>
                  <a:srgbClr val="FFFF00"/>
                </a:solidFill>
              </a:rPr>
              <a:t>Geophys</a:t>
            </a:r>
            <a:r>
              <a:rPr lang="en-US" sz="2500" i="1" dirty="0" smtClean="0">
                <a:solidFill>
                  <a:srgbClr val="FFFF00"/>
                </a:solidFill>
              </a:rPr>
              <a:t>. </a:t>
            </a:r>
            <a:r>
              <a:rPr lang="en-US" sz="2500" i="1" dirty="0" err="1" smtClean="0">
                <a:solidFill>
                  <a:srgbClr val="FFFF00"/>
                </a:solidFill>
              </a:rPr>
              <a:t>Res.:Space</a:t>
            </a:r>
            <a:r>
              <a:rPr lang="en-US" sz="2500" i="1" dirty="0" smtClean="0">
                <a:solidFill>
                  <a:srgbClr val="FFFF00"/>
                </a:solidFill>
              </a:rPr>
              <a:t> Physics. </a:t>
            </a:r>
            <a:r>
              <a:rPr lang="en-US" sz="2500" b="1" dirty="0" smtClean="0">
                <a:solidFill>
                  <a:srgbClr val="FFFF00"/>
                </a:solidFill>
              </a:rPr>
              <a:t>2013, </a:t>
            </a:r>
            <a:r>
              <a:rPr lang="en-US" sz="2500" i="1" dirty="0" smtClean="0">
                <a:solidFill>
                  <a:srgbClr val="FFFF00"/>
                </a:solidFill>
              </a:rPr>
              <a:t>118,</a:t>
            </a:r>
            <a:r>
              <a:rPr lang="en-US" sz="2500" b="1" dirty="0" smtClean="0">
                <a:solidFill>
                  <a:srgbClr val="FFFF00"/>
                </a:solidFill>
              </a:rPr>
              <a:t> </a:t>
            </a:r>
            <a:r>
              <a:rPr lang="en-US" sz="2500" dirty="0" smtClean="0">
                <a:solidFill>
                  <a:srgbClr val="FFFF00"/>
                </a:solidFill>
              </a:rPr>
              <a:t>6766–6776</a:t>
            </a:r>
            <a:r>
              <a:rPr lang="en-US" sz="2500" dirty="0" smtClean="0"/>
              <a:t>.</a:t>
            </a:r>
          </a:p>
          <a:p>
            <a:pPr indent="15875" algn="just">
              <a:lnSpc>
                <a:spcPct val="90000"/>
              </a:lnSpc>
              <a:buNone/>
              <a:defRPr/>
            </a:pPr>
            <a:r>
              <a:rPr lang="en-US" sz="2500" i="1" dirty="0" err="1" smtClean="0">
                <a:solidFill>
                  <a:srgbClr val="FFFF00"/>
                </a:solidFill>
              </a:rPr>
              <a:t>Löfås</a:t>
            </a:r>
            <a:r>
              <a:rPr lang="en-US" sz="2500" i="1" dirty="0" smtClean="0">
                <a:solidFill>
                  <a:srgbClr val="FFFF00"/>
                </a:solidFill>
              </a:rPr>
              <a:t> H., </a:t>
            </a:r>
            <a:r>
              <a:rPr lang="en-US" sz="2500" i="1" dirty="0" err="1" smtClean="0">
                <a:solidFill>
                  <a:srgbClr val="FFFF00"/>
                </a:solidFill>
              </a:rPr>
              <a:t>Ivchenko</a:t>
            </a:r>
            <a:r>
              <a:rPr lang="en-US" sz="2500" i="1" dirty="0" smtClean="0">
                <a:solidFill>
                  <a:srgbClr val="FFFF00"/>
                </a:solidFill>
              </a:rPr>
              <a:t> N., </a:t>
            </a:r>
            <a:r>
              <a:rPr lang="en-US" sz="2500" i="1" dirty="0" err="1" smtClean="0">
                <a:solidFill>
                  <a:srgbClr val="FFFF00"/>
                </a:solidFill>
              </a:rPr>
              <a:t>Gustavsson</a:t>
            </a:r>
            <a:r>
              <a:rPr lang="en-US" sz="2500" i="1" dirty="0" smtClean="0">
                <a:solidFill>
                  <a:srgbClr val="FFFF00"/>
                </a:solidFill>
              </a:rPr>
              <a:t> B., </a:t>
            </a:r>
            <a:r>
              <a:rPr lang="en-US" sz="2500" i="1" dirty="0" err="1" smtClean="0">
                <a:solidFill>
                  <a:srgbClr val="FFFF00"/>
                </a:solidFill>
              </a:rPr>
              <a:t>Leyser</a:t>
            </a:r>
            <a:r>
              <a:rPr lang="en-US" sz="2500" i="1" dirty="0" smtClean="0">
                <a:solidFill>
                  <a:srgbClr val="FFFF00"/>
                </a:solidFill>
              </a:rPr>
              <a:t> T.B., </a:t>
            </a:r>
            <a:r>
              <a:rPr lang="en-US" sz="2500" i="1" dirty="0" err="1" smtClean="0">
                <a:solidFill>
                  <a:srgbClr val="FFFF00"/>
                </a:solidFill>
              </a:rPr>
              <a:t>Rietveld</a:t>
            </a:r>
            <a:r>
              <a:rPr lang="en-US" sz="2500" i="1" dirty="0" smtClean="0">
                <a:solidFill>
                  <a:srgbClr val="FFFF00"/>
                </a:solidFill>
              </a:rPr>
              <a:t> M.T. </a:t>
            </a:r>
            <a:r>
              <a:rPr lang="en-US" sz="2500" dirty="0" smtClean="0">
                <a:solidFill>
                  <a:srgbClr val="FFFF00"/>
                </a:solidFill>
              </a:rPr>
              <a:t> F-region electron heating by  X-mode </a:t>
            </a:r>
            <a:r>
              <a:rPr lang="en-US" sz="2500" dirty="0" err="1" smtClean="0">
                <a:solidFill>
                  <a:srgbClr val="FFFF00"/>
                </a:solidFill>
              </a:rPr>
              <a:t>radiowaves</a:t>
            </a:r>
            <a:r>
              <a:rPr lang="en-US" sz="2500" dirty="0" smtClean="0">
                <a:solidFill>
                  <a:srgbClr val="FFFF00"/>
                </a:solidFill>
              </a:rPr>
              <a:t> in </a:t>
            </a:r>
            <a:r>
              <a:rPr lang="en-US" sz="2500" dirty="0" err="1" smtClean="0">
                <a:solidFill>
                  <a:srgbClr val="FFFF00"/>
                </a:solidFill>
              </a:rPr>
              <a:t>underdense</a:t>
            </a:r>
            <a:r>
              <a:rPr lang="en-US" sz="2500" dirty="0" smtClean="0">
                <a:solidFill>
                  <a:srgbClr val="FFFF00"/>
                </a:solidFill>
              </a:rPr>
              <a:t> conditions. Ann </a:t>
            </a:r>
            <a:r>
              <a:rPr lang="en-US" sz="2500" dirty="0" err="1" smtClean="0">
                <a:solidFill>
                  <a:srgbClr val="FFFF00"/>
                </a:solidFill>
              </a:rPr>
              <a:t>Geophys</a:t>
            </a:r>
            <a:r>
              <a:rPr lang="en-US" sz="2500" dirty="0" smtClean="0">
                <a:solidFill>
                  <a:srgbClr val="FFFF00"/>
                </a:solidFill>
              </a:rPr>
              <a:t>. 2009. 27:2585-2592  doi:10.5194/angeo-27-2585-2009.</a:t>
            </a:r>
          </a:p>
          <a:p>
            <a:pPr indent="15875" algn="just">
              <a:lnSpc>
                <a:spcPct val="90000"/>
              </a:lnSpc>
              <a:buNone/>
              <a:defRPr/>
            </a:pPr>
            <a:r>
              <a:rPr lang="en-US" sz="2500" i="1" dirty="0" err="1" smtClean="0">
                <a:solidFill>
                  <a:srgbClr val="FFFF00"/>
                </a:solidFill>
              </a:rPr>
              <a:t>Blagoveshchenskaya</a:t>
            </a:r>
            <a:r>
              <a:rPr lang="en-US" sz="2500" i="1" dirty="0" smtClean="0">
                <a:solidFill>
                  <a:srgbClr val="FFFF00"/>
                </a:solidFill>
              </a:rPr>
              <a:t> N.F., </a:t>
            </a:r>
            <a:r>
              <a:rPr lang="en-US" sz="2500" i="1" dirty="0" err="1" smtClean="0">
                <a:solidFill>
                  <a:srgbClr val="FFFF00"/>
                </a:solidFill>
              </a:rPr>
              <a:t>Borisova</a:t>
            </a:r>
            <a:r>
              <a:rPr lang="en-US" sz="2500" i="1" dirty="0" smtClean="0">
                <a:solidFill>
                  <a:srgbClr val="FFFF00"/>
                </a:solidFill>
              </a:rPr>
              <a:t> T.D.,</a:t>
            </a:r>
            <a:r>
              <a:rPr lang="en-US" sz="2500" b="1" i="1" dirty="0" smtClean="0">
                <a:solidFill>
                  <a:srgbClr val="FFFF00"/>
                </a:solidFill>
              </a:rPr>
              <a:t> </a:t>
            </a:r>
            <a:r>
              <a:rPr lang="en-US" sz="2500" b="1" i="1" dirty="0" err="1" smtClean="0">
                <a:solidFill>
                  <a:srgbClr val="FFFF00"/>
                </a:solidFill>
              </a:rPr>
              <a:t>Kalishin</a:t>
            </a:r>
            <a:r>
              <a:rPr lang="en-US" sz="2500" b="1" i="1" dirty="0" smtClean="0">
                <a:solidFill>
                  <a:srgbClr val="FFFF00"/>
                </a:solidFill>
              </a:rPr>
              <a:t> A.S.,</a:t>
            </a:r>
            <a:r>
              <a:rPr lang="en-US" sz="2500" i="1" dirty="0" smtClean="0">
                <a:solidFill>
                  <a:srgbClr val="FFFF00"/>
                </a:solidFill>
              </a:rPr>
              <a:t> </a:t>
            </a:r>
            <a:r>
              <a:rPr lang="en-US" sz="2500" i="1" dirty="0" err="1" smtClean="0">
                <a:solidFill>
                  <a:srgbClr val="FFFF00"/>
                </a:solidFill>
              </a:rPr>
              <a:t>Kayatkin</a:t>
            </a:r>
            <a:r>
              <a:rPr lang="en-US" sz="2500" i="1" dirty="0" smtClean="0">
                <a:solidFill>
                  <a:srgbClr val="FFFF00"/>
                </a:solidFill>
              </a:rPr>
              <a:t> V.N., Yeoman T.K., </a:t>
            </a:r>
            <a:r>
              <a:rPr lang="en-US" sz="2500" i="1" dirty="0" err="1" smtClean="0">
                <a:solidFill>
                  <a:srgbClr val="FFFF00"/>
                </a:solidFill>
              </a:rPr>
              <a:t>Häggström</a:t>
            </a:r>
            <a:r>
              <a:rPr lang="en-US" sz="2500" i="1" dirty="0" smtClean="0">
                <a:solidFill>
                  <a:srgbClr val="FFFF00"/>
                </a:solidFill>
              </a:rPr>
              <a:t> I.</a:t>
            </a:r>
            <a:r>
              <a:rPr lang="en-US" sz="2500" dirty="0" smtClean="0">
                <a:solidFill>
                  <a:srgbClr val="FFFF00"/>
                </a:solidFill>
              </a:rPr>
              <a:t> Comparison of the Effects Induced by the Ordinary (O-Mode) and Extraordinary (X-Mode) Polarized Powerful HF Radio Waves in the High-Latitude </a:t>
            </a:r>
            <a:r>
              <a:rPr lang="en-US" sz="2500" dirty="0" err="1" smtClean="0">
                <a:solidFill>
                  <a:srgbClr val="FFFF00"/>
                </a:solidFill>
              </a:rPr>
              <a:t>Ionospheric</a:t>
            </a:r>
            <a:r>
              <a:rPr lang="en-US" sz="2500" dirty="0" smtClean="0">
                <a:solidFill>
                  <a:srgbClr val="FFFF00"/>
                </a:solidFill>
              </a:rPr>
              <a:t> </a:t>
            </a:r>
            <a:r>
              <a:rPr lang="en-US" sz="2500" i="1" dirty="0" smtClean="0">
                <a:solidFill>
                  <a:srgbClr val="FFFF00"/>
                </a:solidFill>
              </a:rPr>
              <a:t>F </a:t>
            </a:r>
            <a:r>
              <a:rPr lang="en-US" sz="2500" dirty="0" smtClean="0">
                <a:solidFill>
                  <a:srgbClr val="FFFF00"/>
                </a:solidFill>
              </a:rPr>
              <a:t>Region, </a:t>
            </a:r>
            <a:r>
              <a:rPr lang="en-US" sz="2500" i="1" dirty="0" smtClean="0">
                <a:solidFill>
                  <a:srgbClr val="FFFF00"/>
                </a:solidFill>
              </a:rPr>
              <a:t>Cosmic Research, 56</a:t>
            </a:r>
            <a:r>
              <a:rPr lang="en-US" sz="2500" dirty="0" smtClean="0">
                <a:solidFill>
                  <a:srgbClr val="FFFF00"/>
                </a:solidFill>
              </a:rPr>
              <a:t> (1), 11 – 25, 2018.</a:t>
            </a:r>
          </a:p>
          <a:p>
            <a:pPr indent="15875" algn="just">
              <a:lnSpc>
                <a:spcPct val="90000"/>
              </a:lnSpc>
              <a:buNone/>
              <a:defRPr/>
            </a:pPr>
            <a:r>
              <a:rPr lang="en-US" sz="2500" i="1" dirty="0" err="1" smtClean="0">
                <a:solidFill>
                  <a:srgbClr val="FFFF00"/>
                </a:solidFill>
              </a:rPr>
              <a:t>Borisova</a:t>
            </a:r>
            <a:r>
              <a:rPr lang="en-US" sz="2500" i="1" dirty="0" smtClean="0">
                <a:solidFill>
                  <a:srgbClr val="FFFF00"/>
                </a:solidFill>
              </a:rPr>
              <a:t> T.D., </a:t>
            </a:r>
            <a:r>
              <a:rPr lang="en-US" sz="2500" i="1" dirty="0" err="1" smtClean="0">
                <a:solidFill>
                  <a:srgbClr val="FFFF00"/>
                </a:solidFill>
              </a:rPr>
              <a:t>Blagoveshchenskaya</a:t>
            </a:r>
            <a:r>
              <a:rPr lang="en-US" sz="2500" i="1" dirty="0" smtClean="0">
                <a:solidFill>
                  <a:srgbClr val="FFFF00"/>
                </a:solidFill>
              </a:rPr>
              <a:t> N.F., Yeoman T.K., </a:t>
            </a:r>
            <a:r>
              <a:rPr lang="en-US" sz="2500" i="1" dirty="0" err="1" smtClean="0">
                <a:solidFill>
                  <a:srgbClr val="FFFF00"/>
                </a:solidFill>
              </a:rPr>
              <a:t>Haggstrom</a:t>
            </a:r>
            <a:r>
              <a:rPr lang="en-US" sz="2500" i="1" dirty="0" smtClean="0">
                <a:solidFill>
                  <a:srgbClr val="FFFF00"/>
                </a:solidFill>
              </a:rPr>
              <a:t> I. </a:t>
            </a:r>
            <a:r>
              <a:rPr lang="en-US" sz="2500" dirty="0" smtClean="0">
                <a:solidFill>
                  <a:srgbClr val="FFFF00"/>
                </a:solidFill>
              </a:rPr>
              <a:t>Excitation of Artificial </a:t>
            </a:r>
            <a:r>
              <a:rPr lang="en-US" sz="2500" dirty="0" err="1" smtClean="0">
                <a:solidFill>
                  <a:srgbClr val="FFFF00"/>
                </a:solidFill>
              </a:rPr>
              <a:t>Ionospheric</a:t>
            </a:r>
            <a:r>
              <a:rPr lang="en-US" sz="2500" dirty="0" smtClean="0">
                <a:solidFill>
                  <a:srgbClr val="FFFF00"/>
                </a:solidFill>
              </a:rPr>
              <a:t> Turbulences in the High-Latitude </a:t>
            </a:r>
            <a:r>
              <a:rPr lang="en-US" sz="2500" dirty="0" err="1" smtClean="0">
                <a:solidFill>
                  <a:srgbClr val="FFFF00"/>
                </a:solidFill>
              </a:rPr>
              <a:t>Ionospheric</a:t>
            </a:r>
            <a:r>
              <a:rPr lang="en-US" sz="2500" dirty="0" smtClean="0">
                <a:solidFill>
                  <a:srgbClr val="FFFF00"/>
                </a:solidFill>
              </a:rPr>
              <a:t> F region as a Function of the EISCAT/HEATING Effective Radiated Power, </a:t>
            </a:r>
            <a:r>
              <a:rPr lang="en-US" sz="2500" i="1" dirty="0" err="1" smtClean="0">
                <a:solidFill>
                  <a:srgbClr val="FFFF00"/>
                </a:solidFill>
              </a:rPr>
              <a:t>Radiophysics</a:t>
            </a:r>
            <a:r>
              <a:rPr lang="en-US" sz="2500" i="1" dirty="0" smtClean="0">
                <a:solidFill>
                  <a:srgbClr val="FFFF00"/>
                </a:solidFill>
              </a:rPr>
              <a:t> and Quant. </a:t>
            </a:r>
            <a:r>
              <a:rPr lang="en-US" sz="2500" i="1" dirty="0" err="1" smtClean="0">
                <a:solidFill>
                  <a:srgbClr val="FFFF00"/>
                </a:solidFill>
              </a:rPr>
              <a:t>Electr</a:t>
            </a:r>
            <a:r>
              <a:rPr lang="en-US" sz="2500" dirty="0" smtClean="0">
                <a:solidFill>
                  <a:srgbClr val="FFFF00"/>
                </a:solidFill>
              </a:rPr>
              <a:t>., </a:t>
            </a:r>
            <a:r>
              <a:rPr lang="en-US" sz="2500" i="1" dirty="0" smtClean="0">
                <a:solidFill>
                  <a:srgbClr val="FFFF00"/>
                </a:solidFill>
              </a:rPr>
              <a:t>60(4)</a:t>
            </a:r>
            <a:r>
              <a:rPr lang="en-US" sz="2500" dirty="0" smtClean="0">
                <a:solidFill>
                  <a:srgbClr val="FFFF00"/>
                </a:solidFill>
              </a:rPr>
              <a:t>, 273-290, 2017.</a:t>
            </a:r>
          </a:p>
          <a:p>
            <a:pPr indent="15875" algn="just">
              <a:lnSpc>
                <a:spcPct val="90000"/>
              </a:lnSpc>
              <a:buNone/>
              <a:defRPr/>
            </a:pPr>
            <a:r>
              <a:rPr lang="en-US" sz="2500" i="1" dirty="0" err="1" smtClean="0">
                <a:solidFill>
                  <a:srgbClr val="FFFF00"/>
                </a:solidFill>
              </a:rPr>
              <a:t>Borisova</a:t>
            </a:r>
            <a:r>
              <a:rPr lang="en-US" sz="2500" i="1" dirty="0" smtClean="0">
                <a:solidFill>
                  <a:srgbClr val="FFFF00"/>
                </a:solidFill>
              </a:rPr>
              <a:t> T.D., </a:t>
            </a:r>
            <a:r>
              <a:rPr lang="en-US" sz="2500" i="1" dirty="0" err="1" smtClean="0">
                <a:solidFill>
                  <a:srgbClr val="FFFF00"/>
                </a:solidFill>
              </a:rPr>
              <a:t>Blagoveshchenskaya</a:t>
            </a:r>
            <a:r>
              <a:rPr lang="en-US" sz="2500" i="1" dirty="0" smtClean="0">
                <a:solidFill>
                  <a:srgbClr val="FFFF00"/>
                </a:solidFill>
              </a:rPr>
              <a:t> N.F., </a:t>
            </a:r>
            <a:r>
              <a:rPr lang="en-US" sz="2500" i="1" dirty="0" err="1" smtClean="0">
                <a:solidFill>
                  <a:srgbClr val="FFFF00"/>
                </a:solidFill>
              </a:rPr>
              <a:t>Kalishin</a:t>
            </a:r>
            <a:r>
              <a:rPr lang="en-US" sz="2500" i="1" dirty="0" smtClean="0">
                <a:solidFill>
                  <a:srgbClr val="FFFF00"/>
                </a:solidFill>
              </a:rPr>
              <a:t> A.S. </a:t>
            </a:r>
            <a:r>
              <a:rPr lang="en-US" sz="2500" dirty="0" smtClean="0">
                <a:solidFill>
                  <a:srgbClr val="FFFF00"/>
                </a:solidFill>
              </a:rPr>
              <a:t>Features of artificial ionosphere turbulence induced by the O- and X-mode HF heating near the F2-layer critical </a:t>
            </a:r>
            <a:r>
              <a:rPr lang="en-US" sz="2500" dirty="0" err="1" smtClean="0">
                <a:solidFill>
                  <a:srgbClr val="FFFF00"/>
                </a:solidFill>
              </a:rPr>
              <a:t>frequency.</a:t>
            </a:r>
            <a:r>
              <a:rPr lang="en-US" sz="2500" i="1" dirty="0" err="1" smtClean="0">
                <a:solidFill>
                  <a:srgbClr val="FFFF00"/>
                </a:solidFill>
              </a:rPr>
              <a:t>Solar</a:t>
            </a:r>
            <a:r>
              <a:rPr lang="en-US" sz="2500" i="1" dirty="0" smtClean="0">
                <a:solidFill>
                  <a:srgbClr val="FFFF00"/>
                </a:solidFill>
              </a:rPr>
              <a:t>-Terrestrial Physics</a:t>
            </a:r>
            <a:r>
              <a:rPr lang="en-US" sz="2500" dirty="0" smtClean="0">
                <a:solidFill>
                  <a:srgbClr val="FFFF00"/>
                </a:solidFill>
              </a:rPr>
              <a:t>. </a:t>
            </a:r>
            <a:r>
              <a:rPr lang="ru-RU" sz="2500" dirty="0" smtClean="0">
                <a:solidFill>
                  <a:srgbClr val="FFFF00"/>
                </a:solidFill>
              </a:rPr>
              <a:t>2023. </a:t>
            </a:r>
            <a:r>
              <a:rPr lang="en-US" sz="2500" dirty="0" err="1" smtClean="0">
                <a:solidFill>
                  <a:srgbClr val="FFFF00"/>
                </a:solidFill>
              </a:rPr>
              <a:t>Vol</a:t>
            </a:r>
            <a:r>
              <a:rPr lang="ru-RU" sz="2500" dirty="0" smtClean="0">
                <a:solidFill>
                  <a:srgbClr val="FFFF00"/>
                </a:solidFill>
              </a:rPr>
              <a:t>. 9. </a:t>
            </a:r>
            <a:r>
              <a:rPr lang="en-US" sz="2500" dirty="0" err="1" smtClean="0">
                <a:solidFill>
                  <a:srgbClr val="FFFF00"/>
                </a:solidFill>
              </a:rPr>
              <a:t>Iss</a:t>
            </a:r>
            <a:r>
              <a:rPr lang="ru-RU" sz="2500" dirty="0" smtClean="0">
                <a:solidFill>
                  <a:srgbClr val="FFFF00"/>
                </a:solidFill>
              </a:rPr>
              <a:t>. 1. </a:t>
            </a:r>
            <a:r>
              <a:rPr lang="en-US" sz="2500" dirty="0" smtClean="0">
                <a:solidFill>
                  <a:srgbClr val="FFFF00"/>
                </a:solidFill>
              </a:rPr>
              <a:t>P</a:t>
            </a:r>
            <a:r>
              <a:rPr lang="ru-RU" sz="2500" dirty="0" smtClean="0">
                <a:solidFill>
                  <a:srgbClr val="FFFF00"/>
                </a:solidFill>
              </a:rPr>
              <a:t>. 21–30. </a:t>
            </a:r>
            <a:r>
              <a:rPr lang="en-US" sz="2500" dirty="0" smtClean="0">
                <a:solidFill>
                  <a:srgbClr val="FFFF00"/>
                </a:solidFill>
              </a:rPr>
              <a:t>DOI</a:t>
            </a:r>
            <a:r>
              <a:rPr lang="ru-RU" sz="2500" dirty="0" smtClean="0">
                <a:solidFill>
                  <a:srgbClr val="FFFF00"/>
                </a:solidFill>
              </a:rPr>
              <a:t>: 10.12737/</a:t>
            </a:r>
            <a:r>
              <a:rPr lang="en-US" sz="2500" dirty="0" err="1" smtClean="0">
                <a:solidFill>
                  <a:srgbClr val="FFFF00"/>
                </a:solidFill>
              </a:rPr>
              <a:t>stp</a:t>
            </a:r>
            <a:r>
              <a:rPr lang="ru-RU" sz="2500" dirty="0" smtClean="0">
                <a:solidFill>
                  <a:srgbClr val="FFFF00"/>
                </a:solidFill>
              </a:rPr>
              <a:t>-91202303</a:t>
            </a:r>
            <a:endParaRPr lang="en-US" sz="2500" dirty="0" smtClean="0">
              <a:solidFill>
                <a:srgbClr val="FFFF00"/>
              </a:solidFill>
            </a:endParaRPr>
          </a:p>
          <a:p>
            <a:pPr indent="15875" algn="just">
              <a:lnSpc>
                <a:spcPct val="90000"/>
              </a:lnSpc>
              <a:buNone/>
              <a:defRPr/>
            </a:pPr>
            <a:r>
              <a:rPr lang="en-US" sz="2500" i="1" dirty="0" err="1" smtClean="0">
                <a:solidFill>
                  <a:srgbClr val="FFFF00"/>
                </a:solidFill>
              </a:rPr>
              <a:t>Borisova</a:t>
            </a:r>
            <a:r>
              <a:rPr lang="en-US" sz="2500" i="1" dirty="0" smtClean="0">
                <a:solidFill>
                  <a:srgbClr val="FFFF00"/>
                </a:solidFill>
              </a:rPr>
              <a:t> T.D., </a:t>
            </a:r>
            <a:r>
              <a:rPr lang="en-US" sz="2500" i="1" dirty="0" err="1" smtClean="0">
                <a:solidFill>
                  <a:srgbClr val="FFFF00"/>
                </a:solidFill>
              </a:rPr>
              <a:t>Blagoveshchenskaya</a:t>
            </a:r>
            <a:r>
              <a:rPr lang="en-US" sz="2500" i="1" dirty="0" smtClean="0">
                <a:solidFill>
                  <a:srgbClr val="FFFF00"/>
                </a:solidFill>
              </a:rPr>
              <a:t> N.F., </a:t>
            </a:r>
            <a:r>
              <a:rPr lang="en-US" sz="2500" i="1" dirty="0" err="1" smtClean="0">
                <a:solidFill>
                  <a:srgbClr val="FFFF00"/>
                </a:solidFill>
              </a:rPr>
              <a:t>Kalishin</a:t>
            </a:r>
            <a:r>
              <a:rPr lang="en-US" sz="2500" i="1" dirty="0" smtClean="0">
                <a:solidFill>
                  <a:srgbClr val="FFFF00"/>
                </a:solidFill>
              </a:rPr>
              <a:t> A.S</a:t>
            </a:r>
            <a:r>
              <a:rPr lang="en-US" sz="2500" dirty="0" smtClean="0">
                <a:solidFill>
                  <a:srgbClr val="FFFF00"/>
                </a:solidFill>
              </a:rPr>
              <a:t>. Spectral features of </a:t>
            </a:r>
            <a:r>
              <a:rPr lang="en-US" sz="2500" dirty="0" err="1" smtClean="0">
                <a:solidFill>
                  <a:srgbClr val="FFFF00"/>
                </a:solidFill>
              </a:rPr>
              <a:t>ionospheric</a:t>
            </a:r>
            <a:r>
              <a:rPr lang="en-US" sz="2500" dirty="0" smtClean="0">
                <a:solidFill>
                  <a:srgbClr val="FFFF00"/>
                </a:solidFill>
              </a:rPr>
              <a:t> plasma waves excited by powerful HF radio waves radiated at frequencies near electron </a:t>
            </a:r>
            <a:r>
              <a:rPr lang="en-US" sz="2500" dirty="0" err="1" smtClean="0">
                <a:solidFill>
                  <a:srgbClr val="FFFF00"/>
                </a:solidFill>
              </a:rPr>
              <a:t>gyroharmonics</a:t>
            </a:r>
            <a:r>
              <a:rPr lang="en-US" sz="2500" dirty="0" smtClean="0">
                <a:solidFill>
                  <a:srgbClr val="FFFF00"/>
                </a:solidFill>
              </a:rPr>
              <a:t> and F2-layer critical frequency // Solar-Terrestrial Physics. 2023. Vol. 9. </a:t>
            </a:r>
            <a:r>
              <a:rPr lang="en-US" sz="2500" dirty="0" err="1" smtClean="0">
                <a:solidFill>
                  <a:srgbClr val="FFFF00"/>
                </a:solidFill>
              </a:rPr>
              <a:t>Iss</a:t>
            </a:r>
            <a:r>
              <a:rPr lang="en-US" sz="2500" dirty="0" smtClean="0">
                <a:solidFill>
                  <a:srgbClr val="FFFF00"/>
                </a:solidFill>
              </a:rPr>
              <a:t>. 2. P. 94–102. DOI: 10.12737/stp-92202312</a:t>
            </a:r>
            <a:endParaRPr lang="en-US" sz="2500" b="1" dirty="0" smtClean="0">
              <a:solidFill>
                <a:srgbClr val="FFFF00"/>
              </a:solidFill>
            </a:endParaRPr>
          </a:p>
          <a:p>
            <a:pPr indent="15875" algn="just">
              <a:lnSpc>
                <a:spcPct val="80000"/>
              </a:lnSpc>
              <a:buNone/>
              <a:defRPr/>
            </a:pPr>
            <a:endParaRPr lang="ru-RU" sz="2300" dirty="0" smtClean="0">
              <a:solidFill>
                <a:srgbClr val="FFFF00"/>
              </a:solidFill>
            </a:endParaRPr>
          </a:p>
          <a:p>
            <a:pPr indent="15875" algn="just">
              <a:lnSpc>
                <a:spcPct val="80000"/>
              </a:lnSpc>
              <a:buFontTx/>
              <a:buNone/>
              <a:defRPr/>
            </a:pPr>
            <a:endParaRPr lang="en-US" sz="1400" b="1" dirty="0" smtClean="0">
              <a:solidFill>
                <a:srgbClr val="FFFF00"/>
              </a:solidFill>
            </a:endParaRPr>
          </a:p>
          <a:p>
            <a:pPr indent="15875" algn="just">
              <a:spcBef>
                <a:spcPct val="0"/>
              </a:spcBef>
              <a:spcAft>
                <a:spcPts val="1800"/>
              </a:spcAft>
              <a:buFontTx/>
              <a:buNone/>
              <a:defRPr/>
            </a:pPr>
            <a:endParaRPr lang="en-US" sz="1200" dirty="0" smtClean="0"/>
          </a:p>
          <a:p>
            <a:pPr indent="15875" algn="just">
              <a:spcBef>
                <a:spcPct val="0"/>
              </a:spcBef>
              <a:spcAft>
                <a:spcPts val="1800"/>
              </a:spcAft>
              <a:buFontTx/>
              <a:buNone/>
              <a:defRPr/>
            </a:pPr>
            <a:endParaRPr lang="en-US" sz="1200" dirty="0" smtClean="0"/>
          </a:p>
          <a:p>
            <a:pPr>
              <a:buFontTx/>
              <a:buNone/>
              <a:defRPr/>
            </a:pPr>
            <a:endParaRPr lang="en-US" sz="1200" dirty="0" smtClean="0"/>
          </a:p>
          <a:p>
            <a:pPr>
              <a:buFontTx/>
              <a:buNone/>
              <a:defRPr/>
            </a:pPr>
            <a:endParaRPr lang="en-US" sz="1200" dirty="0" smtClean="0"/>
          </a:p>
          <a:p>
            <a:pPr indent="15875" algn="just">
              <a:spcBef>
                <a:spcPct val="0"/>
              </a:spcBef>
              <a:spcAft>
                <a:spcPts val="1800"/>
              </a:spcAft>
              <a:buFontTx/>
              <a:buNone/>
              <a:defRPr/>
            </a:pPr>
            <a:r>
              <a:rPr lang="ru-RU" dirty="0" smtClean="0"/>
              <a:t>  </a:t>
            </a:r>
            <a:endParaRPr lang="en-US" sz="1200" dirty="0" smtClean="0"/>
          </a:p>
          <a:p>
            <a:pPr indent="15875" algn="just">
              <a:spcBef>
                <a:spcPct val="0"/>
              </a:spcBef>
              <a:spcAft>
                <a:spcPts val="1800"/>
              </a:spcAft>
              <a:buFontTx/>
              <a:buNone/>
              <a:defRPr/>
            </a:pPr>
            <a:r>
              <a:rPr lang="ru-RU"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14297"/>
            <a:ext cx="7772400" cy="857256"/>
          </a:xfrm>
        </p:spPr>
        <p:txBody>
          <a:bodyPr>
            <a:normAutofit/>
          </a:bodyPr>
          <a:lstStyle/>
          <a:p>
            <a:r>
              <a:rPr lang="en-US" sz="2400" b="1" i="1" u="sng" dirty="0" smtClean="0">
                <a:solidFill>
                  <a:srgbClr val="FFFF00"/>
                </a:solidFill>
                <a:effectLst>
                  <a:outerShdw blurRad="38100" dist="38100" dir="2700000" algn="tl">
                    <a:srgbClr val="C0C0C0"/>
                  </a:outerShdw>
                </a:effectLst>
                <a:latin typeface="Times New Roman" pitchFamily="18" charset="0"/>
                <a:cs typeface="Times New Roman" pitchFamily="18" charset="0"/>
              </a:rPr>
              <a:t>Acknowledgements</a:t>
            </a: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8596" y="1428742"/>
            <a:ext cx="8358246" cy="3500462"/>
          </a:xfrm>
        </p:spPr>
        <p:txBody>
          <a:bodyPr>
            <a:normAutofit/>
          </a:bodyPr>
          <a:lstStyle/>
          <a:p>
            <a:pPr algn="just">
              <a:lnSpc>
                <a:spcPct val="80000"/>
              </a:lnSpc>
              <a:defRPr/>
            </a:pPr>
            <a:r>
              <a:rPr lang="en-US" sz="2000" b="1" dirty="0" smtClean="0">
                <a:solidFill>
                  <a:srgbClr val="FFFF00"/>
                </a:solidFill>
                <a:effectLst>
                  <a:outerShdw blurRad="38100" dist="38100" dir="2700000" algn="tl">
                    <a:srgbClr val="000000">
                      <a:alpha val="43137"/>
                    </a:srgbClr>
                  </a:outerShdw>
                </a:effectLst>
                <a:cs typeface="Times New Roman" pitchFamily="18" charset="0"/>
              </a:rPr>
              <a:t>EISCAT is an international scientific association supported by research organizations in China (CRIRP), Finland (SA), Japan (NIPR and STEL), Norway (NFR), Sweden (VR), and the United Kingdom (NERC). We would like to thank the  Staff of the EISCAT Scientific Association for help in providing the Troms</a:t>
            </a:r>
            <a:r>
              <a:rPr lang="en-GB" sz="2000" b="1" dirty="0" smtClean="0">
                <a:solidFill>
                  <a:srgbClr val="FFFF00"/>
                </a:solidFill>
                <a:effectLst>
                  <a:outerShdw blurRad="38100" dist="38100" dir="2700000" algn="tl">
                    <a:srgbClr val="000000">
                      <a:alpha val="43137"/>
                    </a:srgbClr>
                  </a:outerShdw>
                </a:effectLst>
                <a:cs typeface="Times New Roman" pitchFamily="18" charset="0"/>
              </a:rPr>
              <a:t>ø heating experiments in conjunction with the EISCAT UHF radar observations in the course of Russian campaigns. We are also thankful to the Department of Physics and Astronomy of University of Leicester for providing CUTLASS observations during heating campaigns. </a:t>
            </a:r>
          </a:p>
          <a:p>
            <a:pPr algn="just">
              <a:lnSpc>
                <a:spcPct val="80000"/>
              </a:lnSpc>
              <a:defRPr/>
            </a:pPr>
            <a:r>
              <a:rPr lang="en-US" sz="2000" b="1" dirty="0" smtClean="0">
                <a:solidFill>
                  <a:srgbClr val="FFFF00"/>
                </a:solidFill>
              </a:rPr>
              <a:t>The investigation was partly carried out within grant </a:t>
            </a:r>
            <a:r>
              <a:rPr lang="en-US" sz="2000" b="1" dirty="0" smtClean="0">
                <a:solidFill>
                  <a:srgbClr val="FF0000"/>
                </a:solidFill>
              </a:rPr>
              <a:t>№ 22-17- 00020 </a:t>
            </a:r>
            <a:r>
              <a:rPr lang="en-US" sz="2000" b="1" dirty="0" smtClean="0">
                <a:solidFill>
                  <a:srgbClr val="FFFF00"/>
                </a:solidFill>
              </a:rPr>
              <a:t>from Russian Scientific Foundation, https://rscf.en.project/22-17-00020/ </a:t>
            </a:r>
            <a:r>
              <a:rPr lang="en-US" sz="2000" b="1" u="sng" dirty="0" smtClean="0">
                <a:solidFill>
                  <a:srgbClr val="FFFF00"/>
                </a:solidFill>
                <a:hlinkClick r:id="rId2"/>
              </a:rPr>
              <a:t>https</a:t>
            </a:r>
            <a:r>
              <a:rPr lang="en-US" sz="2000" u="sng" dirty="0" smtClean="0">
                <a:solidFill>
                  <a:srgbClr val="FFFF00"/>
                </a:solidFill>
                <a:hlinkClick r:id="rId2"/>
              </a:rPr>
              <a:t>://rscf.en/project/22-17-00020</a:t>
            </a:r>
            <a:r>
              <a:rPr lang="en-US" sz="2000" u="sng" dirty="0" smtClean="0">
                <a:hlinkClick r:id="rId2"/>
              </a:rPr>
              <a:t>/</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250825" y="3572"/>
            <a:ext cx="8229600" cy="996542"/>
          </a:xfrm>
        </p:spPr>
        <p:txBody>
          <a:bodyPr>
            <a:normAutofit fontScale="90000"/>
          </a:bodyPr>
          <a:lstStyle/>
          <a:p>
            <a:pPr>
              <a:defRPr/>
            </a:pPr>
            <a:r>
              <a:rPr lang="en-US" sz="2400" b="1" i="1" dirty="0" smtClean="0">
                <a:solidFill>
                  <a:srgbClr val="FF3399"/>
                </a:solidFill>
              </a:rPr>
              <a:t>“…effects of X-mode pumping are poorly understood and are at the forefront of HF active experiment research, both experimentally and theoretically” (19</a:t>
            </a:r>
            <a:r>
              <a:rPr lang="en-US" sz="2400" b="1" i="1" baseline="30000" dirty="0" smtClean="0">
                <a:solidFill>
                  <a:srgbClr val="FF3399"/>
                </a:solidFill>
              </a:rPr>
              <a:t>th</a:t>
            </a:r>
            <a:r>
              <a:rPr lang="en-US" sz="2400" b="1" i="1" dirty="0" smtClean="0">
                <a:solidFill>
                  <a:srgbClr val="FF3399"/>
                </a:solidFill>
              </a:rPr>
              <a:t> International EISCAT Symposium, 2019)</a:t>
            </a:r>
            <a:endParaRPr lang="ru-RU"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219" name="Содержимое 2"/>
          <p:cNvSpPr>
            <a:spLocks noGrp="1"/>
          </p:cNvSpPr>
          <p:nvPr>
            <p:ph idx="1"/>
          </p:nvPr>
        </p:nvSpPr>
        <p:spPr>
          <a:xfrm>
            <a:off x="395289" y="1428742"/>
            <a:ext cx="8543925" cy="3519496"/>
          </a:xfrm>
          <a:solidFill>
            <a:srgbClr val="0000FF"/>
          </a:solidFill>
        </p:spPr>
        <p:txBody>
          <a:bodyPr>
            <a:normAutofit fontScale="92500"/>
          </a:bodyPr>
          <a:lstStyle/>
          <a:p>
            <a:pPr algn="just">
              <a:buFontTx/>
              <a:buNone/>
            </a:pPr>
            <a:r>
              <a:rPr lang="en-US" dirty="0" smtClean="0"/>
              <a:t>	</a:t>
            </a:r>
            <a:endParaRPr lang="ru-RU" sz="2800" b="1" dirty="0" smtClean="0">
              <a:solidFill>
                <a:srgbClr val="FFFF00"/>
              </a:solidFill>
            </a:endParaRPr>
          </a:p>
          <a:p>
            <a:pPr lvl="4" algn="just">
              <a:buNone/>
            </a:pPr>
            <a:r>
              <a:rPr lang="en-US" sz="2400" b="1" dirty="0" smtClean="0">
                <a:solidFill>
                  <a:srgbClr val="FFFF00"/>
                </a:solidFill>
              </a:rPr>
              <a:t>Outline</a:t>
            </a:r>
          </a:p>
          <a:p>
            <a:pPr algn="just"/>
            <a:r>
              <a:rPr lang="en-US" sz="2400" b="1" dirty="0" smtClean="0">
                <a:solidFill>
                  <a:srgbClr val="FFFF00"/>
                </a:solidFill>
              </a:rPr>
              <a:t>Introduction </a:t>
            </a:r>
          </a:p>
          <a:p>
            <a:pPr algn="just"/>
            <a:r>
              <a:rPr lang="en-US" sz="2400" b="1" dirty="0" smtClean="0">
                <a:solidFill>
                  <a:srgbClr val="FFFF00"/>
                </a:solidFill>
              </a:rPr>
              <a:t>Features, generation conditions, threshold of excitation, plausible generation mechanisms of various HF-induced phenomena in F-region of the ionosphere under X-mode heating</a:t>
            </a:r>
            <a:endParaRPr lang="ru-RU" sz="2400" b="1" dirty="0" smtClean="0">
              <a:solidFill>
                <a:srgbClr val="FFFF00"/>
              </a:solidFill>
            </a:endParaRPr>
          </a:p>
          <a:p>
            <a:pPr algn="just"/>
            <a:r>
              <a:rPr lang="en-US" sz="2400" b="1" dirty="0" smtClean="0">
                <a:solidFill>
                  <a:srgbClr val="FFFF00"/>
                </a:solidFill>
              </a:rPr>
              <a:t>Comparison of the O- and X-mode effects</a:t>
            </a:r>
          </a:p>
          <a:p>
            <a:pPr algn="just"/>
            <a:r>
              <a:rPr lang="en-US" sz="2400" b="1" dirty="0" smtClean="0">
                <a:solidFill>
                  <a:srgbClr val="FFFF00"/>
                </a:solidFill>
              </a:rPr>
              <a:t>Concluding remarks</a:t>
            </a:r>
            <a:endParaRPr lang="ru-RU"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20"/>
            <a:ext cx="8786874" cy="365507"/>
          </a:xfrm>
        </p:spPr>
        <p:txBody>
          <a:bodyPr>
            <a:noAutofit/>
          </a:bodyPr>
          <a:lstStyle/>
          <a:p>
            <a:r>
              <a:rPr lang="en-US" sz="2200" b="1" dirty="0" smtClean="0">
                <a:solidFill>
                  <a:srgbClr val="FFFF00"/>
                </a:solidFill>
                <a:latin typeface="+mn-lt"/>
                <a:cs typeface="Times New Roman" pitchFamily="18" charset="0"/>
              </a:rPr>
              <a:t>X-mode HF-induced phenomena in the </a:t>
            </a:r>
            <a:r>
              <a:rPr lang="en-US" sz="2200" b="1" dirty="0" err="1" smtClean="0">
                <a:solidFill>
                  <a:srgbClr val="FFFF00"/>
                </a:solidFill>
                <a:latin typeface="+mn-lt"/>
                <a:cs typeface="Times New Roman" pitchFamily="18" charset="0"/>
              </a:rPr>
              <a:t>ionospheric</a:t>
            </a:r>
            <a:r>
              <a:rPr lang="en-US" sz="2200" b="1" dirty="0" smtClean="0">
                <a:solidFill>
                  <a:srgbClr val="FFFF00"/>
                </a:solidFill>
                <a:latin typeface="+mn-lt"/>
                <a:cs typeface="Times New Roman" pitchFamily="18" charset="0"/>
              </a:rPr>
              <a:t> F-region </a:t>
            </a:r>
            <a:endParaRPr lang="ru-RU" sz="2200" b="1" dirty="0">
              <a:solidFill>
                <a:srgbClr val="FFFF00"/>
              </a:solidFill>
              <a:latin typeface="+mn-lt"/>
              <a:cs typeface="Times New Roman" pitchFamily="18" charset="0"/>
            </a:endParaRPr>
          </a:p>
        </p:txBody>
      </p:sp>
      <p:sp>
        <p:nvSpPr>
          <p:cNvPr id="4" name="Содержимое 3"/>
          <p:cNvSpPr>
            <a:spLocks noGrp="1"/>
          </p:cNvSpPr>
          <p:nvPr>
            <p:ph sz="half" idx="2"/>
          </p:nvPr>
        </p:nvSpPr>
        <p:spPr>
          <a:xfrm>
            <a:off x="4648200" y="714362"/>
            <a:ext cx="4038600" cy="3880261"/>
          </a:xfrm>
        </p:spPr>
        <p:txBody>
          <a:bodyPr>
            <a:normAutofit/>
          </a:bodyPr>
          <a:lstStyle/>
          <a:p>
            <a:pPr algn="just">
              <a:lnSpc>
                <a:spcPct val="90000"/>
              </a:lnSpc>
            </a:pPr>
            <a:r>
              <a:rPr lang="en-US" sz="2000" dirty="0" smtClean="0">
                <a:solidFill>
                  <a:srgbClr val="FFFF00"/>
                </a:solidFill>
                <a:latin typeface="Times New Roman" pitchFamily="18" charset="0"/>
                <a:cs typeface="Times New Roman" pitchFamily="18" charset="0"/>
              </a:rPr>
              <a:t>.</a:t>
            </a:r>
            <a:endParaRPr lang="ru-RU" sz="2000" dirty="0">
              <a:solidFill>
                <a:srgbClr val="FFFF00"/>
              </a:solidFill>
              <a:latin typeface="Times New Roman" pitchFamily="18" charset="0"/>
              <a:cs typeface="Times New Roman" pitchFamily="18" charset="0"/>
            </a:endParaRPr>
          </a:p>
        </p:txBody>
      </p:sp>
      <p:pic>
        <p:nvPicPr>
          <p:cNvPr id="7" name="Содержимое 6" descr="scheme_.png"/>
          <p:cNvPicPr>
            <a:picLocks noGrp="1" noChangeAspect="1"/>
          </p:cNvPicPr>
          <p:nvPr>
            <p:ph sz="half" idx="1"/>
          </p:nvPr>
        </p:nvPicPr>
        <p:blipFill>
          <a:blip r:embed="rId2"/>
          <a:stretch>
            <a:fillRect/>
          </a:stretch>
        </p:blipFill>
        <p:spPr>
          <a:xfrm>
            <a:off x="714348" y="642924"/>
            <a:ext cx="7215238" cy="421484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1421"/>
            <a:ext cx="7772400" cy="571503"/>
          </a:xfrm>
        </p:spPr>
        <p:txBody>
          <a:bodyPr>
            <a:normAutofit/>
          </a:bodyPr>
          <a:lstStyle/>
          <a:p>
            <a:r>
              <a:rPr lang="en-US" sz="2400" b="1" dirty="0" smtClean="0">
                <a:solidFill>
                  <a:srgbClr val="FFFF00"/>
                </a:solidFill>
                <a:latin typeface="Times New Roman" pitchFamily="18" charset="0"/>
                <a:cs typeface="Times New Roman" pitchFamily="18" charset="0"/>
              </a:rPr>
              <a:t>Experiments at EISCAT/Heating facility </a:t>
            </a:r>
            <a:endParaRPr lang="ru-RU" sz="2400" b="1" dirty="0">
              <a:solidFill>
                <a:srgbClr val="FFFF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8596" y="785800"/>
            <a:ext cx="8429684" cy="4214842"/>
          </a:xfrm>
        </p:spPr>
        <p:txBody>
          <a:bodyPr>
            <a:normAutofit lnSpcReduction="10000"/>
          </a:bodyPr>
          <a:lstStyle/>
          <a:p>
            <a:pPr algn="just"/>
            <a:r>
              <a:rPr lang="en-US" sz="2000" b="1" dirty="0" smtClean="0">
                <a:solidFill>
                  <a:srgbClr val="FFFF00"/>
                </a:solidFill>
                <a:cs typeface="Times New Roman" pitchFamily="18" charset="0"/>
              </a:rPr>
              <a:t>The EISCAT/Heating facility </a:t>
            </a:r>
            <a:r>
              <a:rPr lang="en-US" sz="2000" dirty="0" smtClean="0">
                <a:solidFill>
                  <a:srgbClr val="FFFF00"/>
                </a:solidFill>
                <a:cs typeface="Times New Roman" pitchFamily="18" charset="0"/>
              </a:rPr>
              <a:t>near </a:t>
            </a:r>
            <a:r>
              <a:rPr lang="en-US" sz="2000" dirty="0" err="1" smtClean="0">
                <a:solidFill>
                  <a:srgbClr val="FFFF00"/>
                </a:solidFill>
                <a:cs typeface="Times New Roman" pitchFamily="18" charset="0"/>
              </a:rPr>
              <a:t>Tromsø</a:t>
            </a:r>
            <a:r>
              <a:rPr lang="en-US" sz="2000" dirty="0" smtClean="0">
                <a:solidFill>
                  <a:srgbClr val="FFFF00"/>
                </a:solidFill>
                <a:cs typeface="Times New Roman" pitchFamily="18" charset="0"/>
              </a:rPr>
              <a:t> in northern Norway(69.6° N, 19.2° E) described by </a:t>
            </a:r>
            <a:r>
              <a:rPr lang="en-US" sz="2000" i="1" dirty="0" err="1" smtClean="0">
                <a:solidFill>
                  <a:srgbClr val="FFFF00"/>
                </a:solidFill>
                <a:cs typeface="Times New Roman" pitchFamily="18" charset="0"/>
              </a:rPr>
              <a:t>Rietveld</a:t>
            </a:r>
            <a:r>
              <a:rPr lang="en-US" sz="2000" i="1" dirty="0" smtClean="0">
                <a:solidFill>
                  <a:srgbClr val="FFFF00"/>
                </a:solidFill>
                <a:cs typeface="Times New Roman" pitchFamily="18" charset="0"/>
              </a:rPr>
              <a:t> et al.</a:t>
            </a:r>
            <a:r>
              <a:rPr lang="en-US" sz="2000" dirty="0" smtClean="0">
                <a:solidFill>
                  <a:srgbClr val="FFFF00"/>
                </a:solidFill>
                <a:cs typeface="Times New Roman" pitchFamily="18" charset="0"/>
              </a:rPr>
              <a:t> [2016] was used to modify the F-region of the  ionosphere . </a:t>
            </a:r>
          </a:p>
          <a:p>
            <a:pPr algn="just"/>
            <a:r>
              <a:rPr lang="en-US" sz="2400" b="1" dirty="0" smtClean="0">
                <a:solidFill>
                  <a:srgbClr val="FFFF00"/>
                </a:solidFill>
                <a:cs typeface="Times New Roman" pitchFamily="18" charset="0"/>
              </a:rPr>
              <a:t>Diagnostics:</a:t>
            </a:r>
          </a:p>
          <a:p>
            <a:pPr algn="just"/>
            <a:r>
              <a:rPr lang="en-US" sz="2000" b="1" dirty="0" smtClean="0">
                <a:solidFill>
                  <a:srgbClr val="FFFF00"/>
                </a:solidFill>
                <a:cs typeface="Times New Roman" pitchFamily="18" charset="0"/>
              </a:rPr>
              <a:t>EISCAT UHF incoherent scatter radar </a:t>
            </a:r>
            <a:r>
              <a:rPr lang="en-US" sz="2000" dirty="0" smtClean="0">
                <a:solidFill>
                  <a:srgbClr val="FFFF00"/>
                </a:solidFill>
                <a:cs typeface="Times New Roman" pitchFamily="18" charset="0"/>
              </a:rPr>
              <a:t>at 930 MHz, co-located with the EISCAT/Heating facility; radar beam towards MZ;  from 5 s resolution;</a:t>
            </a:r>
          </a:p>
          <a:p>
            <a:pPr algn="just"/>
            <a:r>
              <a:rPr lang="en-US" sz="2000" b="1" dirty="0" smtClean="0">
                <a:solidFill>
                  <a:srgbClr val="FFFF00"/>
                </a:solidFill>
                <a:cs typeface="Times New Roman" pitchFamily="18" charset="0"/>
              </a:rPr>
              <a:t>CUTLASS (</a:t>
            </a:r>
            <a:r>
              <a:rPr lang="en-US" sz="2000" b="1" dirty="0" err="1" smtClean="0">
                <a:solidFill>
                  <a:srgbClr val="FFFF00"/>
                </a:solidFill>
                <a:cs typeface="Times New Roman" pitchFamily="18" charset="0"/>
              </a:rPr>
              <a:t>SuperDarn</a:t>
            </a:r>
            <a:r>
              <a:rPr lang="en-US" sz="2000" b="1" dirty="0" smtClean="0">
                <a:solidFill>
                  <a:srgbClr val="FFFF00"/>
                </a:solidFill>
                <a:cs typeface="Times New Roman" pitchFamily="18" charset="0"/>
              </a:rPr>
              <a:t>) radar </a:t>
            </a:r>
            <a:r>
              <a:rPr lang="en-US" sz="2000" dirty="0" smtClean="0">
                <a:solidFill>
                  <a:srgbClr val="FFFF00"/>
                </a:solidFill>
                <a:cs typeface="Times New Roman" pitchFamily="18" charset="0"/>
              </a:rPr>
              <a:t>at </a:t>
            </a:r>
            <a:r>
              <a:rPr lang="en-GB" sz="2000" dirty="0" err="1" smtClean="0">
                <a:solidFill>
                  <a:srgbClr val="FFFF00"/>
                </a:solidFill>
                <a:cs typeface="Times New Roman" pitchFamily="18" charset="0"/>
              </a:rPr>
              <a:t>Hankasalmi</a:t>
            </a:r>
            <a:r>
              <a:rPr lang="en-GB" sz="2000" dirty="0" smtClean="0">
                <a:solidFill>
                  <a:srgbClr val="FFFF00"/>
                </a:solidFill>
                <a:cs typeface="Times New Roman" pitchFamily="18" charset="0"/>
              </a:rPr>
              <a:t>, Finland (62.3</a:t>
            </a:r>
            <a:r>
              <a:rPr lang="en-US" sz="2000" dirty="0" smtClean="0">
                <a:solidFill>
                  <a:srgbClr val="FFFF00"/>
                </a:solidFill>
                <a:cs typeface="Times New Roman" pitchFamily="18" charset="0"/>
              </a:rPr>
              <a:t>° N; 26.6° E) at three  or six operational frequencies between 8 and 20 MHz; </a:t>
            </a:r>
          </a:p>
          <a:p>
            <a:pPr algn="just"/>
            <a:r>
              <a:rPr lang="en-US" sz="2000" b="1" dirty="0" smtClean="0">
                <a:solidFill>
                  <a:srgbClr val="FFFF00"/>
                </a:solidFill>
              </a:rPr>
              <a:t>ALIS in Scandinavia;   </a:t>
            </a:r>
          </a:p>
          <a:p>
            <a:pPr algn="just"/>
            <a:r>
              <a:rPr lang="en-US" sz="2000" b="1" dirty="0" smtClean="0">
                <a:solidFill>
                  <a:srgbClr val="FFFF00"/>
                </a:solidFill>
              </a:rPr>
              <a:t>SEE </a:t>
            </a:r>
            <a:r>
              <a:rPr lang="en-US" sz="2000" b="1" i="1" dirty="0" smtClean="0">
                <a:solidFill>
                  <a:srgbClr val="FFFF00"/>
                </a:solidFill>
              </a:rPr>
              <a:t>equipment </a:t>
            </a:r>
            <a:r>
              <a:rPr lang="en-US" sz="2000" b="1" dirty="0" smtClean="0">
                <a:solidFill>
                  <a:srgbClr val="FFFF00"/>
                </a:solidFill>
              </a:rPr>
              <a:t>at Troms</a:t>
            </a:r>
            <a:r>
              <a:rPr lang="en-GB" sz="2000" b="1" dirty="0" smtClean="0">
                <a:solidFill>
                  <a:srgbClr val="FFFF00"/>
                </a:solidFill>
              </a:rPr>
              <a:t>ø</a:t>
            </a:r>
            <a:r>
              <a:rPr lang="en-US" sz="2000" b="1" dirty="0" smtClean="0">
                <a:solidFill>
                  <a:srgbClr val="FFFF00"/>
                </a:solidFill>
              </a:rPr>
              <a:t>, </a:t>
            </a:r>
          </a:p>
          <a:p>
            <a:pPr algn="just"/>
            <a:r>
              <a:rPr lang="en-US" sz="2000" b="1" dirty="0" smtClean="0">
                <a:solidFill>
                  <a:srgbClr val="FFFF00"/>
                </a:solidFill>
              </a:rPr>
              <a:t>NSEE </a:t>
            </a:r>
            <a:r>
              <a:rPr lang="en-US" sz="2000" b="1" i="1" dirty="0" smtClean="0">
                <a:solidFill>
                  <a:srgbClr val="FFFF00"/>
                </a:solidFill>
              </a:rPr>
              <a:t>equipment</a:t>
            </a:r>
            <a:r>
              <a:rPr lang="en-US" sz="2000" b="1" dirty="0" smtClean="0">
                <a:solidFill>
                  <a:srgbClr val="FFFF00"/>
                </a:solidFill>
              </a:rPr>
              <a:t>  near St. Petersburg; </a:t>
            </a:r>
          </a:p>
          <a:p>
            <a:pPr algn="just"/>
            <a:r>
              <a:rPr lang="en-US" sz="2000" b="1" dirty="0" smtClean="0">
                <a:solidFill>
                  <a:srgbClr val="FFFF00"/>
                </a:solidFill>
              </a:rPr>
              <a:t> bi-static HF radio scatter </a:t>
            </a:r>
            <a:r>
              <a:rPr lang="en-US" sz="2000" b="1" i="1" dirty="0" smtClean="0">
                <a:solidFill>
                  <a:srgbClr val="FFFF00"/>
                </a:solidFill>
              </a:rPr>
              <a:t>near</a:t>
            </a:r>
            <a:r>
              <a:rPr lang="en-US" sz="2000" b="1" dirty="0" smtClean="0">
                <a:solidFill>
                  <a:srgbClr val="FFFF00"/>
                </a:solidFill>
              </a:rPr>
              <a:t> St. Petersburg;</a:t>
            </a:r>
          </a:p>
          <a:p>
            <a:pPr algn="just"/>
            <a:r>
              <a:rPr lang="en-GB" sz="2000" b="1" dirty="0" smtClean="0">
                <a:solidFill>
                  <a:srgbClr val="FFFF00"/>
                </a:solidFill>
              </a:rPr>
              <a:t> </a:t>
            </a:r>
            <a:r>
              <a:rPr lang="en-GB" sz="2000" b="1" dirty="0" err="1" smtClean="0">
                <a:solidFill>
                  <a:srgbClr val="FFFF00"/>
                </a:solidFill>
              </a:rPr>
              <a:t>Tromsø</a:t>
            </a:r>
            <a:r>
              <a:rPr lang="en-GB" sz="2000" b="1" dirty="0" smtClean="0">
                <a:solidFill>
                  <a:srgbClr val="FFFF00"/>
                </a:solidFill>
              </a:rPr>
              <a:t> </a:t>
            </a:r>
            <a:r>
              <a:rPr lang="en-GB" sz="2000" b="1" dirty="0" err="1" smtClean="0">
                <a:solidFill>
                  <a:srgbClr val="FFFF00"/>
                </a:solidFill>
              </a:rPr>
              <a:t>ionosonde</a:t>
            </a:r>
            <a:r>
              <a:rPr lang="en-GB" sz="2000" b="1" dirty="0" smtClean="0">
                <a:solidFill>
                  <a:srgbClr val="FFFF00"/>
                </a:solidFill>
              </a:rPr>
              <a:t> (</a:t>
            </a:r>
            <a:r>
              <a:rPr lang="en-GB" sz="2000" b="1" dirty="0" err="1" smtClean="0">
                <a:solidFill>
                  <a:srgbClr val="FFFF00"/>
                </a:solidFill>
              </a:rPr>
              <a:t>dynasonde</a:t>
            </a:r>
            <a:r>
              <a:rPr lang="en-GB" sz="2000" b="1" dirty="0" smtClean="0">
                <a:solidFill>
                  <a:srgbClr val="FFFF00"/>
                </a:solidFill>
              </a:rPr>
              <a:t>)</a:t>
            </a:r>
            <a:endParaRPr lang="ru-RU" sz="2000" dirty="0">
              <a:solidFill>
                <a:srgbClr val="FFFF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141685"/>
            <a:ext cx="8229600" cy="286940"/>
          </a:xfrm>
        </p:spPr>
        <p:txBody>
          <a:bodyPr>
            <a:normAutofit fontScale="90000"/>
          </a:bodyPr>
          <a:lstStyle/>
          <a:p>
            <a:pPr>
              <a:defRPr/>
            </a:pPr>
            <a:r>
              <a:rPr lang="en-US" sz="2400" b="1" dirty="0" smtClean="0">
                <a:solidFill>
                  <a:srgbClr val="FFFF00"/>
                </a:solidFill>
                <a:effectLst>
                  <a:outerShdw blurRad="38100" dist="38100" dir="2700000" algn="tl">
                    <a:srgbClr val="000000"/>
                  </a:outerShdw>
                </a:effectLst>
                <a:latin typeface="Times New Roman" pitchFamily="18" charset="0"/>
              </a:rPr>
              <a:t>EISCAT</a:t>
            </a:r>
            <a:r>
              <a:rPr lang="ru-RU" sz="2400" b="1" dirty="0">
                <a:solidFill>
                  <a:srgbClr val="FFFF00"/>
                </a:solidFill>
                <a:effectLst>
                  <a:outerShdw blurRad="38100" dist="38100" dir="2700000" algn="tl">
                    <a:srgbClr val="000000"/>
                  </a:outerShdw>
                </a:effectLst>
                <a:latin typeface="Times New Roman" pitchFamily="18" charset="0"/>
              </a:rPr>
              <a:t>/</a:t>
            </a:r>
            <a:r>
              <a:rPr lang="en-US" sz="2400" b="1" dirty="0" smtClean="0">
                <a:solidFill>
                  <a:srgbClr val="FFFF00"/>
                </a:solidFill>
                <a:effectLst>
                  <a:outerShdw blurRad="38100" dist="38100" dir="2700000" algn="tl">
                    <a:srgbClr val="000000"/>
                  </a:outerShdw>
                </a:effectLst>
                <a:latin typeface="Times New Roman" pitchFamily="18" charset="0"/>
              </a:rPr>
              <a:t>Heating Facility</a:t>
            </a:r>
            <a:endParaRPr lang="ru-RU" sz="2400" b="1" dirty="0">
              <a:solidFill>
                <a:srgbClr val="FFFF00"/>
              </a:solidFill>
              <a:effectLst>
                <a:outerShdw blurRad="38100" dist="38100" dir="2700000" algn="tl">
                  <a:srgbClr val="000000"/>
                </a:outerShdw>
              </a:effectLst>
              <a:latin typeface="Times New Roman" pitchFamily="18" charset="0"/>
            </a:endParaRPr>
          </a:p>
        </p:txBody>
      </p:sp>
      <p:sp>
        <p:nvSpPr>
          <p:cNvPr id="5123" name="Rectangle 6"/>
          <p:cNvSpPr>
            <a:spLocks noGrp="1" noChangeArrowheads="1"/>
          </p:cNvSpPr>
          <p:nvPr>
            <p:ph type="body" sz="half" idx="2"/>
          </p:nvPr>
        </p:nvSpPr>
        <p:spPr>
          <a:xfrm>
            <a:off x="5076825" y="4083844"/>
            <a:ext cx="3606800" cy="378619"/>
          </a:xfrm>
        </p:spPr>
        <p:txBody>
          <a:bodyPr>
            <a:normAutofit fontScale="92500" lnSpcReduction="20000"/>
          </a:bodyPr>
          <a:lstStyle/>
          <a:p>
            <a:pPr marL="533400" indent="-533400">
              <a:lnSpc>
                <a:spcPct val="90000"/>
              </a:lnSpc>
              <a:buFontTx/>
              <a:buNone/>
            </a:pPr>
            <a:endParaRPr lang="ru-RU" sz="2800" b="1" smtClean="0">
              <a:latin typeface="Times New Roman" pitchFamily="18" charset="0"/>
            </a:endParaRPr>
          </a:p>
        </p:txBody>
      </p:sp>
      <p:pic>
        <p:nvPicPr>
          <p:cNvPr id="5124" name="Picture 12" descr="antennas5s"/>
          <p:cNvPicPr>
            <a:picLocks noChangeAspect="1" noChangeArrowheads="1"/>
          </p:cNvPicPr>
          <p:nvPr/>
        </p:nvPicPr>
        <p:blipFill>
          <a:blip r:embed="rId2"/>
          <a:srcRect/>
          <a:stretch>
            <a:fillRect/>
          </a:stretch>
        </p:blipFill>
        <p:spPr bwMode="auto">
          <a:xfrm>
            <a:off x="6391286" y="2853928"/>
            <a:ext cx="2752714" cy="2289572"/>
          </a:xfrm>
          <a:prstGeom prst="rect">
            <a:avLst/>
          </a:prstGeom>
          <a:noFill/>
          <a:ln w="9525">
            <a:noFill/>
            <a:miter lim="800000"/>
            <a:headEnd/>
            <a:tailEnd/>
          </a:ln>
        </p:spPr>
      </p:pic>
      <p:sp>
        <p:nvSpPr>
          <p:cNvPr id="5125" name="TextBox 11"/>
          <p:cNvSpPr txBox="1">
            <a:spLocks noChangeArrowheads="1"/>
          </p:cNvSpPr>
          <p:nvPr/>
        </p:nvSpPr>
        <p:spPr bwMode="auto">
          <a:xfrm>
            <a:off x="0" y="3214692"/>
            <a:ext cx="6215074" cy="2308324"/>
          </a:xfrm>
          <a:prstGeom prst="rect">
            <a:avLst/>
          </a:prstGeom>
          <a:noFill/>
          <a:ln w="9525">
            <a:noFill/>
            <a:miter lim="800000"/>
            <a:headEnd/>
            <a:tailEnd/>
          </a:ln>
        </p:spPr>
        <p:txBody>
          <a:bodyPr wrap="square">
            <a:spAutoFit/>
          </a:bodyPr>
          <a:lstStyle/>
          <a:p>
            <a:r>
              <a:rPr lang="en-US" b="1" dirty="0" smtClean="0">
                <a:solidFill>
                  <a:srgbClr val="FFFF00"/>
                </a:solidFill>
                <a:latin typeface="Calibri" pitchFamily="34" charset="0"/>
                <a:cs typeface="Times New Roman" pitchFamily="18" charset="0"/>
              </a:rPr>
              <a:t>The EISCAT/Heating facility </a:t>
            </a:r>
            <a:r>
              <a:rPr lang="en-US" dirty="0" smtClean="0">
                <a:solidFill>
                  <a:srgbClr val="FFFF00"/>
                </a:solidFill>
                <a:latin typeface="Calibri" pitchFamily="34" charset="0"/>
                <a:cs typeface="Times New Roman" pitchFamily="18" charset="0"/>
              </a:rPr>
              <a:t>near </a:t>
            </a:r>
            <a:r>
              <a:rPr lang="en-US" dirty="0" err="1" smtClean="0">
                <a:solidFill>
                  <a:srgbClr val="FFFF00"/>
                </a:solidFill>
                <a:latin typeface="Calibri" pitchFamily="34" charset="0"/>
                <a:cs typeface="Times New Roman" pitchFamily="18" charset="0"/>
              </a:rPr>
              <a:t>Tromsø</a:t>
            </a:r>
            <a:r>
              <a:rPr lang="en-US" dirty="0" smtClean="0">
                <a:solidFill>
                  <a:srgbClr val="FFFF00"/>
                </a:solidFill>
                <a:latin typeface="Calibri" pitchFamily="34" charset="0"/>
                <a:cs typeface="Times New Roman" pitchFamily="18" charset="0"/>
              </a:rPr>
              <a:t> in northern Norway(69.6° N, 19.2° E) described by </a:t>
            </a:r>
            <a:r>
              <a:rPr lang="en-US" i="1" dirty="0" err="1" smtClean="0">
                <a:solidFill>
                  <a:srgbClr val="FFFF00"/>
                </a:solidFill>
                <a:latin typeface="Calibri" pitchFamily="34" charset="0"/>
                <a:cs typeface="Times New Roman" pitchFamily="18" charset="0"/>
              </a:rPr>
              <a:t>Rietveld</a:t>
            </a:r>
            <a:r>
              <a:rPr lang="en-US" i="1" dirty="0" smtClean="0">
                <a:solidFill>
                  <a:srgbClr val="FFFF00"/>
                </a:solidFill>
                <a:latin typeface="Calibri" pitchFamily="34" charset="0"/>
                <a:cs typeface="Times New Roman" pitchFamily="18" charset="0"/>
              </a:rPr>
              <a:t> et al.</a:t>
            </a:r>
            <a:r>
              <a:rPr lang="en-US" dirty="0" smtClean="0">
                <a:solidFill>
                  <a:srgbClr val="FFFF00"/>
                </a:solidFill>
                <a:latin typeface="Calibri" pitchFamily="34" charset="0"/>
                <a:cs typeface="Times New Roman" pitchFamily="18" charset="0"/>
              </a:rPr>
              <a:t> [2016] was used to modify the F-region of the  ionosphere . The heating details are the following</a:t>
            </a:r>
            <a:r>
              <a:rPr lang="en-US" dirty="0" smtClean="0">
                <a:solidFill>
                  <a:srgbClr val="FFFF00"/>
                </a:solidFill>
                <a:latin typeface="Times New Roman" pitchFamily="18" charset="0"/>
                <a:cs typeface="Times New Roman" pitchFamily="18" charset="0"/>
              </a:rPr>
              <a:t>:</a:t>
            </a:r>
            <a:r>
              <a:rPr lang="en-US" b="1" dirty="0" smtClean="0">
                <a:solidFill>
                  <a:srgbClr val="FFFF00"/>
                </a:solidFill>
              </a:rPr>
              <a:t> HF heating facility was operating at frequencies between 3.9</a:t>
            </a:r>
            <a:r>
              <a:rPr lang="en-US" b="1" dirty="0" smtClean="0">
                <a:solidFill>
                  <a:srgbClr val="FFFF00"/>
                </a:solidFill>
                <a:effectLst>
                  <a:outerShdw blurRad="38100" dist="38100" dir="2700000" algn="tl">
                    <a:srgbClr val="000000">
                      <a:alpha val="43137"/>
                    </a:srgbClr>
                  </a:outerShdw>
                </a:effectLst>
              </a:rPr>
              <a:t> and 7.9 MHz</a:t>
            </a:r>
            <a:r>
              <a:rPr lang="en-US" b="1" dirty="0" smtClean="0">
                <a:solidFill>
                  <a:srgbClr val="FFFF00"/>
                </a:solidFill>
              </a:rPr>
              <a:t>, with O/</a:t>
            </a:r>
            <a:r>
              <a:rPr lang="en-US" b="1" dirty="0" smtClean="0">
                <a:solidFill>
                  <a:srgbClr val="FFFF00"/>
                </a:solidFill>
                <a:effectLst>
                  <a:outerShdw blurRad="38100" dist="38100" dir="2700000" algn="tl">
                    <a:srgbClr val="000000"/>
                  </a:outerShdw>
                </a:effectLst>
              </a:rPr>
              <a:t>X-mode polarization.</a:t>
            </a:r>
            <a:r>
              <a:rPr lang="en-US" b="1" dirty="0" smtClean="0">
                <a:solidFill>
                  <a:srgbClr val="FFFF00"/>
                </a:solidFill>
              </a:rPr>
              <a:t> Effective radiated power was varied between </a:t>
            </a:r>
            <a:r>
              <a:rPr lang="en-US" b="1" dirty="0" smtClean="0">
                <a:solidFill>
                  <a:srgbClr val="FFFF00"/>
                </a:solidFill>
                <a:effectLst>
                  <a:outerShdw blurRad="38100" dist="38100" dir="2700000" algn="tl">
                    <a:srgbClr val="000000">
                      <a:alpha val="43137"/>
                    </a:srgbClr>
                  </a:outerShdw>
                </a:effectLst>
              </a:rPr>
              <a:t>100 </a:t>
            </a:r>
            <a:r>
              <a:rPr lang="en-US" b="1" dirty="0" smtClean="0">
                <a:solidFill>
                  <a:srgbClr val="FFFF00"/>
                </a:solidFill>
                <a:effectLst>
                  <a:outerShdw blurRad="38100" dist="38100" dir="2700000" algn="tl">
                    <a:srgbClr val="000000">
                      <a:alpha val="43137"/>
                    </a:srgbClr>
                  </a:outerShdw>
                </a:effectLst>
              </a:rPr>
              <a:t>960 MW </a:t>
            </a:r>
            <a:r>
              <a:rPr lang="en-US" b="1" dirty="0" smtClean="0">
                <a:solidFill>
                  <a:srgbClr val="FFFF00"/>
                </a:solidFill>
              </a:rPr>
              <a:t>(phased array 1,  2 and 3) </a:t>
            </a:r>
            <a:endParaRPr lang="en-US" dirty="0" smtClean="0">
              <a:solidFill>
                <a:srgbClr val="FFFF00"/>
              </a:solidFill>
              <a:latin typeface="Times New Roman" pitchFamily="18" charset="0"/>
              <a:cs typeface="Times New Roman" pitchFamily="18" charset="0"/>
            </a:endParaRPr>
          </a:p>
          <a:p>
            <a:endParaRPr lang="ru-RU" b="1" dirty="0">
              <a:solidFill>
                <a:srgbClr val="FFFF00"/>
              </a:solidFill>
            </a:endParaRPr>
          </a:p>
        </p:txBody>
      </p:sp>
      <p:pic>
        <p:nvPicPr>
          <p:cNvPr id="5126" name="Picture 3" descr="D:\PAPERS\Itog_sessia_AARI\Итоговая сессия_2017\IMGP1601.jpg"/>
          <p:cNvPicPr>
            <a:picLocks noChangeAspect="1" noChangeArrowheads="1"/>
          </p:cNvPicPr>
          <p:nvPr/>
        </p:nvPicPr>
        <p:blipFill>
          <a:blip r:embed="rId3" cstate="print"/>
          <a:srcRect/>
          <a:stretch>
            <a:fillRect/>
          </a:stretch>
        </p:blipFill>
        <p:spPr bwMode="auto">
          <a:xfrm>
            <a:off x="642939" y="535782"/>
            <a:ext cx="2143111" cy="2678906"/>
          </a:xfrm>
          <a:prstGeom prst="rect">
            <a:avLst/>
          </a:prstGeom>
          <a:noFill/>
          <a:ln w="9525">
            <a:noFill/>
            <a:miter lim="800000"/>
            <a:headEnd/>
            <a:tailEnd/>
          </a:ln>
        </p:spPr>
      </p:pic>
      <p:pic>
        <p:nvPicPr>
          <p:cNvPr id="5127" name="Picture 4" descr="D:\PAPERS\Itog_sessia_AARI\Итоговая сессия_2017\tran2.jpg"/>
          <p:cNvPicPr>
            <a:picLocks noChangeAspect="1" noChangeArrowheads="1"/>
          </p:cNvPicPr>
          <p:nvPr/>
        </p:nvPicPr>
        <p:blipFill>
          <a:blip r:embed="rId4" cstate="print"/>
          <a:srcRect/>
          <a:stretch>
            <a:fillRect/>
          </a:stretch>
        </p:blipFill>
        <p:spPr bwMode="auto">
          <a:xfrm>
            <a:off x="5000627" y="589360"/>
            <a:ext cx="3429026" cy="2143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07157"/>
            <a:ext cx="8229600" cy="375047"/>
          </a:xfrm>
        </p:spPr>
        <p:txBody>
          <a:bodyPr>
            <a:normAutofit fontScale="90000"/>
          </a:bodyPr>
          <a:lstStyle/>
          <a:p>
            <a:pPr>
              <a:defRPr/>
            </a:pPr>
            <a:r>
              <a:rPr lang="en-US" sz="2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EISCAT Incoherent scatter radars</a:t>
            </a:r>
            <a:endParaRPr lang="ru-RU" sz="2600" dirty="0"/>
          </a:p>
        </p:txBody>
      </p:sp>
      <p:sp>
        <p:nvSpPr>
          <p:cNvPr id="6147" name="TextBox 5"/>
          <p:cNvSpPr txBox="1">
            <a:spLocks noChangeArrowheads="1"/>
          </p:cNvSpPr>
          <p:nvPr/>
        </p:nvSpPr>
        <p:spPr bwMode="auto">
          <a:xfrm>
            <a:off x="214282" y="4500576"/>
            <a:ext cx="4214813" cy="369332"/>
          </a:xfrm>
          <a:prstGeom prst="rect">
            <a:avLst/>
          </a:prstGeom>
          <a:noFill/>
          <a:ln w="9525">
            <a:noFill/>
            <a:miter lim="800000"/>
            <a:headEnd/>
            <a:tailEnd/>
          </a:ln>
        </p:spPr>
        <p:txBody>
          <a:bodyPr>
            <a:spAutoFit/>
          </a:bodyPr>
          <a:lstStyle/>
          <a:p>
            <a:pPr algn="just"/>
            <a:r>
              <a:rPr lang="en-US" b="1" dirty="0" smtClean="0">
                <a:solidFill>
                  <a:srgbClr val="FFFF00"/>
                </a:solidFill>
              </a:rPr>
              <a:t>EISCAT UHF radar (930 MHz). </a:t>
            </a:r>
            <a:endParaRPr lang="ru-RU" dirty="0"/>
          </a:p>
        </p:txBody>
      </p:sp>
      <p:sp>
        <p:nvSpPr>
          <p:cNvPr id="6148" name="TextBox 7"/>
          <p:cNvSpPr txBox="1">
            <a:spLocks noChangeArrowheads="1"/>
          </p:cNvSpPr>
          <p:nvPr/>
        </p:nvSpPr>
        <p:spPr bwMode="auto">
          <a:xfrm>
            <a:off x="4643438" y="4497169"/>
            <a:ext cx="4500562" cy="646331"/>
          </a:xfrm>
          <a:prstGeom prst="rect">
            <a:avLst/>
          </a:prstGeom>
          <a:noFill/>
          <a:ln w="9525">
            <a:noFill/>
            <a:miter lim="800000"/>
            <a:headEnd/>
            <a:tailEnd/>
          </a:ln>
        </p:spPr>
        <p:txBody>
          <a:bodyPr>
            <a:spAutoFit/>
          </a:bodyPr>
          <a:lstStyle/>
          <a:p>
            <a:pPr algn="just"/>
            <a:r>
              <a:rPr lang="en-US" b="1" dirty="0" smtClean="0">
                <a:solidFill>
                  <a:srgbClr val="FFFF00"/>
                </a:solidFill>
              </a:rPr>
              <a:t>EISCAT UHF and VHF radars (930 and 220 MHz). </a:t>
            </a:r>
            <a:endParaRPr lang="ru-RU" dirty="0"/>
          </a:p>
        </p:txBody>
      </p:sp>
      <p:pic>
        <p:nvPicPr>
          <p:cNvPr id="6149" name="Содержимое 7" descr="2006_10_14_21-03-58_IMG_1172.JPG"/>
          <p:cNvPicPr>
            <a:picLocks noGrp="1" noChangeAspect="1"/>
          </p:cNvPicPr>
          <p:nvPr>
            <p:ph sz="half" idx="1"/>
          </p:nvPr>
        </p:nvPicPr>
        <p:blipFill>
          <a:blip r:embed="rId2" cstate="print"/>
          <a:srcRect/>
          <a:stretch>
            <a:fillRect/>
          </a:stretch>
        </p:blipFill>
        <p:spPr>
          <a:xfrm>
            <a:off x="71439" y="642936"/>
            <a:ext cx="4395787" cy="3786201"/>
          </a:xfrm>
        </p:spPr>
      </p:pic>
      <p:pic>
        <p:nvPicPr>
          <p:cNvPr id="6150" name="Содержимое 9" descr="vhf_uhf1.jpg"/>
          <p:cNvPicPr>
            <a:picLocks noGrp="1" noChangeAspect="1"/>
          </p:cNvPicPr>
          <p:nvPr>
            <p:ph sz="half" idx="2"/>
          </p:nvPr>
        </p:nvPicPr>
        <p:blipFill>
          <a:blip r:embed="rId3"/>
          <a:srcRect/>
          <a:stretch>
            <a:fillRect/>
          </a:stretch>
        </p:blipFill>
        <p:spPr>
          <a:xfrm>
            <a:off x="4500563" y="642936"/>
            <a:ext cx="4500562" cy="378620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28625" y="107157"/>
            <a:ext cx="8229600" cy="535781"/>
          </a:xfrm>
        </p:spPr>
        <p:txBody>
          <a:bodyPr>
            <a:normAutofit fontScale="90000"/>
          </a:bodyPr>
          <a:lstStyle/>
          <a:p>
            <a:pPr eaLnBrk="1" hangingPunct="1">
              <a:defRPr/>
            </a:pPr>
            <a:r>
              <a:rPr lang="en-GB" sz="3200" b="1" dirty="0" smtClean="0">
                <a:solidFill>
                  <a:srgbClr val="FFFF00"/>
                </a:solidFill>
                <a:effectLst>
                  <a:outerShdw blurRad="38100" dist="38100" dir="2700000" algn="tl">
                    <a:srgbClr val="000000"/>
                  </a:outerShdw>
                </a:effectLst>
                <a:latin typeface="Times New Roman" pitchFamily="18" charset="0"/>
              </a:rPr>
              <a:t>Experimental geometry</a:t>
            </a:r>
            <a:endParaRPr lang="ru-RU" sz="3200" dirty="0" smtClean="0">
              <a:solidFill>
                <a:srgbClr val="FFFF00"/>
              </a:solidFill>
            </a:endParaRPr>
          </a:p>
        </p:txBody>
      </p:sp>
      <p:sp>
        <p:nvSpPr>
          <p:cNvPr id="4102" name="Rectangle 6"/>
          <p:cNvSpPr>
            <a:spLocks noGrp="1" noChangeArrowheads="1"/>
          </p:cNvSpPr>
          <p:nvPr>
            <p:ph type="body" sz="half" idx="2"/>
          </p:nvPr>
        </p:nvSpPr>
        <p:spPr>
          <a:xfrm>
            <a:off x="4000500" y="589360"/>
            <a:ext cx="5143500" cy="4125515"/>
          </a:xfrm>
        </p:spPr>
        <p:txBody>
          <a:bodyPr>
            <a:normAutofit fontScale="92500" lnSpcReduction="20000"/>
          </a:bodyPr>
          <a:lstStyle/>
          <a:p>
            <a:pPr marL="3175" indent="-3175" algn="just" eaLnBrk="1" hangingPunct="1">
              <a:lnSpc>
                <a:spcPct val="90000"/>
              </a:lnSpc>
              <a:buFontTx/>
              <a:buNone/>
              <a:defRPr/>
            </a:pPr>
            <a:r>
              <a:rPr lang="en-GB" sz="1800" dirty="0" smtClean="0"/>
              <a:t> </a:t>
            </a:r>
            <a:r>
              <a:rPr lang="en-GB" sz="2000" b="1" dirty="0" smtClean="0">
                <a:solidFill>
                  <a:srgbClr val="FFFF00"/>
                </a:solidFill>
              </a:rPr>
              <a:t>A map showing the experiment geometry. Experiments were carried out in 2010 - 2023.</a:t>
            </a:r>
          </a:p>
          <a:p>
            <a:pPr marL="3175" indent="-3175" algn="just" eaLnBrk="1" hangingPunct="1">
              <a:lnSpc>
                <a:spcPct val="90000"/>
              </a:lnSpc>
              <a:buFontTx/>
              <a:buNone/>
              <a:defRPr/>
            </a:pPr>
            <a:r>
              <a:rPr lang="en-US" sz="2000" b="1" dirty="0" smtClean="0">
                <a:solidFill>
                  <a:srgbClr val="FFFF00"/>
                </a:solidFill>
              </a:rPr>
              <a:t>The </a:t>
            </a:r>
            <a:r>
              <a:rPr lang="en-US" sz="2000" b="1" i="1" dirty="0" smtClean="0">
                <a:solidFill>
                  <a:srgbClr val="FFFF00"/>
                </a:solidFill>
              </a:rPr>
              <a:t>HF heating facility at Troms</a:t>
            </a:r>
            <a:r>
              <a:rPr lang="en-GB" sz="2000" b="1" i="1" dirty="0" smtClean="0">
                <a:solidFill>
                  <a:srgbClr val="FFFF00"/>
                </a:solidFill>
              </a:rPr>
              <a:t>ø</a:t>
            </a:r>
            <a:r>
              <a:rPr lang="en-US" sz="2000" b="1" i="1" dirty="0" smtClean="0">
                <a:solidFill>
                  <a:srgbClr val="FFFF00"/>
                </a:solidFill>
              </a:rPr>
              <a:t> </a:t>
            </a:r>
            <a:r>
              <a:rPr lang="en-US" sz="2000" b="1" dirty="0" smtClean="0">
                <a:solidFill>
                  <a:srgbClr val="FFFF00"/>
                </a:solidFill>
              </a:rPr>
              <a:t>was used for HF ionospheric modification of F-region. HF heating facility was operating at frequencies between 3.9</a:t>
            </a:r>
            <a:r>
              <a:rPr lang="en-US" sz="2000" b="1" dirty="0" smtClean="0">
                <a:solidFill>
                  <a:srgbClr val="FFFF00"/>
                </a:solidFill>
                <a:effectLst>
                  <a:outerShdw blurRad="38100" dist="38100" dir="2700000" algn="tl">
                    <a:srgbClr val="000000">
                      <a:alpha val="43137"/>
                    </a:srgbClr>
                  </a:outerShdw>
                </a:effectLst>
              </a:rPr>
              <a:t> and 7.9 MHz</a:t>
            </a:r>
            <a:r>
              <a:rPr lang="en-US" sz="2000" b="1" dirty="0" smtClean="0">
                <a:solidFill>
                  <a:srgbClr val="FFFF00"/>
                </a:solidFill>
              </a:rPr>
              <a:t>, with O/</a:t>
            </a:r>
            <a:r>
              <a:rPr lang="en-US" sz="2000" b="1" dirty="0" smtClean="0">
                <a:solidFill>
                  <a:srgbClr val="FFFF00"/>
                </a:solidFill>
                <a:effectLst>
                  <a:outerShdw blurRad="38100" dist="38100" dir="2700000" algn="tl">
                    <a:srgbClr val="000000"/>
                  </a:outerShdw>
                </a:effectLst>
              </a:rPr>
              <a:t>X-mode polarization.</a:t>
            </a:r>
            <a:r>
              <a:rPr lang="en-US" sz="2000" b="1" dirty="0" smtClean="0">
                <a:solidFill>
                  <a:srgbClr val="FFFF00"/>
                </a:solidFill>
              </a:rPr>
              <a:t> Effective radiated power was varied between </a:t>
            </a:r>
            <a:r>
              <a:rPr lang="en-US" sz="2000" b="1" dirty="0" smtClean="0">
                <a:solidFill>
                  <a:srgbClr val="FFFF00"/>
                </a:solidFill>
                <a:effectLst>
                  <a:outerShdw blurRad="38100" dist="38100" dir="2700000" algn="tl">
                    <a:srgbClr val="000000">
                      <a:alpha val="43137"/>
                    </a:srgbClr>
                  </a:outerShdw>
                </a:effectLst>
              </a:rPr>
              <a:t>150 960 MW </a:t>
            </a:r>
            <a:r>
              <a:rPr lang="en-US" sz="2000" b="1" dirty="0" smtClean="0">
                <a:solidFill>
                  <a:srgbClr val="FFFF00"/>
                </a:solidFill>
              </a:rPr>
              <a:t>(phased array 1,  2 and 3) .  </a:t>
            </a:r>
          </a:p>
          <a:p>
            <a:pPr marL="3175" indent="-3175" algn="just" eaLnBrk="1" hangingPunct="1">
              <a:lnSpc>
                <a:spcPct val="90000"/>
              </a:lnSpc>
              <a:buFontTx/>
              <a:buNone/>
              <a:defRPr/>
            </a:pPr>
            <a:endParaRPr lang="en-GB" sz="2000" b="1" dirty="0" smtClean="0">
              <a:solidFill>
                <a:srgbClr val="FFFF00"/>
              </a:solidFill>
            </a:endParaRPr>
          </a:p>
          <a:p>
            <a:pPr marL="3175" indent="-3175" algn="just">
              <a:lnSpc>
                <a:spcPct val="90000"/>
              </a:lnSpc>
              <a:buNone/>
              <a:defRPr/>
            </a:pPr>
            <a:r>
              <a:rPr lang="en-GB" sz="2000" b="1" dirty="0" smtClean="0">
                <a:solidFill>
                  <a:srgbClr val="FFFF00"/>
                </a:solidFill>
              </a:rPr>
              <a:t> </a:t>
            </a:r>
            <a:r>
              <a:rPr lang="en-US" sz="2000" b="1" dirty="0" smtClean="0">
                <a:solidFill>
                  <a:srgbClr val="FFFF00"/>
                </a:solidFill>
              </a:rPr>
              <a:t>M</a:t>
            </a:r>
            <a:r>
              <a:rPr lang="en-GB" sz="2000" b="1" dirty="0" err="1" smtClean="0">
                <a:solidFill>
                  <a:srgbClr val="FFFF00"/>
                </a:solidFill>
              </a:rPr>
              <a:t>ulti</a:t>
            </a:r>
            <a:r>
              <a:rPr lang="en-GB" sz="2000" b="1" dirty="0" smtClean="0">
                <a:solidFill>
                  <a:srgbClr val="FFFF00"/>
                </a:solidFill>
              </a:rPr>
              <a:t>-instrument diagnostics from </a:t>
            </a:r>
            <a:r>
              <a:rPr lang="en-US" sz="2000" b="1" dirty="0" smtClean="0">
                <a:solidFill>
                  <a:srgbClr val="FFFF00"/>
                </a:solidFill>
              </a:rPr>
              <a:t>the European Incoherent Scatter (EISCAT) </a:t>
            </a:r>
            <a:r>
              <a:rPr lang="en-US" sz="2000" b="1" i="1" dirty="0" smtClean="0">
                <a:solidFill>
                  <a:srgbClr val="FFFF00"/>
                </a:solidFill>
              </a:rPr>
              <a:t>UHF radar</a:t>
            </a:r>
            <a:r>
              <a:rPr lang="en-US" sz="2000" b="1" dirty="0" smtClean="0">
                <a:solidFill>
                  <a:srgbClr val="FFFF00"/>
                </a:solidFill>
              </a:rPr>
              <a:t>, </a:t>
            </a:r>
            <a:r>
              <a:rPr lang="en-GB" sz="2000" b="1" dirty="0" smtClean="0">
                <a:solidFill>
                  <a:srgbClr val="FFFF00"/>
                </a:solidFill>
              </a:rPr>
              <a:t>the Finland </a:t>
            </a:r>
            <a:r>
              <a:rPr lang="en-US" sz="2000" b="1" i="1" dirty="0" smtClean="0">
                <a:solidFill>
                  <a:srgbClr val="FFFF00"/>
                </a:solidFill>
              </a:rPr>
              <a:t>CUTLASS (SuperDARN) HF radar</a:t>
            </a:r>
            <a:r>
              <a:rPr lang="en-US" sz="2000" b="1" dirty="0" smtClean="0">
                <a:solidFill>
                  <a:srgbClr val="FFFF00"/>
                </a:solidFill>
              </a:rPr>
              <a:t>, the </a:t>
            </a:r>
            <a:r>
              <a:rPr lang="en-US" sz="2000" b="1" i="1" dirty="0" smtClean="0">
                <a:solidFill>
                  <a:srgbClr val="FFFF00"/>
                </a:solidFill>
              </a:rPr>
              <a:t>ALIS</a:t>
            </a:r>
            <a:r>
              <a:rPr lang="en-US" sz="2000" b="1" dirty="0" smtClean="0">
                <a:solidFill>
                  <a:srgbClr val="FFFF00"/>
                </a:solidFill>
              </a:rPr>
              <a:t> in Scandinavia, the </a:t>
            </a:r>
            <a:r>
              <a:rPr lang="en-US" sz="2000" b="1" i="1" dirty="0" smtClean="0">
                <a:solidFill>
                  <a:srgbClr val="FFFF00"/>
                </a:solidFill>
              </a:rPr>
              <a:t>SEE equipment </a:t>
            </a:r>
            <a:r>
              <a:rPr lang="en-US" sz="2000" b="1" dirty="0" smtClean="0">
                <a:solidFill>
                  <a:srgbClr val="FFFF00"/>
                </a:solidFill>
              </a:rPr>
              <a:t>at Troms</a:t>
            </a:r>
            <a:r>
              <a:rPr lang="en-GB" sz="2000" b="1" dirty="0" smtClean="0">
                <a:solidFill>
                  <a:srgbClr val="FFFF00"/>
                </a:solidFill>
              </a:rPr>
              <a:t>ø</a:t>
            </a:r>
            <a:r>
              <a:rPr lang="en-US" sz="2000" b="1" dirty="0" smtClean="0">
                <a:solidFill>
                  <a:srgbClr val="FFFF00"/>
                </a:solidFill>
              </a:rPr>
              <a:t>, </a:t>
            </a:r>
            <a:r>
              <a:rPr lang="en-US" sz="2000" b="1" i="1" dirty="0" smtClean="0">
                <a:solidFill>
                  <a:srgbClr val="FFFF00"/>
                </a:solidFill>
              </a:rPr>
              <a:t>NSEE</a:t>
            </a:r>
            <a:r>
              <a:rPr lang="en-US" sz="2000" b="1" dirty="0" smtClean="0">
                <a:solidFill>
                  <a:srgbClr val="FFFF00"/>
                </a:solidFill>
              </a:rPr>
              <a:t> </a:t>
            </a:r>
            <a:r>
              <a:rPr lang="en-US" sz="2000" b="1" i="1" dirty="0" smtClean="0">
                <a:solidFill>
                  <a:srgbClr val="FFFF00"/>
                </a:solidFill>
              </a:rPr>
              <a:t>equipment</a:t>
            </a:r>
            <a:r>
              <a:rPr lang="en-US" sz="2000" b="1" dirty="0" smtClean="0">
                <a:solidFill>
                  <a:srgbClr val="FFFF00"/>
                </a:solidFill>
              </a:rPr>
              <a:t>  near St. Petersburg, </a:t>
            </a:r>
            <a:r>
              <a:rPr lang="en-GB" sz="2000" b="1" dirty="0" smtClean="0">
                <a:solidFill>
                  <a:srgbClr val="FFFF00"/>
                </a:solidFill>
              </a:rPr>
              <a:t>the</a:t>
            </a:r>
            <a:r>
              <a:rPr lang="en-US" sz="2000" b="1" dirty="0" smtClean="0">
                <a:solidFill>
                  <a:srgbClr val="FFFF00"/>
                </a:solidFill>
              </a:rPr>
              <a:t> </a:t>
            </a:r>
            <a:r>
              <a:rPr lang="en-US" sz="2000" b="1" i="1" dirty="0" smtClean="0">
                <a:solidFill>
                  <a:srgbClr val="FFFF00"/>
                </a:solidFill>
              </a:rPr>
              <a:t>bi-static HF radio scatter</a:t>
            </a:r>
            <a:r>
              <a:rPr lang="en-US" sz="2000" b="1" dirty="0" smtClean="0">
                <a:solidFill>
                  <a:srgbClr val="FFFF00"/>
                </a:solidFill>
              </a:rPr>
              <a:t>, </a:t>
            </a:r>
            <a:r>
              <a:rPr lang="en-GB" sz="2000" b="1" dirty="0" smtClean="0">
                <a:solidFill>
                  <a:srgbClr val="FFFF00"/>
                </a:solidFill>
              </a:rPr>
              <a:t>and the </a:t>
            </a:r>
            <a:r>
              <a:rPr lang="en-GB" sz="2000" b="1" i="1" dirty="0" err="1" smtClean="0">
                <a:solidFill>
                  <a:srgbClr val="FFFF00"/>
                </a:solidFill>
              </a:rPr>
              <a:t>Tromsø</a:t>
            </a:r>
            <a:r>
              <a:rPr lang="en-GB" sz="2000" b="1" i="1" dirty="0" smtClean="0">
                <a:solidFill>
                  <a:srgbClr val="FFFF00"/>
                </a:solidFill>
              </a:rPr>
              <a:t> </a:t>
            </a:r>
            <a:r>
              <a:rPr lang="en-GB" sz="2000" b="1" i="1" dirty="0" err="1" smtClean="0">
                <a:solidFill>
                  <a:srgbClr val="FFFF00"/>
                </a:solidFill>
              </a:rPr>
              <a:t>ionosonde</a:t>
            </a:r>
            <a:r>
              <a:rPr lang="en-GB" sz="2000" b="1" i="1" dirty="0" smtClean="0">
                <a:solidFill>
                  <a:srgbClr val="FFFF00"/>
                </a:solidFill>
              </a:rPr>
              <a:t> </a:t>
            </a:r>
            <a:r>
              <a:rPr lang="en-GB" sz="2000" b="1" dirty="0" smtClean="0">
                <a:solidFill>
                  <a:srgbClr val="FFFF00"/>
                </a:solidFill>
              </a:rPr>
              <a:t>(</a:t>
            </a:r>
            <a:r>
              <a:rPr lang="en-GB" sz="2000" b="1" dirty="0" err="1" smtClean="0">
                <a:solidFill>
                  <a:srgbClr val="FFFF00"/>
                </a:solidFill>
              </a:rPr>
              <a:t>dynasonde</a:t>
            </a:r>
            <a:r>
              <a:rPr lang="en-GB" sz="2000" b="1" dirty="0" smtClean="0">
                <a:solidFill>
                  <a:srgbClr val="FFFF00"/>
                </a:solidFill>
              </a:rPr>
              <a:t>) have been used out during campaigns.    </a:t>
            </a:r>
          </a:p>
        </p:txBody>
      </p:sp>
      <p:pic>
        <p:nvPicPr>
          <p:cNvPr id="10244" name="Picture 9" descr="figure_map_qq"/>
          <p:cNvPicPr>
            <a:picLocks noGrp="1" noChangeAspect="1" noChangeArrowheads="1"/>
          </p:cNvPicPr>
          <p:nvPr>
            <p:ph sz="half" idx="1"/>
          </p:nvPr>
        </p:nvPicPr>
        <p:blipFill>
          <a:blip r:embed="rId2"/>
          <a:srcRect/>
          <a:stretch>
            <a:fillRect/>
          </a:stretch>
        </p:blipFill>
        <p:spPr>
          <a:xfrm>
            <a:off x="0" y="789385"/>
            <a:ext cx="3919538" cy="3564731"/>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2667</TotalTime>
  <Words>4410</Words>
  <PresentationFormat>Экран (16:9)</PresentationFormat>
  <Paragraphs>276</Paragraphs>
  <Slides>34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Lecture: NON-LINEAR PHENOMENA IN THE IONOSPHERIC F-REGION INDUCED BY EXTRAORDINARY POLARIZED POWERFUL HF RADIO WAVES </vt:lpstr>
      <vt:lpstr>Thrust Areas and Potential Applications</vt:lpstr>
      <vt:lpstr>Thrust Areas and Potential Applications</vt:lpstr>
      <vt:lpstr>“…effects of X-mode pumping are poorly understood and are at the forefront of HF active experiment research, both experimentally and theoretically” (19th International EISCAT Symposium, 2019)</vt:lpstr>
      <vt:lpstr>X-mode HF-induced phenomena in the ionospheric F-region </vt:lpstr>
      <vt:lpstr>Experiments at EISCAT/Heating facility </vt:lpstr>
      <vt:lpstr>EISCAT/Heating Facility</vt:lpstr>
      <vt:lpstr>EISCAT Incoherent scatter radars</vt:lpstr>
      <vt:lpstr>Experimental geometry</vt:lpstr>
      <vt:lpstr>Ducts of enhanced electron density</vt:lpstr>
      <vt:lpstr>Ducts of enhanced electron density</vt:lpstr>
      <vt:lpstr>Ducts of enhanced electron density</vt:lpstr>
      <vt:lpstr>Artificial small-scale field-aligned irregularities (fH &gt;foF2)</vt:lpstr>
      <vt:lpstr>Artificial small-scale field-aligned irregularities (fH  ≤ foF2 )</vt:lpstr>
      <vt:lpstr>Artificial small-scale field-aligned irregularities</vt:lpstr>
      <vt:lpstr>Distinctive features of FAIs </vt:lpstr>
      <vt:lpstr>HF-induced Langmuir and Ion-acoustic plasma waves</vt:lpstr>
      <vt:lpstr>Temporal evolution of O- and X-mode HFPLs, HFILs and FAIs</vt:lpstr>
      <vt:lpstr>Thresholds for the excitation of O- and X-mode  plasma and ion lines </vt:lpstr>
      <vt:lpstr>Thresholds for the excitation of O- and X-mode  plasma and ion lines </vt:lpstr>
      <vt:lpstr>Comparison between the O-and X-mode LW and IAW</vt:lpstr>
      <vt:lpstr>Слайд 22</vt:lpstr>
      <vt:lpstr>HF-induced optical emissions (Х-mode heating)</vt:lpstr>
      <vt:lpstr>Narrowband SEE at the pump frequency below 4fce </vt:lpstr>
      <vt:lpstr>Narrowband SEE in the vicinity of 5fce</vt:lpstr>
      <vt:lpstr>Narrowband SEE depending on ERP</vt:lpstr>
      <vt:lpstr>Stimulated Ion Bernstein Scatter (SIBS)</vt:lpstr>
      <vt:lpstr>Слайд 28</vt:lpstr>
      <vt:lpstr>Summary</vt:lpstr>
      <vt:lpstr>References</vt:lpstr>
      <vt:lpstr>References</vt:lpstr>
      <vt:lpstr>References</vt:lpstr>
      <vt:lpstr>References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Nataly</dc:creator>
  <cp:lastModifiedBy>Nataly</cp:lastModifiedBy>
  <cp:revision>251</cp:revision>
  <dcterms:created xsi:type="dcterms:W3CDTF">2019-11-19T17:03:02Z</dcterms:created>
  <dcterms:modified xsi:type="dcterms:W3CDTF">2024-08-22T14:55:03Z</dcterms:modified>
</cp:coreProperties>
</file>