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65" r:id="rId14"/>
    <p:sldId id="266"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FFFF"/>
    <a:srgbClr val="FF0066"/>
    <a:srgbClr val="000066"/>
    <a:srgbClr val="990000"/>
    <a:srgbClr val="FFFFFF"/>
    <a:srgbClr val="FB81DB"/>
    <a:srgbClr val="FFCC00"/>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43"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041;&#1086;&#1075;&#1076;&#1072;&#1085;\Desktop\&#1059;&#1095;&#1077;&#1085;&#1100;&#1077;%20&#1089;&#1074;&#1077;&#1090;\&#1044;&#1080;&#1089;&#1089;&#1077;&#1088;&#1090;&#1072;&#1094;&#1080;&#1103;\&#1051;&#1080;&#1089;&#1090;%20Microsoft%20Exc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1041;&#1086;&#1075;&#1076;&#1072;&#1085;\Desktop\&#1059;&#1095;&#1077;&#1085;&#1100;&#1077;%20&#1089;&#1074;&#1077;&#1090;\&#1044;&#1080;&#1089;&#1089;&#1077;&#1088;&#1090;&#1072;&#1094;&#1080;&#1103;\&#1051;&#1080;&#1089;&#1090;%20Microsoft%20Excel.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1041;&#1086;&#1075;&#1076;&#1072;&#1085;\Desktop\&#1059;&#1095;&#1077;&#1085;&#1100;&#1077;%20&#1089;&#1074;&#1077;&#1090;\&#1044;&#1080;&#1089;&#1089;&#1077;&#1088;&#1090;&#1072;&#1094;&#1080;&#1103;\&#1051;&#1080;&#1089;&#1090;%20Microsoft%20Exc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1041;&#1086;&#1075;&#1076;&#1072;&#1085;\Desktop\&#1059;&#1095;&#1077;&#1085;&#1100;&#1077;%20&#1089;&#1074;&#1077;&#1090;\&#1044;&#1080;&#1089;&#1089;&#1077;&#1088;&#1090;&#1072;&#1094;&#1080;&#1103;\&#1051;&#1080;&#1089;&#1090;%20Microsoft%20Excel.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47309711286089E-2"/>
          <c:y val="0.22628597707337864"/>
          <c:w val="0.93521930364173211"/>
          <c:h val="0.73454023375283217"/>
        </c:manualLayout>
      </c:layout>
      <c:scatterChart>
        <c:scatterStyle val="smoothMarker"/>
        <c:varyColors val="0"/>
        <c:ser>
          <c:idx val="0"/>
          <c:order val="0"/>
          <c:tx>
            <c:v>Cherskij</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черский!$Q$2:$Q$119</c:f>
              <c:numCache>
                <c:formatCode>dd/mm/\ h</c:formatCode>
                <c:ptCount val="118"/>
                <c:pt idx="0">
                  <c:v>39814</c:v>
                </c:pt>
                <c:pt idx="1">
                  <c:v>39814.5</c:v>
                </c:pt>
                <c:pt idx="2">
                  <c:v>39815</c:v>
                </c:pt>
                <c:pt idx="3">
                  <c:v>39815.5</c:v>
                </c:pt>
                <c:pt idx="4">
                  <c:v>39816</c:v>
                </c:pt>
                <c:pt idx="5">
                  <c:v>39816.5</c:v>
                </c:pt>
                <c:pt idx="6">
                  <c:v>39817</c:v>
                </c:pt>
                <c:pt idx="7">
                  <c:v>39817.5</c:v>
                </c:pt>
                <c:pt idx="8">
                  <c:v>39818</c:v>
                </c:pt>
                <c:pt idx="9">
                  <c:v>39818.5</c:v>
                </c:pt>
                <c:pt idx="10">
                  <c:v>39819</c:v>
                </c:pt>
                <c:pt idx="11">
                  <c:v>39819.5</c:v>
                </c:pt>
                <c:pt idx="12">
                  <c:v>39820</c:v>
                </c:pt>
                <c:pt idx="13">
                  <c:v>39820.5</c:v>
                </c:pt>
                <c:pt idx="14">
                  <c:v>39821</c:v>
                </c:pt>
                <c:pt idx="15">
                  <c:v>39821.5</c:v>
                </c:pt>
                <c:pt idx="16">
                  <c:v>39822</c:v>
                </c:pt>
                <c:pt idx="17">
                  <c:v>39822.5</c:v>
                </c:pt>
                <c:pt idx="18">
                  <c:v>39823</c:v>
                </c:pt>
                <c:pt idx="19">
                  <c:v>39823.5</c:v>
                </c:pt>
                <c:pt idx="20">
                  <c:v>39824</c:v>
                </c:pt>
                <c:pt idx="21">
                  <c:v>39824.5</c:v>
                </c:pt>
                <c:pt idx="22">
                  <c:v>39825</c:v>
                </c:pt>
                <c:pt idx="23">
                  <c:v>39825.5</c:v>
                </c:pt>
                <c:pt idx="24">
                  <c:v>39826</c:v>
                </c:pt>
                <c:pt idx="25">
                  <c:v>39826.5</c:v>
                </c:pt>
                <c:pt idx="26">
                  <c:v>39827</c:v>
                </c:pt>
                <c:pt idx="27">
                  <c:v>39827.5</c:v>
                </c:pt>
                <c:pt idx="28">
                  <c:v>39828</c:v>
                </c:pt>
                <c:pt idx="29">
                  <c:v>39828.5</c:v>
                </c:pt>
                <c:pt idx="30">
                  <c:v>39829</c:v>
                </c:pt>
                <c:pt idx="31">
                  <c:v>39829.5</c:v>
                </c:pt>
                <c:pt idx="32">
                  <c:v>39830</c:v>
                </c:pt>
                <c:pt idx="33">
                  <c:v>39830.5</c:v>
                </c:pt>
                <c:pt idx="34">
                  <c:v>39831</c:v>
                </c:pt>
                <c:pt idx="35">
                  <c:v>39831.5</c:v>
                </c:pt>
                <c:pt idx="36">
                  <c:v>39832</c:v>
                </c:pt>
                <c:pt idx="37">
                  <c:v>39832.5</c:v>
                </c:pt>
                <c:pt idx="38">
                  <c:v>39833</c:v>
                </c:pt>
                <c:pt idx="39">
                  <c:v>39833.5</c:v>
                </c:pt>
                <c:pt idx="40">
                  <c:v>39834</c:v>
                </c:pt>
                <c:pt idx="41">
                  <c:v>39834.5</c:v>
                </c:pt>
                <c:pt idx="42">
                  <c:v>39835</c:v>
                </c:pt>
                <c:pt idx="43">
                  <c:v>39835.5</c:v>
                </c:pt>
                <c:pt idx="44">
                  <c:v>39836</c:v>
                </c:pt>
                <c:pt idx="45">
                  <c:v>39836.5</c:v>
                </c:pt>
                <c:pt idx="46">
                  <c:v>39837</c:v>
                </c:pt>
                <c:pt idx="47">
                  <c:v>39837.5</c:v>
                </c:pt>
                <c:pt idx="48">
                  <c:v>39838</c:v>
                </c:pt>
                <c:pt idx="49">
                  <c:v>39838.5</c:v>
                </c:pt>
                <c:pt idx="50">
                  <c:v>39839</c:v>
                </c:pt>
                <c:pt idx="51">
                  <c:v>39839.5</c:v>
                </c:pt>
                <c:pt idx="52">
                  <c:v>39840</c:v>
                </c:pt>
                <c:pt idx="53">
                  <c:v>39840.5</c:v>
                </c:pt>
                <c:pt idx="54">
                  <c:v>39841</c:v>
                </c:pt>
                <c:pt idx="55">
                  <c:v>39841.5</c:v>
                </c:pt>
                <c:pt idx="56">
                  <c:v>39842</c:v>
                </c:pt>
                <c:pt idx="57">
                  <c:v>39842.5</c:v>
                </c:pt>
                <c:pt idx="58">
                  <c:v>39843</c:v>
                </c:pt>
                <c:pt idx="59">
                  <c:v>39843.5</c:v>
                </c:pt>
                <c:pt idx="60">
                  <c:v>39844</c:v>
                </c:pt>
                <c:pt idx="61">
                  <c:v>39844.5</c:v>
                </c:pt>
                <c:pt idx="62">
                  <c:v>39845</c:v>
                </c:pt>
                <c:pt idx="63">
                  <c:v>39845.5</c:v>
                </c:pt>
                <c:pt idx="64">
                  <c:v>39846</c:v>
                </c:pt>
                <c:pt idx="65">
                  <c:v>39846.5</c:v>
                </c:pt>
                <c:pt idx="66">
                  <c:v>39847</c:v>
                </c:pt>
                <c:pt idx="67">
                  <c:v>39847.5</c:v>
                </c:pt>
                <c:pt idx="68">
                  <c:v>39848</c:v>
                </c:pt>
                <c:pt idx="69">
                  <c:v>39848.5</c:v>
                </c:pt>
                <c:pt idx="70">
                  <c:v>39849</c:v>
                </c:pt>
                <c:pt idx="71">
                  <c:v>39849.5</c:v>
                </c:pt>
                <c:pt idx="72">
                  <c:v>39850</c:v>
                </c:pt>
                <c:pt idx="73">
                  <c:v>39850.5</c:v>
                </c:pt>
                <c:pt idx="74">
                  <c:v>39851</c:v>
                </c:pt>
                <c:pt idx="75">
                  <c:v>39851.5</c:v>
                </c:pt>
                <c:pt idx="76">
                  <c:v>39852</c:v>
                </c:pt>
                <c:pt idx="77">
                  <c:v>39852.5</c:v>
                </c:pt>
                <c:pt idx="78">
                  <c:v>39853</c:v>
                </c:pt>
                <c:pt idx="79">
                  <c:v>39853.5</c:v>
                </c:pt>
                <c:pt idx="80">
                  <c:v>39854</c:v>
                </c:pt>
                <c:pt idx="81">
                  <c:v>39854.5</c:v>
                </c:pt>
                <c:pt idx="82">
                  <c:v>39855</c:v>
                </c:pt>
                <c:pt idx="83">
                  <c:v>39855.5</c:v>
                </c:pt>
                <c:pt idx="84">
                  <c:v>39856</c:v>
                </c:pt>
                <c:pt idx="85">
                  <c:v>39856.5</c:v>
                </c:pt>
                <c:pt idx="86">
                  <c:v>39857</c:v>
                </c:pt>
                <c:pt idx="87">
                  <c:v>39857.5</c:v>
                </c:pt>
                <c:pt idx="88">
                  <c:v>39858</c:v>
                </c:pt>
                <c:pt idx="89">
                  <c:v>39858.5</c:v>
                </c:pt>
                <c:pt idx="90">
                  <c:v>39859</c:v>
                </c:pt>
                <c:pt idx="91">
                  <c:v>39859.5</c:v>
                </c:pt>
                <c:pt idx="92">
                  <c:v>39860</c:v>
                </c:pt>
                <c:pt idx="93">
                  <c:v>39860.5</c:v>
                </c:pt>
                <c:pt idx="94">
                  <c:v>39861</c:v>
                </c:pt>
                <c:pt idx="95">
                  <c:v>39861.5</c:v>
                </c:pt>
                <c:pt idx="96">
                  <c:v>39862</c:v>
                </c:pt>
                <c:pt idx="97">
                  <c:v>39862.5</c:v>
                </c:pt>
                <c:pt idx="98">
                  <c:v>39863</c:v>
                </c:pt>
                <c:pt idx="99">
                  <c:v>39863.5</c:v>
                </c:pt>
                <c:pt idx="100">
                  <c:v>39864</c:v>
                </c:pt>
                <c:pt idx="101">
                  <c:v>39864.5</c:v>
                </c:pt>
                <c:pt idx="102">
                  <c:v>39865</c:v>
                </c:pt>
                <c:pt idx="103">
                  <c:v>39865.5</c:v>
                </c:pt>
                <c:pt idx="104">
                  <c:v>39866</c:v>
                </c:pt>
                <c:pt idx="105">
                  <c:v>39866.5</c:v>
                </c:pt>
                <c:pt idx="106">
                  <c:v>39867</c:v>
                </c:pt>
                <c:pt idx="107">
                  <c:v>39867.5</c:v>
                </c:pt>
                <c:pt idx="108">
                  <c:v>39868</c:v>
                </c:pt>
                <c:pt idx="109">
                  <c:v>39868.5</c:v>
                </c:pt>
                <c:pt idx="110">
                  <c:v>39869</c:v>
                </c:pt>
                <c:pt idx="111">
                  <c:v>39869.5</c:v>
                </c:pt>
                <c:pt idx="112">
                  <c:v>39870</c:v>
                </c:pt>
                <c:pt idx="113">
                  <c:v>39870.5</c:v>
                </c:pt>
                <c:pt idx="114">
                  <c:v>39871</c:v>
                </c:pt>
                <c:pt idx="115">
                  <c:v>39871.5</c:v>
                </c:pt>
                <c:pt idx="116">
                  <c:v>39872</c:v>
                </c:pt>
                <c:pt idx="117">
                  <c:v>39872.5</c:v>
                </c:pt>
              </c:numCache>
            </c:numRef>
          </c:xVal>
          <c:yVal>
            <c:numRef>
              <c:f>черский!$R$2:$R$119</c:f>
              <c:numCache>
                <c:formatCode>General</c:formatCode>
                <c:ptCount val="118"/>
                <c:pt idx="0">
                  <c:v>294</c:v>
                </c:pt>
                <c:pt idx="1">
                  <c:v>256</c:v>
                </c:pt>
                <c:pt idx="2">
                  <c:v>247</c:v>
                </c:pt>
                <c:pt idx="3">
                  <c:v>231</c:v>
                </c:pt>
                <c:pt idx="4">
                  <c:v>266</c:v>
                </c:pt>
                <c:pt idx="5">
                  <c:v>238</c:v>
                </c:pt>
                <c:pt idx="6">
                  <c:v>222</c:v>
                </c:pt>
                <c:pt idx="7">
                  <c:v>195</c:v>
                </c:pt>
                <c:pt idx="8">
                  <c:v>206</c:v>
                </c:pt>
                <c:pt idx="9">
                  <c:v>217</c:v>
                </c:pt>
                <c:pt idx="10">
                  <c:v>220</c:v>
                </c:pt>
                <c:pt idx="11">
                  <c:v>207</c:v>
                </c:pt>
                <c:pt idx="12">
                  <c:v>239</c:v>
                </c:pt>
                <c:pt idx="13">
                  <c:v>235</c:v>
                </c:pt>
                <c:pt idx="14">
                  <c:v>235</c:v>
                </c:pt>
                <c:pt idx="15">
                  <c:v>232</c:v>
                </c:pt>
                <c:pt idx="16">
                  <c:v>247</c:v>
                </c:pt>
                <c:pt idx="17">
                  <c:v>257</c:v>
                </c:pt>
                <c:pt idx="18">
                  <c:v>230</c:v>
                </c:pt>
                <c:pt idx="19">
                  <c:v>282</c:v>
                </c:pt>
                <c:pt idx="20">
                  <c:v>255</c:v>
                </c:pt>
                <c:pt idx="21">
                  <c:v>272</c:v>
                </c:pt>
                <c:pt idx="22">
                  <c:v>288</c:v>
                </c:pt>
                <c:pt idx="23">
                  <c:v>293</c:v>
                </c:pt>
                <c:pt idx="25">
                  <c:v>349</c:v>
                </c:pt>
                <c:pt idx="26">
                  <c:v>326</c:v>
                </c:pt>
                <c:pt idx="27">
                  <c:v>295</c:v>
                </c:pt>
                <c:pt idx="28">
                  <c:v>301</c:v>
                </c:pt>
                <c:pt idx="29">
                  <c:v>278</c:v>
                </c:pt>
                <c:pt idx="30">
                  <c:v>295</c:v>
                </c:pt>
                <c:pt idx="32">
                  <c:v>255</c:v>
                </c:pt>
                <c:pt idx="33">
                  <c:v>288</c:v>
                </c:pt>
                <c:pt idx="34">
                  <c:v>286</c:v>
                </c:pt>
                <c:pt idx="35">
                  <c:v>264</c:v>
                </c:pt>
                <c:pt idx="36">
                  <c:v>275</c:v>
                </c:pt>
                <c:pt idx="37">
                  <c:v>271</c:v>
                </c:pt>
                <c:pt idx="38">
                  <c:v>271</c:v>
                </c:pt>
                <c:pt idx="39">
                  <c:v>309</c:v>
                </c:pt>
                <c:pt idx="40">
                  <c:v>323</c:v>
                </c:pt>
                <c:pt idx="41">
                  <c:v>307</c:v>
                </c:pt>
                <c:pt idx="42">
                  <c:v>309</c:v>
                </c:pt>
                <c:pt idx="43">
                  <c:v>323</c:v>
                </c:pt>
                <c:pt idx="44">
                  <c:v>334</c:v>
                </c:pt>
                <c:pt idx="45">
                  <c:v>313</c:v>
                </c:pt>
                <c:pt idx="46">
                  <c:v>325</c:v>
                </c:pt>
                <c:pt idx="47">
                  <c:v>300</c:v>
                </c:pt>
                <c:pt idx="48">
                  <c:v>272</c:v>
                </c:pt>
                <c:pt idx="49">
                  <c:v>252</c:v>
                </c:pt>
                <c:pt idx="50">
                  <c:v>256</c:v>
                </c:pt>
                <c:pt idx="51">
                  <c:v>246</c:v>
                </c:pt>
                <c:pt idx="52">
                  <c:v>286</c:v>
                </c:pt>
                <c:pt idx="53">
                  <c:v>264</c:v>
                </c:pt>
                <c:pt idx="54">
                  <c:v>255</c:v>
                </c:pt>
                <c:pt idx="55">
                  <c:v>254</c:v>
                </c:pt>
                <c:pt idx="56">
                  <c:v>269</c:v>
                </c:pt>
                <c:pt idx="57">
                  <c:v>263</c:v>
                </c:pt>
                <c:pt idx="58">
                  <c:v>320</c:v>
                </c:pt>
                <c:pt idx="59">
                  <c:v>261</c:v>
                </c:pt>
                <c:pt idx="60">
                  <c:v>305</c:v>
                </c:pt>
                <c:pt idx="61">
                  <c:v>292</c:v>
                </c:pt>
                <c:pt idx="62">
                  <c:v>284</c:v>
                </c:pt>
                <c:pt idx="63">
                  <c:v>314</c:v>
                </c:pt>
                <c:pt idx="64">
                  <c:v>340</c:v>
                </c:pt>
                <c:pt idx="65">
                  <c:v>360</c:v>
                </c:pt>
                <c:pt idx="66">
                  <c:v>431</c:v>
                </c:pt>
                <c:pt idx="67">
                  <c:v>276</c:v>
                </c:pt>
                <c:pt idx="68">
                  <c:v>273</c:v>
                </c:pt>
                <c:pt idx="70">
                  <c:v>400</c:v>
                </c:pt>
                <c:pt idx="71">
                  <c:v>390</c:v>
                </c:pt>
                <c:pt idx="72">
                  <c:v>365</c:v>
                </c:pt>
                <c:pt idx="73">
                  <c:v>387</c:v>
                </c:pt>
                <c:pt idx="74">
                  <c:v>351</c:v>
                </c:pt>
                <c:pt idx="75">
                  <c:v>339</c:v>
                </c:pt>
                <c:pt idx="76">
                  <c:v>396</c:v>
                </c:pt>
                <c:pt idx="77">
                  <c:v>325</c:v>
                </c:pt>
                <c:pt idx="78">
                  <c:v>285</c:v>
                </c:pt>
                <c:pt idx="79">
                  <c:v>282</c:v>
                </c:pt>
                <c:pt idx="80">
                  <c:v>273</c:v>
                </c:pt>
                <c:pt idx="81">
                  <c:v>303</c:v>
                </c:pt>
                <c:pt idx="82">
                  <c:v>316</c:v>
                </c:pt>
                <c:pt idx="83">
                  <c:v>320</c:v>
                </c:pt>
                <c:pt idx="84">
                  <c:v>307</c:v>
                </c:pt>
                <c:pt idx="85">
                  <c:v>327</c:v>
                </c:pt>
                <c:pt idx="86">
                  <c:v>329</c:v>
                </c:pt>
                <c:pt idx="87">
                  <c:v>357</c:v>
                </c:pt>
                <c:pt idx="88">
                  <c:v>342</c:v>
                </c:pt>
                <c:pt idx="89">
                  <c:v>332</c:v>
                </c:pt>
                <c:pt idx="90">
                  <c:v>332</c:v>
                </c:pt>
                <c:pt idx="91">
                  <c:v>354</c:v>
                </c:pt>
                <c:pt idx="92">
                  <c:v>356</c:v>
                </c:pt>
                <c:pt idx="93">
                  <c:v>352</c:v>
                </c:pt>
                <c:pt idx="94">
                  <c:v>376</c:v>
                </c:pt>
                <c:pt idx="95">
                  <c:v>342</c:v>
                </c:pt>
                <c:pt idx="96">
                  <c:v>298</c:v>
                </c:pt>
                <c:pt idx="97">
                  <c:v>269</c:v>
                </c:pt>
                <c:pt idx="98">
                  <c:v>289</c:v>
                </c:pt>
                <c:pt idx="99">
                  <c:v>291</c:v>
                </c:pt>
                <c:pt idx="100">
                  <c:v>318</c:v>
                </c:pt>
                <c:pt idx="101">
                  <c:v>323</c:v>
                </c:pt>
                <c:pt idx="102">
                  <c:v>332</c:v>
                </c:pt>
                <c:pt idx="103">
                  <c:v>282</c:v>
                </c:pt>
                <c:pt idx="104">
                  <c:v>305</c:v>
                </c:pt>
                <c:pt idx="105">
                  <c:v>310</c:v>
                </c:pt>
                <c:pt idx="107">
                  <c:v>364</c:v>
                </c:pt>
                <c:pt idx="108">
                  <c:v>382</c:v>
                </c:pt>
                <c:pt idx="109">
                  <c:v>349</c:v>
                </c:pt>
                <c:pt idx="110">
                  <c:v>366</c:v>
                </c:pt>
                <c:pt idx="111">
                  <c:v>364</c:v>
                </c:pt>
                <c:pt idx="112">
                  <c:v>390</c:v>
                </c:pt>
                <c:pt idx="113">
                  <c:v>374</c:v>
                </c:pt>
                <c:pt idx="114">
                  <c:v>267</c:v>
                </c:pt>
                <c:pt idx="115">
                  <c:v>289</c:v>
                </c:pt>
                <c:pt idx="116">
                  <c:v>314</c:v>
                </c:pt>
                <c:pt idx="117">
                  <c:v>300</c:v>
                </c:pt>
              </c:numCache>
            </c:numRef>
          </c:yVal>
          <c:smooth val="1"/>
          <c:extLst>
            <c:ext xmlns:c16="http://schemas.microsoft.com/office/drawing/2014/chart" uri="{C3380CC4-5D6E-409C-BE32-E72D297353CC}">
              <c16:uniqueId val="{00000000-2463-4A18-8F84-555782D9A5B0}"/>
            </c:ext>
          </c:extLst>
        </c:ser>
        <c:dLbls>
          <c:showLegendKey val="0"/>
          <c:showVal val="0"/>
          <c:showCatName val="0"/>
          <c:showSerName val="0"/>
          <c:showPercent val="0"/>
          <c:showBubbleSize val="0"/>
        </c:dLbls>
        <c:axId val="259541168"/>
        <c:axId val="2071891152"/>
      </c:scatterChart>
      <c:valAx>
        <c:axId val="259541168"/>
        <c:scaling>
          <c:orientation val="minMax"/>
          <c:max val="39873"/>
          <c:min val="39813"/>
        </c:scaling>
        <c:delete val="0"/>
        <c:axPos val="t"/>
        <c:majorGridlines>
          <c:spPr>
            <a:ln w="9525" cap="flat" cmpd="sng" algn="ctr">
              <a:solidFill>
                <a:schemeClr val="tx1">
                  <a:lumMod val="15000"/>
                  <a:lumOff val="85000"/>
                </a:schemeClr>
              </a:solidFill>
              <a:round/>
            </a:ln>
            <a:effectLst/>
          </c:spPr>
        </c:majorGridlines>
        <c:numFmt formatCode="dd/mm/\ h"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071891152"/>
        <c:crosses val="autoZero"/>
        <c:crossBetween val="midCat"/>
        <c:majorUnit val="1"/>
      </c:valAx>
      <c:valAx>
        <c:axId val="2071891152"/>
        <c:scaling>
          <c:orientation val="maxMin"/>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59541168"/>
        <c:crosses val="autoZero"/>
        <c:crossBetween val="midCat"/>
      </c:valAx>
      <c:spPr>
        <a:noFill/>
        <a:ln>
          <a:noFill/>
        </a:ln>
        <a:effectLst/>
      </c:spPr>
    </c:plotArea>
    <c:legend>
      <c:legendPos val="t"/>
      <c:layout>
        <c:manualLayout>
          <c:xMode val="edge"/>
          <c:yMode val="edge"/>
          <c:x val="0.42395560184185793"/>
          <c:y val="7.5909539737149768E-3"/>
          <c:w val="0.15208879631628416"/>
          <c:h val="9.615706460798401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751879731414994E-2"/>
          <c:y val="0.23474206378298548"/>
          <c:w val="0.93807616581528463"/>
          <c:h val="0.71433206372995106"/>
        </c:manualLayout>
      </c:layout>
      <c:scatterChart>
        <c:scatterStyle val="smoothMarker"/>
        <c:varyColors val="0"/>
        <c:ser>
          <c:idx val="0"/>
          <c:order val="0"/>
          <c:tx>
            <c:v>Ittoqqortoormiit</c:v>
          </c:tx>
          <c:spPr>
            <a:ln w="19050" cap="rnd">
              <a:solidFill>
                <a:srgbClr val="000066"/>
              </a:solidFill>
              <a:round/>
            </a:ln>
            <a:effectLst/>
          </c:spPr>
          <c:marker>
            <c:symbol val="circle"/>
            <c:size val="5"/>
            <c:spPr>
              <a:solidFill>
                <a:srgbClr val="000066"/>
              </a:solidFill>
              <a:ln w="9525">
                <a:solidFill>
                  <a:srgbClr val="000066"/>
                </a:solidFill>
              </a:ln>
              <a:effectLst/>
            </c:spPr>
          </c:marker>
          <c:xVal>
            <c:numRef>
              <c:f>ittoq!$Q$2:$Q$119</c:f>
              <c:numCache>
                <c:formatCode>dd/mm/\ h</c:formatCode>
                <c:ptCount val="118"/>
                <c:pt idx="0">
                  <c:v>39814</c:v>
                </c:pt>
                <c:pt idx="1">
                  <c:v>39814.5</c:v>
                </c:pt>
                <c:pt idx="2">
                  <c:v>39815</c:v>
                </c:pt>
                <c:pt idx="3">
                  <c:v>39815.5</c:v>
                </c:pt>
                <c:pt idx="4">
                  <c:v>39816</c:v>
                </c:pt>
                <c:pt idx="5">
                  <c:v>39816.5</c:v>
                </c:pt>
                <c:pt idx="6">
                  <c:v>39817</c:v>
                </c:pt>
                <c:pt idx="7">
                  <c:v>39817.5</c:v>
                </c:pt>
                <c:pt idx="8">
                  <c:v>39818</c:v>
                </c:pt>
                <c:pt idx="9">
                  <c:v>39818.5</c:v>
                </c:pt>
                <c:pt idx="10">
                  <c:v>39819</c:v>
                </c:pt>
                <c:pt idx="11">
                  <c:v>39819.5</c:v>
                </c:pt>
                <c:pt idx="12">
                  <c:v>39820</c:v>
                </c:pt>
                <c:pt idx="13">
                  <c:v>39820.5</c:v>
                </c:pt>
                <c:pt idx="14">
                  <c:v>39821</c:v>
                </c:pt>
                <c:pt idx="15">
                  <c:v>39821.5</c:v>
                </c:pt>
                <c:pt idx="16">
                  <c:v>39822</c:v>
                </c:pt>
                <c:pt idx="17">
                  <c:v>39822.5</c:v>
                </c:pt>
                <c:pt idx="18">
                  <c:v>39823</c:v>
                </c:pt>
                <c:pt idx="19">
                  <c:v>39823.5</c:v>
                </c:pt>
                <c:pt idx="20">
                  <c:v>39824</c:v>
                </c:pt>
                <c:pt idx="21">
                  <c:v>39824.5</c:v>
                </c:pt>
                <c:pt idx="22">
                  <c:v>39825</c:v>
                </c:pt>
                <c:pt idx="23">
                  <c:v>39825.5</c:v>
                </c:pt>
                <c:pt idx="24">
                  <c:v>39826</c:v>
                </c:pt>
                <c:pt idx="25">
                  <c:v>39826.5</c:v>
                </c:pt>
                <c:pt idx="26">
                  <c:v>39827</c:v>
                </c:pt>
                <c:pt idx="27">
                  <c:v>39827.5</c:v>
                </c:pt>
                <c:pt idx="28">
                  <c:v>39828</c:v>
                </c:pt>
                <c:pt idx="29">
                  <c:v>39828.5</c:v>
                </c:pt>
                <c:pt idx="30">
                  <c:v>39829</c:v>
                </c:pt>
                <c:pt idx="31">
                  <c:v>39829.5</c:v>
                </c:pt>
                <c:pt idx="32">
                  <c:v>39830</c:v>
                </c:pt>
                <c:pt idx="33">
                  <c:v>39830.5</c:v>
                </c:pt>
                <c:pt idx="34">
                  <c:v>39831</c:v>
                </c:pt>
                <c:pt idx="35">
                  <c:v>39831.5</c:v>
                </c:pt>
                <c:pt idx="36">
                  <c:v>39832</c:v>
                </c:pt>
                <c:pt idx="37">
                  <c:v>39832.5</c:v>
                </c:pt>
                <c:pt idx="38">
                  <c:v>39833</c:v>
                </c:pt>
                <c:pt idx="39">
                  <c:v>39833.5</c:v>
                </c:pt>
                <c:pt idx="40">
                  <c:v>39834</c:v>
                </c:pt>
                <c:pt idx="41">
                  <c:v>39834.5</c:v>
                </c:pt>
                <c:pt idx="42">
                  <c:v>39835</c:v>
                </c:pt>
                <c:pt idx="43">
                  <c:v>39835.5</c:v>
                </c:pt>
                <c:pt idx="44">
                  <c:v>39836</c:v>
                </c:pt>
                <c:pt idx="45">
                  <c:v>39836.5</c:v>
                </c:pt>
                <c:pt idx="46">
                  <c:v>39837</c:v>
                </c:pt>
                <c:pt idx="47">
                  <c:v>39837.5</c:v>
                </c:pt>
                <c:pt idx="48">
                  <c:v>39838</c:v>
                </c:pt>
                <c:pt idx="49">
                  <c:v>39838.5</c:v>
                </c:pt>
                <c:pt idx="50">
                  <c:v>39839</c:v>
                </c:pt>
                <c:pt idx="51">
                  <c:v>39839.5</c:v>
                </c:pt>
                <c:pt idx="52">
                  <c:v>39840</c:v>
                </c:pt>
                <c:pt idx="53">
                  <c:v>39840.5</c:v>
                </c:pt>
                <c:pt idx="54">
                  <c:v>39841</c:v>
                </c:pt>
                <c:pt idx="55">
                  <c:v>39841.5</c:v>
                </c:pt>
                <c:pt idx="56">
                  <c:v>39842</c:v>
                </c:pt>
                <c:pt idx="57">
                  <c:v>39842.5</c:v>
                </c:pt>
                <c:pt idx="58">
                  <c:v>39843</c:v>
                </c:pt>
                <c:pt idx="59">
                  <c:v>39843.5</c:v>
                </c:pt>
                <c:pt idx="60">
                  <c:v>39844</c:v>
                </c:pt>
                <c:pt idx="61">
                  <c:v>39844.5</c:v>
                </c:pt>
                <c:pt idx="62">
                  <c:v>39845</c:v>
                </c:pt>
                <c:pt idx="63">
                  <c:v>39845.5</c:v>
                </c:pt>
                <c:pt idx="64">
                  <c:v>39846</c:v>
                </c:pt>
                <c:pt idx="65">
                  <c:v>39846.5</c:v>
                </c:pt>
                <c:pt idx="66">
                  <c:v>39847</c:v>
                </c:pt>
                <c:pt idx="67">
                  <c:v>39847.5</c:v>
                </c:pt>
                <c:pt idx="68">
                  <c:v>39848</c:v>
                </c:pt>
                <c:pt idx="69">
                  <c:v>39848.5</c:v>
                </c:pt>
                <c:pt idx="70">
                  <c:v>39849</c:v>
                </c:pt>
                <c:pt idx="71">
                  <c:v>39849.5</c:v>
                </c:pt>
                <c:pt idx="72">
                  <c:v>39850</c:v>
                </c:pt>
                <c:pt idx="73">
                  <c:v>39850.5</c:v>
                </c:pt>
                <c:pt idx="74">
                  <c:v>39851</c:v>
                </c:pt>
                <c:pt idx="75">
                  <c:v>39851.5</c:v>
                </c:pt>
                <c:pt idx="76">
                  <c:v>39852</c:v>
                </c:pt>
                <c:pt idx="77">
                  <c:v>39852.5</c:v>
                </c:pt>
                <c:pt idx="78">
                  <c:v>39853</c:v>
                </c:pt>
                <c:pt idx="79">
                  <c:v>39853.5</c:v>
                </c:pt>
                <c:pt idx="80">
                  <c:v>39854</c:v>
                </c:pt>
                <c:pt idx="81">
                  <c:v>39854.5</c:v>
                </c:pt>
                <c:pt idx="82">
                  <c:v>39855</c:v>
                </c:pt>
                <c:pt idx="83">
                  <c:v>39855.5</c:v>
                </c:pt>
                <c:pt idx="84">
                  <c:v>39856</c:v>
                </c:pt>
                <c:pt idx="85">
                  <c:v>39856.5</c:v>
                </c:pt>
                <c:pt idx="86">
                  <c:v>39857</c:v>
                </c:pt>
                <c:pt idx="87">
                  <c:v>39857.5</c:v>
                </c:pt>
                <c:pt idx="88">
                  <c:v>39858</c:v>
                </c:pt>
                <c:pt idx="89">
                  <c:v>39858.5</c:v>
                </c:pt>
                <c:pt idx="90">
                  <c:v>39859</c:v>
                </c:pt>
                <c:pt idx="91">
                  <c:v>39859.5</c:v>
                </c:pt>
                <c:pt idx="92">
                  <c:v>39860</c:v>
                </c:pt>
                <c:pt idx="93">
                  <c:v>39860.5</c:v>
                </c:pt>
                <c:pt idx="94">
                  <c:v>39861</c:v>
                </c:pt>
                <c:pt idx="95">
                  <c:v>39861.5</c:v>
                </c:pt>
                <c:pt idx="96">
                  <c:v>39862</c:v>
                </c:pt>
                <c:pt idx="97">
                  <c:v>39862.5</c:v>
                </c:pt>
                <c:pt idx="98">
                  <c:v>39863</c:v>
                </c:pt>
                <c:pt idx="99">
                  <c:v>39863.5</c:v>
                </c:pt>
                <c:pt idx="100">
                  <c:v>39864</c:v>
                </c:pt>
                <c:pt idx="101">
                  <c:v>39864.5</c:v>
                </c:pt>
                <c:pt idx="102">
                  <c:v>39865</c:v>
                </c:pt>
                <c:pt idx="103">
                  <c:v>39865.5</c:v>
                </c:pt>
                <c:pt idx="104">
                  <c:v>39866</c:v>
                </c:pt>
                <c:pt idx="105">
                  <c:v>39866.5</c:v>
                </c:pt>
                <c:pt idx="106">
                  <c:v>39867</c:v>
                </c:pt>
                <c:pt idx="107">
                  <c:v>39867.5</c:v>
                </c:pt>
                <c:pt idx="108">
                  <c:v>39868</c:v>
                </c:pt>
                <c:pt idx="109">
                  <c:v>39868.5</c:v>
                </c:pt>
                <c:pt idx="110">
                  <c:v>39869</c:v>
                </c:pt>
                <c:pt idx="111">
                  <c:v>39869.5</c:v>
                </c:pt>
                <c:pt idx="112">
                  <c:v>39870</c:v>
                </c:pt>
                <c:pt idx="113">
                  <c:v>39870.5</c:v>
                </c:pt>
                <c:pt idx="114">
                  <c:v>39871</c:v>
                </c:pt>
                <c:pt idx="115">
                  <c:v>39871.5</c:v>
                </c:pt>
                <c:pt idx="116">
                  <c:v>39872</c:v>
                </c:pt>
                <c:pt idx="117">
                  <c:v>39872.5</c:v>
                </c:pt>
              </c:numCache>
            </c:numRef>
          </c:xVal>
          <c:yVal>
            <c:numRef>
              <c:f>ittoq!$R$2:$R$119</c:f>
              <c:numCache>
                <c:formatCode>General</c:formatCode>
                <c:ptCount val="118"/>
                <c:pt idx="0">
                  <c:v>226</c:v>
                </c:pt>
                <c:pt idx="1">
                  <c:v>222</c:v>
                </c:pt>
                <c:pt idx="2">
                  <c:v>242</c:v>
                </c:pt>
                <c:pt idx="3">
                  <c:v>264</c:v>
                </c:pt>
                <c:pt idx="4">
                  <c:v>303</c:v>
                </c:pt>
                <c:pt idx="5">
                  <c:v>245</c:v>
                </c:pt>
                <c:pt idx="6">
                  <c:v>230</c:v>
                </c:pt>
                <c:pt idx="7">
                  <c:v>237</c:v>
                </c:pt>
                <c:pt idx="8">
                  <c:v>222</c:v>
                </c:pt>
                <c:pt idx="9">
                  <c:v>236</c:v>
                </c:pt>
                <c:pt idx="10">
                  <c:v>239</c:v>
                </c:pt>
                <c:pt idx="11">
                  <c:v>227</c:v>
                </c:pt>
                <c:pt idx="12">
                  <c:v>210</c:v>
                </c:pt>
                <c:pt idx="13">
                  <c:v>212</c:v>
                </c:pt>
                <c:pt idx="14">
                  <c:v>194</c:v>
                </c:pt>
                <c:pt idx="15">
                  <c:v>226</c:v>
                </c:pt>
                <c:pt idx="16">
                  <c:v>217</c:v>
                </c:pt>
                <c:pt idx="17">
                  <c:v>328</c:v>
                </c:pt>
                <c:pt idx="18">
                  <c:v>373</c:v>
                </c:pt>
                <c:pt idx="19">
                  <c:v>290</c:v>
                </c:pt>
                <c:pt idx="20">
                  <c:v>261</c:v>
                </c:pt>
                <c:pt idx="22">
                  <c:v>275</c:v>
                </c:pt>
                <c:pt idx="23">
                  <c:v>282</c:v>
                </c:pt>
                <c:pt idx="24">
                  <c:v>282</c:v>
                </c:pt>
                <c:pt idx="26">
                  <c:v>298</c:v>
                </c:pt>
                <c:pt idx="27">
                  <c:v>233</c:v>
                </c:pt>
                <c:pt idx="28">
                  <c:v>273</c:v>
                </c:pt>
                <c:pt idx="29">
                  <c:v>227</c:v>
                </c:pt>
                <c:pt idx="31">
                  <c:v>212</c:v>
                </c:pt>
                <c:pt idx="32">
                  <c:v>231</c:v>
                </c:pt>
                <c:pt idx="34">
                  <c:v>275</c:v>
                </c:pt>
                <c:pt idx="36">
                  <c:v>259</c:v>
                </c:pt>
                <c:pt idx="37">
                  <c:v>259</c:v>
                </c:pt>
                <c:pt idx="39">
                  <c:v>257</c:v>
                </c:pt>
                <c:pt idx="40">
                  <c:v>244</c:v>
                </c:pt>
                <c:pt idx="42">
                  <c:v>247</c:v>
                </c:pt>
                <c:pt idx="43">
                  <c:v>265</c:v>
                </c:pt>
                <c:pt idx="44">
                  <c:v>236</c:v>
                </c:pt>
                <c:pt idx="45">
                  <c:v>204</c:v>
                </c:pt>
                <c:pt idx="47">
                  <c:v>279</c:v>
                </c:pt>
                <c:pt idx="48">
                  <c:v>262</c:v>
                </c:pt>
                <c:pt idx="49">
                  <c:v>259</c:v>
                </c:pt>
                <c:pt idx="50">
                  <c:v>285</c:v>
                </c:pt>
                <c:pt idx="51">
                  <c:v>306</c:v>
                </c:pt>
                <c:pt idx="52">
                  <c:v>276</c:v>
                </c:pt>
                <c:pt idx="53">
                  <c:v>285</c:v>
                </c:pt>
                <c:pt idx="54">
                  <c:v>303</c:v>
                </c:pt>
                <c:pt idx="55">
                  <c:v>348</c:v>
                </c:pt>
                <c:pt idx="56">
                  <c:v>390</c:v>
                </c:pt>
                <c:pt idx="57">
                  <c:v>339</c:v>
                </c:pt>
                <c:pt idx="58">
                  <c:v>349</c:v>
                </c:pt>
                <c:pt idx="59">
                  <c:v>390</c:v>
                </c:pt>
                <c:pt idx="60">
                  <c:v>318</c:v>
                </c:pt>
                <c:pt idx="61">
                  <c:v>319</c:v>
                </c:pt>
                <c:pt idx="62">
                  <c:v>357</c:v>
                </c:pt>
                <c:pt idx="63">
                  <c:v>493</c:v>
                </c:pt>
                <c:pt idx="64">
                  <c:v>367</c:v>
                </c:pt>
                <c:pt idx="65">
                  <c:v>385</c:v>
                </c:pt>
                <c:pt idx="67">
                  <c:v>285</c:v>
                </c:pt>
                <c:pt idx="68">
                  <c:v>237</c:v>
                </c:pt>
                <c:pt idx="70">
                  <c:v>297</c:v>
                </c:pt>
                <c:pt idx="71">
                  <c:v>306</c:v>
                </c:pt>
                <c:pt idx="72">
                  <c:v>311</c:v>
                </c:pt>
                <c:pt idx="73">
                  <c:v>264</c:v>
                </c:pt>
                <c:pt idx="74">
                  <c:v>300</c:v>
                </c:pt>
                <c:pt idx="75">
                  <c:v>311</c:v>
                </c:pt>
                <c:pt idx="76">
                  <c:v>283</c:v>
                </c:pt>
                <c:pt idx="77">
                  <c:v>285</c:v>
                </c:pt>
                <c:pt idx="79">
                  <c:v>305</c:v>
                </c:pt>
                <c:pt idx="80">
                  <c:v>342</c:v>
                </c:pt>
                <c:pt idx="81">
                  <c:v>395</c:v>
                </c:pt>
                <c:pt idx="82">
                  <c:v>340</c:v>
                </c:pt>
                <c:pt idx="83">
                  <c:v>315</c:v>
                </c:pt>
                <c:pt idx="84">
                  <c:v>294</c:v>
                </c:pt>
                <c:pt idx="85">
                  <c:v>299</c:v>
                </c:pt>
                <c:pt idx="86">
                  <c:v>283</c:v>
                </c:pt>
                <c:pt idx="87">
                  <c:v>289</c:v>
                </c:pt>
                <c:pt idx="88">
                  <c:v>273</c:v>
                </c:pt>
                <c:pt idx="89">
                  <c:v>299</c:v>
                </c:pt>
                <c:pt idx="90">
                  <c:v>294</c:v>
                </c:pt>
                <c:pt idx="91">
                  <c:v>244</c:v>
                </c:pt>
                <c:pt idx="92">
                  <c:v>249</c:v>
                </c:pt>
                <c:pt idx="93">
                  <c:v>289</c:v>
                </c:pt>
                <c:pt idx="94">
                  <c:v>274</c:v>
                </c:pt>
                <c:pt idx="95">
                  <c:v>253</c:v>
                </c:pt>
                <c:pt idx="96">
                  <c:v>292</c:v>
                </c:pt>
                <c:pt idx="97">
                  <c:v>305</c:v>
                </c:pt>
                <c:pt idx="98">
                  <c:v>347</c:v>
                </c:pt>
                <c:pt idx="99">
                  <c:v>480</c:v>
                </c:pt>
                <c:pt idx="100">
                  <c:v>355</c:v>
                </c:pt>
                <c:pt idx="101">
                  <c:v>289</c:v>
                </c:pt>
                <c:pt idx="102">
                  <c:v>280</c:v>
                </c:pt>
                <c:pt idx="103">
                  <c:v>272</c:v>
                </c:pt>
                <c:pt idx="104">
                  <c:v>346</c:v>
                </c:pt>
                <c:pt idx="105">
                  <c:v>476</c:v>
                </c:pt>
                <c:pt idx="106">
                  <c:v>380</c:v>
                </c:pt>
                <c:pt idx="107">
                  <c:v>347</c:v>
                </c:pt>
                <c:pt idx="108">
                  <c:v>322</c:v>
                </c:pt>
                <c:pt idx="109">
                  <c:v>320</c:v>
                </c:pt>
                <c:pt idx="110">
                  <c:v>309</c:v>
                </c:pt>
                <c:pt idx="111">
                  <c:v>313</c:v>
                </c:pt>
                <c:pt idx="112">
                  <c:v>355</c:v>
                </c:pt>
                <c:pt idx="113">
                  <c:v>324</c:v>
                </c:pt>
                <c:pt idx="114">
                  <c:v>285</c:v>
                </c:pt>
                <c:pt idx="116">
                  <c:v>293</c:v>
                </c:pt>
                <c:pt idx="117">
                  <c:v>323</c:v>
                </c:pt>
              </c:numCache>
            </c:numRef>
          </c:yVal>
          <c:smooth val="1"/>
          <c:extLst>
            <c:ext xmlns:c16="http://schemas.microsoft.com/office/drawing/2014/chart" uri="{C3380CC4-5D6E-409C-BE32-E72D297353CC}">
              <c16:uniqueId val="{00000000-934C-4A01-8E38-449FDCAEFAF3}"/>
            </c:ext>
          </c:extLst>
        </c:ser>
        <c:dLbls>
          <c:showLegendKey val="0"/>
          <c:showVal val="0"/>
          <c:showCatName val="0"/>
          <c:showSerName val="0"/>
          <c:showPercent val="0"/>
          <c:showBubbleSize val="0"/>
        </c:dLbls>
        <c:axId val="259543568"/>
        <c:axId val="1841048784"/>
      </c:scatterChart>
      <c:valAx>
        <c:axId val="259543568"/>
        <c:scaling>
          <c:orientation val="minMax"/>
          <c:max val="39873"/>
          <c:min val="39813"/>
        </c:scaling>
        <c:delete val="0"/>
        <c:axPos val="t"/>
        <c:majorGridlines>
          <c:spPr>
            <a:ln w="9525" cap="flat" cmpd="sng" algn="ctr">
              <a:solidFill>
                <a:schemeClr val="tx1">
                  <a:lumMod val="15000"/>
                  <a:lumOff val="85000"/>
                </a:schemeClr>
              </a:solidFill>
              <a:round/>
            </a:ln>
            <a:effectLst/>
          </c:spPr>
        </c:majorGridlines>
        <c:numFmt formatCode="dd/mm/\ h"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841048784"/>
        <c:crosses val="autoZero"/>
        <c:crossBetween val="midCat"/>
        <c:majorUnit val="1"/>
      </c:valAx>
      <c:valAx>
        <c:axId val="1841048784"/>
        <c:scaling>
          <c:orientation val="maxMin"/>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59543568"/>
        <c:crosses val="autoZero"/>
        <c:crossBetween val="midCat"/>
      </c:valAx>
      <c:spPr>
        <a:noFill/>
        <a:ln>
          <a:noFill/>
        </a:ln>
        <a:effectLst/>
      </c:spPr>
    </c:plotArea>
    <c:legend>
      <c:legendPos val="t"/>
      <c:layout>
        <c:manualLayout>
          <c:xMode val="edge"/>
          <c:yMode val="edge"/>
          <c:x val="0.38084667689485963"/>
          <c:y val="7.9239722935501057E-3"/>
          <c:w val="0.23830664621028058"/>
          <c:h val="9.0804666907713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47309711286089E-2"/>
          <c:y val="0.28970100526505871"/>
          <c:w val="0.93355909612860888"/>
          <c:h val="0.68591108231788855"/>
        </c:manualLayout>
      </c:layout>
      <c:scatterChart>
        <c:scatterStyle val="smoothMarker"/>
        <c:varyColors val="0"/>
        <c:ser>
          <c:idx val="0"/>
          <c:order val="0"/>
          <c:tx>
            <c:v>Dixon</c:v>
          </c:tx>
          <c:spPr>
            <a:ln w="19050" cap="rnd">
              <a:solidFill>
                <a:srgbClr val="00B050"/>
              </a:solidFill>
              <a:round/>
            </a:ln>
            <a:effectLst/>
          </c:spPr>
          <c:marker>
            <c:symbol val="circle"/>
            <c:size val="5"/>
            <c:spPr>
              <a:solidFill>
                <a:srgbClr val="00B050"/>
              </a:solidFill>
              <a:ln w="9525">
                <a:solidFill>
                  <a:srgbClr val="00B050"/>
                </a:solidFill>
              </a:ln>
              <a:effectLst/>
            </c:spPr>
          </c:marker>
          <c:xVal>
            <c:numRef>
              <c:f>диксон!$P$2:$P$119</c:f>
              <c:numCache>
                <c:formatCode>dd/mm/\ h</c:formatCode>
                <c:ptCount val="118"/>
                <c:pt idx="0">
                  <c:v>39814</c:v>
                </c:pt>
                <c:pt idx="1">
                  <c:v>39814.5</c:v>
                </c:pt>
                <c:pt idx="2">
                  <c:v>39815</c:v>
                </c:pt>
                <c:pt idx="3">
                  <c:v>39815.5</c:v>
                </c:pt>
                <c:pt idx="4">
                  <c:v>39816</c:v>
                </c:pt>
                <c:pt idx="5">
                  <c:v>39816.5</c:v>
                </c:pt>
                <c:pt idx="6">
                  <c:v>39817</c:v>
                </c:pt>
                <c:pt idx="7">
                  <c:v>39817.5</c:v>
                </c:pt>
                <c:pt idx="8">
                  <c:v>39818</c:v>
                </c:pt>
                <c:pt idx="9">
                  <c:v>39818.5</c:v>
                </c:pt>
                <c:pt idx="10">
                  <c:v>39819</c:v>
                </c:pt>
                <c:pt idx="11">
                  <c:v>39819.5</c:v>
                </c:pt>
                <c:pt idx="12">
                  <c:v>39820</c:v>
                </c:pt>
                <c:pt idx="13">
                  <c:v>39820.5</c:v>
                </c:pt>
                <c:pt idx="14">
                  <c:v>39821</c:v>
                </c:pt>
                <c:pt idx="15">
                  <c:v>39821.5</c:v>
                </c:pt>
                <c:pt idx="16">
                  <c:v>39822</c:v>
                </c:pt>
                <c:pt idx="17">
                  <c:v>39822.5</c:v>
                </c:pt>
                <c:pt idx="18">
                  <c:v>39823</c:v>
                </c:pt>
                <c:pt idx="19">
                  <c:v>39823.5</c:v>
                </c:pt>
                <c:pt idx="20">
                  <c:v>39824</c:v>
                </c:pt>
                <c:pt idx="21">
                  <c:v>39824.5</c:v>
                </c:pt>
                <c:pt idx="22">
                  <c:v>39825</c:v>
                </c:pt>
                <c:pt idx="23">
                  <c:v>39825.5</c:v>
                </c:pt>
                <c:pt idx="24">
                  <c:v>39826</c:v>
                </c:pt>
                <c:pt idx="25">
                  <c:v>39826.5</c:v>
                </c:pt>
                <c:pt idx="26">
                  <c:v>39827</c:v>
                </c:pt>
                <c:pt idx="27">
                  <c:v>39827.5</c:v>
                </c:pt>
                <c:pt idx="28">
                  <c:v>39828</c:v>
                </c:pt>
                <c:pt idx="29">
                  <c:v>39828.5</c:v>
                </c:pt>
                <c:pt idx="30">
                  <c:v>39829</c:v>
                </c:pt>
                <c:pt idx="31">
                  <c:v>39829.5</c:v>
                </c:pt>
                <c:pt idx="32">
                  <c:v>39830</c:v>
                </c:pt>
                <c:pt idx="33">
                  <c:v>39830.5</c:v>
                </c:pt>
                <c:pt idx="34">
                  <c:v>39831</c:v>
                </c:pt>
                <c:pt idx="35">
                  <c:v>39831.5</c:v>
                </c:pt>
                <c:pt idx="36">
                  <c:v>39832</c:v>
                </c:pt>
                <c:pt idx="37">
                  <c:v>39832.5</c:v>
                </c:pt>
                <c:pt idx="38">
                  <c:v>39833</c:v>
                </c:pt>
                <c:pt idx="39">
                  <c:v>39833.5</c:v>
                </c:pt>
                <c:pt idx="40">
                  <c:v>39834</c:v>
                </c:pt>
                <c:pt idx="41">
                  <c:v>39834.5</c:v>
                </c:pt>
                <c:pt idx="42">
                  <c:v>39835</c:v>
                </c:pt>
                <c:pt idx="43">
                  <c:v>39835.5</c:v>
                </c:pt>
                <c:pt idx="44">
                  <c:v>39836</c:v>
                </c:pt>
                <c:pt idx="45">
                  <c:v>39836.5</c:v>
                </c:pt>
                <c:pt idx="46">
                  <c:v>39837</c:v>
                </c:pt>
                <c:pt idx="47">
                  <c:v>39837.5</c:v>
                </c:pt>
                <c:pt idx="48">
                  <c:v>39838</c:v>
                </c:pt>
                <c:pt idx="49">
                  <c:v>39838.5</c:v>
                </c:pt>
                <c:pt idx="50">
                  <c:v>39839</c:v>
                </c:pt>
                <c:pt idx="51">
                  <c:v>39839.5</c:v>
                </c:pt>
                <c:pt idx="52">
                  <c:v>39840</c:v>
                </c:pt>
                <c:pt idx="53">
                  <c:v>39840.5</c:v>
                </c:pt>
                <c:pt idx="54">
                  <c:v>39841</c:v>
                </c:pt>
                <c:pt idx="55">
                  <c:v>39841.5</c:v>
                </c:pt>
                <c:pt idx="56">
                  <c:v>39842</c:v>
                </c:pt>
                <c:pt idx="57">
                  <c:v>39842.5</c:v>
                </c:pt>
                <c:pt idx="58">
                  <c:v>39843</c:v>
                </c:pt>
                <c:pt idx="59">
                  <c:v>39843.5</c:v>
                </c:pt>
                <c:pt idx="60">
                  <c:v>39844</c:v>
                </c:pt>
                <c:pt idx="61">
                  <c:v>39844.5</c:v>
                </c:pt>
                <c:pt idx="62">
                  <c:v>39845</c:v>
                </c:pt>
                <c:pt idx="63">
                  <c:v>39845.5</c:v>
                </c:pt>
                <c:pt idx="64">
                  <c:v>39846</c:v>
                </c:pt>
                <c:pt idx="65">
                  <c:v>39846.5</c:v>
                </c:pt>
                <c:pt idx="66">
                  <c:v>39847</c:v>
                </c:pt>
                <c:pt idx="67">
                  <c:v>39847.5</c:v>
                </c:pt>
                <c:pt idx="68">
                  <c:v>39848</c:v>
                </c:pt>
                <c:pt idx="69">
                  <c:v>39848.5</c:v>
                </c:pt>
                <c:pt idx="70">
                  <c:v>39849</c:v>
                </c:pt>
                <c:pt idx="71">
                  <c:v>39849.5</c:v>
                </c:pt>
                <c:pt idx="72">
                  <c:v>39850</c:v>
                </c:pt>
                <c:pt idx="73">
                  <c:v>39850.5</c:v>
                </c:pt>
                <c:pt idx="74">
                  <c:v>39851</c:v>
                </c:pt>
                <c:pt idx="75">
                  <c:v>39851.5</c:v>
                </c:pt>
                <c:pt idx="76">
                  <c:v>39852</c:v>
                </c:pt>
                <c:pt idx="77">
                  <c:v>39852.5</c:v>
                </c:pt>
                <c:pt idx="78">
                  <c:v>39853</c:v>
                </c:pt>
                <c:pt idx="79">
                  <c:v>39853.5</c:v>
                </c:pt>
                <c:pt idx="80">
                  <c:v>39854</c:v>
                </c:pt>
                <c:pt idx="81">
                  <c:v>39854.5</c:v>
                </c:pt>
                <c:pt idx="82">
                  <c:v>39855</c:v>
                </c:pt>
                <c:pt idx="83">
                  <c:v>39855.5</c:v>
                </c:pt>
                <c:pt idx="84">
                  <c:v>39856</c:v>
                </c:pt>
                <c:pt idx="85">
                  <c:v>39856.5</c:v>
                </c:pt>
                <c:pt idx="86">
                  <c:v>39857</c:v>
                </c:pt>
                <c:pt idx="87">
                  <c:v>39857.5</c:v>
                </c:pt>
                <c:pt idx="88">
                  <c:v>39858</c:v>
                </c:pt>
                <c:pt idx="89">
                  <c:v>39858.5</c:v>
                </c:pt>
                <c:pt idx="90">
                  <c:v>39859</c:v>
                </c:pt>
                <c:pt idx="91">
                  <c:v>39859.5</c:v>
                </c:pt>
                <c:pt idx="92">
                  <c:v>39860</c:v>
                </c:pt>
                <c:pt idx="93">
                  <c:v>39860.5</c:v>
                </c:pt>
                <c:pt idx="94">
                  <c:v>39861</c:v>
                </c:pt>
                <c:pt idx="95">
                  <c:v>39861.5</c:v>
                </c:pt>
                <c:pt idx="96">
                  <c:v>39862</c:v>
                </c:pt>
                <c:pt idx="97">
                  <c:v>39862.5</c:v>
                </c:pt>
                <c:pt idx="98">
                  <c:v>39863</c:v>
                </c:pt>
                <c:pt idx="99">
                  <c:v>39863.5</c:v>
                </c:pt>
                <c:pt idx="100">
                  <c:v>39864</c:v>
                </c:pt>
                <c:pt idx="101">
                  <c:v>39864.5</c:v>
                </c:pt>
                <c:pt idx="102">
                  <c:v>39865</c:v>
                </c:pt>
                <c:pt idx="103">
                  <c:v>39865.5</c:v>
                </c:pt>
                <c:pt idx="104">
                  <c:v>39866</c:v>
                </c:pt>
                <c:pt idx="105">
                  <c:v>39866.5</c:v>
                </c:pt>
                <c:pt idx="106">
                  <c:v>39867</c:v>
                </c:pt>
                <c:pt idx="107">
                  <c:v>39867.5</c:v>
                </c:pt>
                <c:pt idx="108">
                  <c:v>39868</c:v>
                </c:pt>
                <c:pt idx="109">
                  <c:v>39868.5</c:v>
                </c:pt>
                <c:pt idx="110">
                  <c:v>39869</c:v>
                </c:pt>
                <c:pt idx="111">
                  <c:v>39869.5</c:v>
                </c:pt>
                <c:pt idx="112">
                  <c:v>39870</c:v>
                </c:pt>
                <c:pt idx="113">
                  <c:v>39870.5</c:v>
                </c:pt>
                <c:pt idx="114">
                  <c:v>39871</c:v>
                </c:pt>
                <c:pt idx="115">
                  <c:v>39871.5</c:v>
                </c:pt>
                <c:pt idx="116">
                  <c:v>39872</c:v>
                </c:pt>
                <c:pt idx="117">
                  <c:v>39872.5</c:v>
                </c:pt>
              </c:numCache>
            </c:numRef>
          </c:xVal>
          <c:yVal>
            <c:numRef>
              <c:f>диксон!$Q$2:$Q$119</c:f>
              <c:numCache>
                <c:formatCode>General</c:formatCode>
                <c:ptCount val="118"/>
                <c:pt idx="0">
                  <c:v>317</c:v>
                </c:pt>
                <c:pt idx="1">
                  <c:v>314</c:v>
                </c:pt>
                <c:pt idx="2">
                  <c:v>266</c:v>
                </c:pt>
                <c:pt idx="3">
                  <c:v>245</c:v>
                </c:pt>
                <c:pt idx="4">
                  <c:v>252</c:v>
                </c:pt>
                <c:pt idx="5">
                  <c:v>272</c:v>
                </c:pt>
                <c:pt idx="6">
                  <c:v>256</c:v>
                </c:pt>
                <c:pt idx="7">
                  <c:v>238</c:v>
                </c:pt>
                <c:pt idx="8">
                  <c:v>326</c:v>
                </c:pt>
                <c:pt idx="9">
                  <c:v>333</c:v>
                </c:pt>
                <c:pt idx="10">
                  <c:v>325</c:v>
                </c:pt>
                <c:pt idx="11">
                  <c:v>304</c:v>
                </c:pt>
                <c:pt idx="12">
                  <c:v>296</c:v>
                </c:pt>
                <c:pt idx="13">
                  <c:v>267</c:v>
                </c:pt>
                <c:pt idx="14">
                  <c:v>306</c:v>
                </c:pt>
                <c:pt idx="15">
                  <c:v>329</c:v>
                </c:pt>
                <c:pt idx="16">
                  <c:v>316</c:v>
                </c:pt>
                <c:pt idx="17">
                  <c:v>280</c:v>
                </c:pt>
                <c:pt idx="18">
                  <c:v>301</c:v>
                </c:pt>
                <c:pt idx="19">
                  <c:v>314</c:v>
                </c:pt>
                <c:pt idx="20">
                  <c:v>220</c:v>
                </c:pt>
                <c:pt idx="22">
                  <c:v>228</c:v>
                </c:pt>
                <c:pt idx="23">
                  <c:v>217</c:v>
                </c:pt>
                <c:pt idx="24">
                  <c:v>227</c:v>
                </c:pt>
                <c:pt idx="26">
                  <c:v>272</c:v>
                </c:pt>
                <c:pt idx="27">
                  <c:v>374</c:v>
                </c:pt>
                <c:pt idx="28">
                  <c:v>313</c:v>
                </c:pt>
                <c:pt idx="29">
                  <c:v>339</c:v>
                </c:pt>
                <c:pt idx="30">
                  <c:v>314</c:v>
                </c:pt>
                <c:pt idx="32">
                  <c:v>342</c:v>
                </c:pt>
                <c:pt idx="33">
                  <c:v>416</c:v>
                </c:pt>
                <c:pt idx="34">
                  <c:v>346</c:v>
                </c:pt>
                <c:pt idx="35">
                  <c:v>328</c:v>
                </c:pt>
                <c:pt idx="36">
                  <c:v>264</c:v>
                </c:pt>
                <c:pt idx="37">
                  <c:v>202</c:v>
                </c:pt>
                <c:pt idx="38">
                  <c:v>228</c:v>
                </c:pt>
                <c:pt idx="39">
                  <c:v>208</c:v>
                </c:pt>
                <c:pt idx="40">
                  <c:v>204</c:v>
                </c:pt>
                <c:pt idx="41">
                  <c:v>208</c:v>
                </c:pt>
                <c:pt idx="42">
                  <c:v>220</c:v>
                </c:pt>
                <c:pt idx="43">
                  <c:v>212</c:v>
                </c:pt>
                <c:pt idx="44">
                  <c:v>216</c:v>
                </c:pt>
                <c:pt idx="45">
                  <c:v>233</c:v>
                </c:pt>
                <c:pt idx="46">
                  <c:v>235</c:v>
                </c:pt>
                <c:pt idx="47">
                  <c:v>241</c:v>
                </c:pt>
                <c:pt idx="48">
                  <c:v>228</c:v>
                </c:pt>
                <c:pt idx="49">
                  <c:v>230</c:v>
                </c:pt>
                <c:pt idx="50">
                  <c:v>295</c:v>
                </c:pt>
                <c:pt idx="51">
                  <c:v>305</c:v>
                </c:pt>
                <c:pt idx="52">
                  <c:v>289</c:v>
                </c:pt>
                <c:pt idx="53">
                  <c:v>264</c:v>
                </c:pt>
                <c:pt idx="54">
                  <c:v>315</c:v>
                </c:pt>
                <c:pt idx="55">
                  <c:v>266</c:v>
                </c:pt>
                <c:pt idx="56">
                  <c:v>289</c:v>
                </c:pt>
                <c:pt idx="57">
                  <c:v>283</c:v>
                </c:pt>
                <c:pt idx="58">
                  <c:v>278</c:v>
                </c:pt>
                <c:pt idx="59">
                  <c:v>390</c:v>
                </c:pt>
                <c:pt idx="60">
                  <c:v>310</c:v>
                </c:pt>
                <c:pt idx="61">
                  <c:v>306</c:v>
                </c:pt>
                <c:pt idx="62">
                  <c:v>338</c:v>
                </c:pt>
                <c:pt idx="63">
                  <c:v>400</c:v>
                </c:pt>
                <c:pt idx="64">
                  <c:v>374</c:v>
                </c:pt>
                <c:pt idx="66">
                  <c:v>331</c:v>
                </c:pt>
                <c:pt idx="67">
                  <c:v>335</c:v>
                </c:pt>
                <c:pt idx="68">
                  <c:v>265</c:v>
                </c:pt>
                <c:pt idx="69">
                  <c:v>334</c:v>
                </c:pt>
                <c:pt idx="70">
                  <c:v>352</c:v>
                </c:pt>
                <c:pt idx="71">
                  <c:v>392</c:v>
                </c:pt>
                <c:pt idx="72">
                  <c:v>337</c:v>
                </c:pt>
                <c:pt idx="73">
                  <c:v>311</c:v>
                </c:pt>
                <c:pt idx="74">
                  <c:v>366</c:v>
                </c:pt>
                <c:pt idx="75">
                  <c:v>307</c:v>
                </c:pt>
                <c:pt idx="76">
                  <c:v>305</c:v>
                </c:pt>
                <c:pt idx="77">
                  <c:v>299</c:v>
                </c:pt>
                <c:pt idx="78">
                  <c:v>334</c:v>
                </c:pt>
                <c:pt idx="79">
                  <c:v>354</c:v>
                </c:pt>
                <c:pt idx="80">
                  <c:v>311</c:v>
                </c:pt>
                <c:pt idx="81">
                  <c:v>323</c:v>
                </c:pt>
                <c:pt idx="82">
                  <c:v>308</c:v>
                </c:pt>
                <c:pt idx="83">
                  <c:v>318</c:v>
                </c:pt>
                <c:pt idx="84">
                  <c:v>368</c:v>
                </c:pt>
                <c:pt idx="85">
                  <c:v>339</c:v>
                </c:pt>
                <c:pt idx="86">
                  <c:v>350</c:v>
                </c:pt>
                <c:pt idx="87">
                  <c:v>372</c:v>
                </c:pt>
                <c:pt idx="88">
                  <c:v>324</c:v>
                </c:pt>
                <c:pt idx="89">
                  <c:v>336</c:v>
                </c:pt>
                <c:pt idx="90">
                  <c:v>305</c:v>
                </c:pt>
                <c:pt idx="91">
                  <c:v>306</c:v>
                </c:pt>
                <c:pt idx="92">
                  <c:v>349</c:v>
                </c:pt>
                <c:pt idx="93">
                  <c:v>356</c:v>
                </c:pt>
                <c:pt idx="94">
                  <c:v>325</c:v>
                </c:pt>
                <c:pt idx="96">
                  <c:v>336</c:v>
                </c:pt>
                <c:pt idx="97">
                  <c:v>328</c:v>
                </c:pt>
                <c:pt idx="98">
                  <c:v>258</c:v>
                </c:pt>
                <c:pt idx="99">
                  <c:v>246</c:v>
                </c:pt>
                <c:pt idx="100">
                  <c:v>264</c:v>
                </c:pt>
                <c:pt idx="101">
                  <c:v>240</c:v>
                </c:pt>
                <c:pt idx="102">
                  <c:v>234</c:v>
                </c:pt>
                <c:pt idx="103">
                  <c:v>258</c:v>
                </c:pt>
                <c:pt idx="104">
                  <c:v>371</c:v>
                </c:pt>
                <c:pt idx="105">
                  <c:v>305</c:v>
                </c:pt>
                <c:pt idx="106">
                  <c:v>314</c:v>
                </c:pt>
                <c:pt idx="107">
                  <c:v>360</c:v>
                </c:pt>
                <c:pt idx="108">
                  <c:v>342</c:v>
                </c:pt>
                <c:pt idx="109">
                  <c:v>348</c:v>
                </c:pt>
                <c:pt idx="110">
                  <c:v>335</c:v>
                </c:pt>
                <c:pt idx="111">
                  <c:v>269</c:v>
                </c:pt>
                <c:pt idx="112">
                  <c:v>313</c:v>
                </c:pt>
                <c:pt idx="113">
                  <c:v>304</c:v>
                </c:pt>
                <c:pt idx="114">
                  <c:v>313</c:v>
                </c:pt>
                <c:pt idx="115">
                  <c:v>346</c:v>
                </c:pt>
                <c:pt idx="116">
                  <c:v>348</c:v>
                </c:pt>
                <c:pt idx="117">
                  <c:v>356</c:v>
                </c:pt>
              </c:numCache>
            </c:numRef>
          </c:yVal>
          <c:smooth val="1"/>
          <c:extLst>
            <c:ext xmlns:c16="http://schemas.microsoft.com/office/drawing/2014/chart" uri="{C3380CC4-5D6E-409C-BE32-E72D297353CC}">
              <c16:uniqueId val="{00000000-AA45-4D25-A96E-E4485A0AC449}"/>
            </c:ext>
          </c:extLst>
        </c:ser>
        <c:dLbls>
          <c:showLegendKey val="0"/>
          <c:showVal val="0"/>
          <c:showCatName val="0"/>
          <c:showSerName val="0"/>
          <c:showPercent val="0"/>
          <c:showBubbleSize val="0"/>
        </c:dLbls>
        <c:axId val="269487328"/>
        <c:axId val="2067912080"/>
      </c:scatterChart>
      <c:valAx>
        <c:axId val="269487328"/>
        <c:scaling>
          <c:orientation val="minMax"/>
          <c:max val="39873"/>
          <c:min val="39813"/>
        </c:scaling>
        <c:delete val="0"/>
        <c:axPos val="t"/>
        <c:majorGridlines>
          <c:spPr>
            <a:ln w="9525" cap="flat" cmpd="sng" algn="ctr">
              <a:solidFill>
                <a:schemeClr val="tx1">
                  <a:lumMod val="15000"/>
                  <a:lumOff val="85000"/>
                </a:schemeClr>
              </a:solidFill>
              <a:round/>
            </a:ln>
            <a:effectLst/>
          </c:spPr>
        </c:majorGridlines>
        <c:numFmt formatCode="dd/mm/\ h" sourceLinked="0"/>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067912080"/>
        <c:crosses val="autoZero"/>
        <c:crossBetween val="midCat"/>
        <c:majorUnit val="1"/>
      </c:valAx>
      <c:valAx>
        <c:axId val="2067912080"/>
        <c:scaling>
          <c:orientation val="maxMin"/>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6948732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47309711286089E-2"/>
          <c:y val="0.22488619618299979"/>
          <c:w val="0.93551878280839873"/>
          <c:h val="0.72418792074566318"/>
        </c:manualLayout>
      </c:layout>
      <c:scatterChart>
        <c:scatterStyle val="smoothMarker"/>
        <c:varyColors val="0"/>
        <c:ser>
          <c:idx val="0"/>
          <c:order val="0"/>
          <c:tx>
            <c:v>Cambridge Bay</c:v>
          </c:tx>
          <c:spPr>
            <a:ln w="19050" cap="rnd">
              <a:solidFill>
                <a:srgbClr val="FFCC00"/>
              </a:solidFill>
              <a:round/>
            </a:ln>
            <a:effectLst/>
          </c:spPr>
          <c:marker>
            <c:symbol val="circle"/>
            <c:size val="5"/>
            <c:spPr>
              <a:solidFill>
                <a:srgbClr val="FFCC00"/>
              </a:solidFill>
              <a:ln w="9525">
                <a:solidFill>
                  <a:srgbClr val="FFCC00"/>
                </a:solidFill>
              </a:ln>
              <a:effectLst/>
            </c:spPr>
          </c:marker>
          <c:xVal>
            <c:numRef>
              <c:f>cbay!$P$2:$P$119</c:f>
              <c:numCache>
                <c:formatCode>dd/mm/\ h</c:formatCode>
                <c:ptCount val="118"/>
                <c:pt idx="0">
                  <c:v>39814</c:v>
                </c:pt>
                <c:pt idx="1">
                  <c:v>39814.5</c:v>
                </c:pt>
                <c:pt idx="2">
                  <c:v>39815</c:v>
                </c:pt>
                <c:pt idx="3">
                  <c:v>39815.5</c:v>
                </c:pt>
                <c:pt idx="4">
                  <c:v>39816</c:v>
                </c:pt>
                <c:pt idx="5">
                  <c:v>39816.5</c:v>
                </c:pt>
                <c:pt idx="6">
                  <c:v>39817</c:v>
                </c:pt>
                <c:pt idx="7">
                  <c:v>39817.5</c:v>
                </c:pt>
                <c:pt idx="8">
                  <c:v>39818</c:v>
                </c:pt>
                <c:pt idx="9">
                  <c:v>39818.5</c:v>
                </c:pt>
                <c:pt idx="10">
                  <c:v>39819</c:v>
                </c:pt>
                <c:pt idx="11">
                  <c:v>39819.5</c:v>
                </c:pt>
                <c:pt idx="12">
                  <c:v>39820</c:v>
                </c:pt>
                <c:pt idx="13">
                  <c:v>39820.5</c:v>
                </c:pt>
                <c:pt idx="14">
                  <c:v>39821</c:v>
                </c:pt>
                <c:pt idx="15">
                  <c:v>39821.5</c:v>
                </c:pt>
                <c:pt idx="16">
                  <c:v>39822</c:v>
                </c:pt>
                <c:pt idx="17">
                  <c:v>39822.5</c:v>
                </c:pt>
                <c:pt idx="18">
                  <c:v>39823</c:v>
                </c:pt>
                <c:pt idx="19">
                  <c:v>39823.5</c:v>
                </c:pt>
                <c:pt idx="20">
                  <c:v>39824</c:v>
                </c:pt>
                <c:pt idx="21">
                  <c:v>39824.5</c:v>
                </c:pt>
                <c:pt idx="22">
                  <c:v>39825</c:v>
                </c:pt>
                <c:pt idx="23">
                  <c:v>39825.5</c:v>
                </c:pt>
                <c:pt idx="24">
                  <c:v>39826</c:v>
                </c:pt>
                <c:pt idx="25">
                  <c:v>39826.5</c:v>
                </c:pt>
                <c:pt idx="26">
                  <c:v>39827</c:v>
                </c:pt>
                <c:pt idx="27">
                  <c:v>39827.5</c:v>
                </c:pt>
                <c:pt idx="28">
                  <c:v>39828</c:v>
                </c:pt>
                <c:pt idx="29">
                  <c:v>39828.5</c:v>
                </c:pt>
                <c:pt idx="30">
                  <c:v>39829</c:v>
                </c:pt>
                <c:pt idx="31">
                  <c:v>39829.5</c:v>
                </c:pt>
                <c:pt idx="32">
                  <c:v>39830</c:v>
                </c:pt>
                <c:pt idx="33">
                  <c:v>39830.5</c:v>
                </c:pt>
                <c:pt idx="34">
                  <c:v>39831</c:v>
                </c:pt>
                <c:pt idx="35">
                  <c:v>39831.5</c:v>
                </c:pt>
                <c:pt idx="36">
                  <c:v>39832</c:v>
                </c:pt>
                <c:pt idx="37">
                  <c:v>39832.5</c:v>
                </c:pt>
                <c:pt idx="38">
                  <c:v>39833</c:v>
                </c:pt>
                <c:pt idx="39">
                  <c:v>39833.5</c:v>
                </c:pt>
                <c:pt idx="40">
                  <c:v>39834</c:v>
                </c:pt>
                <c:pt idx="41">
                  <c:v>39834.5</c:v>
                </c:pt>
                <c:pt idx="42">
                  <c:v>39835</c:v>
                </c:pt>
                <c:pt idx="43">
                  <c:v>39835.5</c:v>
                </c:pt>
                <c:pt idx="44">
                  <c:v>39836</c:v>
                </c:pt>
                <c:pt idx="45">
                  <c:v>39836.5</c:v>
                </c:pt>
                <c:pt idx="46">
                  <c:v>39837</c:v>
                </c:pt>
                <c:pt idx="47">
                  <c:v>39837.5</c:v>
                </c:pt>
                <c:pt idx="48">
                  <c:v>39838</c:v>
                </c:pt>
                <c:pt idx="49">
                  <c:v>39838.5</c:v>
                </c:pt>
                <c:pt idx="50">
                  <c:v>39839</c:v>
                </c:pt>
                <c:pt idx="51">
                  <c:v>39839.5</c:v>
                </c:pt>
                <c:pt idx="52">
                  <c:v>39840</c:v>
                </c:pt>
                <c:pt idx="53">
                  <c:v>39840.5</c:v>
                </c:pt>
                <c:pt idx="54">
                  <c:v>39841</c:v>
                </c:pt>
                <c:pt idx="55">
                  <c:v>39841.5</c:v>
                </c:pt>
                <c:pt idx="56">
                  <c:v>39842</c:v>
                </c:pt>
                <c:pt idx="57">
                  <c:v>39842.5</c:v>
                </c:pt>
                <c:pt idx="58">
                  <c:v>39843</c:v>
                </c:pt>
                <c:pt idx="59">
                  <c:v>39843.5</c:v>
                </c:pt>
                <c:pt idx="60">
                  <c:v>39844</c:v>
                </c:pt>
                <c:pt idx="61">
                  <c:v>39844.5</c:v>
                </c:pt>
                <c:pt idx="62">
                  <c:v>39845</c:v>
                </c:pt>
                <c:pt idx="63">
                  <c:v>39845.5</c:v>
                </c:pt>
                <c:pt idx="64">
                  <c:v>39846</c:v>
                </c:pt>
                <c:pt idx="65">
                  <c:v>39846.5</c:v>
                </c:pt>
                <c:pt idx="66">
                  <c:v>39847</c:v>
                </c:pt>
                <c:pt idx="67">
                  <c:v>39847.5</c:v>
                </c:pt>
                <c:pt idx="68">
                  <c:v>39848</c:v>
                </c:pt>
                <c:pt idx="69">
                  <c:v>39848.5</c:v>
                </c:pt>
                <c:pt idx="70">
                  <c:v>39849</c:v>
                </c:pt>
                <c:pt idx="71">
                  <c:v>39849.5</c:v>
                </c:pt>
                <c:pt idx="72">
                  <c:v>39850</c:v>
                </c:pt>
                <c:pt idx="73">
                  <c:v>39850.5</c:v>
                </c:pt>
                <c:pt idx="74">
                  <c:v>39851</c:v>
                </c:pt>
                <c:pt idx="75">
                  <c:v>39851.5</c:v>
                </c:pt>
                <c:pt idx="76">
                  <c:v>39852</c:v>
                </c:pt>
                <c:pt idx="77">
                  <c:v>39852.5</c:v>
                </c:pt>
                <c:pt idx="78">
                  <c:v>39853</c:v>
                </c:pt>
                <c:pt idx="79">
                  <c:v>39853.5</c:v>
                </c:pt>
                <c:pt idx="80">
                  <c:v>39854</c:v>
                </c:pt>
                <c:pt idx="81">
                  <c:v>39854.5</c:v>
                </c:pt>
                <c:pt idx="82">
                  <c:v>39855</c:v>
                </c:pt>
                <c:pt idx="83">
                  <c:v>39855.5</c:v>
                </c:pt>
                <c:pt idx="84">
                  <c:v>39856</c:v>
                </c:pt>
                <c:pt idx="85">
                  <c:v>39856.5</c:v>
                </c:pt>
                <c:pt idx="86">
                  <c:v>39857</c:v>
                </c:pt>
                <c:pt idx="87">
                  <c:v>39857.5</c:v>
                </c:pt>
                <c:pt idx="88">
                  <c:v>39858</c:v>
                </c:pt>
                <c:pt idx="89">
                  <c:v>39858.5</c:v>
                </c:pt>
                <c:pt idx="90">
                  <c:v>39859</c:v>
                </c:pt>
                <c:pt idx="91">
                  <c:v>39859.5</c:v>
                </c:pt>
                <c:pt idx="92">
                  <c:v>39860</c:v>
                </c:pt>
                <c:pt idx="93">
                  <c:v>39860.5</c:v>
                </c:pt>
                <c:pt idx="94">
                  <c:v>39861</c:v>
                </c:pt>
                <c:pt idx="95">
                  <c:v>39861.5</c:v>
                </c:pt>
                <c:pt idx="96">
                  <c:v>39862</c:v>
                </c:pt>
                <c:pt idx="97">
                  <c:v>39862.5</c:v>
                </c:pt>
                <c:pt idx="98">
                  <c:v>39863</c:v>
                </c:pt>
                <c:pt idx="99">
                  <c:v>39863.5</c:v>
                </c:pt>
                <c:pt idx="100">
                  <c:v>39864</c:v>
                </c:pt>
                <c:pt idx="101">
                  <c:v>39864.5</c:v>
                </c:pt>
                <c:pt idx="102">
                  <c:v>39865</c:v>
                </c:pt>
                <c:pt idx="103">
                  <c:v>39865.5</c:v>
                </c:pt>
                <c:pt idx="104">
                  <c:v>39866</c:v>
                </c:pt>
                <c:pt idx="105">
                  <c:v>39866.5</c:v>
                </c:pt>
                <c:pt idx="106">
                  <c:v>39867</c:v>
                </c:pt>
                <c:pt idx="107">
                  <c:v>39867.5</c:v>
                </c:pt>
                <c:pt idx="108">
                  <c:v>39868</c:v>
                </c:pt>
                <c:pt idx="109">
                  <c:v>39868.5</c:v>
                </c:pt>
                <c:pt idx="110">
                  <c:v>39869</c:v>
                </c:pt>
                <c:pt idx="111">
                  <c:v>39869.5</c:v>
                </c:pt>
                <c:pt idx="112">
                  <c:v>39870</c:v>
                </c:pt>
                <c:pt idx="113">
                  <c:v>39870.5</c:v>
                </c:pt>
                <c:pt idx="114">
                  <c:v>39871</c:v>
                </c:pt>
                <c:pt idx="115">
                  <c:v>39871.5</c:v>
                </c:pt>
                <c:pt idx="116">
                  <c:v>39872</c:v>
                </c:pt>
                <c:pt idx="117">
                  <c:v>39872.5</c:v>
                </c:pt>
              </c:numCache>
            </c:numRef>
          </c:xVal>
          <c:yVal>
            <c:numRef>
              <c:f>cbay!$Q$2:$Q$119</c:f>
              <c:numCache>
                <c:formatCode>General</c:formatCode>
                <c:ptCount val="118"/>
                <c:pt idx="0">
                  <c:v>344</c:v>
                </c:pt>
                <c:pt idx="1">
                  <c:v>370</c:v>
                </c:pt>
                <c:pt idx="2">
                  <c:v>295</c:v>
                </c:pt>
                <c:pt idx="3">
                  <c:v>318</c:v>
                </c:pt>
                <c:pt idx="4">
                  <c:v>318</c:v>
                </c:pt>
                <c:pt idx="5">
                  <c:v>336</c:v>
                </c:pt>
                <c:pt idx="6">
                  <c:v>325</c:v>
                </c:pt>
                <c:pt idx="7">
                  <c:v>332</c:v>
                </c:pt>
                <c:pt idx="8">
                  <c:v>351</c:v>
                </c:pt>
                <c:pt idx="9">
                  <c:v>371</c:v>
                </c:pt>
                <c:pt idx="10">
                  <c:v>289</c:v>
                </c:pt>
                <c:pt idx="12">
                  <c:v>248</c:v>
                </c:pt>
                <c:pt idx="14">
                  <c:v>239</c:v>
                </c:pt>
                <c:pt idx="15">
                  <c:v>252</c:v>
                </c:pt>
                <c:pt idx="16">
                  <c:v>298</c:v>
                </c:pt>
                <c:pt idx="17">
                  <c:v>293</c:v>
                </c:pt>
                <c:pt idx="18">
                  <c:v>316</c:v>
                </c:pt>
                <c:pt idx="19">
                  <c:v>336</c:v>
                </c:pt>
                <c:pt idx="20">
                  <c:v>357</c:v>
                </c:pt>
                <c:pt idx="21">
                  <c:v>351</c:v>
                </c:pt>
                <c:pt idx="22">
                  <c:v>303</c:v>
                </c:pt>
                <c:pt idx="23">
                  <c:v>339</c:v>
                </c:pt>
                <c:pt idx="24">
                  <c:v>331</c:v>
                </c:pt>
                <c:pt idx="25">
                  <c:v>289</c:v>
                </c:pt>
                <c:pt idx="26">
                  <c:v>322</c:v>
                </c:pt>
                <c:pt idx="27">
                  <c:v>272</c:v>
                </c:pt>
                <c:pt idx="28">
                  <c:v>227</c:v>
                </c:pt>
                <c:pt idx="29">
                  <c:v>268</c:v>
                </c:pt>
                <c:pt idx="30">
                  <c:v>172</c:v>
                </c:pt>
                <c:pt idx="31">
                  <c:v>247</c:v>
                </c:pt>
                <c:pt idx="32">
                  <c:v>271</c:v>
                </c:pt>
                <c:pt idx="33">
                  <c:v>226</c:v>
                </c:pt>
                <c:pt idx="34">
                  <c:v>208</c:v>
                </c:pt>
                <c:pt idx="35">
                  <c:v>278</c:v>
                </c:pt>
                <c:pt idx="36">
                  <c:v>367</c:v>
                </c:pt>
                <c:pt idx="37">
                  <c:v>301</c:v>
                </c:pt>
                <c:pt idx="38">
                  <c:v>303</c:v>
                </c:pt>
                <c:pt idx="39">
                  <c:v>346</c:v>
                </c:pt>
                <c:pt idx="40">
                  <c:v>414</c:v>
                </c:pt>
                <c:pt idx="41">
                  <c:v>354</c:v>
                </c:pt>
                <c:pt idx="42">
                  <c:v>384</c:v>
                </c:pt>
                <c:pt idx="43">
                  <c:v>338</c:v>
                </c:pt>
                <c:pt idx="44">
                  <c:v>316</c:v>
                </c:pt>
                <c:pt idx="46">
                  <c:v>262</c:v>
                </c:pt>
                <c:pt idx="47">
                  <c:v>268</c:v>
                </c:pt>
                <c:pt idx="48">
                  <c:v>239</c:v>
                </c:pt>
                <c:pt idx="49">
                  <c:v>280</c:v>
                </c:pt>
                <c:pt idx="50">
                  <c:v>258</c:v>
                </c:pt>
                <c:pt idx="51">
                  <c:v>253</c:v>
                </c:pt>
                <c:pt idx="52">
                  <c:v>253</c:v>
                </c:pt>
                <c:pt idx="53">
                  <c:v>260</c:v>
                </c:pt>
                <c:pt idx="54">
                  <c:v>266</c:v>
                </c:pt>
                <c:pt idx="55">
                  <c:v>271</c:v>
                </c:pt>
                <c:pt idx="56">
                  <c:v>299</c:v>
                </c:pt>
                <c:pt idx="57">
                  <c:v>278</c:v>
                </c:pt>
                <c:pt idx="58">
                  <c:v>321</c:v>
                </c:pt>
                <c:pt idx="59">
                  <c:v>378</c:v>
                </c:pt>
                <c:pt idx="60">
                  <c:v>365</c:v>
                </c:pt>
                <c:pt idx="61">
                  <c:v>271</c:v>
                </c:pt>
                <c:pt idx="62">
                  <c:v>265</c:v>
                </c:pt>
                <c:pt idx="63">
                  <c:v>273</c:v>
                </c:pt>
                <c:pt idx="64">
                  <c:v>280</c:v>
                </c:pt>
                <c:pt idx="65">
                  <c:v>296</c:v>
                </c:pt>
                <c:pt idx="66">
                  <c:v>307</c:v>
                </c:pt>
                <c:pt idx="67">
                  <c:v>314</c:v>
                </c:pt>
                <c:pt idx="68">
                  <c:v>319</c:v>
                </c:pt>
                <c:pt idx="69">
                  <c:v>259</c:v>
                </c:pt>
                <c:pt idx="71">
                  <c:v>257</c:v>
                </c:pt>
                <c:pt idx="72">
                  <c:v>265</c:v>
                </c:pt>
                <c:pt idx="73">
                  <c:v>245</c:v>
                </c:pt>
                <c:pt idx="74">
                  <c:v>250</c:v>
                </c:pt>
                <c:pt idx="75">
                  <c:v>259</c:v>
                </c:pt>
                <c:pt idx="76">
                  <c:v>263</c:v>
                </c:pt>
                <c:pt idx="77">
                  <c:v>278</c:v>
                </c:pt>
                <c:pt idx="79">
                  <c:v>272</c:v>
                </c:pt>
                <c:pt idx="80">
                  <c:v>287</c:v>
                </c:pt>
                <c:pt idx="81">
                  <c:v>318</c:v>
                </c:pt>
                <c:pt idx="82">
                  <c:v>332</c:v>
                </c:pt>
                <c:pt idx="83">
                  <c:v>302</c:v>
                </c:pt>
                <c:pt idx="84">
                  <c:v>315</c:v>
                </c:pt>
                <c:pt idx="85">
                  <c:v>364</c:v>
                </c:pt>
                <c:pt idx="86">
                  <c:v>320</c:v>
                </c:pt>
                <c:pt idx="87">
                  <c:v>354</c:v>
                </c:pt>
                <c:pt idx="88">
                  <c:v>359</c:v>
                </c:pt>
                <c:pt idx="89">
                  <c:v>306</c:v>
                </c:pt>
                <c:pt idx="90">
                  <c:v>285</c:v>
                </c:pt>
                <c:pt idx="91">
                  <c:v>277</c:v>
                </c:pt>
                <c:pt idx="92">
                  <c:v>307</c:v>
                </c:pt>
                <c:pt idx="93">
                  <c:v>290</c:v>
                </c:pt>
                <c:pt idx="94">
                  <c:v>284</c:v>
                </c:pt>
                <c:pt idx="95">
                  <c:v>284</c:v>
                </c:pt>
                <c:pt idx="96">
                  <c:v>318</c:v>
                </c:pt>
                <c:pt idx="97">
                  <c:v>272</c:v>
                </c:pt>
                <c:pt idx="98">
                  <c:v>271</c:v>
                </c:pt>
                <c:pt idx="99">
                  <c:v>321</c:v>
                </c:pt>
                <c:pt idx="100">
                  <c:v>278</c:v>
                </c:pt>
                <c:pt idx="101">
                  <c:v>378</c:v>
                </c:pt>
                <c:pt idx="102">
                  <c:v>379</c:v>
                </c:pt>
                <c:pt idx="103">
                  <c:v>369</c:v>
                </c:pt>
                <c:pt idx="104">
                  <c:v>408</c:v>
                </c:pt>
                <c:pt idx="105">
                  <c:v>416</c:v>
                </c:pt>
                <c:pt idx="106">
                  <c:v>412</c:v>
                </c:pt>
                <c:pt idx="107">
                  <c:v>400</c:v>
                </c:pt>
                <c:pt idx="108">
                  <c:v>429</c:v>
                </c:pt>
                <c:pt idx="109">
                  <c:v>397</c:v>
                </c:pt>
                <c:pt idx="110">
                  <c:v>343</c:v>
                </c:pt>
                <c:pt idx="111">
                  <c:v>338</c:v>
                </c:pt>
                <c:pt idx="112">
                  <c:v>311</c:v>
                </c:pt>
                <c:pt idx="113">
                  <c:v>320</c:v>
                </c:pt>
                <c:pt idx="114">
                  <c:v>390</c:v>
                </c:pt>
                <c:pt idx="115">
                  <c:v>325</c:v>
                </c:pt>
                <c:pt idx="116">
                  <c:v>293</c:v>
                </c:pt>
                <c:pt idx="117">
                  <c:v>266</c:v>
                </c:pt>
              </c:numCache>
            </c:numRef>
          </c:yVal>
          <c:smooth val="1"/>
          <c:extLst>
            <c:ext xmlns:c16="http://schemas.microsoft.com/office/drawing/2014/chart" uri="{C3380CC4-5D6E-409C-BE32-E72D297353CC}">
              <c16:uniqueId val="{00000000-C112-4BE7-83F3-F7017D3DF6E5}"/>
            </c:ext>
          </c:extLst>
        </c:ser>
        <c:dLbls>
          <c:showLegendKey val="0"/>
          <c:showVal val="0"/>
          <c:showCatName val="0"/>
          <c:showSerName val="0"/>
          <c:showPercent val="0"/>
          <c:showBubbleSize val="0"/>
        </c:dLbls>
        <c:axId val="37163984"/>
        <c:axId val="994328352"/>
      </c:scatterChart>
      <c:valAx>
        <c:axId val="37163984"/>
        <c:scaling>
          <c:orientation val="minMax"/>
          <c:max val="39873"/>
          <c:min val="39813"/>
        </c:scaling>
        <c:delete val="0"/>
        <c:axPos val="t"/>
        <c:majorGridlines>
          <c:spPr>
            <a:ln w="9525" cap="flat" cmpd="sng" algn="ctr">
              <a:solidFill>
                <a:schemeClr val="tx1">
                  <a:lumMod val="15000"/>
                  <a:lumOff val="85000"/>
                </a:schemeClr>
              </a:solidFill>
              <a:round/>
            </a:ln>
            <a:effectLst/>
          </c:spPr>
        </c:majorGridlines>
        <c:numFmt formatCode="dd/mm/\ h" sourceLinked="1"/>
        <c:majorTickMark val="none"/>
        <c:minorTickMark val="none"/>
        <c:tickLblPos val="nextTo"/>
        <c:spPr>
          <a:noFill/>
          <a:ln w="9525" cap="flat" cmpd="sng" algn="ctr">
            <a:solidFill>
              <a:schemeClr val="tx1">
                <a:lumMod val="25000"/>
                <a:lumOff val="7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994328352"/>
        <c:crosses val="autoZero"/>
        <c:crossBetween val="midCat"/>
        <c:majorUnit val="1"/>
      </c:valAx>
      <c:valAx>
        <c:axId val="994328352"/>
        <c:scaling>
          <c:orientation val="maxMin"/>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7163984"/>
        <c:crosses val="autoZero"/>
        <c:crossBetween val="midCat"/>
      </c:valAx>
      <c:spPr>
        <a:noFill/>
        <a:ln>
          <a:noFill/>
        </a:ln>
        <a:effectLst/>
      </c:spPr>
    </c:plotArea>
    <c:legend>
      <c:legendPos val="t"/>
      <c:layout>
        <c:manualLayout>
          <c:xMode val="edge"/>
          <c:yMode val="edge"/>
          <c:x val="0.3898108218058185"/>
          <c:y val="1.688999437139534E-2"/>
          <c:w val="0.22037835638836295"/>
          <c:h val="7.795499210730846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73F53-5068-47A3-B36A-0A69B48659BC}" type="datetimeFigureOut">
              <a:rPr lang="ru-RU" smtClean="0"/>
              <a:t>02.09.2024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7B1E6-668A-40DD-89BC-D402EAF9AE18}" type="slidenum">
              <a:rPr lang="ru-RU" smtClean="0"/>
              <a:t>‹#›</a:t>
            </a:fld>
            <a:endParaRPr lang="ru-RU"/>
          </a:p>
        </p:txBody>
      </p:sp>
    </p:spTree>
    <p:extLst>
      <p:ext uri="{BB962C8B-B14F-4D97-AF65-F5344CB8AC3E}">
        <p14:creationId xmlns:p14="http://schemas.microsoft.com/office/powerpoint/2010/main" val="28361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727B1E6-668A-40DD-89BC-D402EAF9AE18}" type="slidenum">
              <a:rPr lang="ru-RU" smtClean="0"/>
              <a:t>5</a:t>
            </a:fld>
            <a:endParaRPr lang="ru-RU"/>
          </a:p>
        </p:txBody>
      </p:sp>
    </p:spTree>
    <p:extLst>
      <p:ext uri="{BB962C8B-B14F-4D97-AF65-F5344CB8AC3E}">
        <p14:creationId xmlns:p14="http://schemas.microsoft.com/office/powerpoint/2010/main" val="137659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727B1E6-668A-40DD-89BC-D402EAF9AE18}" type="slidenum">
              <a:rPr lang="ru-RU" smtClean="0"/>
              <a:t>11</a:t>
            </a:fld>
            <a:endParaRPr lang="ru-RU"/>
          </a:p>
        </p:txBody>
      </p:sp>
    </p:spTree>
    <p:extLst>
      <p:ext uri="{BB962C8B-B14F-4D97-AF65-F5344CB8AC3E}">
        <p14:creationId xmlns:p14="http://schemas.microsoft.com/office/powerpoint/2010/main" val="369337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727B1E6-668A-40DD-89BC-D402EAF9AE18}" type="slidenum">
              <a:rPr lang="ru-RU" smtClean="0"/>
              <a:t>12</a:t>
            </a:fld>
            <a:endParaRPr lang="ru-RU"/>
          </a:p>
        </p:txBody>
      </p:sp>
    </p:spTree>
    <p:extLst>
      <p:ext uri="{BB962C8B-B14F-4D97-AF65-F5344CB8AC3E}">
        <p14:creationId xmlns:p14="http://schemas.microsoft.com/office/powerpoint/2010/main" val="395482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404526-77D2-45C2-B19E-CEEA87B16C9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A16BD6F-2BF4-4BA2-A622-BC2DA24032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9A649F6-5DD0-4642-A460-15BD9EBB12DC}"/>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5" name="Нижний колонтитул 4">
            <a:extLst>
              <a:ext uri="{FF2B5EF4-FFF2-40B4-BE49-F238E27FC236}">
                <a16:creationId xmlns:a16="http://schemas.microsoft.com/office/drawing/2014/main" id="{7AE23FB8-E004-4FB4-8216-6AC5D8DA4608}"/>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2A2CA704-A709-49AB-A1CC-E48465960859}"/>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233297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67E91-A880-4FAF-A76C-34C7F3C7E44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C0EB025-C106-4788-84DF-CAD43F0E334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B3AF3B-2F29-4A65-975D-EA69B9A17265}"/>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5" name="Нижний колонтитул 4">
            <a:extLst>
              <a:ext uri="{FF2B5EF4-FFF2-40B4-BE49-F238E27FC236}">
                <a16:creationId xmlns:a16="http://schemas.microsoft.com/office/drawing/2014/main" id="{36B2C2E3-AF76-48DC-A434-D11FCCEEA680}"/>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6272DAD3-FABF-4374-964F-13182741140C}"/>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112282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1999DA8-FA5B-4700-8DF6-57A5B0727B0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C023D8E-9084-4917-80E6-9D4F450C059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7C6DD4F-FCB9-438B-9C4B-89C9E4F477E1}"/>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5" name="Нижний колонтитул 4">
            <a:extLst>
              <a:ext uri="{FF2B5EF4-FFF2-40B4-BE49-F238E27FC236}">
                <a16:creationId xmlns:a16="http://schemas.microsoft.com/office/drawing/2014/main" id="{917EB224-9CE2-4C4D-BBA0-CDC6AF620ED4}"/>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45293B5-0C88-4CDC-B8E1-9BAFE837BAAF}"/>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77700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027F19-5ED9-4847-A417-63456222105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17EAA90-DF61-4357-BF4F-4D88EC14FA4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6F12F0-B01A-40DB-B56A-7625DAE2CC4E}"/>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5" name="Нижний колонтитул 4">
            <a:extLst>
              <a:ext uri="{FF2B5EF4-FFF2-40B4-BE49-F238E27FC236}">
                <a16:creationId xmlns:a16="http://schemas.microsoft.com/office/drawing/2014/main" id="{15B276DD-42E1-48FB-B7D2-34B0A2696D67}"/>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4A06B719-6348-4C0A-9AE8-EEFF8624E890}"/>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58298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7873E2-FF21-4BCC-82C6-A918E8572DE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B5506A0-B33E-4635-93FE-157AF2E7E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E097FAE-6910-4C0D-A50F-4D975BC75B49}"/>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5" name="Нижний колонтитул 4">
            <a:extLst>
              <a:ext uri="{FF2B5EF4-FFF2-40B4-BE49-F238E27FC236}">
                <a16:creationId xmlns:a16="http://schemas.microsoft.com/office/drawing/2014/main" id="{7D922BB1-4CC6-4209-9567-971CF1F30AAE}"/>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225B28F6-DDF1-486A-985B-35D6D69CDEC7}"/>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363705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5DDAD8-FBA6-44EA-9B68-72CD9B13D2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ABE8CDD-E15F-43AF-951A-B81369D87BF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941DAD9-8574-49D0-A14C-D5D13B63C31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6CB511C-D8F8-40DB-A8BA-4DC6F7D323E8}"/>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6" name="Нижний колонтитул 5">
            <a:extLst>
              <a:ext uri="{FF2B5EF4-FFF2-40B4-BE49-F238E27FC236}">
                <a16:creationId xmlns:a16="http://schemas.microsoft.com/office/drawing/2014/main" id="{42DB0D1B-C08D-44CB-B860-F98AF61080DD}"/>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3A3C3AE3-E8BF-4A3F-BF30-A43901CAB9B8}"/>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45625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C2E203-A060-4A84-8A8E-0A8F651F27E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E4DD246-F9CD-43C7-8C16-17C1C17CA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34206DC-B2D6-41BB-8171-AFC2E3D974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5531BDD-7825-4ACD-9857-ABCD42236F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4E0DC7F-A855-462A-A3FF-35447562AE5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F864AB5-F128-4B17-AC77-AB2EA2A21A0A}"/>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8" name="Нижний колонтитул 7">
            <a:extLst>
              <a:ext uri="{FF2B5EF4-FFF2-40B4-BE49-F238E27FC236}">
                <a16:creationId xmlns:a16="http://schemas.microsoft.com/office/drawing/2014/main" id="{C2FA9AF0-EC75-408C-8428-A094FDC13858}"/>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id="{4A3CD18E-6B4C-48DB-A96A-563FB3FB48BE}"/>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195863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C4CB17-C1E4-4C78-A4F0-9FB24B25AEC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C97AF0E-601B-4075-BA7B-5DA5897E0037}"/>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4" name="Нижний колонтитул 3">
            <a:extLst>
              <a:ext uri="{FF2B5EF4-FFF2-40B4-BE49-F238E27FC236}">
                <a16:creationId xmlns:a16="http://schemas.microsoft.com/office/drawing/2014/main" id="{5BCE31AF-9837-4B72-9514-F3E77CE8591E}"/>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A121544D-99BD-46E2-9ED9-15B3D3E3F657}"/>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21138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9ABA07B-4F0E-4F3B-8BDF-A38C80B306BF}"/>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3" name="Нижний колонтитул 2">
            <a:extLst>
              <a:ext uri="{FF2B5EF4-FFF2-40B4-BE49-F238E27FC236}">
                <a16:creationId xmlns:a16="http://schemas.microsoft.com/office/drawing/2014/main" id="{10D20F70-771F-4F6E-8078-E4AE9F073A25}"/>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id="{8F6FEAD4-4708-45F7-9BF2-F176C27D0AFD}"/>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429020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B900DE-4014-4EB7-A152-B634C6D3EC3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AA75ED9-645F-418F-8E7E-C35CA1AF2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E72AB79-1DF8-4E08-9B62-C0A0BABE6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8AA98B1-34BB-4C1C-9FC2-EABD017E2685}"/>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6" name="Нижний колонтитул 5">
            <a:extLst>
              <a:ext uri="{FF2B5EF4-FFF2-40B4-BE49-F238E27FC236}">
                <a16:creationId xmlns:a16="http://schemas.microsoft.com/office/drawing/2014/main" id="{2EF6DD3A-4DF9-4FA1-91C1-21C597A182A3}"/>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FD78B454-E8EE-4B8D-9891-0072CBD220F0}"/>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303005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D0AD1A-DD26-4E6E-A217-4BFFF84CC54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6FB940F-0DBF-41BD-B609-9FED2B5B9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id="{3DDE2DAD-1293-4CAD-BE1F-86E43C5C5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1ACE5F-DE0C-4895-991B-7A43C46ED405}"/>
              </a:ext>
            </a:extLst>
          </p:cNvPr>
          <p:cNvSpPr>
            <a:spLocks noGrp="1"/>
          </p:cNvSpPr>
          <p:nvPr>
            <p:ph type="dt" sz="half" idx="10"/>
          </p:nvPr>
        </p:nvSpPr>
        <p:spPr/>
        <p:txBody>
          <a:bodyPr/>
          <a:lstStyle/>
          <a:p>
            <a:fld id="{A2D82F5E-FDDD-4D35-8B6E-E7FD4D27B680}" type="datetimeFigureOut">
              <a:rPr lang="ru-RU" smtClean="0"/>
              <a:t>02.09.2024</a:t>
            </a:fld>
            <a:endParaRPr lang="ru-RU" dirty="0"/>
          </a:p>
        </p:txBody>
      </p:sp>
      <p:sp>
        <p:nvSpPr>
          <p:cNvPr id="6" name="Нижний колонтитул 5">
            <a:extLst>
              <a:ext uri="{FF2B5EF4-FFF2-40B4-BE49-F238E27FC236}">
                <a16:creationId xmlns:a16="http://schemas.microsoft.com/office/drawing/2014/main" id="{DA7BE012-1FF6-4F18-BAB5-3AB958F8AA4F}"/>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A2A70983-6EE2-4F56-9BA5-5B291850AD49}"/>
              </a:ext>
            </a:extLst>
          </p:cNvPr>
          <p:cNvSpPr>
            <a:spLocks noGrp="1"/>
          </p:cNvSpPr>
          <p:nvPr>
            <p:ph type="sldNum" sz="quarter" idx="12"/>
          </p:nvPr>
        </p:nvSpPr>
        <p:spPr/>
        <p:txBody>
          <a:bodyPr/>
          <a:lstStyle/>
          <a:p>
            <a:fld id="{A9A2C5AC-8D96-49A8-9133-D9B591DF0AF8}" type="slidenum">
              <a:rPr lang="ru-RU" smtClean="0"/>
              <a:t>‹#›</a:t>
            </a:fld>
            <a:endParaRPr lang="ru-RU" dirty="0"/>
          </a:p>
        </p:txBody>
      </p:sp>
    </p:spTree>
    <p:extLst>
      <p:ext uri="{BB962C8B-B14F-4D97-AF65-F5344CB8AC3E}">
        <p14:creationId xmlns:p14="http://schemas.microsoft.com/office/powerpoint/2010/main" val="210932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0792B8-B4B6-4380-9CB4-BCA01DA56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8873E16-49E2-4774-8161-9E8840F0E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FED14C9-7A16-496A-8039-A895D3B125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82F5E-FDDD-4D35-8B6E-E7FD4D27B680}" type="datetimeFigureOut">
              <a:rPr lang="ru-RU" smtClean="0"/>
              <a:t>02.09.2024</a:t>
            </a:fld>
            <a:endParaRPr lang="ru-RU" dirty="0"/>
          </a:p>
        </p:txBody>
      </p:sp>
      <p:sp>
        <p:nvSpPr>
          <p:cNvPr id="5" name="Нижний колонтитул 4">
            <a:extLst>
              <a:ext uri="{FF2B5EF4-FFF2-40B4-BE49-F238E27FC236}">
                <a16:creationId xmlns:a16="http://schemas.microsoft.com/office/drawing/2014/main" id="{574577FA-159F-4970-9643-52920B4AA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2F4F89D3-CAA4-4F85-BF40-44352059D8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2C5AC-8D96-49A8-9133-D9B591DF0AF8}" type="slidenum">
              <a:rPr lang="ru-RU" smtClean="0"/>
              <a:t>‹#›</a:t>
            </a:fld>
            <a:endParaRPr lang="ru-RU" dirty="0"/>
          </a:p>
        </p:txBody>
      </p:sp>
    </p:spTree>
    <p:extLst>
      <p:ext uri="{BB962C8B-B14F-4D97-AF65-F5344CB8AC3E}">
        <p14:creationId xmlns:p14="http://schemas.microsoft.com/office/powerpoint/2010/main" val="2734727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3.gif"/><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80.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130.png"/><Relationship Id="rId10"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96218EA1-3691-4353-8B6B-0F426249FB8B}"/>
              </a:ext>
            </a:extLst>
          </p:cNvPr>
          <p:cNvSpPr txBox="1"/>
          <p:nvPr/>
        </p:nvSpPr>
        <p:spPr>
          <a:xfrm>
            <a:off x="0" y="2350938"/>
            <a:ext cx="12192000" cy="1200329"/>
          </a:xfrm>
          <a:prstGeom prst="rect">
            <a:avLst/>
          </a:prstGeom>
          <a:noFill/>
        </p:spPr>
        <p:txBody>
          <a:bodyPr wrap="square" rtlCol="0">
            <a:spAutoFit/>
          </a:bodyPr>
          <a:lstStyle/>
          <a:p>
            <a:pPr algn="ctr"/>
            <a:r>
              <a:rPr lang="en-US" sz="3600" dirty="0">
                <a:solidFill>
                  <a:schemeClr val="bg1"/>
                </a:solidFill>
                <a:latin typeface="Bahnschrift Light" panose="020B0502040204020203" pitchFamily="34" charset="0"/>
              </a:rPr>
              <a:t>VARIABILITY OF ARCTIC TROPOPAUSE HEIGHT UNDER THE IMPACT OF SUDDEN STRATOSPHERIC WARMING</a:t>
            </a:r>
            <a:endParaRPr lang="ru-RU" sz="3600" dirty="0">
              <a:solidFill>
                <a:schemeClr val="bg1"/>
              </a:solidFill>
              <a:latin typeface="Bahnschrift Light" panose="020B0502040204020203" pitchFamily="34" charset="0"/>
            </a:endParaRPr>
          </a:p>
        </p:txBody>
      </p:sp>
      <p:sp>
        <p:nvSpPr>
          <p:cNvPr id="7" name="TextBox 6">
            <a:extLst>
              <a:ext uri="{FF2B5EF4-FFF2-40B4-BE49-F238E27FC236}">
                <a16:creationId xmlns:a16="http://schemas.microsoft.com/office/drawing/2014/main" id="{79AB9F51-7DD3-48BB-BDC0-D8B4F2FDCED0}"/>
              </a:ext>
            </a:extLst>
          </p:cNvPr>
          <p:cNvSpPr txBox="1"/>
          <p:nvPr/>
        </p:nvSpPr>
        <p:spPr>
          <a:xfrm>
            <a:off x="2681285" y="4368156"/>
            <a:ext cx="6829425" cy="523220"/>
          </a:xfrm>
          <a:prstGeom prst="rect">
            <a:avLst/>
          </a:prstGeom>
          <a:noFill/>
        </p:spPr>
        <p:txBody>
          <a:bodyPr wrap="square" rtlCol="0">
            <a:spAutoFit/>
          </a:bodyPr>
          <a:lstStyle/>
          <a:p>
            <a:r>
              <a:rPr lang="en-US" sz="2800" dirty="0">
                <a:solidFill>
                  <a:schemeClr val="bg1"/>
                </a:solidFill>
                <a:latin typeface="Bahnschrift Light SemiCondensed" panose="020B0502040204020203" pitchFamily="34" charset="0"/>
              </a:rPr>
              <a:t>BIKBULATOV. B.A., DIDENKO.K.A., ERMAKOVA.T.S.</a:t>
            </a:r>
          </a:p>
        </p:txBody>
      </p:sp>
      <p:sp>
        <p:nvSpPr>
          <p:cNvPr id="9" name="TextBox 8">
            <a:extLst>
              <a:ext uri="{FF2B5EF4-FFF2-40B4-BE49-F238E27FC236}">
                <a16:creationId xmlns:a16="http://schemas.microsoft.com/office/drawing/2014/main" id="{37F44BA5-1998-4C95-B010-E8C36E7AC8ED}"/>
              </a:ext>
            </a:extLst>
          </p:cNvPr>
          <p:cNvSpPr txBox="1"/>
          <p:nvPr/>
        </p:nvSpPr>
        <p:spPr>
          <a:xfrm>
            <a:off x="4118537" y="5537281"/>
            <a:ext cx="3954930" cy="1200329"/>
          </a:xfrm>
          <a:prstGeom prst="rect">
            <a:avLst/>
          </a:prstGeom>
          <a:noFill/>
        </p:spPr>
        <p:txBody>
          <a:bodyPr wrap="none" rtlCol="0">
            <a:spAutoFit/>
          </a:bodyPr>
          <a:lstStyle/>
          <a:p>
            <a:pPr algn="ctr"/>
            <a:r>
              <a:rPr lang="en-US" sz="2400" dirty="0">
                <a:solidFill>
                  <a:schemeClr val="bg1"/>
                </a:solidFill>
                <a:latin typeface="Bahnschrift Light" panose="020B0502040204020203" pitchFamily="34" charset="0"/>
              </a:rPr>
              <a:t>IZMIRAN</a:t>
            </a:r>
            <a:r>
              <a:rPr lang="ru-RU" sz="2400" dirty="0">
                <a:solidFill>
                  <a:schemeClr val="bg1"/>
                </a:solidFill>
                <a:latin typeface="Bahnschrift Light" panose="020B0502040204020203" pitchFamily="34" charset="0"/>
              </a:rPr>
              <a:t>, </a:t>
            </a:r>
            <a:r>
              <a:rPr lang="en-US" sz="2400" dirty="0">
                <a:solidFill>
                  <a:schemeClr val="bg1"/>
                </a:solidFill>
                <a:latin typeface="Bahnschrift Light" panose="020B0502040204020203" pitchFamily="34" charset="0"/>
              </a:rPr>
              <a:t>TROITSK</a:t>
            </a:r>
          </a:p>
          <a:p>
            <a:pPr algn="ctr"/>
            <a:r>
              <a:rPr lang="en-US" sz="2400" dirty="0">
                <a:solidFill>
                  <a:schemeClr val="bg1"/>
                </a:solidFill>
                <a:latin typeface="Bahnschrift Light" panose="020B0502040204020203" pitchFamily="34" charset="0"/>
              </a:rPr>
              <a:t>RSHU, SAINT PETERSBURG</a:t>
            </a:r>
          </a:p>
          <a:p>
            <a:pPr algn="ctr"/>
            <a:r>
              <a:rPr lang="ru-RU" sz="2400" dirty="0">
                <a:solidFill>
                  <a:schemeClr val="bg1"/>
                </a:solidFill>
                <a:latin typeface="Bahnschrift Light" panose="020B0502040204020203" pitchFamily="34" charset="0"/>
              </a:rPr>
              <a:t>2024</a:t>
            </a:r>
          </a:p>
        </p:txBody>
      </p:sp>
      <p:sp>
        <p:nvSpPr>
          <p:cNvPr id="12" name="Овал 11">
            <a:extLst>
              <a:ext uri="{FF2B5EF4-FFF2-40B4-BE49-F238E27FC236}">
                <a16:creationId xmlns:a16="http://schemas.microsoft.com/office/drawing/2014/main" id="{EFD212D5-E5C4-4104-B652-C3FDD2DC1F33}"/>
              </a:ext>
            </a:extLst>
          </p:cNvPr>
          <p:cNvSpPr/>
          <p:nvPr/>
        </p:nvSpPr>
        <p:spPr>
          <a:xfrm>
            <a:off x="3511826" y="7381219"/>
            <a:ext cx="5168348" cy="1667570"/>
          </a:xfrm>
          <a:prstGeom prst="ellipse">
            <a:avLst/>
          </a:prstGeom>
          <a:solidFill>
            <a:srgbClr val="FB81DB">
              <a:alpha val="10000"/>
            </a:srgbClr>
          </a:solidFill>
          <a:ln>
            <a:noFill/>
          </a:ln>
          <a:effectLst>
            <a:glow rad="444500">
              <a:srgbClr val="FB81DB">
                <a:alpha val="40000"/>
              </a:srgbClr>
            </a:glow>
            <a:outerShdw blurRad="12700" dist="50800" dir="5400000" sx="179000" sy="179000" algn="ctr" rotWithShape="0">
              <a:srgbClr val="FB81DB">
                <a:alpha val="43000"/>
              </a:srgbClr>
            </a:out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AF603DAF-805D-47FB-B77A-9D4146FBBDBE}"/>
              </a:ext>
            </a:extLst>
          </p:cNvPr>
          <p:cNvSpPr txBox="1"/>
          <p:nvPr/>
        </p:nvSpPr>
        <p:spPr>
          <a:xfrm>
            <a:off x="-1" y="213465"/>
            <a:ext cx="12191999" cy="1754326"/>
          </a:xfrm>
          <a:prstGeom prst="rect">
            <a:avLst/>
          </a:prstGeom>
          <a:noFill/>
        </p:spPr>
        <p:txBody>
          <a:bodyPr wrap="square" rtlCol="0">
            <a:spAutoFit/>
          </a:bodyPr>
          <a:lstStyle/>
          <a:p>
            <a:pPr algn="ctr"/>
            <a:r>
              <a:rPr lang="en-US" sz="3600" dirty="0">
                <a:solidFill>
                  <a:schemeClr val="bg1"/>
                </a:solidFill>
                <a:latin typeface="Bahnschrift SemiBold Condensed" panose="020B0502040204020203" pitchFamily="34" charset="0"/>
              </a:rPr>
              <a:t>Baikal Young Scientists’ International School on Fundamental Physics “Physical processes in space and near-Earth space” (BSFP-2024), Irkutsk, September 1 – 7, 2024</a:t>
            </a:r>
          </a:p>
        </p:txBody>
      </p:sp>
      <p:sp>
        <p:nvSpPr>
          <p:cNvPr id="17" name="TextBox 16">
            <a:extLst>
              <a:ext uri="{FF2B5EF4-FFF2-40B4-BE49-F238E27FC236}">
                <a16:creationId xmlns:a16="http://schemas.microsoft.com/office/drawing/2014/main" id="{3A31BA5E-C0EC-445A-B27A-2E086A531AC1}"/>
              </a:ext>
            </a:extLst>
          </p:cNvPr>
          <p:cNvSpPr txBox="1"/>
          <p:nvPr/>
        </p:nvSpPr>
        <p:spPr>
          <a:xfrm>
            <a:off x="1" y="-5834365"/>
            <a:ext cx="12192000"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OVERVIEW</a:t>
            </a:r>
            <a:endParaRPr lang="ru-RU" sz="4000" dirty="0">
              <a:solidFill>
                <a:schemeClr val="bg1"/>
              </a:solidFill>
              <a:latin typeface="Arial Black" panose="020B0A04020102020204" pitchFamily="34" charset="0"/>
            </a:endParaRPr>
          </a:p>
        </p:txBody>
      </p:sp>
      <p:sp>
        <p:nvSpPr>
          <p:cNvPr id="18" name="TextBox 17">
            <a:extLst>
              <a:ext uri="{FF2B5EF4-FFF2-40B4-BE49-F238E27FC236}">
                <a16:creationId xmlns:a16="http://schemas.microsoft.com/office/drawing/2014/main" id="{C38E6636-8CAF-4815-8F33-6FD0499E0765}"/>
              </a:ext>
            </a:extLst>
          </p:cNvPr>
          <p:cNvSpPr txBox="1"/>
          <p:nvPr/>
        </p:nvSpPr>
        <p:spPr>
          <a:xfrm>
            <a:off x="-1" y="-4400817"/>
            <a:ext cx="12191999" cy="3970318"/>
          </a:xfrm>
          <a:prstGeom prst="rect">
            <a:avLst/>
          </a:prstGeom>
          <a:noFill/>
        </p:spPr>
        <p:txBody>
          <a:bodyPr wrap="square" rtlCol="0">
            <a:spAutoFit/>
          </a:bodyPr>
          <a:lstStyle/>
          <a:p>
            <a:pPr algn="just"/>
            <a:r>
              <a:rPr lang="en-US" sz="2800" dirty="0">
                <a:solidFill>
                  <a:schemeClr val="accent5">
                    <a:lumMod val="20000"/>
                    <a:lumOff val="80000"/>
                  </a:schemeClr>
                </a:solidFill>
                <a:latin typeface="Bahnschrift Light" panose="020B0502040204020203" pitchFamily="34" charset="0"/>
              </a:rPr>
              <a:t>In modern scientific society, not much attention is paid to the tropopause and its connection with the troposphere and stratosphere. Nevertheless, being a natural boundary between these two layers of the atmosphere, it is influenced by them and participates in stratospheric-tropospheric exchange. Studying the relationship between the processes occurring in the stratosphere and troposphere and changes in the characteristics of the tropopause will help deepen our understanding of the formation and evolution of these processes, as well as become the basis for further research.</a:t>
            </a:r>
            <a:endParaRPr lang="ru-RU" sz="2800" dirty="0">
              <a:solidFill>
                <a:schemeClr val="accent5">
                  <a:lumMod val="20000"/>
                  <a:lumOff val="80000"/>
                </a:schemeClr>
              </a:solidFill>
              <a:latin typeface="Bahnschrift Light" panose="020B0502040204020203" pitchFamily="34" charset="0"/>
            </a:endParaRPr>
          </a:p>
        </p:txBody>
      </p:sp>
    </p:spTree>
    <p:extLst>
      <p:ext uri="{BB962C8B-B14F-4D97-AF65-F5344CB8AC3E}">
        <p14:creationId xmlns:p14="http://schemas.microsoft.com/office/powerpoint/2010/main" val="1682100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A2288C2-FB74-4EF5-9C76-D784F03AA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192000" cy="3429000"/>
          </a:xfrm>
          <a:prstGeom prst="rect">
            <a:avLst/>
          </a:prstGeom>
        </p:spPr>
      </p:pic>
      <p:sp>
        <p:nvSpPr>
          <p:cNvPr id="8" name="TextBox 7">
            <a:extLst>
              <a:ext uri="{FF2B5EF4-FFF2-40B4-BE49-F238E27FC236}">
                <a16:creationId xmlns:a16="http://schemas.microsoft.com/office/drawing/2014/main" id="{8F4ADB72-8188-4EAD-9273-4E795755AE3C}"/>
              </a:ext>
            </a:extLst>
          </p:cNvPr>
          <p:cNvSpPr txBox="1"/>
          <p:nvPr/>
        </p:nvSpPr>
        <p:spPr>
          <a:xfrm>
            <a:off x="890809" y="3013501"/>
            <a:ext cx="10410382" cy="461665"/>
          </a:xfrm>
          <a:prstGeom prst="rect">
            <a:avLst/>
          </a:prstGeom>
          <a:noFill/>
        </p:spPr>
        <p:txBody>
          <a:bodyPr wrap="square" rtlCol="0">
            <a:spAutoFit/>
          </a:bodyPr>
          <a:lstStyle/>
          <a:p>
            <a:r>
              <a:rPr lang="en-US" sz="2400" dirty="0">
                <a:latin typeface="Bahnschrift" panose="020B0502040204020203" pitchFamily="34" charset="0"/>
              </a:rPr>
              <a:t>Averaged distributions of geopotential height in km, at the level of</a:t>
            </a:r>
            <a:r>
              <a:rPr lang="ru-RU" sz="2400" dirty="0">
                <a:latin typeface="Bahnschrift" panose="020B0502040204020203" pitchFamily="34" charset="0"/>
              </a:rPr>
              <a:t> </a:t>
            </a:r>
            <a:r>
              <a:rPr lang="en-US" sz="2400" dirty="0">
                <a:latin typeface="Bahnschrift" panose="020B0502040204020203" pitchFamily="34" charset="0"/>
              </a:rPr>
              <a:t>10 </a:t>
            </a:r>
            <a:r>
              <a:rPr lang="en-US" sz="2400" dirty="0" err="1">
                <a:latin typeface="Bahnschrift" panose="020B0502040204020203" pitchFamily="34" charset="0"/>
              </a:rPr>
              <a:t>hPa</a:t>
            </a:r>
            <a:endParaRPr lang="ru-RU" sz="2400" dirty="0">
              <a:latin typeface="Bahnschrift" panose="020B0502040204020203" pitchFamily="34" charset="0"/>
            </a:endParaRPr>
          </a:p>
        </p:txBody>
      </p:sp>
      <p:sp>
        <p:nvSpPr>
          <p:cNvPr id="9" name="TextBox 8">
            <a:extLst>
              <a:ext uri="{FF2B5EF4-FFF2-40B4-BE49-F238E27FC236}">
                <a16:creationId xmlns:a16="http://schemas.microsoft.com/office/drawing/2014/main" id="{7EAC55D3-4451-4446-8E49-E3FE29C4C976}"/>
              </a:ext>
            </a:extLst>
          </p:cNvPr>
          <p:cNvSpPr txBox="1"/>
          <p:nvPr/>
        </p:nvSpPr>
        <p:spPr>
          <a:xfrm>
            <a:off x="0" y="6395362"/>
            <a:ext cx="3552576" cy="369332"/>
          </a:xfrm>
          <a:prstGeom prst="rect">
            <a:avLst/>
          </a:prstGeom>
          <a:noFill/>
        </p:spPr>
        <p:txBody>
          <a:bodyPr wrap="none" rtlCol="0">
            <a:spAutoFit/>
          </a:bodyPr>
          <a:lstStyle/>
          <a:p>
            <a:r>
              <a:rPr lang="en-US" dirty="0">
                <a:latin typeface="Bahnschrift Light SemiCondensed" panose="020B0502040204020203" pitchFamily="34" charset="0"/>
              </a:rPr>
              <a:t>Averaging for 10 days before the SSW</a:t>
            </a:r>
            <a:endParaRPr lang="ru-RU" dirty="0">
              <a:latin typeface="Bahnschrift Light SemiCondensed" panose="020B0502040204020203" pitchFamily="34" charset="0"/>
            </a:endParaRPr>
          </a:p>
        </p:txBody>
      </p:sp>
      <p:sp>
        <p:nvSpPr>
          <p:cNvPr id="10" name="TextBox 9">
            <a:extLst>
              <a:ext uri="{FF2B5EF4-FFF2-40B4-BE49-F238E27FC236}">
                <a16:creationId xmlns:a16="http://schemas.microsoft.com/office/drawing/2014/main" id="{5D15B396-07AA-492B-9FEC-9F1308EC0485}"/>
              </a:ext>
            </a:extLst>
          </p:cNvPr>
          <p:cNvSpPr txBox="1"/>
          <p:nvPr/>
        </p:nvSpPr>
        <p:spPr>
          <a:xfrm>
            <a:off x="3520527" y="6395362"/>
            <a:ext cx="3692036" cy="369332"/>
          </a:xfrm>
          <a:prstGeom prst="rect">
            <a:avLst/>
          </a:prstGeom>
          <a:noFill/>
        </p:spPr>
        <p:txBody>
          <a:bodyPr wrap="none" rtlCol="0">
            <a:spAutoFit/>
          </a:bodyPr>
          <a:lstStyle/>
          <a:p>
            <a:r>
              <a:rPr lang="en-US" dirty="0">
                <a:latin typeface="Bahnschrift Light SemiCondensed" panose="020B0502040204020203" pitchFamily="34" charset="0"/>
              </a:rPr>
              <a:t>Averaging over 10 days during the SSW</a:t>
            </a:r>
            <a:endParaRPr lang="ru-RU" dirty="0">
              <a:latin typeface="Bahnschrift Light SemiCondensed" panose="020B0502040204020203" pitchFamily="34" charset="0"/>
            </a:endParaRPr>
          </a:p>
        </p:txBody>
      </p:sp>
      <p:sp>
        <p:nvSpPr>
          <p:cNvPr id="11" name="TextBox 10">
            <a:extLst>
              <a:ext uri="{FF2B5EF4-FFF2-40B4-BE49-F238E27FC236}">
                <a16:creationId xmlns:a16="http://schemas.microsoft.com/office/drawing/2014/main" id="{DE6F9334-0BF2-40A7-B8C0-E35D97FD28DB}"/>
              </a:ext>
            </a:extLst>
          </p:cNvPr>
          <p:cNvSpPr txBox="1"/>
          <p:nvPr/>
        </p:nvSpPr>
        <p:spPr>
          <a:xfrm>
            <a:off x="7212563" y="6395362"/>
            <a:ext cx="3405099" cy="369332"/>
          </a:xfrm>
          <a:prstGeom prst="rect">
            <a:avLst/>
          </a:prstGeom>
          <a:noFill/>
        </p:spPr>
        <p:txBody>
          <a:bodyPr wrap="none" rtlCol="0">
            <a:spAutoFit/>
          </a:bodyPr>
          <a:lstStyle/>
          <a:p>
            <a:r>
              <a:rPr lang="en-US" dirty="0">
                <a:latin typeface="Bahnschrift Light SemiCondensed" panose="020B0502040204020203" pitchFamily="34" charset="0"/>
              </a:rPr>
              <a:t>Averaging for 10 days after</a:t>
            </a:r>
            <a:r>
              <a:rPr lang="ru-RU" dirty="0">
                <a:latin typeface="Bahnschrift Light SemiCondensed" panose="020B0502040204020203" pitchFamily="34" charset="0"/>
              </a:rPr>
              <a:t> </a:t>
            </a:r>
            <a:r>
              <a:rPr lang="en-US" dirty="0">
                <a:latin typeface="Bahnschrift Light SemiCondensed" panose="020B0502040204020203" pitchFamily="34" charset="0"/>
              </a:rPr>
              <a:t>the SSW</a:t>
            </a:r>
            <a:endParaRPr lang="ru-RU" dirty="0">
              <a:latin typeface="Bahnschrift Light SemiCondensed" panose="020B0502040204020203" pitchFamily="34" charset="0"/>
            </a:endParaRPr>
          </a:p>
        </p:txBody>
      </p:sp>
      <p:pic>
        <p:nvPicPr>
          <p:cNvPr id="13" name="Рисунок 12">
            <a:extLst>
              <a:ext uri="{FF2B5EF4-FFF2-40B4-BE49-F238E27FC236}">
                <a16:creationId xmlns:a16="http://schemas.microsoft.com/office/drawing/2014/main" id="{049BCEC0-08A6-4D1B-8928-6562C09D6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626" y="0"/>
            <a:ext cx="6422746" cy="3087014"/>
          </a:xfrm>
          <a:prstGeom prst="rect">
            <a:avLst/>
          </a:prstGeom>
        </p:spPr>
      </p:pic>
      <p:sp>
        <p:nvSpPr>
          <p:cNvPr id="2" name="TextBox 1">
            <a:extLst>
              <a:ext uri="{FF2B5EF4-FFF2-40B4-BE49-F238E27FC236}">
                <a16:creationId xmlns:a16="http://schemas.microsoft.com/office/drawing/2014/main" id="{843609C3-C3A2-43A9-B041-CD12C2516001}"/>
              </a:ext>
            </a:extLst>
          </p:cNvPr>
          <p:cNvSpPr txBox="1"/>
          <p:nvPr/>
        </p:nvSpPr>
        <p:spPr>
          <a:xfrm>
            <a:off x="289248" y="690465"/>
            <a:ext cx="2595377" cy="1938992"/>
          </a:xfrm>
          <a:prstGeom prst="rect">
            <a:avLst/>
          </a:prstGeom>
          <a:noFill/>
        </p:spPr>
        <p:txBody>
          <a:bodyPr wrap="square" rtlCol="0">
            <a:spAutoFit/>
          </a:bodyPr>
          <a:lstStyle/>
          <a:p>
            <a:r>
              <a:rPr lang="en-US" sz="2400" dirty="0">
                <a:latin typeface="Bahnschrift SemiBold" panose="020B0502040204020203" pitchFamily="34" charset="0"/>
              </a:rPr>
              <a:t>The temperature averaged between 77.5 and 87.5 degrees north latitude</a:t>
            </a:r>
            <a:endParaRPr lang="ru-RU" sz="2400" dirty="0">
              <a:latin typeface="Bahnschrift SemiBold" panose="020B0502040204020203" pitchFamily="34" charset="0"/>
            </a:endParaRPr>
          </a:p>
        </p:txBody>
      </p:sp>
      <p:sp>
        <p:nvSpPr>
          <p:cNvPr id="3" name="TextBox 2">
            <a:extLst>
              <a:ext uri="{FF2B5EF4-FFF2-40B4-BE49-F238E27FC236}">
                <a16:creationId xmlns:a16="http://schemas.microsoft.com/office/drawing/2014/main" id="{6714152D-406D-4C43-85B7-B3343302D4E0}"/>
              </a:ext>
            </a:extLst>
          </p:cNvPr>
          <p:cNvSpPr txBox="1"/>
          <p:nvPr/>
        </p:nvSpPr>
        <p:spPr>
          <a:xfrm>
            <a:off x="9501925" y="875131"/>
            <a:ext cx="2595380" cy="1569660"/>
          </a:xfrm>
          <a:prstGeom prst="rect">
            <a:avLst/>
          </a:prstGeom>
          <a:noFill/>
        </p:spPr>
        <p:txBody>
          <a:bodyPr wrap="square" rtlCol="0">
            <a:spAutoFit/>
          </a:bodyPr>
          <a:lstStyle/>
          <a:p>
            <a:r>
              <a:rPr lang="en-US" sz="2400" dirty="0">
                <a:latin typeface="Bahnschrift SemiBold" panose="020B0502040204020203" pitchFamily="34" charset="0"/>
              </a:rPr>
              <a:t>The wind averaged along 62.5 degrees north latitude</a:t>
            </a:r>
            <a:endParaRPr lang="ru-RU" sz="2400" dirty="0">
              <a:latin typeface="Bahnschrift SemiBold" panose="020B0502040204020203" pitchFamily="34" charset="0"/>
            </a:endParaRPr>
          </a:p>
        </p:txBody>
      </p:sp>
    </p:spTree>
    <p:extLst>
      <p:ext uri="{BB962C8B-B14F-4D97-AF65-F5344CB8AC3E}">
        <p14:creationId xmlns:p14="http://schemas.microsoft.com/office/powerpoint/2010/main" val="3355131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619C7E9B-4C0B-4FFC-BAA9-43E1B3A1F530}"/>
              </a:ext>
            </a:extLst>
          </p:cNvPr>
          <p:cNvGrpSpPr/>
          <p:nvPr/>
        </p:nvGrpSpPr>
        <p:grpSpPr>
          <a:xfrm>
            <a:off x="12475262" y="11737"/>
            <a:ext cx="7703742" cy="6858000"/>
            <a:chOff x="2425362" y="0"/>
            <a:chExt cx="9766638" cy="10686214"/>
          </a:xfrm>
        </p:grpSpPr>
        <p:pic>
          <p:nvPicPr>
            <p:cNvPr id="4" name="Рисунок 3">
              <a:extLst>
                <a:ext uri="{FF2B5EF4-FFF2-40B4-BE49-F238E27FC236}">
                  <a16:creationId xmlns:a16="http://schemas.microsoft.com/office/drawing/2014/main" id="{C0B7C9F7-B3A7-40C6-A9AD-DEE6F7F05D89}"/>
                </a:ext>
              </a:extLst>
            </p:cNvPr>
            <p:cNvPicPr>
              <a:picLocks noChangeAspect="1"/>
            </p:cNvPicPr>
            <p:nvPr/>
          </p:nvPicPr>
          <p:blipFill>
            <a:blip r:embed="rId3"/>
            <a:stretch>
              <a:fillRect/>
            </a:stretch>
          </p:blipFill>
          <p:spPr>
            <a:xfrm>
              <a:off x="2431458" y="0"/>
              <a:ext cx="9760542" cy="2731245"/>
            </a:xfrm>
            <a:prstGeom prst="rect">
              <a:avLst/>
            </a:prstGeom>
          </p:spPr>
        </p:pic>
        <p:pic>
          <p:nvPicPr>
            <p:cNvPr id="5" name="Рисунок 4">
              <a:extLst>
                <a:ext uri="{FF2B5EF4-FFF2-40B4-BE49-F238E27FC236}">
                  <a16:creationId xmlns:a16="http://schemas.microsoft.com/office/drawing/2014/main" id="{00ED69C4-3F27-440B-82C7-EEFC68D8D820}"/>
                </a:ext>
              </a:extLst>
            </p:cNvPr>
            <p:cNvPicPr>
              <a:picLocks noChangeAspect="1"/>
            </p:cNvPicPr>
            <p:nvPr/>
          </p:nvPicPr>
          <p:blipFill>
            <a:blip r:embed="rId4"/>
            <a:stretch>
              <a:fillRect/>
            </a:stretch>
          </p:blipFill>
          <p:spPr>
            <a:xfrm>
              <a:off x="2425362" y="2642345"/>
              <a:ext cx="9766638" cy="2719052"/>
            </a:xfrm>
            <a:prstGeom prst="rect">
              <a:avLst/>
            </a:prstGeom>
          </p:spPr>
        </p:pic>
        <p:pic>
          <p:nvPicPr>
            <p:cNvPr id="7" name="Рисунок 6">
              <a:extLst>
                <a:ext uri="{FF2B5EF4-FFF2-40B4-BE49-F238E27FC236}">
                  <a16:creationId xmlns:a16="http://schemas.microsoft.com/office/drawing/2014/main" id="{5F84AB92-7329-44FB-98FC-E8DD317B0E99}"/>
                </a:ext>
              </a:extLst>
            </p:cNvPr>
            <p:cNvPicPr>
              <a:picLocks noChangeAspect="1"/>
            </p:cNvPicPr>
            <p:nvPr/>
          </p:nvPicPr>
          <p:blipFill>
            <a:blip r:embed="rId5"/>
            <a:stretch>
              <a:fillRect/>
            </a:stretch>
          </p:blipFill>
          <p:spPr>
            <a:xfrm>
              <a:off x="2425362" y="5284825"/>
              <a:ext cx="9766638" cy="2767824"/>
            </a:xfrm>
            <a:prstGeom prst="rect">
              <a:avLst/>
            </a:prstGeom>
          </p:spPr>
        </p:pic>
        <p:pic>
          <p:nvPicPr>
            <p:cNvPr id="9" name="Рисунок 8">
              <a:extLst>
                <a:ext uri="{FF2B5EF4-FFF2-40B4-BE49-F238E27FC236}">
                  <a16:creationId xmlns:a16="http://schemas.microsoft.com/office/drawing/2014/main" id="{AE3BE1D8-07E1-45D8-949D-782513FE47FF}"/>
                </a:ext>
              </a:extLst>
            </p:cNvPr>
            <p:cNvPicPr>
              <a:picLocks noChangeAspect="1"/>
            </p:cNvPicPr>
            <p:nvPr/>
          </p:nvPicPr>
          <p:blipFill>
            <a:blip r:embed="rId6"/>
            <a:stretch>
              <a:fillRect/>
            </a:stretch>
          </p:blipFill>
          <p:spPr>
            <a:xfrm>
              <a:off x="2425362" y="8003742"/>
              <a:ext cx="9766638" cy="2682472"/>
            </a:xfrm>
            <a:prstGeom prst="rect">
              <a:avLst/>
            </a:prstGeom>
          </p:spPr>
        </p:pic>
      </p:grpSp>
      <p:sp>
        <p:nvSpPr>
          <p:cNvPr id="6" name="TextBox 5">
            <a:extLst>
              <a:ext uri="{FF2B5EF4-FFF2-40B4-BE49-F238E27FC236}">
                <a16:creationId xmlns:a16="http://schemas.microsoft.com/office/drawing/2014/main" id="{2CD717E9-D07A-4BF6-A797-90F2F93EFDA0}"/>
              </a:ext>
            </a:extLst>
          </p:cNvPr>
          <p:cNvSpPr txBox="1"/>
          <p:nvPr/>
        </p:nvSpPr>
        <p:spPr>
          <a:xfrm>
            <a:off x="4750042" y="147923"/>
            <a:ext cx="7180171" cy="400110"/>
          </a:xfrm>
          <a:prstGeom prst="rect">
            <a:avLst/>
          </a:prstGeom>
          <a:noFill/>
        </p:spPr>
        <p:txBody>
          <a:bodyPr wrap="none" rtlCol="0">
            <a:spAutoFit/>
          </a:bodyPr>
          <a:lstStyle/>
          <a:p>
            <a:pPr algn="ctr"/>
            <a:r>
              <a:rPr lang="en-US" sz="2000" dirty="0">
                <a:latin typeface="Bahnschrift SemiBold SemiConden" panose="020B0502040204020203" pitchFamily="34" charset="0"/>
              </a:rPr>
              <a:t>Time course of pressure at the tropopause level from radiosonde data</a:t>
            </a:r>
            <a:endParaRPr lang="ru-RU" sz="2000" dirty="0">
              <a:latin typeface="Bahnschrift SemiBold SemiConden" panose="020B0502040204020203" pitchFamily="34" charset="0"/>
            </a:endParaRPr>
          </a:p>
        </p:txBody>
      </p:sp>
      <p:grpSp>
        <p:nvGrpSpPr>
          <p:cNvPr id="38" name="Группа 37">
            <a:extLst>
              <a:ext uri="{FF2B5EF4-FFF2-40B4-BE49-F238E27FC236}">
                <a16:creationId xmlns:a16="http://schemas.microsoft.com/office/drawing/2014/main" id="{48CA4F57-B206-422A-8CD3-0A2CB176863C}"/>
              </a:ext>
            </a:extLst>
          </p:cNvPr>
          <p:cNvGrpSpPr/>
          <p:nvPr/>
        </p:nvGrpSpPr>
        <p:grpSpPr>
          <a:xfrm>
            <a:off x="-2407" y="0"/>
            <a:ext cx="4488258" cy="6858000"/>
            <a:chOff x="0" y="0"/>
            <a:chExt cx="4488258" cy="6858000"/>
          </a:xfrm>
        </p:grpSpPr>
        <p:pic>
          <p:nvPicPr>
            <p:cNvPr id="2" name="Рисунок 1">
              <a:extLst>
                <a:ext uri="{FF2B5EF4-FFF2-40B4-BE49-F238E27FC236}">
                  <a16:creationId xmlns:a16="http://schemas.microsoft.com/office/drawing/2014/main" id="{CD0B63EB-EF69-49DC-A8A3-AD0EC7F96F89}"/>
                </a:ext>
              </a:extLst>
            </p:cNvPr>
            <p:cNvPicPr>
              <a:picLocks noChangeAspect="1"/>
            </p:cNvPicPr>
            <p:nvPr/>
          </p:nvPicPr>
          <p:blipFill>
            <a:blip r:embed="rId7"/>
            <a:stretch>
              <a:fillRect/>
            </a:stretch>
          </p:blipFill>
          <p:spPr>
            <a:xfrm>
              <a:off x="0" y="0"/>
              <a:ext cx="4488258" cy="6858000"/>
            </a:xfrm>
            <a:prstGeom prst="rect">
              <a:avLst/>
            </a:prstGeom>
          </p:spPr>
        </p:pic>
        <p:sp>
          <p:nvSpPr>
            <p:cNvPr id="11" name="TextBox 10">
              <a:extLst>
                <a:ext uri="{FF2B5EF4-FFF2-40B4-BE49-F238E27FC236}">
                  <a16:creationId xmlns:a16="http://schemas.microsoft.com/office/drawing/2014/main" id="{3A25191D-D78E-4EFD-B433-B5F3820FD19B}"/>
                </a:ext>
              </a:extLst>
            </p:cNvPr>
            <p:cNvSpPr txBox="1"/>
            <p:nvPr/>
          </p:nvSpPr>
          <p:spPr>
            <a:xfrm>
              <a:off x="3290333" y="741648"/>
              <a:ext cx="1197923" cy="738664"/>
            </a:xfrm>
            <a:prstGeom prst="rect">
              <a:avLst/>
            </a:prstGeom>
            <a:noFill/>
          </p:spPr>
          <p:txBody>
            <a:bodyPr wrap="square" rtlCol="0">
              <a:spAutoFit/>
            </a:bodyPr>
            <a:lstStyle/>
            <a:p>
              <a:r>
                <a:rPr lang="en-US" sz="1400" dirty="0">
                  <a:latin typeface="Bahnschrift Light SemiCondensed" panose="020B0502040204020203" pitchFamily="34" charset="0"/>
                </a:rPr>
                <a:t>Averaging for 10 days before the SSW</a:t>
              </a:r>
              <a:endParaRPr lang="ru-RU" sz="1400" dirty="0">
                <a:latin typeface="Bahnschrift Light SemiCondensed" panose="020B0502040204020203" pitchFamily="34" charset="0"/>
              </a:endParaRPr>
            </a:p>
          </p:txBody>
        </p:sp>
        <p:sp>
          <p:nvSpPr>
            <p:cNvPr id="12" name="TextBox 11">
              <a:extLst>
                <a:ext uri="{FF2B5EF4-FFF2-40B4-BE49-F238E27FC236}">
                  <a16:creationId xmlns:a16="http://schemas.microsoft.com/office/drawing/2014/main" id="{8756118C-BB1D-4C62-8C88-0A6640C7BD40}"/>
                </a:ext>
              </a:extLst>
            </p:cNvPr>
            <p:cNvSpPr txBox="1"/>
            <p:nvPr/>
          </p:nvSpPr>
          <p:spPr>
            <a:xfrm>
              <a:off x="118192" y="2855962"/>
              <a:ext cx="917506" cy="1169551"/>
            </a:xfrm>
            <a:prstGeom prst="rect">
              <a:avLst/>
            </a:prstGeom>
            <a:noFill/>
          </p:spPr>
          <p:txBody>
            <a:bodyPr wrap="square" rtlCol="0">
              <a:spAutoFit/>
            </a:bodyPr>
            <a:lstStyle/>
            <a:p>
              <a:r>
                <a:rPr lang="en-US" sz="1400" dirty="0">
                  <a:latin typeface="Bahnschrift Light SemiCondensed" panose="020B0502040204020203" pitchFamily="34" charset="0"/>
                </a:rPr>
                <a:t>Averaging over 10 days during the SSW</a:t>
              </a:r>
              <a:endParaRPr lang="ru-RU" sz="1400" dirty="0">
                <a:latin typeface="Bahnschrift Light SemiCondensed" panose="020B0502040204020203" pitchFamily="34" charset="0"/>
              </a:endParaRPr>
            </a:p>
          </p:txBody>
        </p:sp>
        <p:sp>
          <p:nvSpPr>
            <p:cNvPr id="13" name="TextBox 12">
              <a:extLst>
                <a:ext uri="{FF2B5EF4-FFF2-40B4-BE49-F238E27FC236}">
                  <a16:creationId xmlns:a16="http://schemas.microsoft.com/office/drawing/2014/main" id="{41FFFB62-96B8-4324-A5C9-E444A0B52DD0}"/>
                </a:ext>
              </a:extLst>
            </p:cNvPr>
            <p:cNvSpPr txBox="1"/>
            <p:nvPr/>
          </p:nvSpPr>
          <p:spPr>
            <a:xfrm>
              <a:off x="3290334" y="5386578"/>
              <a:ext cx="1197924" cy="738664"/>
            </a:xfrm>
            <a:prstGeom prst="rect">
              <a:avLst/>
            </a:prstGeom>
            <a:noFill/>
          </p:spPr>
          <p:txBody>
            <a:bodyPr wrap="square" rtlCol="0">
              <a:spAutoFit/>
            </a:bodyPr>
            <a:lstStyle/>
            <a:p>
              <a:r>
                <a:rPr lang="en-US" sz="1400" dirty="0">
                  <a:latin typeface="Bahnschrift Light SemiCondensed" panose="020B0502040204020203" pitchFamily="34" charset="0"/>
                </a:rPr>
                <a:t>Averaging for 10 days after</a:t>
              </a:r>
              <a:r>
                <a:rPr lang="ru-RU" sz="1400" dirty="0">
                  <a:latin typeface="Bahnschrift Light SemiCondensed" panose="020B0502040204020203" pitchFamily="34" charset="0"/>
                </a:rPr>
                <a:t> </a:t>
              </a:r>
              <a:r>
                <a:rPr lang="en-US" sz="1400" dirty="0">
                  <a:latin typeface="Bahnschrift Light SemiCondensed" panose="020B0502040204020203" pitchFamily="34" charset="0"/>
                </a:rPr>
                <a:t>the SSW</a:t>
              </a:r>
              <a:endParaRPr lang="ru-RU" sz="1400" dirty="0">
                <a:latin typeface="Bahnschrift Light SemiCondensed" panose="020B0502040204020203" pitchFamily="34" charset="0"/>
              </a:endParaRPr>
            </a:p>
          </p:txBody>
        </p:sp>
        <p:sp>
          <p:nvSpPr>
            <p:cNvPr id="25" name="Овал 24">
              <a:extLst>
                <a:ext uri="{FF2B5EF4-FFF2-40B4-BE49-F238E27FC236}">
                  <a16:creationId xmlns:a16="http://schemas.microsoft.com/office/drawing/2014/main" id="{D15E47E7-C737-487B-B1D5-A0DA30BCB1A4}"/>
                </a:ext>
              </a:extLst>
            </p:cNvPr>
            <p:cNvSpPr/>
            <p:nvPr/>
          </p:nvSpPr>
          <p:spPr>
            <a:xfrm>
              <a:off x="2196614" y="844334"/>
              <a:ext cx="95028" cy="84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a:extLst>
                <a:ext uri="{FF2B5EF4-FFF2-40B4-BE49-F238E27FC236}">
                  <a16:creationId xmlns:a16="http://schemas.microsoft.com/office/drawing/2014/main" id="{78B8BE01-6B78-495B-9B77-D4E4B3B32170}"/>
                </a:ext>
              </a:extLst>
            </p:cNvPr>
            <p:cNvSpPr/>
            <p:nvPr/>
          </p:nvSpPr>
          <p:spPr>
            <a:xfrm>
              <a:off x="2291642" y="1110980"/>
              <a:ext cx="95028" cy="84586"/>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a:extLst>
                <a:ext uri="{FF2B5EF4-FFF2-40B4-BE49-F238E27FC236}">
                  <a16:creationId xmlns:a16="http://schemas.microsoft.com/office/drawing/2014/main" id="{944DF88B-1E02-43D6-9626-B861794B311D}"/>
                </a:ext>
              </a:extLst>
            </p:cNvPr>
            <p:cNvSpPr/>
            <p:nvPr/>
          </p:nvSpPr>
          <p:spPr>
            <a:xfrm>
              <a:off x="1832343" y="1026394"/>
              <a:ext cx="95028" cy="8458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28" name="Овал 27">
              <a:extLst>
                <a:ext uri="{FF2B5EF4-FFF2-40B4-BE49-F238E27FC236}">
                  <a16:creationId xmlns:a16="http://schemas.microsoft.com/office/drawing/2014/main" id="{7E6D6515-1BF2-4690-918B-954997224D45}"/>
                </a:ext>
              </a:extLst>
            </p:cNvPr>
            <p:cNvSpPr/>
            <p:nvPr/>
          </p:nvSpPr>
          <p:spPr>
            <a:xfrm>
              <a:off x="1974885" y="1339068"/>
              <a:ext cx="95028" cy="84586"/>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a:extLst>
                <a:ext uri="{FF2B5EF4-FFF2-40B4-BE49-F238E27FC236}">
                  <a16:creationId xmlns:a16="http://schemas.microsoft.com/office/drawing/2014/main" id="{AC831220-A04A-46AB-A2DD-A87CDC524F26}"/>
                </a:ext>
              </a:extLst>
            </p:cNvPr>
            <p:cNvSpPr/>
            <p:nvPr/>
          </p:nvSpPr>
          <p:spPr>
            <a:xfrm>
              <a:off x="2196614" y="3157803"/>
              <a:ext cx="95028" cy="84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a:extLst>
                <a:ext uri="{FF2B5EF4-FFF2-40B4-BE49-F238E27FC236}">
                  <a16:creationId xmlns:a16="http://schemas.microsoft.com/office/drawing/2014/main" id="{67A8A94D-E386-4918-919D-7D3D6C2BDE3A}"/>
                </a:ext>
              </a:extLst>
            </p:cNvPr>
            <p:cNvSpPr/>
            <p:nvPr/>
          </p:nvSpPr>
          <p:spPr>
            <a:xfrm>
              <a:off x="2291642" y="3424449"/>
              <a:ext cx="95028" cy="84586"/>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a:extLst>
                <a:ext uri="{FF2B5EF4-FFF2-40B4-BE49-F238E27FC236}">
                  <a16:creationId xmlns:a16="http://schemas.microsoft.com/office/drawing/2014/main" id="{190C7992-9ED1-467C-A963-3F58FD3AAA4A}"/>
                </a:ext>
              </a:extLst>
            </p:cNvPr>
            <p:cNvSpPr/>
            <p:nvPr/>
          </p:nvSpPr>
          <p:spPr>
            <a:xfrm>
              <a:off x="1832343" y="3339863"/>
              <a:ext cx="95028" cy="8458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32" name="Овал 31">
              <a:extLst>
                <a:ext uri="{FF2B5EF4-FFF2-40B4-BE49-F238E27FC236}">
                  <a16:creationId xmlns:a16="http://schemas.microsoft.com/office/drawing/2014/main" id="{3808E648-8076-4A8E-B294-E08BBA06D694}"/>
                </a:ext>
              </a:extLst>
            </p:cNvPr>
            <p:cNvSpPr/>
            <p:nvPr/>
          </p:nvSpPr>
          <p:spPr>
            <a:xfrm>
              <a:off x="1974885" y="3652537"/>
              <a:ext cx="95028" cy="84586"/>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E9AABE06-825A-4472-8B04-81F20CE69CC9}"/>
                </a:ext>
              </a:extLst>
            </p:cNvPr>
            <p:cNvSpPr/>
            <p:nvPr/>
          </p:nvSpPr>
          <p:spPr>
            <a:xfrm>
              <a:off x="2196614" y="5428979"/>
              <a:ext cx="95028" cy="84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99A20400-AD63-4D71-ADDF-E832DE89FD4E}"/>
                </a:ext>
              </a:extLst>
            </p:cNvPr>
            <p:cNvSpPr/>
            <p:nvPr/>
          </p:nvSpPr>
          <p:spPr>
            <a:xfrm>
              <a:off x="2291642" y="5695625"/>
              <a:ext cx="95028" cy="84586"/>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a:extLst>
                <a:ext uri="{FF2B5EF4-FFF2-40B4-BE49-F238E27FC236}">
                  <a16:creationId xmlns:a16="http://schemas.microsoft.com/office/drawing/2014/main" id="{5EFF3091-75C6-4A0E-AB58-88590E0BB9BD}"/>
                </a:ext>
              </a:extLst>
            </p:cNvPr>
            <p:cNvSpPr/>
            <p:nvPr/>
          </p:nvSpPr>
          <p:spPr>
            <a:xfrm>
              <a:off x="1832343" y="5611039"/>
              <a:ext cx="95028" cy="8458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36" name="Овал 35">
              <a:extLst>
                <a:ext uri="{FF2B5EF4-FFF2-40B4-BE49-F238E27FC236}">
                  <a16:creationId xmlns:a16="http://schemas.microsoft.com/office/drawing/2014/main" id="{AEDAD5C5-EE5D-40E2-979C-89E4C562C635}"/>
                </a:ext>
              </a:extLst>
            </p:cNvPr>
            <p:cNvSpPr/>
            <p:nvPr/>
          </p:nvSpPr>
          <p:spPr>
            <a:xfrm>
              <a:off x="1974885" y="5923713"/>
              <a:ext cx="95028" cy="84586"/>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46" name="Диаграмма 45">
            <a:extLst>
              <a:ext uri="{FF2B5EF4-FFF2-40B4-BE49-F238E27FC236}">
                <a16:creationId xmlns:a16="http://schemas.microsoft.com/office/drawing/2014/main" id="{3AA288E6-365D-42E9-A8F1-2EC94A15FBD2}"/>
              </a:ext>
            </a:extLst>
          </p:cNvPr>
          <p:cNvGraphicFramePr>
            <a:graphicFrameLocks/>
          </p:cNvGraphicFramePr>
          <p:nvPr>
            <p:extLst>
              <p:ext uri="{D42A27DB-BD31-4B8C-83A1-F6EECF244321}">
                <p14:modId xmlns:p14="http://schemas.microsoft.com/office/powerpoint/2010/main" val="736171683"/>
              </p:ext>
            </p:extLst>
          </p:nvPr>
        </p:nvGraphicFramePr>
        <p:xfrm>
          <a:off x="4496590" y="549638"/>
          <a:ext cx="7703743" cy="320546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7" name="Диаграмма 46">
            <a:extLst>
              <a:ext uri="{FF2B5EF4-FFF2-40B4-BE49-F238E27FC236}">
                <a16:creationId xmlns:a16="http://schemas.microsoft.com/office/drawing/2014/main" id="{4FAC2509-E280-40ED-89F2-A02D3243DEC6}"/>
              </a:ext>
            </a:extLst>
          </p:cNvPr>
          <p:cNvGraphicFramePr>
            <a:graphicFrameLocks/>
          </p:cNvGraphicFramePr>
          <p:nvPr>
            <p:extLst>
              <p:ext uri="{D42A27DB-BD31-4B8C-83A1-F6EECF244321}">
                <p14:modId xmlns:p14="http://schemas.microsoft.com/office/powerpoint/2010/main" val="2628293533"/>
              </p:ext>
            </p:extLst>
          </p:nvPr>
        </p:nvGraphicFramePr>
        <p:xfrm>
          <a:off x="4485849" y="3652537"/>
          <a:ext cx="7706151" cy="3205463"/>
        </p:xfrm>
        <a:graphic>
          <a:graphicData uri="http://schemas.openxmlformats.org/drawingml/2006/chart">
            <c:chart xmlns:c="http://schemas.openxmlformats.org/drawingml/2006/chart" xmlns:r="http://schemas.openxmlformats.org/officeDocument/2006/relationships" r:id="rId9"/>
          </a:graphicData>
        </a:graphic>
      </p:graphicFrame>
      <p:cxnSp>
        <p:nvCxnSpPr>
          <p:cNvPr id="8" name="Прямая соединительная линия 7">
            <a:extLst>
              <a:ext uri="{FF2B5EF4-FFF2-40B4-BE49-F238E27FC236}">
                <a16:creationId xmlns:a16="http://schemas.microsoft.com/office/drawing/2014/main" id="{4D0493B5-BE9D-4D2F-BE5C-13D0DC4312BA}"/>
              </a:ext>
            </a:extLst>
          </p:cNvPr>
          <p:cNvCxnSpPr>
            <a:cxnSpLocks/>
          </p:cNvCxnSpPr>
          <p:nvPr/>
        </p:nvCxnSpPr>
        <p:spPr>
          <a:xfrm>
            <a:off x="7558391" y="1205218"/>
            <a:ext cx="0" cy="245697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02D2BF02-82B3-4C84-9E31-3715736D5A61}"/>
              </a:ext>
            </a:extLst>
          </p:cNvPr>
          <p:cNvCxnSpPr>
            <a:cxnSpLocks/>
          </p:cNvCxnSpPr>
          <p:nvPr/>
        </p:nvCxnSpPr>
        <p:spPr>
          <a:xfrm>
            <a:off x="7558391" y="4363398"/>
            <a:ext cx="0" cy="235744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A3D5A10B-85AD-4628-8CAD-CD8E3EA2522A}"/>
              </a:ext>
            </a:extLst>
          </p:cNvPr>
          <p:cNvCxnSpPr>
            <a:cxnSpLocks/>
          </p:cNvCxnSpPr>
          <p:nvPr/>
        </p:nvCxnSpPr>
        <p:spPr>
          <a:xfrm>
            <a:off x="6704951" y="1205218"/>
            <a:ext cx="0" cy="245697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9457BAAA-A496-4117-9329-3CFD8DEDAFCC}"/>
              </a:ext>
            </a:extLst>
          </p:cNvPr>
          <p:cNvCxnSpPr>
            <a:cxnSpLocks/>
          </p:cNvCxnSpPr>
          <p:nvPr/>
        </p:nvCxnSpPr>
        <p:spPr>
          <a:xfrm>
            <a:off x="8869031" y="1205218"/>
            <a:ext cx="0" cy="2456971"/>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C9DE945E-A1EA-465E-A0C2-C093438B950C}"/>
              </a:ext>
            </a:extLst>
          </p:cNvPr>
          <p:cNvCxnSpPr>
            <a:cxnSpLocks/>
          </p:cNvCxnSpPr>
          <p:nvPr/>
        </p:nvCxnSpPr>
        <p:spPr>
          <a:xfrm>
            <a:off x="6704951" y="4363398"/>
            <a:ext cx="0" cy="235744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6D6C8E04-D807-49DA-89D8-BEBBDFA86E25}"/>
              </a:ext>
            </a:extLst>
          </p:cNvPr>
          <p:cNvCxnSpPr>
            <a:cxnSpLocks/>
          </p:cNvCxnSpPr>
          <p:nvPr/>
        </p:nvCxnSpPr>
        <p:spPr>
          <a:xfrm>
            <a:off x="8693771" y="4363398"/>
            <a:ext cx="0" cy="2357442"/>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28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619C7E9B-4C0B-4FFC-BAA9-43E1B3A1F530}"/>
              </a:ext>
            </a:extLst>
          </p:cNvPr>
          <p:cNvGrpSpPr/>
          <p:nvPr/>
        </p:nvGrpSpPr>
        <p:grpSpPr>
          <a:xfrm>
            <a:off x="12475262" y="11737"/>
            <a:ext cx="7703742" cy="6858000"/>
            <a:chOff x="2425362" y="0"/>
            <a:chExt cx="9766638" cy="10686214"/>
          </a:xfrm>
        </p:grpSpPr>
        <p:pic>
          <p:nvPicPr>
            <p:cNvPr id="4" name="Рисунок 3">
              <a:extLst>
                <a:ext uri="{FF2B5EF4-FFF2-40B4-BE49-F238E27FC236}">
                  <a16:creationId xmlns:a16="http://schemas.microsoft.com/office/drawing/2014/main" id="{C0B7C9F7-B3A7-40C6-A9AD-DEE6F7F05D89}"/>
                </a:ext>
              </a:extLst>
            </p:cNvPr>
            <p:cNvPicPr>
              <a:picLocks noChangeAspect="1"/>
            </p:cNvPicPr>
            <p:nvPr/>
          </p:nvPicPr>
          <p:blipFill>
            <a:blip r:embed="rId3"/>
            <a:stretch>
              <a:fillRect/>
            </a:stretch>
          </p:blipFill>
          <p:spPr>
            <a:xfrm>
              <a:off x="2431458" y="0"/>
              <a:ext cx="9760542" cy="2731245"/>
            </a:xfrm>
            <a:prstGeom prst="rect">
              <a:avLst/>
            </a:prstGeom>
          </p:spPr>
        </p:pic>
        <p:pic>
          <p:nvPicPr>
            <p:cNvPr id="5" name="Рисунок 4">
              <a:extLst>
                <a:ext uri="{FF2B5EF4-FFF2-40B4-BE49-F238E27FC236}">
                  <a16:creationId xmlns:a16="http://schemas.microsoft.com/office/drawing/2014/main" id="{00ED69C4-3F27-440B-82C7-EEFC68D8D820}"/>
                </a:ext>
              </a:extLst>
            </p:cNvPr>
            <p:cNvPicPr>
              <a:picLocks noChangeAspect="1"/>
            </p:cNvPicPr>
            <p:nvPr/>
          </p:nvPicPr>
          <p:blipFill>
            <a:blip r:embed="rId4"/>
            <a:stretch>
              <a:fillRect/>
            </a:stretch>
          </p:blipFill>
          <p:spPr>
            <a:xfrm>
              <a:off x="2425362" y="2642345"/>
              <a:ext cx="9766638" cy="2719052"/>
            </a:xfrm>
            <a:prstGeom prst="rect">
              <a:avLst/>
            </a:prstGeom>
          </p:spPr>
        </p:pic>
        <p:pic>
          <p:nvPicPr>
            <p:cNvPr id="7" name="Рисунок 6">
              <a:extLst>
                <a:ext uri="{FF2B5EF4-FFF2-40B4-BE49-F238E27FC236}">
                  <a16:creationId xmlns:a16="http://schemas.microsoft.com/office/drawing/2014/main" id="{5F84AB92-7329-44FB-98FC-E8DD317B0E99}"/>
                </a:ext>
              </a:extLst>
            </p:cNvPr>
            <p:cNvPicPr>
              <a:picLocks noChangeAspect="1"/>
            </p:cNvPicPr>
            <p:nvPr/>
          </p:nvPicPr>
          <p:blipFill>
            <a:blip r:embed="rId5"/>
            <a:stretch>
              <a:fillRect/>
            </a:stretch>
          </p:blipFill>
          <p:spPr>
            <a:xfrm>
              <a:off x="2425362" y="5284825"/>
              <a:ext cx="9766638" cy="2767824"/>
            </a:xfrm>
            <a:prstGeom prst="rect">
              <a:avLst/>
            </a:prstGeom>
          </p:spPr>
        </p:pic>
        <p:pic>
          <p:nvPicPr>
            <p:cNvPr id="9" name="Рисунок 8">
              <a:extLst>
                <a:ext uri="{FF2B5EF4-FFF2-40B4-BE49-F238E27FC236}">
                  <a16:creationId xmlns:a16="http://schemas.microsoft.com/office/drawing/2014/main" id="{AE3BE1D8-07E1-45D8-949D-782513FE47FF}"/>
                </a:ext>
              </a:extLst>
            </p:cNvPr>
            <p:cNvPicPr>
              <a:picLocks noChangeAspect="1"/>
            </p:cNvPicPr>
            <p:nvPr/>
          </p:nvPicPr>
          <p:blipFill>
            <a:blip r:embed="rId6"/>
            <a:stretch>
              <a:fillRect/>
            </a:stretch>
          </p:blipFill>
          <p:spPr>
            <a:xfrm>
              <a:off x="2425362" y="8003742"/>
              <a:ext cx="9766638" cy="2682472"/>
            </a:xfrm>
            <a:prstGeom prst="rect">
              <a:avLst/>
            </a:prstGeom>
          </p:spPr>
        </p:pic>
      </p:grpSp>
      <p:sp>
        <p:nvSpPr>
          <p:cNvPr id="6" name="TextBox 5">
            <a:extLst>
              <a:ext uri="{FF2B5EF4-FFF2-40B4-BE49-F238E27FC236}">
                <a16:creationId xmlns:a16="http://schemas.microsoft.com/office/drawing/2014/main" id="{2CD717E9-D07A-4BF6-A797-90F2F93EFDA0}"/>
              </a:ext>
            </a:extLst>
          </p:cNvPr>
          <p:cNvSpPr txBox="1"/>
          <p:nvPr/>
        </p:nvSpPr>
        <p:spPr>
          <a:xfrm>
            <a:off x="4750042" y="147923"/>
            <a:ext cx="7180171" cy="400110"/>
          </a:xfrm>
          <a:prstGeom prst="rect">
            <a:avLst/>
          </a:prstGeom>
          <a:noFill/>
        </p:spPr>
        <p:txBody>
          <a:bodyPr wrap="none" rtlCol="0">
            <a:spAutoFit/>
          </a:bodyPr>
          <a:lstStyle/>
          <a:p>
            <a:pPr algn="ctr"/>
            <a:r>
              <a:rPr lang="en-US" sz="2000" dirty="0">
                <a:latin typeface="Bahnschrift SemiBold SemiConden" panose="020B0502040204020203" pitchFamily="34" charset="0"/>
              </a:rPr>
              <a:t>Time course of pressure at the tropopause level from radiosonde data</a:t>
            </a:r>
            <a:endParaRPr lang="ru-RU" sz="2000" dirty="0">
              <a:latin typeface="Bahnschrift SemiBold SemiConden" panose="020B0502040204020203" pitchFamily="34" charset="0"/>
            </a:endParaRPr>
          </a:p>
        </p:txBody>
      </p:sp>
      <p:grpSp>
        <p:nvGrpSpPr>
          <p:cNvPr id="38" name="Группа 37">
            <a:extLst>
              <a:ext uri="{FF2B5EF4-FFF2-40B4-BE49-F238E27FC236}">
                <a16:creationId xmlns:a16="http://schemas.microsoft.com/office/drawing/2014/main" id="{48CA4F57-B206-422A-8CD3-0A2CB176863C}"/>
              </a:ext>
            </a:extLst>
          </p:cNvPr>
          <p:cNvGrpSpPr/>
          <p:nvPr/>
        </p:nvGrpSpPr>
        <p:grpSpPr>
          <a:xfrm>
            <a:off x="-2407" y="0"/>
            <a:ext cx="4488258" cy="6858000"/>
            <a:chOff x="0" y="0"/>
            <a:chExt cx="4488258" cy="6858000"/>
          </a:xfrm>
        </p:grpSpPr>
        <p:pic>
          <p:nvPicPr>
            <p:cNvPr id="2" name="Рисунок 1">
              <a:extLst>
                <a:ext uri="{FF2B5EF4-FFF2-40B4-BE49-F238E27FC236}">
                  <a16:creationId xmlns:a16="http://schemas.microsoft.com/office/drawing/2014/main" id="{CD0B63EB-EF69-49DC-A8A3-AD0EC7F96F89}"/>
                </a:ext>
              </a:extLst>
            </p:cNvPr>
            <p:cNvPicPr>
              <a:picLocks noChangeAspect="1"/>
            </p:cNvPicPr>
            <p:nvPr/>
          </p:nvPicPr>
          <p:blipFill>
            <a:blip r:embed="rId7"/>
            <a:stretch>
              <a:fillRect/>
            </a:stretch>
          </p:blipFill>
          <p:spPr>
            <a:xfrm>
              <a:off x="0" y="0"/>
              <a:ext cx="4488258" cy="6858000"/>
            </a:xfrm>
            <a:prstGeom prst="rect">
              <a:avLst/>
            </a:prstGeom>
          </p:spPr>
        </p:pic>
        <p:sp>
          <p:nvSpPr>
            <p:cNvPr id="11" name="TextBox 10">
              <a:extLst>
                <a:ext uri="{FF2B5EF4-FFF2-40B4-BE49-F238E27FC236}">
                  <a16:creationId xmlns:a16="http://schemas.microsoft.com/office/drawing/2014/main" id="{3A25191D-D78E-4EFD-B433-B5F3820FD19B}"/>
                </a:ext>
              </a:extLst>
            </p:cNvPr>
            <p:cNvSpPr txBox="1"/>
            <p:nvPr/>
          </p:nvSpPr>
          <p:spPr>
            <a:xfrm>
              <a:off x="3290333" y="741648"/>
              <a:ext cx="1197923" cy="738664"/>
            </a:xfrm>
            <a:prstGeom prst="rect">
              <a:avLst/>
            </a:prstGeom>
            <a:noFill/>
          </p:spPr>
          <p:txBody>
            <a:bodyPr wrap="square" rtlCol="0">
              <a:spAutoFit/>
            </a:bodyPr>
            <a:lstStyle/>
            <a:p>
              <a:r>
                <a:rPr lang="en-US" sz="1400" dirty="0">
                  <a:latin typeface="Bahnschrift Light SemiCondensed" panose="020B0502040204020203" pitchFamily="34" charset="0"/>
                </a:rPr>
                <a:t>Averaging for 10 days before the SSW</a:t>
              </a:r>
              <a:endParaRPr lang="ru-RU" sz="1400" dirty="0">
                <a:latin typeface="Bahnschrift Light SemiCondensed" panose="020B0502040204020203" pitchFamily="34" charset="0"/>
              </a:endParaRPr>
            </a:p>
          </p:txBody>
        </p:sp>
        <p:sp>
          <p:nvSpPr>
            <p:cNvPr id="12" name="TextBox 11">
              <a:extLst>
                <a:ext uri="{FF2B5EF4-FFF2-40B4-BE49-F238E27FC236}">
                  <a16:creationId xmlns:a16="http://schemas.microsoft.com/office/drawing/2014/main" id="{8756118C-BB1D-4C62-8C88-0A6640C7BD40}"/>
                </a:ext>
              </a:extLst>
            </p:cNvPr>
            <p:cNvSpPr txBox="1"/>
            <p:nvPr/>
          </p:nvSpPr>
          <p:spPr>
            <a:xfrm>
              <a:off x="118192" y="2855962"/>
              <a:ext cx="917506" cy="1169551"/>
            </a:xfrm>
            <a:prstGeom prst="rect">
              <a:avLst/>
            </a:prstGeom>
            <a:noFill/>
          </p:spPr>
          <p:txBody>
            <a:bodyPr wrap="square" rtlCol="0">
              <a:spAutoFit/>
            </a:bodyPr>
            <a:lstStyle/>
            <a:p>
              <a:r>
                <a:rPr lang="en-US" sz="1400" dirty="0">
                  <a:latin typeface="Bahnschrift Light SemiCondensed" panose="020B0502040204020203" pitchFamily="34" charset="0"/>
                </a:rPr>
                <a:t>Averaging over 10 days during the SSW</a:t>
              </a:r>
              <a:endParaRPr lang="ru-RU" sz="1400" dirty="0">
                <a:latin typeface="Bahnschrift Light SemiCondensed" panose="020B0502040204020203" pitchFamily="34" charset="0"/>
              </a:endParaRPr>
            </a:p>
          </p:txBody>
        </p:sp>
        <p:sp>
          <p:nvSpPr>
            <p:cNvPr id="13" name="TextBox 12">
              <a:extLst>
                <a:ext uri="{FF2B5EF4-FFF2-40B4-BE49-F238E27FC236}">
                  <a16:creationId xmlns:a16="http://schemas.microsoft.com/office/drawing/2014/main" id="{41FFFB62-96B8-4324-A5C9-E444A0B52DD0}"/>
                </a:ext>
              </a:extLst>
            </p:cNvPr>
            <p:cNvSpPr txBox="1"/>
            <p:nvPr/>
          </p:nvSpPr>
          <p:spPr>
            <a:xfrm>
              <a:off x="3290334" y="5386578"/>
              <a:ext cx="1197924" cy="738664"/>
            </a:xfrm>
            <a:prstGeom prst="rect">
              <a:avLst/>
            </a:prstGeom>
            <a:noFill/>
          </p:spPr>
          <p:txBody>
            <a:bodyPr wrap="square" rtlCol="0">
              <a:spAutoFit/>
            </a:bodyPr>
            <a:lstStyle/>
            <a:p>
              <a:r>
                <a:rPr lang="en-US" sz="1400" dirty="0">
                  <a:latin typeface="Bahnschrift Light SemiCondensed" panose="020B0502040204020203" pitchFamily="34" charset="0"/>
                </a:rPr>
                <a:t>Averaging for 10 days after</a:t>
              </a:r>
              <a:r>
                <a:rPr lang="ru-RU" sz="1400" dirty="0">
                  <a:latin typeface="Bahnschrift Light SemiCondensed" panose="020B0502040204020203" pitchFamily="34" charset="0"/>
                </a:rPr>
                <a:t> </a:t>
              </a:r>
              <a:r>
                <a:rPr lang="en-US" sz="1400" dirty="0">
                  <a:latin typeface="Bahnschrift Light SemiCondensed" panose="020B0502040204020203" pitchFamily="34" charset="0"/>
                </a:rPr>
                <a:t>the SSW</a:t>
              </a:r>
              <a:endParaRPr lang="ru-RU" sz="1400" dirty="0">
                <a:latin typeface="Bahnschrift Light SemiCondensed" panose="020B0502040204020203" pitchFamily="34" charset="0"/>
              </a:endParaRPr>
            </a:p>
          </p:txBody>
        </p:sp>
        <p:sp>
          <p:nvSpPr>
            <p:cNvPr id="25" name="Овал 24">
              <a:extLst>
                <a:ext uri="{FF2B5EF4-FFF2-40B4-BE49-F238E27FC236}">
                  <a16:creationId xmlns:a16="http://schemas.microsoft.com/office/drawing/2014/main" id="{D15E47E7-C737-487B-B1D5-A0DA30BCB1A4}"/>
                </a:ext>
              </a:extLst>
            </p:cNvPr>
            <p:cNvSpPr/>
            <p:nvPr/>
          </p:nvSpPr>
          <p:spPr>
            <a:xfrm>
              <a:off x="2196614" y="844334"/>
              <a:ext cx="95028" cy="84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a:extLst>
                <a:ext uri="{FF2B5EF4-FFF2-40B4-BE49-F238E27FC236}">
                  <a16:creationId xmlns:a16="http://schemas.microsoft.com/office/drawing/2014/main" id="{78B8BE01-6B78-495B-9B77-D4E4B3B32170}"/>
                </a:ext>
              </a:extLst>
            </p:cNvPr>
            <p:cNvSpPr/>
            <p:nvPr/>
          </p:nvSpPr>
          <p:spPr>
            <a:xfrm>
              <a:off x="2291642" y="1110980"/>
              <a:ext cx="95028" cy="84586"/>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a:extLst>
                <a:ext uri="{FF2B5EF4-FFF2-40B4-BE49-F238E27FC236}">
                  <a16:creationId xmlns:a16="http://schemas.microsoft.com/office/drawing/2014/main" id="{944DF88B-1E02-43D6-9626-B861794B311D}"/>
                </a:ext>
              </a:extLst>
            </p:cNvPr>
            <p:cNvSpPr/>
            <p:nvPr/>
          </p:nvSpPr>
          <p:spPr>
            <a:xfrm>
              <a:off x="1832343" y="1026394"/>
              <a:ext cx="95028" cy="8458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28" name="Овал 27">
              <a:extLst>
                <a:ext uri="{FF2B5EF4-FFF2-40B4-BE49-F238E27FC236}">
                  <a16:creationId xmlns:a16="http://schemas.microsoft.com/office/drawing/2014/main" id="{7E6D6515-1BF2-4690-918B-954997224D45}"/>
                </a:ext>
              </a:extLst>
            </p:cNvPr>
            <p:cNvSpPr/>
            <p:nvPr/>
          </p:nvSpPr>
          <p:spPr>
            <a:xfrm>
              <a:off x="1974885" y="1339068"/>
              <a:ext cx="95028" cy="84586"/>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a:extLst>
                <a:ext uri="{FF2B5EF4-FFF2-40B4-BE49-F238E27FC236}">
                  <a16:creationId xmlns:a16="http://schemas.microsoft.com/office/drawing/2014/main" id="{AC831220-A04A-46AB-A2DD-A87CDC524F26}"/>
                </a:ext>
              </a:extLst>
            </p:cNvPr>
            <p:cNvSpPr/>
            <p:nvPr/>
          </p:nvSpPr>
          <p:spPr>
            <a:xfrm>
              <a:off x="2196614" y="3157803"/>
              <a:ext cx="95028" cy="84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a:extLst>
                <a:ext uri="{FF2B5EF4-FFF2-40B4-BE49-F238E27FC236}">
                  <a16:creationId xmlns:a16="http://schemas.microsoft.com/office/drawing/2014/main" id="{67A8A94D-E386-4918-919D-7D3D6C2BDE3A}"/>
                </a:ext>
              </a:extLst>
            </p:cNvPr>
            <p:cNvSpPr/>
            <p:nvPr/>
          </p:nvSpPr>
          <p:spPr>
            <a:xfrm>
              <a:off x="2291642" y="3424449"/>
              <a:ext cx="95028" cy="84586"/>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a:extLst>
                <a:ext uri="{FF2B5EF4-FFF2-40B4-BE49-F238E27FC236}">
                  <a16:creationId xmlns:a16="http://schemas.microsoft.com/office/drawing/2014/main" id="{190C7992-9ED1-467C-A963-3F58FD3AAA4A}"/>
                </a:ext>
              </a:extLst>
            </p:cNvPr>
            <p:cNvSpPr/>
            <p:nvPr/>
          </p:nvSpPr>
          <p:spPr>
            <a:xfrm>
              <a:off x="1832343" y="3339863"/>
              <a:ext cx="95028" cy="8458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32" name="Овал 31">
              <a:extLst>
                <a:ext uri="{FF2B5EF4-FFF2-40B4-BE49-F238E27FC236}">
                  <a16:creationId xmlns:a16="http://schemas.microsoft.com/office/drawing/2014/main" id="{3808E648-8076-4A8E-B294-E08BBA06D694}"/>
                </a:ext>
              </a:extLst>
            </p:cNvPr>
            <p:cNvSpPr/>
            <p:nvPr/>
          </p:nvSpPr>
          <p:spPr>
            <a:xfrm>
              <a:off x="1974885" y="3652537"/>
              <a:ext cx="95028" cy="84586"/>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E9AABE06-825A-4472-8B04-81F20CE69CC9}"/>
                </a:ext>
              </a:extLst>
            </p:cNvPr>
            <p:cNvSpPr/>
            <p:nvPr/>
          </p:nvSpPr>
          <p:spPr>
            <a:xfrm>
              <a:off x="2196614" y="5428979"/>
              <a:ext cx="95028" cy="84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99A20400-AD63-4D71-ADDF-E832DE89FD4E}"/>
                </a:ext>
              </a:extLst>
            </p:cNvPr>
            <p:cNvSpPr/>
            <p:nvPr/>
          </p:nvSpPr>
          <p:spPr>
            <a:xfrm>
              <a:off x="2291642" y="5695625"/>
              <a:ext cx="95028" cy="84586"/>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a:extLst>
                <a:ext uri="{FF2B5EF4-FFF2-40B4-BE49-F238E27FC236}">
                  <a16:creationId xmlns:a16="http://schemas.microsoft.com/office/drawing/2014/main" id="{5EFF3091-75C6-4A0E-AB58-88590E0BB9BD}"/>
                </a:ext>
              </a:extLst>
            </p:cNvPr>
            <p:cNvSpPr/>
            <p:nvPr/>
          </p:nvSpPr>
          <p:spPr>
            <a:xfrm>
              <a:off x="1832343" y="5611039"/>
              <a:ext cx="95028" cy="8458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36" name="Овал 35">
              <a:extLst>
                <a:ext uri="{FF2B5EF4-FFF2-40B4-BE49-F238E27FC236}">
                  <a16:creationId xmlns:a16="http://schemas.microsoft.com/office/drawing/2014/main" id="{AEDAD5C5-EE5D-40E2-979C-89E4C562C635}"/>
                </a:ext>
              </a:extLst>
            </p:cNvPr>
            <p:cNvSpPr/>
            <p:nvPr/>
          </p:nvSpPr>
          <p:spPr>
            <a:xfrm>
              <a:off x="1974885" y="5923713"/>
              <a:ext cx="95028" cy="84586"/>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37" name="Диаграмма 36">
            <a:extLst>
              <a:ext uri="{FF2B5EF4-FFF2-40B4-BE49-F238E27FC236}">
                <a16:creationId xmlns:a16="http://schemas.microsoft.com/office/drawing/2014/main" id="{01E38633-0484-42DF-9065-25BEB0915DDE}"/>
              </a:ext>
            </a:extLst>
          </p:cNvPr>
          <p:cNvGraphicFramePr>
            <a:graphicFrameLocks/>
          </p:cNvGraphicFramePr>
          <p:nvPr>
            <p:extLst>
              <p:ext uri="{D42A27DB-BD31-4B8C-83A1-F6EECF244321}">
                <p14:modId xmlns:p14="http://schemas.microsoft.com/office/powerpoint/2010/main" val="1364344621"/>
              </p:ext>
            </p:extLst>
          </p:nvPr>
        </p:nvGraphicFramePr>
        <p:xfrm>
          <a:off x="4485849" y="543092"/>
          <a:ext cx="7698934" cy="28859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Диаграмма 38">
            <a:extLst>
              <a:ext uri="{FF2B5EF4-FFF2-40B4-BE49-F238E27FC236}">
                <a16:creationId xmlns:a16="http://schemas.microsoft.com/office/drawing/2014/main" id="{7E92F16B-9D27-4A72-9A5A-2EC09FBCCD12}"/>
              </a:ext>
            </a:extLst>
          </p:cNvPr>
          <p:cNvGraphicFramePr>
            <a:graphicFrameLocks/>
          </p:cNvGraphicFramePr>
          <p:nvPr>
            <p:extLst>
              <p:ext uri="{D42A27DB-BD31-4B8C-83A1-F6EECF244321}">
                <p14:modId xmlns:p14="http://schemas.microsoft.com/office/powerpoint/2010/main" val="1271267333"/>
              </p:ext>
            </p:extLst>
          </p:nvPr>
        </p:nvGraphicFramePr>
        <p:xfrm>
          <a:off x="4496591" y="3509035"/>
          <a:ext cx="7703742" cy="3348965"/>
        </p:xfrm>
        <a:graphic>
          <a:graphicData uri="http://schemas.openxmlformats.org/drawingml/2006/chart">
            <c:chart xmlns:c="http://schemas.openxmlformats.org/drawingml/2006/chart" xmlns:r="http://schemas.openxmlformats.org/officeDocument/2006/relationships" r:id="rId9"/>
          </a:graphicData>
        </a:graphic>
      </p:graphicFrame>
      <p:cxnSp>
        <p:nvCxnSpPr>
          <p:cNvPr id="40" name="Прямая соединительная линия 39">
            <a:extLst>
              <a:ext uri="{FF2B5EF4-FFF2-40B4-BE49-F238E27FC236}">
                <a16:creationId xmlns:a16="http://schemas.microsoft.com/office/drawing/2014/main" id="{EBBFDA50-9829-4635-9A68-FC06E6FBECFC}"/>
              </a:ext>
            </a:extLst>
          </p:cNvPr>
          <p:cNvCxnSpPr>
            <a:cxnSpLocks/>
          </p:cNvCxnSpPr>
          <p:nvPr/>
        </p:nvCxnSpPr>
        <p:spPr>
          <a:xfrm>
            <a:off x="7558391" y="1339068"/>
            <a:ext cx="0" cy="20642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97993407-B51D-463F-B6C4-0E6D61A01098}"/>
              </a:ext>
            </a:extLst>
          </p:cNvPr>
          <p:cNvCxnSpPr>
            <a:cxnSpLocks/>
          </p:cNvCxnSpPr>
          <p:nvPr/>
        </p:nvCxnSpPr>
        <p:spPr>
          <a:xfrm>
            <a:off x="7558391" y="4250258"/>
            <a:ext cx="0" cy="24629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881FDDEA-6C74-4131-8F29-59FE1F0D96D2}"/>
              </a:ext>
            </a:extLst>
          </p:cNvPr>
          <p:cNvCxnSpPr>
            <a:cxnSpLocks/>
          </p:cNvCxnSpPr>
          <p:nvPr/>
        </p:nvCxnSpPr>
        <p:spPr>
          <a:xfrm>
            <a:off x="6712571" y="1339068"/>
            <a:ext cx="0" cy="20642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898EB0C5-DD0B-402C-9D9F-AB0AB214A442}"/>
              </a:ext>
            </a:extLst>
          </p:cNvPr>
          <p:cNvCxnSpPr>
            <a:cxnSpLocks/>
          </p:cNvCxnSpPr>
          <p:nvPr/>
        </p:nvCxnSpPr>
        <p:spPr>
          <a:xfrm>
            <a:off x="8670911" y="1339068"/>
            <a:ext cx="0" cy="2064266"/>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A87D2620-ABF7-467B-8DA9-EA0B51F714E5}"/>
              </a:ext>
            </a:extLst>
          </p:cNvPr>
          <p:cNvCxnSpPr>
            <a:cxnSpLocks/>
          </p:cNvCxnSpPr>
          <p:nvPr/>
        </p:nvCxnSpPr>
        <p:spPr>
          <a:xfrm>
            <a:off x="6712571" y="4250258"/>
            <a:ext cx="0" cy="246296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5DCFEABA-4E03-4770-B698-ECF306A40A5C}"/>
              </a:ext>
            </a:extLst>
          </p:cNvPr>
          <p:cNvCxnSpPr>
            <a:cxnSpLocks/>
          </p:cNvCxnSpPr>
          <p:nvPr/>
        </p:nvCxnSpPr>
        <p:spPr>
          <a:xfrm>
            <a:off x="8449931" y="4250258"/>
            <a:ext cx="0" cy="2462962"/>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5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122465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1694B4CC-C7AE-4E85-8AA6-06B1F2B702CF}"/>
              </a:ext>
            </a:extLst>
          </p:cNvPr>
          <p:cNvSpPr txBox="1"/>
          <p:nvPr/>
        </p:nvSpPr>
        <p:spPr>
          <a:xfrm>
            <a:off x="7555" y="449196"/>
            <a:ext cx="12192000"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Conclusion</a:t>
            </a:r>
          </a:p>
        </p:txBody>
      </p:sp>
      <p:sp>
        <p:nvSpPr>
          <p:cNvPr id="4" name="TextBox 3">
            <a:extLst>
              <a:ext uri="{FF2B5EF4-FFF2-40B4-BE49-F238E27FC236}">
                <a16:creationId xmlns:a16="http://schemas.microsoft.com/office/drawing/2014/main" id="{36566D00-BB26-44C4-BD48-257854AD386B}"/>
              </a:ext>
            </a:extLst>
          </p:cNvPr>
          <p:cNvSpPr txBox="1"/>
          <p:nvPr/>
        </p:nvSpPr>
        <p:spPr>
          <a:xfrm>
            <a:off x="0" y="1450441"/>
            <a:ext cx="12191999" cy="4770537"/>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solidFill>
                  <a:schemeClr val="bg1"/>
                </a:solidFill>
                <a:latin typeface="Bahnschrift Light" panose="020B0502040204020203" pitchFamily="34" charset="0"/>
              </a:rPr>
              <a:t>The tropopause is sensitive to the event of sudden stratospheric warming, while a study of specific cases shows that there is a characteristic delay of about 10 days between the phenomenon of sudden stratospheric warming and the maximum decrease in the height of the tropopause.</a:t>
            </a:r>
          </a:p>
          <a:p>
            <a:pPr marL="285750" indent="-285750" algn="just">
              <a:buFont typeface="Arial" panose="020B0604020202020204" pitchFamily="34" charset="0"/>
              <a:buChar char="•"/>
            </a:pP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1600" dirty="0">
                <a:solidFill>
                  <a:schemeClr val="bg1"/>
                </a:solidFill>
                <a:latin typeface="Bahnschrift Light" panose="020B0502040204020203" pitchFamily="34" charset="0"/>
              </a:rPr>
              <a:t>The increase in the tropopause in January of the last decade at the </a:t>
            </a:r>
            <a:r>
              <a:rPr lang="en-US" sz="1600" dirty="0" err="1">
                <a:solidFill>
                  <a:schemeClr val="bg1"/>
                </a:solidFill>
                <a:latin typeface="Bahnschrift Light" panose="020B0502040204020203" pitchFamily="34" charset="0"/>
              </a:rPr>
              <a:t>Chersky</a:t>
            </a:r>
            <a:r>
              <a:rPr lang="en-US" sz="1600" dirty="0">
                <a:solidFill>
                  <a:schemeClr val="bg1"/>
                </a:solidFill>
                <a:latin typeface="Bahnschrift Light" panose="020B0502040204020203" pitchFamily="34" charset="0"/>
              </a:rPr>
              <a:t> and Dixon stations was caused by a decrease in the number of SSW during this period, nevertheless they took place, which is manifested in the behavior of the tropopause at the Cambridge Bay and </a:t>
            </a:r>
            <a:r>
              <a:rPr lang="en-US" sz="1600" dirty="0" err="1">
                <a:solidFill>
                  <a:schemeClr val="bg1"/>
                </a:solidFill>
                <a:latin typeface="Bahnschrift Light" panose="020B0502040204020203" pitchFamily="34" charset="0"/>
              </a:rPr>
              <a:t>Illocortoormiut</a:t>
            </a:r>
            <a:r>
              <a:rPr lang="en-US" sz="1600" dirty="0">
                <a:solidFill>
                  <a:schemeClr val="bg1"/>
                </a:solidFill>
                <a:latin typeface="Bahnschrift Light" panose="020B0502040204020203" pitchFamily="34" charset="0"/>
              </a:rPr>
              <a:t> stations in the form of its slight sagging and lack of difference from the first decade respectively.</a:t>
            </a: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1600" dirty="0">
                <a:solidFill>
                  <a:schemeClr val="bg1"/>
                </a:solidFill>
                <a:latin typeface="Bahnschrift Light" panose="020B0502040204020203" pitchFamily="34" charset="0"/>
              </a:rPr>
              <a:t>In February, in the period 2010-2019, there were no significant differences from the period 2000-2009, which was probably caused by approximately the same number and intensity of SSW event in this month for both decades. Only a relatively high tropopause at the beginning of the month in the second decade at the points of </a:t>
            </a:r>
            <a:r>
              <a:rPr lang="en-US" sz="1600" dirty="0" err="1">
                <a:solidFill>
                  <a:schemeClr val="bg1"/>
                </a:solidFill>
                <a:latin typeface="Bahnschrift Light" panose="020B0502040204020203" pitchFamily="34" charset="0"/>
              </a:rPr>
              <a:t>Chersky</a:t>
            </a:r>
            <a:r>
              <a:rPr lang="en-US" sz="1600" dirty="0">
                <a:solidFill>
                  <a:schemeClr val="bg1"/>
                </a:solidFill>
                <a:latin typeface="Bahnschrift Light" panose="020B0502040204020203" pitchFamily="34" charset="0"/>
              </a:rPr>
              <a:t>, Dixon and </a:t>
            </a:r>
            <a:r>
              <a:rPr lang="en-US" sz="1600" dirty="0" err="1">
                <a:solidFill>
                  <a:schemeClr val="bg1"/>
                </a:solidFill>
                <a:latin typeface="Bahnschrift Light" panose="020B0502040204020203" pitchFamily="34" charset="0"/>
              </a:rPr>
              <a:t>Illocortoormiut</a:t>
            </a:r>
            <a:r>
              <a:rPr lang="en-US" sz="1600" dirty="0">
                <a:solidFill>
                  <a:schemeClr val="bg1"/>
                </a:solidFill>
                <a:latin typeface="Bahnschrift Light" panose="020B0502040204020203" pitchFamily="34" charset="0"/>
              </a:rPr>
              <a:t> should be caused by the influence of powerful and occurred on approximately the same dates of the SSW in the second half of January of the first decade.</a:t>
            </a: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1600" dirty="0">
                <a:solidFill>
                  <a:schemeClr val="bg1"/>
                </a:solidFill>
                <a:latin typeface="Bahnschrift Light" panose="020B0502040204020203" pitchFamily="34" charset="0"/>
              </a:rPr>
              <a:t>As for March of the second decade, the influence of a large number of SSW compared to the first decade and their strength had a significant impact on the position of the tropopause. In the </a:t>
            </a:r>
            <a:r>
              <a:rPr lang="en-US" sz="1600" dirty="0" err="1">
                <a:solidFill>
                  <a:schemeClr val="bg1"/>
                </a:solidFill>
                <a:latin typeface="Bahnschrift Light" panose="020B0502040204020203" pitchFamily="34" charset="0"/>
              </a:rPr>
              <a:t>Chersky</a:t>
            </a:r>
            <a:r>
              <a:rPr lang="en-US" sz="1600" dirty="0">
                <a:solidFill>
                  <a:schemeClr val="bg1"/>
                </a:solidFill>
                <a:latin typeface="Bahnschrift Light" panose="020B0502040204020203" pitchFamily="34" charset="0"/>
              </a:rPr>
              <a:t>, the differences are not so noticeable, but nevertheless there is a drop in the middle of the month. At the </a:t>
            </a:r>
            <a:r>
              <a:rPr lang="en-US" sz="1600" dirty="0" err="1">
                <a:solidFill>
                  <a:schemeClr val="bg1"/>
                </a:solidFill>
                <a:latin typeface="Bahnschrift Light" panose="020B0502040204020203" pitchFamily="34" charset="0"/>
              </a:rPr>
              <a:t>Illocortoormiut</a:t>
            </a:r>
            <a:r>
              <a:rPr lang="en-US" sz="1600" dirty="0">
                <a:solidFill>
                  <a:schemeClr val="bg1"/>
                </a:solidFill>
                <a:latin typeface="Bahnschrift Light" panose="020B0502040204020203" pitchFamily="34" charset="0"/>
              </a:rPr>
              <a:t> station, it can be seen that the tropopause behaved in a “typical” way and sagged. However, it has become higher at Dixon and Cambridge Bay points, especially in the latter</a:t>
            </a:r>
            <a:r>
              <a:rPr lang="ru-RU" sz="1600" dirty="0">
                <a:solidFill>
                  <a:schemeClr val="bg1"/>
                </a:solidFill>
                <a:latin typeface="Bahnschrift Light" panose="020B0502040204020203" pitchFamily="34" charset="0"/>
              </a:rPr>
              <a:t>.</a:t>
            </a:r>
          </a:p>
        </p:txBody>
      </p:sp>
      <p:sp>
        <p:nvSpPr>
          <p:cNvPr id="47" name="TextBox 46">
            <a:extLst>
              <a:ext uri="{FF2B5EF4-FFF2-40B4-BE49-F238E27FC236}">
                <a16:creationId xmlns:a16="http://schemas.microsoft.com/office/drawing/2014/main" id="{F302685E-D003-4D5A-963B-FABA0AD2C2D7}"/>
              </a:ext>
            </a:extLst>
          </p:cNvPr>
          <p:cNvSpPr txBox="1"/>
          <p:nvPr/>
        </p:nvSpPr>
        <p:spPr>
          <a:xfrm>
            <a:off x="7555" y="-1011746"/>
            <a:ext cx="12184444" cy="923330"/>
          </a:xfrm>
          <a:prstGeom prst="rect">
            <a:avLst/>
          </a:prstGeom>
          <a:noFill/>
        </p:spPr>
        <p:txBody>
          <a:bodyPr wrap="square" rtlCol="0">
            <a:spAutoFit/>
          </a:bodyPr>
          <a:lstStyle/>
          <a:p>
            <a:pPr algn="ctr"/>
            <a:r>
              <a:rPr lang="ru-RU" sz="5400" dirty="0">
                <a:solidFill>
                  <a:schemeClr val="bg1"/>
                </a:solidFill>
                <a:latin typeface="Arial Black" panose="020B0A04020102020204" pitchFamily="34" charset="0"/>
              </a:rPr>
              <a:t>СПАСИБО ЗА ВНИМАНИЕ</a:t>
            </a:r>
          </a:p>
        </p:txBody>
      </p:sp>
      <p:sp>
        <p:nvSpPr>
          <p:cNvPr id="7" name="TextBox 6">
            <a:extLst>
              <a:ext uri="{FF2B5EF4-FFF2-40B4-BE49-F238E27FC236}">
                <a16:creationId xmlns:a16="http://schemas.microsoft.com/office/drawing/2014/main" id="{9E22E9DF-2504-4745-9043-F299996493BA}"/>
              </a:ext>
            </a:extLst>
          </p:cNvPr>
          <p:cNvSpPr txBox="1"/>
          <p:nvPr/>
        </p:nvSpPr>
        <p:spPr>
          <a:xfrm>
            <a:off x="7555" y="7890102"/>
            <a:ext cx="12184444" cy="1754326"/>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THANK YOU FOR YOUR ATTENTION</a:t>
            </a:r>
            <a:endParaRPr lang="ru-RU" sz="5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56967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7765286"/>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TextBox 48">
            <a:extLst>
              <a:ext uri="{FF2B5EF4-FFF2-40B4-BE49-F238E27FC236}">
                <a16:creationId xmlns:a16="http://schemas.microsoft.com/office/drawing/2014/main" id="{70098747-F13E-4C3E-8CD8-C2FD846E2CA4}"/>
              </a:ext>
            </a:extLst>
          </p:cNvPr>
          <p:cNvSpPr txBox="1"/>
          <p:nvPr/>
        </p:nvSpPr>
        <p:spPr>
          <a:xfrm>
            <a:off x="6912143" y="7154507"/>
            <a:ext cx="2159566" cy="400110"/>
          </a:xfrm>
          <a:prstGeom prst="rect">
            <a:avLst/>
          </a:prstGeom>
          <a:noFill/>
        </p:spPr>
        <p:txBody>
          <a:bodyPr wrap="none" rtlCol="0">
            <a:spAutoFit/>
          </a:bodyPr>
          <a:lstStyle/>
          <a:p>
            <a:pPr algn="ctr"/>
            <a:r>
              <a:rPr lang="ru-RU" sz="2000" dirty="0">
                <a:solidFill>
                  <a:schemeClr val="bg1"/>
                </a:solidFill>
                <a:latin typeface="Arial Black" panose="020B0A04020102020204" pitchFamily="34" charset="0"/>
              </a:rPr>
              <a:t>РЕЗУЛЬТАТЫ</a:t>
            </a:r>
          </a:p>
        </p:txBody>
      </p:sp>
      <p:grpSp>
        <p:nvGrpSpPr>
          <p:cNvPr id="57" name="Группа 56">
            <a:extLst>
              <a:ext uri="{FF2B5EF4-FFF2-40B4-BE49-F238E27FC236}">
                <a16:creationId xmlns:a16="http://schemas.microsoft.com/office/drawing/2014/main" id="{A7D54484-3AE7-4C9B-8560-BF75752EBF54}"/>
              </a:ext>
            </a:extLst>
          </p:cNvPr>
          <p:cNvGrpSpPr/>
          <p:nvPr/>
        </p:nvGrpSpPr>
        <p:grpSpPr>
          <a:xfrm>
            <a:off x="4503978" y="7543800"/>
            <a:ext cx="7908655" cy="6420191"/>
            <a:chOff x="3905817" y="-47434"/>
            <a:chExt cx="8506818" cy="6905776"/>
          </a:xfrm>
        </p:grpSpPr>
        <p:grpSp>
          <p:nvGrpSpPr>
            <p:cNvPr id="44" name="Группа 43">
              <a:extLst>
                <a:ext uri="{FF2B5EF4-FFF2-40B4-BE49-F238E27FC236}">
                  <a16:creationId xmlns:a16="http://schemas.microsoft.com/office/drawing/2014/main" id="{320238A3-4845-4540-8964-616A0ED62A06}"/>
                </a:ext>
              </a:extLst>
            </p:cNvPr>
            <p:cNvGrpSpPr/>
            <p:nvPr/>
          </p:nvGrpSpPr>
          <p:grpSpPr>
            <a:xfrm>
              <a:off x="3905817" y="-47434"/>
              <a:ext cx="8506818" cy="6905776"/>
              <a:chOff x="3905817" y="-47434"/>
              <a:chExt cx="8506818" cy="6905776"/>
            </a:xfrm>
          </p:grpSpPr>
          <p:grpSp>
            <p:nvGrpSpPr>
              <p:cNvPr id="30" name="Группа 29">
                <a:extLst>
                  <a:ext uri="{FF2B5EF4-FFF2-40B4-BE49-F238E27FC236}">
                    <a16:creationId xmlns:a16="http://schemas.microsoft.com/office/drawing/2014/main" id="{38A80655-8449-4E0D-8A9B-A76B816C7538}"/>
                  </a:ext>
                </a:extLst>
              </p:cNvPr>
              <p:cNvGrpSpPr/>
              <p:nvPr/>
            </p:nvGrpSpPr>
            <p:grpSpPr>
              <a:xfrm>
                <a:off x="3905817" y="-47434"/>
                <a:ext cx="8506818" cy="6905776"/>
                <a:chOff x="3905817" y="-47434"/>
                <a:chExt cx="8506818" cy="6905776"/>
              </a:xfrm>
            </p:grpSpPr>
            <p:grpSp>
              <p:nvGrpSpPr>
                <p:cNvPr id="24" name="Группа 23">
                  <a:extLst>
                    <a:ext uri="{FF2B5EF4-FFF2-40B4-BE49-F238E27FC236}">
                      <a16:creationId xmlns:a16="http://schemas.microsoft.com/office/drawing/2014/main" id="{CDDCFF5D-0182-4F2E-A999-59F17AE97F4A}"/>
                    </a:ext>
                  </a:extLst>
                </p:cNvPr>
                <p:cNvGrpSpPr/>
                <p:nvPr/>
              </p:nvGrpSpPr>
              <p:grpSpPr>
                <a:xfrm>
                  <a:off x="3905817" y="-4940"/>
                  <a:ext cx="8506818" cy="6863282"/>
                  <a:chOff x="3905817" y="-4940"/>
                  <a:chExt cx="8506818" cy="6863282"/>
                </a:xfrm>
              </p:grpSpPr>
              <p:grpSp>
                <p:nvGrpSpPr>
                  <p:cNvPr id="22" name="Группа 21">
                    <a:extLst>
                      <a:ext uri="{FF2B5EF4-FFF2-40B4-BE49-F238E27FC236}">
                        <a16:creationId xmlns:a16="http://schemas.microsoft.com/office/drawing/2014/main" id="{9E3517B7-36D2-4625-9C8D-4D4E7312A539}"/>
                      </a:ext>
                    </a:extLst>
                  </p:cNvPr>
                  <p:cNvGrpSpPr/>
                  <p:nvPr/>
                </p:nvGrpSpPr>
                <p:grpSpPr>
                  <a:xfrm>
                    <a:off x="3905817" y="-4940"/>
                    <a:ext cx="8506818" cy="6863282"/>
                    <a:chOff x="3685182" y="0"/>
                    <a:chExt cx="8506818" cy="6863282"/>
                  </a:xfrm>
                </p:grpSpPr>
                <p:pic>
                  <p:nvPicPr>
                    <p:cNvPr id="15" name="Рисунок 14">
                      <a:extLst>
                        <a:ext uri="{FF2B5EF4-FFF2-40B4-BE49-F238E27FC236}">
                          <a16:creationId xmlns:a16="http://schemas.microsoft.com/office/drawing/2014/main" id="{E85C879E-A401-4E8D-B622-072C2331D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182" y="3424757"/>
                      <a:ext cx="8506818" cy="3438525"/>
                    </a:xfrm>
                    <a:prstGeom prst="rect">
                      <a:avLst/>
                    </a:prstGeom>
                  </p:spPr>
                </p:pic>
                <p:pic>
                  <p:nvPicPr>
                    <p:cNvPr id="20" name="Рисунок 19">
                      <a:extLst>
                        <a:ext uri="{FF2B5EF4-FFF2-40B4-BE49-F238E27FC236}">
                          <a16:creationId xmlns:a16="http://schemas.microsoft.com/office/drawing/2014/main" id="{627E4E15-4241-4C2D-BE75-C82058F10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182" y="0"/>
                      <a:ext cx="8506818" cy="3438525"/>
                    </a:xfrm>
                    <a:prstGeom prst="rect">
                      <a:avLst/>
                    </a:prstGeom>
                  </p:spPr>
                </p:pic>
              </p:grpSp>
              <p:sp>
                <p:nvSpPr>
                  <p:cNvPr id="23" name="Прямоугольник 22">
                    <a:extLst>
                      <a:ext uri="{FF2B5EF4-FFF2-40B4-BE49-F238E27FC236}">
                        <a16:creationId xmlns:a16="http://schemas.microsoft.com/office/drawing/2014/main" id="{C025EC6F-119E-4D99-91B3-2ABC6882E5C3}"/>
                      </a:ext>
                    </a:extLst>
                  </p:cNvPr>
                  <p:cNvSpPr/>
                  <p:nvPr/>
                </p:nvSpPr>
                <p:spPr>
                  <a:xfrm>
                    <a:off x="3916900" y="-1"/>
                    <a:ext cx="226475"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Прямоугольник 70">
                    <a:extLst>
                      <a:ext uri="{FF2B5EF4-FFF2-40B4-BE49-F238E27FC236}">
                        <a16:creationId xmlns:a16="http://schemas.microsoft.com/office/drawing/2014/main" id="{0A3B7977-94F4-471E-B931-574978C07FA9}"/>
                      </a:ext>
                    </a:extLst>
                  </p:cNvPr>
                  <p:cNvSpPr/>
                  <p:nvPr/>
                </p:nvSpPr>
                <p:spPr>
                  <a:xfrm>
                    <a:off x="7998365" y="0"/>
                    <a:ext cx="226475" cy="24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Прямоугольник 75">
                    <a:extLst>
                      <a:ext uri="{FF2B5EF4-FFF2-40B4-BE49-F238E27FC236}">
                        <a16:creationId xmlns:a16="http://schemas.microsoft.com/office/drawing/2014/main" id="{54EAA2B4-62AF-4C99-86AF-0848FDAC3A13}"/>
                      </a:ext>
                    </a:extLst>
                  </p:cNvPr>
                  <p:cNvSpPr/>
                  <p:nvPr/>
                </p:nvSpPr>
                <p:spPr>
                  <a:xfrm>
                    <a:off x="8132494" y="3447504"/>
                    <a:ext cx="226475" cy="20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Прямоугольник 76">
                    <a:extLst>
                      <a:ext uri="{FF2B5EF4-FFF2-40B4-BE49-F238E27FC236}">
                        <a16:creationId xmlns:a16="http://schemas.microsoft.com/office/drawing/2014/main" id="{4D292AAA-41F0-4419-8252-6DF7C997AA6B}"/>
                      </a:ext>
                    </a:extLst>
                  </p:cNvPr>
                  <p:cNvSpPr/>
                  <p:nvPr/>
                </p:nvSpPr>
                <p:spPr>
                  <a:xfrm>
                    <a:off x="4028013" y="3463027"/>
                    <a:ext cx="226475" cy="20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5" name="TextBox 24">
                  <a:extLst>
                    <a:ext uri="{FF2B5EF4-FFF2-40B4-BE49-F238E27FC236}">
                      <a16:creationId xmlns:a16="http://schemas.microsoft.com/office/drawing/2014/main" id="{89FA9C21-987D-464F-975B-A2C94975C13E}"/>
                    </a:ext>
                  </a:extLst>
                </p:cNvPr>
                <p:cNvSpPr txBox="1"/>
                <p:nvPr/>
              </p:nvSpPr>
              <p:spPr>
                <a:xfrm>
                  <a:off x="3906695" y="-35958"/>
                  <a:ext cx="325730" cy="284777"/>
                </a:xfrm>
                <a:prstGeom prst="rect">
                  <a:avLst/>
                </a:prstGeom>
                <a:noFill/>
              </p:spPr>
              <p:txBody>
                <a:bodyPr wrap="square" rtlCol="0">
                  <a:spAutoFit/>
                </a:bodyPr>
                <a:lstStyle/>
                <a:p>
                  <a:r>
                    <a:rPr lang="ru-RU" sz="1100" dirty="0"/>
                    <a:t>а)</a:t>
                  </a:r>
                </a:p>
              </p:txBody>
            </p:sp>
            <p:sp>
              <p:nvSpPr>
                <p:cNvPr id="80" name="TextBox 79">
                  <a:extLst>
                    <a:ext uri="{FF2B5EF4-FFF2-40B4-BE49-F238E27FC236}">
                      <a16:creationId xmlns:a16="http://schemas.microsoft.com/office/drawing/2014/main" id="{3C7DF130-2352-429F-B414-F04D54D5BDFF}"/>
                    </a:ext>
                  </a:extLst>
                </p:cNvPr>
                <p:cNvSpPr txBox="1"/>
                <p:nvPr/>
              </p:nvSpPr>
              <p:spPr>
                <a:xfrm>
                  <a:off x="7907464" y="-47434"/>
                  <a:ext cx="330145" cy="284777"/>
                </a:xfrm>
                <a:prstGeom prst="rect">
                  <a:avLst/>
                </a:prstGeom>
                <a:noFill/>
              </p:spPr>
              <p:txBody>
                <a:bodyPr wrap="none" rtlCol="0">
                  <a:spAutoFit/>
                </a:bodyPr>
                <a:lstStyle/>
                <a:p>
                  <a:r>
                    <a:rPr lang="ru-RU" sz="1100" dirty="0"/>
                    <a:t>б)</a:t>
                  </a:r>
                </a:p>
              </p:txBody>
            </p:sp>
            <p:sp>
              <p:nvSpPr>
                <p:cNvPr id="81" name="TextBox 80">
                  <a:extLst>
                    <a:ext uri="{FF2B5EF4-FFF2-40B4-BE49-F238E27FC236}">
                      <a16:creationId xmlns:a16="http://schemas.microsoft.com/office/drawing/2014/main" id="{0A59A7C8-BCDF-4B32-A17B-B3865F6FEE55}"/>
                    </a:ext>
                  </a:extLst>
                </p:cNvPr>
                <p:cNvSpPr txBox="1"/>
                <p:nvPr/>
              </p:nvSpPr>
              <p:spPr>
                <a:xfrm>
                  <a:off x="3906695" y="3347139"/>
                  <a:ext cx="321422" cy="284777"/>
                </a:xfrm>
                <a:prstGeom prst="rect">
                  <a:avLst/>
                </a:prstGeom>
                <a:noFill/>
              </p:spPr>
              <p:txBody>
                <a:bodyPr wrap="none" rtlCol="0">
                  <a:spAutoFit/>
                </a:bodyPr>
                <a:lstStyle/>
                <a:p>
                  <a:r>
                    <a:rPr lang="ru-RU" sz="1100" dirty="0"/>
                    <a:t>в)</a:t>
                  </a:r>
                </a:p>
              </p:txBody>
            </p:sp>
            <p:sp>
              <p:nvSpPr>
                <p:cNvPr id="82" name="TextBox 81">
                  <a:extLst>
                    <a:ext uri="{FF2B5EF4-FFF2-40B4-BE49-F238E27FC236}">
                      <a16:creationId xmlns:a16="http://schemas.microsoft.com/office/drawing/2014/main" id="{14FD5C2B-B8FF-4058-A20A-9F0D524FA1B5}"/>
                    </a:ext>
                  </a:extLst>
                </p:cNvPr>
                <p:cNvSpPr txBox="1"/>
                <p:nvPr/>
              </p:nvSpPr>
              <p:spPr>
                <a:xfrm>
                  <a:off x="7998365" y="3356928"/>
                  <a:ext cx="300482" cy="284777"/>
                </a:xfrm>
                <a:prstGeom prst="rect">
                  <a:avLst/>
                </a:prstGeom>
                <a:noFill/>
              </p:spPr>
              <p:txBody>
                <a:bodyPr wrap="none" rtlCol="0">
                  <a:spAutoFit/>
                </a:bodyPr>
                <a:lstStyle/>
                <a:p>
                  <a:r>
                    <a:rPr lang="ru-RU" sz="1100" dirty="0"/>
                    <a:t>г)</a:t>
                  </a:r>
                </a:p>
              </p:txBody>
            </p:sp>
            <p:sp>
              <p:nvSpPr>
                <p:cNvPr id="28" name="Прямоугольник 27">
                  <a:extLst>
                    <a:ext uri="{FF2B5EF4-FFF2-40B4-BE49-F238E27FC236}">
                      <a16:creationId xmlns:a16="http://schemas.microsoft.com/office/drawing/2014/main" id="{6AF9F6CF-6EEB-41A5-B22D-869512F40CD9}"/>
                    </a:ext>
                  </a:extLst>
                </p:cNvPr>
                <p:cNvSpPr/>
                <p:nvPr/>
              </p:nvSpPr>
              <p:spPr>
                <a:xfrm>
                  <a:off x="4600575" y="3447504"/>
                  <a:ext cx="2838450" cy="17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85">
                  <a:extLst>
                    <a:ext uri="{FF2B5EF4-FFF2-40B4-BE49-F238E27FC236}">
                      <a16:creationId xmlns:a16="http://schemas.microsoft.com/office/drawing/2014/main" id="{2500CF88-B60A-4A40-9E9F-9EF22E5D2E07}"/>
                    </a:ext>
                  </a:extLst>
                </p:cNvPr>
                <p:cNvSpPr/>
                <p:nvPr/>
              </p:nvSpPr>
              <p:spPr>
                <a:xfrm>
                  <a:off x="8697192" y="-5704"/>
                  <a:ext cx="2647950" cy="20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a:extLst>
                    <a:ext uri="{FF2B5EF4-FFF2-40B4-BE49-F238E27FC236}">
                      <a16:creationId xmlns:a16="http://schemas.microsoft.com/office/drawing/2014/main" id="{D7C8F9D5-04C9-45D8-9772-63E5DF4FA7CC}"/>
                    </a:ext>
                  </a:extLst>
                </p:cNvPr>
                <p:cNvSpPr/>
                <p:nvPr/>
              </p:nvSpPr>
              <p:spPr>
                <a:xfrm>
                  <a:off x="8697192" y="3447504"/>
                  <a:ext cx="2838450" cy="17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рямоугольник 115">
                  <a:extLst>
                    <a:ext uri="{FF2B5EF4-FFF2-40B4-BE49-F238E27FC236}">
                      <a16:creationId xmlns:a16="http://schemas.microsoft.com/office/drawing/2014/main" id="{CE9037C0-4B57-458F-B2DE-C5FB5CDFA08C}"/>
                    </a:ext>
                  </a:extLst>
                </p:cNvPr>
                <p:cNvSpPr/>
                <p:nvPr/>
              </p:nvSpPr>
              <p:spPr>
                <a:xfrm>
                  <a:off x="4695825" y="-5704"/>
                  <a:ext cx="2647950" cy="20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TextBox 30">
                <a:extLst>
                  <a:ext uri="{FF2B5EF4-FFF2-40B4-BE49-F238E27FC236}">
                    <a16:creationId xmlns:a16="http://schemas.microsoft.com/office/drawing/2014/main" id="{269DD67D-9F2B-4CC6-908C-9C64042333C1}"/>
                  </a:ext>
                </a:extLst>
              </p:cNvPr>
              <p:cNvSpPr txBox="1"/>
              <p:nvPr/>
            </p:nvSpPr>
            <p:spPr>
              <a:xfrm>
                <a:off x="4232426" y="-20290"/>
                <a:ext cx="3690929" cy="251273"/>
              </a:xfrm>
              <a:prstGeom prst="rect">
                <a:avLst/>
              </a:prstGeom>
              <a:noFill/>
            </p:spPr>
            <p:txBody>
              <a:bodyPr wrap="none" rtlCol="0">
                <a:spAutoFit/>
              </a:bodyPr>
              <a:lstStyle/>
              <a:p>
                <a:r>
                  <a:rPr lang="ru-RU" sz="900" b="1" dirty="0">
                    <a:latin typeface="Arial Black" panose="020B0A04020102020204" pitchFamily="34" charset="0"/>
                  </a:rPr>
                  <a:t>Зонально усредненная температура (</a:t>
                </a:r>
                <a:r>
                  <a:rPr lang="en-US" sz="900" b="1" dirty="0">
                    <a:latin typeface="Arial Black" panose="020B0A04020102020204" pitchFamily="34" charset="0"/>
                  </a:rPr>
                  <a:t>K)</a:t>
                </a:r>
                <a:r>
                  <a:rPr lang="ru-RU" sz="900" b="1" dirty="0">
                    <a:latin typeface="Arial Black" panose="020B0A04020102020204" pitchFamily="34" charset="0"/>
                  </a:rPr>
                  <a:t> на 30 км</a:t>
                </a:r>
              </a:p>
            </p:txBody>
          </p:sp>
          <p:sp>
            <p:nvSpPr>
              <p:cNvPr id="117" name="TextBox 116">
                <a:extLst>
                  <a:ext uri="{FF2B5EF4-FFF2-40B4-BE49-F238E27FC236}">
                    <a16:creationId xmlns:a16="http://schemas.microsoft.com/office/drawing/2014/main" id="{87F05916-2E93-416E-AA9A-7A9F2C4A8787}"/>
                  </a:ext>
                </a:extLst>
              </p:cNvPr>
              <p:cNvSpPr txBox="1"/>
              <p:nvPr/>
            </p:nvSpPr>
            <p:spPr>
              <a:xfrm>
                <a:off x="8338474" y="-21619"/>
                <a:ext cx="3690929" cy="251273"/>
              </a:xfrm>
              <a:prstGeom prst="rect">
                <a:avLst/>
              </a:prstGeom>
              <a:noFill/>
            </p:spPr>
            <p:txBody>
              <a:bodyPr wrap="none" rtlCol="0">
                <a:spAutoFit/>
              </a:bodyPr>
              <a:lstStyle/>
              <a:p>
                <a:r>
                  <a:rPr lang="ru-RU" sz="900" b="1" dirty="0">
                    <a:latin typeface="Arial Black" panose="020B0A04020102020204" pitchFamily="34" charset="0"/>
                  </a:rPr>
                  <a:t>Зонально усредненная температура (</a:t>
                </a:r>
                <a:r>
                  <a:rPr lang="en-US" sz="900" b="1" dirty="0">
                    <a:latin typeface="Arial Black" panose="020B0A04020102020204" pitchFamily="34" charset="0"/>
                  </a:rPr>
                  <a:t>K)</a:t>
                </a:r>
                <a:r>
                  <a:rPr lang="ru-RU" sz="900" b="1" dirty="0">
                    <a:latin typeface="Arial Black" panose="020B0A04020102020204" pitchFamily="34" charset="0"/>
                  </a:rPr>
                  <a:t> на 30 км</a:t>
                </a:r>
              </a:p>
            </p:txBody>
          </p:sp>
          <p:sp>
            <p:nvSpPr>
              <p:cNvPr id="32" name="TextBox 31">
                <a:extLst>
                  <a:ext uri="{FF2B5EF4-FFF2-40B4-BE49-F238E27FC236}">
                    <a16:creationId xmlns:a16="http://schemas.microsoft.com/office/drawing/2014/main" id="{AB27E4D9-753D-4D36-91C4-0DFF0406A141}"/>
                  </a:ext>
                </a:extLst>
              </p:cNvPr>
              <p:cNvSpPr txBox="1"/>
              <p:nvPr/>
            </p:nvSpPr>
            <p:spPr>
              <a:xfrm>
                <a:off x="4100605" y="3399389"/>
                <a:ext cx="4024216" cy="234522"/>
              </a:xfrm>
              <a:prstGeom prst="rect">
                <a:avLst/>
              </a:prstGeom>
              <a:noFill/>
            </p:spPr>
            <p:txBody>
              <a:bodyPr wrap="none" rtlCol="0">
                <a:spAutoFit/>
              </a:bodyPr>
              <a:lstStyle/>
              <a:p>
                <a:r>
                  <a:rPr lang="ru-RU" sz="800" b="1" dirty="0">
                    <a:latin typeface="Arial Black" panose="020B0A04020102020204" pitchFamily="34" charset="0"/>
                  </a:rPr>
                  <a:t>Зонально усредненная </a:t>
                </a:r>
                <a:r>
                  <a:rPr lang="en-US" sz="800" b="1" dirty="0">
                    <a:latin typeface="Arial Black" panose="020B0A04020102020204" pitchFamily="34" charset="0"/>
                  </a:rPr>
                  <a:t>U – </a:t>
                </a:r>
                <a:r>
                  <a:rPr lang="ru-RU" sz="800" b="1" dirty="0">
                    <a:latin typeface="Arial Black" panose="020B0A04020102020204" pitchFamily="34" charset="0"/>
                  </a:rPr>
                  <a:t>компонента ветра (м/с) на 45 км </a:t>
                </a:r>
              </a:p>
            </p:txBody>
          </p:sp>
          <p:sp>
            <p:nvSpPr>
              <p:cNvPr id="118" name="TextBox 117">
                <a:extLst>
                  <a:ext uri="{FF2B5EF4-FFF2-40B4-BE49-F238E27FC236}">
                    <a16:creationId xmlns:a16="http://schemas.microsoft.com/office/drawing/2014/main" id="{0A43C781-CA44-4443-B91C-2B25C79EF17F}"/>
                  </a:ext>
                </a:extLst>
              </p:cNvPr>
              <p:cNvSpPr txBox="1"/>
              <p:nvPr/>
            </p:nvSpPr>
            <p:spPr>
              <a:xfrm>
                <a:off x="8159226" y="3399389"/>
                <a:ext cx="4024216" cy="234522"/>
              </a:xfrm>
              <a:prstGeom prst="rect">
                <a:avLst/>
              </a:prstGeom>
              <a:noFill/>
            </p:spPr>
            <p:txBody>
              <a:bodyPr wrap="none" rtlCol="0">
                <a:spAutoFit/>
              </a:bodyPr>
              <a:lstStyle/>
              <a:p>
                <a:r>
                  <a:rPr lang="ru-RU" sz="800" b="1" dirty="0">
                    <a:latin typeface="Arial Black" panose="020B0A04020102020204" pitchFamily="34" charset="0"/>
                  </a:rPr>
                  <a:t>Зонально усредненная </a:t>
                </a:r>
                <a:r>
                  <a:rPr lang="en-US" sz="800" b="1" dirty="0">
                    <a:latin typeface="Arial Black" panose="020B0A04020102020204" pitchFamily="34" charset="0"/>
                  </a:rPr>
                  <a:t>U – </a:t>
                </a:r>
                <a:r>
                  <a:rPr lang="ru-RU" sz="800" b="1" dirty="0">
                    <a:latin typeface="Arial Black" panose="020B0A04020102020204" pitchFamily="34" charset="0"/>
                  </a:rPr>
                  <a:t>компонента ветра (м/с) на 45 км </a:t>
                </a:r>
              </a:p>
            </p:txBody>
          </p:sp>
        </p:grpSp>
        <p:cxnSp>
          <p:nvCxnSpPr>
            <p:cNvPr id="51" name="Прямая соединительная линия 50">
              <a:extLst>
                <a:ext uri="{FF2B5EF4-FFF2-40B4-BE49-F238E27FC236}">
                  <a16:creationId xmlns:a16="http://schemas.microsoft.com/office/drawing/2014/main" id="{1AE1D4FC-4895-456A-9B3A-655E83D6EFAE}"/>
                </a:ext>
              </a:extLst>
            </p:cNvPr>
            <p:cNvCxnSpPr>
              <a:cxnSpLocks/>
            </p:cNvCxnSpPr>
            <p:nvPr/>
          </p:nvCxnSpPr>
          <p:spPr>
            <a:xfrm>
              <a:off x="5067300" y="202256"/>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a:extLst>
                <a:ext uri="{FF2B5EF4-FFF2-40B4-BE49-F238E27FC236}">
                  <a16:creationId xmlns:a16="http://schemas.microsoft.com/office/drawing/2014/main" id="{F44CC2C4-15A7-4020-93FD-40CE0D07B59F}"/>
                </a:ext>
              </a:extLst>
            </p:cNvPr>
            <p:cNvCxnSpPr>
              <a:cxnSpLocks/>
            </p:cNvCxnSpPr>
            <p:nvPr/>
          </p:nvCxnSpPr>
          <p:spPr>
            <a:xfrm>
              <a:off x="5067300" y="3630221"/>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a:extLst>
                <a:ext uri="{FF2B5EF4-FFF2-40B4-BE49-F238E27FC236}">
                  <a16:creationId xmlns:a16="http://schemas.microsoft.com/office/drawing/2014/main" id="{26F11CAB-104E-4BCC-91AC-CD500FDACB92}"/>
                </a:ext>
              </a:extLst>
            </p:cNvPr>
            <p:cNvCxnSpPr>
              <a:cxnSpLocks/>
            </p:cNvCxnSpPr>
            <p:nvPr/>
          </p:nvCxnSpPr>
          <p:spPr>
            <a:xfrm>
              <a:off x="9144000" y="3630221"/>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a:extLst>
                <a:ext uri="{FF2B5EF4-FFF2-40B4-BE49-F238E27FC236}">
                  <a16:creationId xmlns:a16="http://schemas.microsoft.com/office/drawing/2014/main" id="{4E73F670-7B55-4DE3-98BA-5D8EAF01B44B}"/>
                </a:ext>
              </a:extLst>
            </p:cNvPr>
            <p:cNvCxnSpPr>
              <a:cxnSpLocks/>
            </p:cNvCxnSpPr>
            <p:nvPr/>
          </p:nvCxnSpPr>
          <p:spPr>
            <a:xfrm>
              <a:off x="9144000" y="20921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a:extLst>
                <a:ext uri="{FF2B5EF4-FFF2-40B4-BE49-F238E27FC236}">
                  <a16:creationId xmlns:a16="http://schemas.microsoft.com/office/drawing/2014/main" id="{2FF12C99-360E-45B0-B6DA-1454980BEA7B}"/>
                </a:ext>
              </a:extLst>
            </p:cNvPr>
            <p:cNvCxnSpPr>
              <a:cxnSpLocks/>
            </p:cNvCxnSpPr>
            <p:nvPr/>
          </p:nvCxnSpPr>
          <p:spPr>
            <a:xfrm>
              <a:off x="5768465" y="202256"/>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a:extLst>
                <a:ext uri="{FF2B5EF4-FFF2-40B4-BE49-F238E27FC236}">
                  <a16:creationId xmlns:a16="http://schemas.microsoft.com/office/drawing/2014/main" id="{3848F3C5-4959-409D-A010-2E463681D64C}"/>
                </a:ext>
              </a:extLst>
            </p:cNvPr>
            <p:cNvCxnSpPr>
              <a:cxnSpLocks/>
            </p:cNvCxnSpPr>
            <p:nvPr/>
          </p:nvCxnSpPr>
          <p:spPr>
            <a:xfrm>
              <a:off x="9860973" y="202256"/>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a:extLst>
                <a:ext uri="{FF2B5EF4-FFF2-40B4-BE49-F238E27FC236}">
                  <a16:creationId xmlns:a16="http://schemas.microsoft.com/office/drawing/2014/main" id="{80211322-496C-4320-A7FA-D14E92DD533C}"/>
                </a:ext>
              </a:extLst>
            </p:cNvPr>
            <p:cNvCxnSpPr>
              <a:cxnSpLocks/>
            </p:cNvCxnSpPr>
            <p:nvPr/>
          </p:nvCxnSpPr>
          <p:spPr>
            <a:xfrm>
              <a:off x="5768465" y="363022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a:extLst>
                <a:ext uri="{FF2B5EF4-FFF2-40B4-BE49-F238E27FC236}">
                  <a16:creationId xmlns:a16="http://schemas.microsoft.com/office/drawing/2014/main" id="{89C45BB3-8477-4D19-A7DC-6CFFF1E72D4A}"/>
                </a:ext>
              </a:extLst>
            </p:cNvPr>
            <p:cNvCxnSpPr>
              <a:cxnSpLocks/>
            </p:cNvCxnSpPr>
            <p:nvPr/>
          </p:nvCxnSpPr>
          <p:spPr>
            <a:xfrm>
              <a:off x="9860973" y="363022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a:extLst>
                <a:ext uri="{FF2B5EF4-FFF2-40B4-BE49-F238E27FC236}">
                  <a16:creationId xmlns:a16="http://schemas.microsoft.com/office/drawing/2014/main" id="{4A5965D0-2748-42B2-912E-5C0339263555}"/>
                </a:ext>
              </a:extLst>
            </p:cNvPr>
            <p:cNvCxnSpPr>
              <a:cxnSpLocks/>
            </p:cNvCxnSpPr>
            <p:nvPr/>
          </p:nvCxnSpPr>
          <p:spPr>
            <a:xfrm>
              <a:off x="6525289" y="202256"/>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a:extLst>
                <a:ext uri="{FF2B5EF4-FFF2-40B4-BE49-F238E27FC236}">
                  <a16:creationId xmlns:a16="http://schemas.microsoft.com/office/drawing/2014/main" id="{E21C3ACF-E2A1-4CF3-B234-B6453023ECE2}"/>
                </a:ext>
              </a:extLst>
            </p:cNvPr>
            <p:cNvCxnSpPr>
              <a:cxnSpLocks/>
            </p:cNvCxnSpPr>
            <p:nvPr/>
          </p:nvCxnSpPr>
          <p:spPr>
            <a:xfrm>
              <a:off x="6525289" y="3630221"/>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a:extLst>
                <a:ext uri="{FF2B5EF4-FFF2-40B4-BE49-F238E27FC236}">
                  <a16:creationId xmlns:a16="http://schemas.microsoft.com/office/drawing/2014/main" id="{AF49345F-25E6-4D5F-AC0A-41E2CAC08942}"/>
                </a:ext>
              </a:extLst>
            </p:cNvPr>
            <p:cNvCxnSpPr>
              <a:cxnSpLocks/>
            </p:cNvCxnSpPr>
            <p:nvPr/>
          </p:nvCxnSpPr>
          <p:spPr>
            <a:xfrm>
              <a:off x="10601989" y="3630221"/>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a:extLst>
                <a:ext uri="{FF2B5EF4-FFF2-40B4-BE49-F238E27FC236}">
                  <a16:creationId xmlns:a16="http://schemas.microsoft.com/office/drawing/2014/main" id="{E6C70B94-2BD3-404B-8FC1-6C25BF4E48C3}"/>
                </a:ext>
              </a:extLst>
            </p:cNvPr>
            <p:cNvCxnSpPr>
              <a:cxnSpLocks/>
            </p:cNvCxnSpPr>
            <p:nvPr/>
          </p:nvCxnSpPr>
          <p:spPr>
            <a:xfrm>
              <a:off x="10601989" y="20921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grpSp>
      <p:grpSp>
        <p:nvGrpSpPr>
          <p:cNvPr id="11" name="Группа 10">
            <a:extLst>
              <a:ext uri="{FF2B5EF4-FFF2-40B4-BE49-F238E27FC236}">
                <a16:creationId xmlns:a16="http://schemas.microsoft.com/office/drawing/2014/main" id="{49763E03-5B8E-432F-923C-94DE00EBBF46}"/>
              </a:ext>
            </a:extLst>
          </p:cNvPr>
          <p:cNvGrpSpPr/>
          <p:nvPr/>
        </p:nvGrpSpPr>
        <p:grpSpPr>
          <a:xfrm>
            <a:off x="-44891" y="7105650"/>
            <a:ext cx="4624170" cy="6858000"/>
            <a:chOff x="-44891" y="0"/>
            <a:chExt cx="4624170" cy="6858000"/>
          </a:xfrm>
        </p:grpSpPr>
        <p:pic>
          <p:nvPicPr>
            <p:cNvPr id="8" name="Рисунок 7">
              <a:extLst>
                <a:ext uri="{FF2B5EF4-FFF2-40B4-BE49-F238E27FC236}">
                  <a16:creationId xmlns:a16="http://schemas.microsoft.com/office/drawing/2014/main" id="{4F804CF8-3E1F-42D7-92E5-D454AEEE6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91" y="0"/>
              <a:ext cx="4624170" cy="6858000"/>
            </a:xfrm>
            <a:prstGeom prst="rect">
              <a:avLst/>
            </a:prstGeom>
          </p:spPr>
        </p:pic>
        <p:cxnSp>
          <p:nvCxnSpPr>
            <p:cNvPr id="10" name="Прямая соединительная линия 9">
              <a:extLst>
                <a:ext uri="{FF2B5EF4-FFF2-40B4-BE49-F238E27FC236}">
                  <a16:creationId xmlns:a16="http://schemas.microsoft.com/office/drawing/2014/main" id="{0FAE9AE4-21CB-4893-89C9-0D292C18D7E4}"/>
                </a:ext>
              </a:extLst>
            </p:cNvPr>
            <p:cNvCxnSpPr/>
            <p:nvPr/>
          </p:nvCxnSpPr>
          <p:spPr>
            <a:xfrm>
              <a:off x="1133475" y="238125"/>
              <a:ext cx="0" cy="62103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a:extLst>
                <a:ext uri="{FF2B5EF4-FFF2-40B4-BE49-F238E27FC236}">
                  <a16:creationId xmlns:a16="http://schemas.microsoft.com/office/drawing/2014/main" id="{810577EB-2960-4F4B-B3C8-111F643CB58B}"/>
                </a:ext>
              </a:extLst>
            </p:cNvPr>
            <p:cNvCxnSpPr/>
            <p:nvPr/>
          </p:nvCxnSpPr>
          <p:spPr>
            <a:xfrm>
              <a:off x="1924050" y="238125"/>
              <a:ext cx="0" cy="62103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a:extLst>
                <a:ext uri="{FF2B5EF4-FFF2-40B4-BE49-F238E27FC236}">
                  <a16:creationId xmlns:a16="http://schemas.microsoft.com/office/drawing/2014/main" id="{0E45CDBF-FC41-49AB-B6C9-E44ABD5B5365}"/>
                </a:ext>
              </a:extLst>
            </p:cNvPr>
            <p:cNvCxnSpPr/>
            <p:nvPr/>
          </p:nvCxnSpPr>
          <p:spPr>
            <a:xfrm>
              <a:off x="2790825" y="238125"/>
              <a:ext cx="0" cy="621030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1694B4CC-C7AE-4E85-8AA6-06B1F2B702CF}"/>
              </a:ext>
            </a:extLst>
          </p:cNvPr>
          <p:cNvSpPr txBox="1"/>
          <p:nvPr/>
        </p:nvSpPr>
        <p:spPr>
          <a:xfrm>
            <a:off x="7555" y="6989832"/>
            <a:ext cx="12192000" cy="707886"/>
          </a:xfrm>
          <a:prstGeom prst="rect">
            <a:avLst/>
          </a:prstGeom>
          <a:noFill/>
        </p:spPr>
        <p:txBody>
          <a:bodyPr wrap="square" rtlCol="0">
            <a:spAutoFit/>
          </a:bodyPr>
          <a:lstStyle/>
          <a:p>
            <a:pPr algn="ctr"/>
            <a:r>
              <a:rPr lang="ru-RU" sz="4000" dirty="0">
                <a:solidFill>
                  <a:schemeClr val="bg1"/>
                </a:solidFill>
                <a:latin typeface="Arial Black" panose="020B0A04020102020204" pitchFamily="34" charset="0"/>
              </a:rPr>
              <a:t>ЗАКЛЮЧЕНИЕ</a:t>
            </a:r>
          </a:p>
        </p:txBody>
      </p:sp>
      <p:sp>
        <p:nvSpPr>
          <p:cNvPr id="4" name="TextBox 3">
            <a:extLst>
              <a:ext uri="{FF2B5EF4-FFF2-40B4-BE49-F238E27FC236}">
                <a16:creationId xmlns:a16="http://schemas.microsoft.com/office/drawing/2014/main" id="{36566D00-BB26-44C4-BD48-257854AD386B}"/>
              </a:ext>
            </a:extLst>
          </p:cNvPr>
          <p:cNvSpPr txBox="1"/>
          <p:nvPr/>
        </p:nvSpPr>
        <p:spPr>
          <a:xfrm>
            <a:off x="0" y="7991077"/>
            <a:ext cx="12191999" cy="5078313"/>
          </a:xfrm>
          <a:prstGeom prst="rect">
            <a:avLst/>
          </a:prstGeom>
          <a:noFill/>
        </p:spPr>
        <p:txBody>
          <a:bodyPr wrap="square" rtlCol="0">
            <a:spAutoFit/>
          </a:bodyPr>
          <a:lstStyle/>
          <a:p>
            <a:pPr algn="just"/>
            <a:r>
              <a:rPr lang="ru-RU" sz="2000" dirty="0">
                <a:solidFill>
                  <a:schemeClr val="bg1"/>
                </a:solidFill>
                <a:latin typeface="Bahnschrift" panose="020B0502040204020203" pitchFamily="34" charset="0"/>
              </a:rPr>
              <a:t>Подводя итог проделанной работы, можно сделать следующие выводы:</a:t>
            </a:r>
          </a:p>
          <a:p>
            <a:pPr algn="just"/>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ru-RU" sz="1600" dirty="0">
                <a:solidFill>
                  <a:schemeClr val="bg1"/>
                </a:solidFill>
                <a:latin typeface="Bahnschrift Light" panose="020B0502040204020203" pitchFamily="34" charset="0"/>
              </a:rPr>
              <a:t>Тропопауза чувствительна к  воздействиям внезапных стратосферных потеплений</a:t>
            </a:r>
          </a:p>
          <a:p>
            <a:pPr marL="285750" indent="-285750" algn="just">
              <a:buFont typeface="Arial" panose="020B0604020202020204" pitchFamily="34" charset="0"/>
              <a:buChar char="•"/>
            </a:pP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ru-RU" sz="1600" dirty="0">
                <a:solidFill>
                  <a:schemeClr val="bg1"/>
                </a:solidFill>
                <a:latin typeface="Bahnschrift Light" panose="020B0502040204020203" pitchFamily="34" charset="0"/>
              </a:rPr>
              <a:t>Подъем тропопаузы в январе последнего десятилетия на станциях Черский и Диксон вызван уменьшением количества ВСП в этот период, тем не менее они имели место быть, что и проявляется в поведении тропопаузы на станциях </a:t>
            </a:r>
            <a:r>
              <a:rPr lang="ru-RU" sz="1600" dirty="0" err="1">
                <a:solidFill>
                  <a:schemeClr val="bg1"/>
                </a:solidFill>
                <a:latin typeface="Bahnschrift Light" panose="020B0502040204020203" pitchFamily="34" charset="0"/>
              </a:rPr>
              <a:t>Кеймбридж</a:t>
            </a:r>
            <a:r>
              <a:rPr lang="ru-RU" sz="1600" dirty="0">
                <a:solidFill>
                  <a:schemeClr val="bg1"/>
                </a:solidFill>
                <a:latin typeface="Bahnschrift Light" panose="020B0502040204020203" pitchFamily="34" charset="0"/>
              </a:rPr>
              <a:t>-Бей и </a:t>
            </a:r>
            <a:r>
              <a:rPr lang="ru-RU" sz="1600" dirty="0" err="1">
                <a:solidFill>
                  <a:schemeClr val="bg1"/>
                </a:solidFill>
                <a:latin typeface="Bahnschrift Light" panose="020B0502040204020203" pitchFamily="34" charset="0"/>
              </a:rPr>
              <a:t>Иллоккортоормиут</a:t>
            </a:r>
            <a:r>
              <a:rPr lang="ru-RU" sz="1600" dirty="0">
                <a:solidFill>
                  <a:schemeClr val="bg1"/>
                </a:solidFill>
                <a:latin typeface="Bahnschrift Light" panose="020B0502040204020203" pitchFamily="34" charset="0"/>
              </a:rPr>
              <a:t> в виде ее небольшого провисания и отсутствия разницы с первым десятилетием </a:t>
            </a:r>
            <a:r>
              <a:rPr lang="ru-RU" sz="1600" dirty="0" err="1">
                <a:solidFill>
                  <a:schemeClr val="bg1"/>
                </a:solidFill>
                <a:latin typeface="Bahnschrift Light" panose="020B0502040204020203" pitchFamily="34" charset="0"/>
              </a:rPr>
              <a:t>соотетственно</a:t>
            </a:r>
            <a:r>
              <a:rPr lang="ru-RU" sz="1600" dirty="0">
                <a:solidFill>
                  <a:schemeClr val="bg1"/>
                </a:solidFill>
                <a:latin typeface="Bahnschrift Light" panose="020B0502040204020203" pitchFamily="34" charset="0"/>
              </a:rPr>
              <a:t>.</a:t>
            </a:r>
          </a:p>
          <a:p>
            <a:pPr marL="285750" indent="-285750" algn="just">
              <a:buFont typeface="Arial" panose="020B0604020202020204" pitchFamily="34" charset="0"/>
              <a:buChar char="•"/>
            </a:pP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ru-RU" sz="1600" dirty="0">
                <a:solidFill>
                  <a:schemeClr val="bg1"/>
                </a:solidFill>
                <a:latin typeface="Bahnschrift Light" panose="020B0502040204020203" pitchFamily="34" charset="0"/>
              </a:rPr>
              <a:t>В феврале в период 2010-2019 годов существенных различий замечено не было, что вероятно было вызвано примерно одинаковым по количеству и интенсивности явлений ВСП в этом месяце за оба десятилетия. Лишь относительно высокая тропопауза в начале месяца в пунктах Черский, Диксон и </a:t>
            </a:r>
            <a:r>
              <a:rPr lang="ru-RU" sz="1600" dirty="0" err="1">
                <a:solidFill>
                  <a:schemeClr val="bg1"/>
                </a:solidFill>
                <a:latin typeface="Bahnschrift Light" panose="020B0502040204020203" pitchFamily="34" charset="0"/>
              </a:rPr>
              <a:t>Иллоккортоормиут</a:t>
            </a:r>
            <a:r>
              <a:rPr lang="ru-RU" sz="1600" dirty="0">
                <a:solidFill>
                  <a:schemeClr val="bg1"/>
                </a:solidFill>
                <a:latin typeface="Bahnschrift Light" panose="020B0502040204020203" pitchFamily="34" charset="0"/>
              </a:rPr>
              <a:t> должна быть вызвана влиянием мощных и случившихся примерно в одинаковые даты ВСП во второй половине января.</a:t>
            </a:r>
          </a:p>
          <a:p>
            <a:pPr marL="285750" indent="-285750" algn="just">
              <a:buFont typeface="Arial" panose="020B0604020202020204" pitchFamily="34" charset="0"/>
              <a:buChar char="•"/>
            </a:pPr>
            <a:endParaRPr lang="ru-RU" sz="16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ru-RU" sz="1600" dirty="0">
                <a:solidFill>
                  <a:schemeClr val="bg1"/>
                </a:solidFill>
                <a:latin typeface="Bahnschrift Light" panose="020B0502040204020203" pitchFamily="34" charset="0"/>
              </a:rPr>
              <a:t>Что касается марта второго десятилетия, то влияние большого, по сравнению с первым десятилетием, количества ВСП и их сила оказало существенное влияние на положение тропопаузы. В Черском различия не так заметны, но тем не менее наблюдается опускание в середине месяца. На станции </a:t>
            </a:r>
            <a:r>
              <a:rPr lang="ru-RU" sz="1600" dirty="0" err="1">
                <a:solidFill>
                  <a:schemeClr val="bg1"/>
                </a:solidFill>
                <a:latin typeface="Bahnschrift Light" panose="020B0502040204020203" pitchFamily="34" charset="0"/>
              </a:rPr>
              <a:t>Иллоккортоормиут</a:t>
            </a:r>
            <a:r>
              <a:rPr lang="ru-RU" sz="1600" dirty="0">
                <a:solidFill>
                  <a:schemeClr val="bg1"/>
                </a:solidFill>
                <a:latin typeface="Bahnschrift Light" panose="020B0502040204020203" pitchFamily="34" charset="0"/>
              </a:rPr>
              <a:t> видно, что тропопауза повела себя </a:t>
            </a:r>
            <a:r>
              <a:rPr lang="en-US" sz="1600" dirty="0">
                <a:solidFill>
                  <a:schemeClr val="bg1"/>
                </a:solidFill>
                <a:latin typeface="Bahnschrift Light" panose="020B0502040204020203" pitchFamily="34" charset="0"/>
              </a:rPr>
              <a:t>“</a:t>
            </a:r>
            <a:r>
              <a:rPr lang="ru-RU" sz="1600" dirty="0">
                <a:solidFill>
                  <a:schemeClr val="bg1"/>
                </a:solidFill>
                <a:latin typeface="Bahnschrift Light" panose="020B0502040204020203" pitchFamily="34" charset="0"/>
              </a:rPr>
              <a:t>типичным</a:t>
            </a:r>
            <a:r>
              <a:rPr lang="en-US" sz="1600" dirty="0">
                <a:solidFill>
                  <a:schemeClr val="bg1"/>
                </a:solidFill>
                <a:latin typeface="Bahnschrift Light" panose="020B0502040204020203" pitchFamily="34" charset="0"/>
              </a:rPr>
              <a:t>”</a:t>
            </a:r>
            <a:r>
              <a:rPr lang="ru-RU" sz="1600" dirty="0">
                <a:solidFill>
                  <a:schemeClr val="bg1"/>
                </a:solidFill>
                <a:latin typeface="Bahnschrift Light" panose="020B0502040204020203" pitchFamily="34" charset="0"/>
              </a:rPr>
              <a:t> образом и провисла. Однако в пунктах Диксон и </a:t>
            </a:r>
            <a:r>
              <a:rPr lang="ru-RU" sz="1600" dirty="0" err="1">
                <a:solidFill>
                  <a:schemeClr val="bg1"/>
                </a:solidFill>
                <a:latin typeface="Bahnschrift Light" panose="020B0502040204020203" pitchFamily="34" charset="0"/>
              </a:rPr>
              <a:t>Кеймбридж</a:t>
            </a:r>
            <a:r>
              <a:rPr lang="ru-RU" sz="1600" dirty="0">
                <a:solidFill>
                  <a:schemeClr val="bg1"/>
                </a:solidFill>
                <a:latin typeface="Bahnschrift Light" panose="020B0502040204020203" pitchFamily="34" charset="0"/>
              </a:rPr>
              <a:t>-Бей она стала выше, особенно в последнем. Что можно объяснить разрушением полярного вихря, последующим проникновением холодных арктических воздушных масс в более низкие широты и соответственным подъемом теплых воздушных масс в северные.</a:t>
            </a:r>
          </a:p>
        </p:txBody>
      </p:sp>
      <p:sp>
        <p:nvSpPr>
          <p:cNvPr id="5" name="TextBox 4">
            <a:extLst>
              <a:ext uri="{FF2B5EF4-FFF2-40B4-BE49-F238E27FC236}">
                <a16:creationId xmlns:a16="http://schemas.microsoft.com/office/drawing/2014/main" id="{F258690A-6710-4688-82D0-DC6DF9541497}"/>
              </a:ext>
            </a:extLst>
          </p:cNvPr>
          <p:cNvSpPr txBox="1"/>
          <p:nvPr/>
        </p:nvSpPr>
        <p:spPr>
          <a:xfrm>
            <a:off x="7555" y="2551837"/>
            <a:ext cx="12184444" cy="1754326"/>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THANK YOU FOR YOUR ATTENTION</a:t>
            </a:r>
            <a:endParaRPr lang="ru-RU" sz="5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04391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1756291"/>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A845C974-81B2-46E8-B352-1CC14E348528}"/>
              </a:ext>
            </a:extLst>
          </p:cNvPr>
          <p:cNvSpPr txBox="1"/>
          <p:nvPr/>
        </p:nvSpPr>
        <p:spPr>
          <a:xfrm>
            <a:off x="1" y="827188"/>
            <a:ext cx="12192000"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OVERVIEW</a:t>
            </a:r>
            <a:endParaRPr lang="ru-RU" sz="4000" dirty="0">
              <a:solidFill>
                <a:schemeClr val="bg1"/>
              </a:solidFill>
              <a:latin typeface="Arial Black" panose="020B0A04020102020204" pitchFamily="34" charset="0"/>
            </a:endParaRPr>
          </a:p>
        </p:txBody>
      </p:sp>
      <p:sp>
        <p:nvSpPr>
          <p:cNvPr id="6" name="TextBox 5">
            <a:extLst>
              <a:ext uri="{FF2B5EF4-FFF2-40B4-BE49-F238E27FC236}">
                <a16:creationId xmlns:a16="http://schemas.microsoft.com/office/drawing/2014/main" id="{07812E64-9525-406C-B0E7-FE826CF284F2}"/>
              </a:ext>
            </a:extLst>
          </p:cNvPr>
          <p:cNvSpPr txBox="1"/>
          <p:nvPr/>
        </p:nvSpPr>
        <p:spPr>
          <a:xfrm>
            <a:off x="-1" y="2260736"/>
            <a:ext cx="12191999" cy="3970318"/>
          </a:xfrm>
          <a:prstGeom prst="rect">
            <a:avLst/>
          </a:prstGeom>
          <a:noFill/>
        </p:spPr>
        <p:txBody>
          <a:bodyPr wrap="square" rtlCol="0">
            <a:spAutoFit/>
          </a:bodyPr>
          <a:lstStyle/>
          <a:p>
            <a:pPr algn="just"/>
            <a:r>
              <a:rPr lang="en-US" sz="2800" dirty="0">
                <a:solidFill>
                  <a:schemeClr val="accent5">
                    <a:lumMod val="20000"/>
                    <a:lumOff val="80000"/>
                  </a:schemeClr>
                </a:solidFill>
                <a:latin typeface="Bahnschrift Light" panose="020B0502040204020203" pitchFamily="34" charset="0"/>
              </a:rPr>
              <a:t>In modern scientific society, not much attention is paid to the tropopause and its connection with the troposphere and stratosphere. Nevertheless, being a natural boundary between these two layers of the atmosphere, it is influenced by them and participates in stratospheric-tropospheric exchange. Studying the relationship between the processes occurring in the stratosphere and troposphere and changes in the characteristics of the tropopause will help deepen our understanding of the formation and evolution of these processes, as well as become the basis for further research.</a:t>
            </a:r>
            <a:endParaRPr lang="ru-RU" sz="2800" dirty="0">
              <a:solidFill>
                <a:schemeClr val="accent5">
                  <a:lumMod val="20000"/>
                  <a:lumOff val="80000"/>
                </a:schemeClr>
              </a:solidFill>
              <a:latin typeface="Bahnschrift Light" panose="020B0502040204020203" pitchFamily="34" charset="0"/>
            </a:endParaRPr>
          </a:p>
        </p:txBody>
      </p:sp>
      <p:sp>
        <p:nvSpPr>
          <p:cNvPr id="30" name="TextBox 29">
            <a:extLst>
              <a:ext uri="{FF2B5EF4-FFF2-40B4-BE49-F238E27FC236}">
                <a16:creationId xmlns:a16="http://schemas.microsoft.com/office/drawing/2014/main" id="{C345CF8B-3E73-4A1E-A932-5BF3F477E6CD}"/>
              </a:ext>
            </a:extLst>
          </p:cNvPr>
          <p:cNvSpPr txBox="1"/>
          <p:nvPr/>
        </p:nvSpPr>
        <p:spPr>
          <a:xfrm>
            <a:off x="0" y="9094189"/>
            <a:ext cx="12192000" cy="1200329"/>
          </a:xfrm>
          <a:prstGeom prst="rect">
            <a:avLst/>
          </a:prstGeom>
          <a:noFill/>
        </p:spPr>
        <p:txBody>
          <a:bodyPr wrap="square" rtlCol="0">
            <a:spAutoFit/>
          </a:bodyPr>
          <a:lstStyle/>
          <a:p>
            <a:pPr algn="ctr"/>
            <a:r>
              <a:rPr lang="en-US" sz="3600" dirty="0">
                <a:solidFill>
                  <a:schemeClr val="bg1"/>
                </a:solidFill>
                <a:latin typeface="Bahnschrift Light" panose="020B0502040204020203" pitchFamily="34" charset="0"/>
              </a:rPr>
              <a:t>VARIABILITY OF ARCTIC TROPOPAUSE HEIGHT UNDER THE IMPACT OF SUDDEN STRATOSPHERIC WARMING</a:t>
            </a:r>
            <a:endParaRPr lang="ru-RU" sz="3600" dirty="0">
              <a:solidFill>
                <a:schemeClr val="bg1"/>
              </a:solidFill>
              <a:latin typeface="Bahnschrift Light" panose="020B0502040204020203" pitchFamily="34" charset="0"/>
            </a:endParaRPr>
          </a:p>
        </p:txBody>
      </p:sp>
      <p:sp>
        <p:nvSpPr>
          <p:cNvPr id="31" name="TextBox 30">
            <a:extLst>
              <a:ext uri="{FF2B5EF4-FFF2-40B4-BE49-F238E27FC236}">
                <a16:creationId xmlns:a16="http://schemas.microsoft.com/office/drawing/2014/main" id="{8E8DCE76-0400-43D2-A5C6-EED7EA90F8C6}"/>
              </a:ext>
            </a:extLst>
          </p:cNvPr>
          <p:cNvSpPr txBox="1"/>
          <p:nvPr/>
        </p:nvSpPr>
        <p:spPr>
          <a:xfrm>
            <a:off x="2681285" y="11111407"/>
            <a:ext cx="6829425" cy="523220"/>
          </a:xfrm>
          <a:prstGeom prst="rect">
            <a:avLst/>
          </a:prstGeom>
          <a:noFill/>
        </p:spPr>
        <p:txBody>
          <a:bodyPr wrap="square" rtlCol="0">
            <a:spAutoFit/>
          </a:bodyPr>
          <a:lstStyle/>
          <a:p>
            <a:r>
              <a:rPr lang="en-US" sz="2800" dirty="0">
                <a:solidFill>
                  <a:schemeClr val="bg1"/>
                </a:solidFill>
                <a:latin typeface="Bahnschrift Light SemiCondensed" panose="020B0502040204020203" pitchFamily="34" charset="0"/>
              </a:rPr>
              <a:t>BIKBULATOV. B.A., DIDENKO.K.A., ERMAKOVA.T.S.</a:t>
            </a:r>
          </a:p>
        </p:txBody>
      </p:sp>
      <p:sp>
        <p:nvSpPr>
          <p:cNvPr id="32" name="TextBox 31">
            <a:extLst>
              <a:ext uri="{FF2B5EF4-FFF2-40B4-BE49-F238E27FC236}">
                <a16:creationId xmlns:a16="http://schemas.microsoft.com/office/drawing/2014/main" id="{6030CB4F-779B-4C04-960E-01EBB87A3E0C}"/>
              </a:ext>
            </a:extLst>
          </p:cNvPr>
          <p:cNvSpPr txBox="1"/>
          <p:nvPr/>
        </p:nvSpPr>
        <p:spPr>
          <a:xfrm>
            <a:off x="4118537" y="12280532"/>
            <a:ext cx="3954930" cy="1200329"/>
          </a:xfrm>
          <a:prstGeom prst="rect">
            <a:avLst/>
          </a:prstGeom>
          <a:noFill/>
        </p:spPr>
        <p:txBody>
          <a:bodyPr wrap="none" rtlCol="0">
            <a:spAutoFit/>
          </a:bodyPr>
          <a:lstStyle/>
          <a:p>
            <a:pPr algn="ctr"/>
            <a:r>
              <a:rPr lang="en-US" sz="2400" dirty="0">
                <a:solidFill>
                  <a:schemeClr val="bg1"/>
                </a:solidFill>
                <a:latin typeface="Bahnschrift Light" panose="020B0502040204020203" pitchFamily="34" charset="0"/>
              </a:rPr>
              <a:t>IZMIRAN</a:t>
            </a:r>
            <a:r>
              <a:rPr lang="ru-RU" sz="2400" dirty="0">
                <a:solidFill>
                  <a:schemeClr val="bg1"/>
                </a:solidFill>
                <a:latin typeface="Bahnschrift Light" panose="020B0502040204020203" pitchFamily="34" charset="0"/>
              </a:rPr>
              <a:t>, </a:t>
            </a:r>
            <a:r>
              <a:rPr lang="en-US" sz="2400" dirty="0">
                <a:solidFill>
                  <a:schemeClr val="bg1"/>
                </a:solidFill>
                <a:latin typeface="Bahnschrift Light" panose="020B0502040204020203" pitchFamily="34" charset="0"/>
              </a:rPr>
              <a:t>TROITSK</a:t>
            </a:r>
          </a:p>
          <a:p>
            <a:pPr algn="ctr"/>
            <a:r>
              <a:rPr lang="en-US" sz="2400" dirty="0">
                <a:solidFill>
                  <a:schemeClr val="bg1"/>
                </a:solidFill>
                <a:latin typeface="Bahnschrift Light" panose="020B0502040204020203" pitchFamily="34" charset="0"/>
              </a:rPr>
              <a:t>RSHU, SAINT PETERSBURG</a:t>
            </a:r>
          </a:p>
          <a:p>
            <a:pPr algn="ctr"/>
            <a:r>
              <a:rPr lang="ru-RU" sz="2400" dirty="0">
                <a:solidFill>
                  <a:schemeClr val="bg1"/>
                </a:solidFill>
                <a:latin typeface="Bahnschrift Light" panose="020B0502040204020203" pitchFamily="34" charset="0"/>
              </a:rPr>
              <a:t>2024</a:t>
            </a:r>
          </a:p>
        </p:txBody>
      </p:sp>
      <p:sp>
        <p:nvSpPr>
          <p:cNvPr id="33" name="Овал 32">
            <a:extLst>
              <a:ext uri="{FF2B5EF4-FFF2-40B4-BE49-F238E27FC236}">
                <a16:creationId xmlns:a16="http://schemas.microsoft.com/office/drawing/2014/main" id="{D010C381-BE82-46DD-BB1C-05FE00C6DBE6}"/>
              </a:ext>
            </a:extLst>
          </p:cNvPr>
          <p:cNvSpPr/>
          <p:nvPr/>
        </p:nvSpPr>
        <p:spPr>
          <a:xfrm>
            <a:off x="3511826" y="14124470"/>
            <a:ext cx="5168348" cy="1667570"/>
          </a:xfrm>
          <a:prstGeom prst="ellipse">
            <a:avLst/>
          </a:prstGeom>
          <a:solidFill>
            <a:srgbClr val="FB81DB">
              <a:alpha val="10000"/>
            </a:srgbClr>
          </a:solidFill>
          <a:ln>
            <a:noFill/>
          </a:ln>
          <a:effectLst>
            <a:glow rad="444500">
              <a:srgbClr val="FB81DB">
                <a:alpha val="40000"/>
              </a:srgbClr>
            </a:glow>
            <a:outerShdw blurRad="12700" dist="50800" dir="5400000" sx="179000" sy="179000" algn="ctr" rotWithShape="0">
              <a:srgbClr val="FB81DB">
                <a:alpha val="43000"/>
              </a:srgbClr>
            </a:out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TextBox 33">
            <a:extLst>
              <a:ext uri="{FF2B5EF4-FFF2-40B4-BE49-F238E27FC236}">
                <a16:creationId xmlns:a16="http://schemas.microsoft.com/office/drawing/2014/main" id="{0304A97A-D7E3-4C3F-9E1A-7082177BE990}"/>
              </a:ext>
            </a:extLst>
          </p:cNvPr>
          <p:cNvSpPr txBox="1"/>
          <p:nvPr/>
        </p:nvSpPr>
        <p:spPr>
          <a:xfrm>
            <a:off x="-1" y="6956716"/>
            <a:ext cx="12191999" cy="1754326"/>
          </a:xfrm>
          <a:prstGeom prst="rect">
            <a:avLst/>
          </a:prstGeom>
          <a:noFill/>
        </p:spPr>
        <p:txBody>
          <a:bodyPr wrap="square" rtlCol="0">
            <a:spAutoFit/>
          </a:bodyPr>
          <a:lstStyle/>
          <a:p>
            <a:pPr algn="ctr"/>
            <a:r>
              <a:rPr lang="en-US" sz="3600" dirty="0">
                <a:solidFill>
                  <a:schemeClr val="bg1"/>
                </a:solidFill>
                <a:latin typeface="Bahnschrift SemiBold Condensed" panose="020B0502040204020203" pitchFamily="34" charset="0"/>
              </a:rPr>
              <a:t>Baikal Young Scientists’ International School on Fundamental Physics “Physical processes in space and near-Earth space” (BSFP-2024), Irkutsk, September 1 – 7, 2024</a:t>
            </a:r>
          </a:p>
        </p:txBody>
      </p:sp>
      <p:sp>
        <p:nvSpPr>
          <p:cNvPr id="35" name="TextBox 34">
            <a:extLst>
              <a:ext uri="{FF2B5EF4-FFF2-40B4-BE49-F238E27FC236}">
                <a16:creationId xmlns:a16="http://schemas.microsoft.com/office/drawing/2014/main" id="{12EDC07C-6D52-4230-9595-9E6FB37325DD}"/>
              </a:ext>
            </a:extLst>
          </p:cNvPr>
          <p:cNvSpPr txBox="1"/>
          <p:nvPr/>
        </p:nvSpPr>
        <p:spPr>
          <a:xfrm>
            <a:off x="4635504" y="-6219052"/>
            <a:ext cx="2920992"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PURPOSE</a:t>
            </a:r>
            <a:endParaRPr lang="ru-RU" sz="4000" dirty="0">
              <a:solidFill>
                <a:schemeClr val="bg1"/>
              </a:solidFill>
              <a:latin typeface="Arial Black" panose="020B0A04020102020204" pitchFamily="34" charset="0"/>
            </a:endParaRPr>
          </a:p>
        </p:txBody>
      </p:sp>
      <p:sp>
        <p:nvSpPr>
          <p:cNvPr id="36" name="TextBox 35">
            <a:extLst>
              <a:ext uri="{FF2B5EF4-FFF2-40B4-BE49-F238E27FC236}">
                <a16:creationId xmlns:a16="http://schemas.microsoft.com/office/drawing/2014/main" id="{AA53EDD5-6310-4797-BB72-D14095E8EA30}"/>
              </a:ext>
            </a:extLst>
          </p:cNvPr>
          <p:cNvSpPr txBox="1"/>
          <p:nvPr/>
        </p:nvSpPr>
        <p:spPr>
          <a:xfrm>
            <a:off x="-1" y="-5341889"/>
            <a:ext cx="12191999" cy="1384995"/>
          </a:xfrm>
          <a:prstGeom prst="rect">
            <a:avLst/>
          </a:prstGeom>
          <a:noFill/>
        </p:spPr>
        <p:txBody>
          <a:bodyPr wrap="square" rtlCol="0">
            <a:spAutoFit/>
          </a:bodyPr>
          <a:lstStyle/>
          <a:p>
            <a:pPr algn="just"/>
            <a:r>
              <a:rPr lang="en-US" sz="2800" dirty="0">
                <a:solidFill>
                  <a:schemeClr val="bg1"/>
                </a:solidFill>
                <a:latin typeface="Bahnschrift Light" panose="020B0502040204020203" pitchFamily="34" charset="0"/>
              </a:rPr>
              <a:t>To study the variability of the tropopause height under the influence of sudden stratospheric warming in the Arctic region in the period from 2000 to 2019, taking into account different longitude locations.</a:t>
            </a:r>
            <a:endParaRPr lang="ru-RU" sz="2800" dirty="0">
              <a:solidFill>
                <a:schemeClr val="bg1"/>
              </a:solidFill>
              <a:latin typeface="Bahnschrift Light" panose="020B0502040204020203" pitchFamily="34" charset="0"/>
            </a:endParaRPr>
          </a:p>
        </p:txBody>
      </p:sp>
      <p:sp>
        <p:nvSpPr>
          <p:cNvPr id="37" name="TextBox 36">
            <a:extLst>
              <a:ext uri="{FF2B5EF4-FFF2-40B4-BE49-F238E27FC236}">
                <a16:creationId xmlns:a16="http://schemas.microsoft.com/office/drawing/2014/main" id="{0B8096B9-AABE-44DF-B3BC-DB31DA33E127}"/>
              </a:ext>
            </a:extLst>
          </p:cNvPr>
          <p:cNvSpPr txBox="1"/>
          <p:nvPr/>
        </p:nvSpPr>
        <p:spPr>
          <a:xfrm>
            <a:off x="5052058" y="-3217709"/>
            <a:ext cx="2087879"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TASKS</a:t>
            </a:r>
            <a:endParaRPr lang="ru-RU" sz="4000" dirty="0">
              <a:solidFill>
                <a:schemeClr val="bg1"/>
              </a:solidFill>
              <a:latin typeface="Arial Black" panose="020B0A04020102020204" pitchFamily="34" charset="0"/>
            </a:endParaRPr>
          </a:p>
        </p:txBody>
      </p:sp>
      <p:sp>
        <p:nvSpPr>
          <p:cNvPr id="38" name="TextBox 37">
            <a:extLst>
              <a:ext uri="{FF2B5EF4-FFF2-40B4-BE49-F238E27FC236}">
                <a16:creationId xmlns:a16="http://schemas.microsoft.com/office/drawing/2014/main" id="{63D06E7F-790E-429A-93B1-E71C00010E62}"/>
              </a:ext>
            </a:extLst>
          </p:cNvPr>
          <p:cNvSpPr txBox="1"/>
          <p:nvPr/>
        </p:nvSpPr>
        <p:spPr>
          <a:xfrm>
            <a:off x="1" y="-2373981"/>
            <a:ext cx="12191998"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the </a:t>
            </a:r>
            <a:r>
              <a:rPr lang="en-US" sz="2400" dirty="0" err="1">
                <a:solidFill>
                  <a:schemeClr val="bg1"/>
                </a:solidFill>
                <a:latin typeface="Bahnschrift Light" panose="020B0502040204020203" pitchFamily="34" charset="0"/>
              </a:rPr>
              <a:t>intraseasonal</a:t>
            </a:r>
            <a:r>
              <a:rPr lang="en-US" sz="2400" dirty="0">
                <a:solidFill>
                  <a:schemeClr val="bg1"/>
                </a:solidFill>
                <a:latin typeface="Bahnschrift Light" panose="020B0502040204020203" pitchFamily="34" charset="0"/>
              </a:rPr>
              <a:t> stroke pressure at the tropopause, the average during the period from 2000 to 2009 and from 2010 to 2019</a:t>
            </a:r>
            <a:endParaRPr lang="ru-RU" sz="24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zonal wind and temperature in the stratosphere in the period from 2000 to 2019</a:t>
            </a:r>
            <a:endParaRPr lang="ru-RU" sz="24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the geopotential height field and the time course of the tropopause height during pronounced</a:t>
            </a:r>
            <a:r>
              <a:rPr lang="ru-RU" sz="2400" dirty="0">
                <a:solidFill>
                  <a:schemeClr val="bg1"/>
                </a:solidFill>
                <a:latin typeface="Bahnschrift Light" panose="020B0502040204020203" pitchFamily="34" charset="0"/>
              </a:rPr>
              <a:t> </a:t>
            </a:r>
            <a:r>
              <a:rPr lang="en-US" sz="2400" dirty="0">
                <a:solidFill>
                  <a:schemeClr val="bg1"/>
                </a:solidFill>
                <a:latin typeface="Bahnschrift Light" panose="020B0502040204020203" pitchFamily="34" charset="0"/>
              </a:rPr>
              <a:t>SSW</a:t>
            </a:r>
            <a:endParaRPr lang="ru-RU" sz="24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215692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342900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59845E7E-6E45-4177-BC38-D44ECDC771EC}"/>
              </a:ext>
            </a:extLst>
          </p:cNvPr>
          <p:cNvSpPr txBox="1"/>
          <p:nvPr/>
        </p:nvSpPr>
        <p:spPr>
          <a:xfrm>
            <a:off x="4635504" y="601027"/>
            <a:ext cx="2920992"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PURPOSE</a:t>
            </a:r>
            <a:endParaRPr lang="ru-RU" sz="4000" dirty="0">
              <a:solidFill>
                <a:schemeClr val="bg1"/>
              </a:solidFill>
              <a:latin typeface="Arial Black" panose="020B0A04020102020204" pitchFamily="34" charset="0"/>
            </a:endParaRPr>
          </a:p>
        </p:txBody>
      </p:sp>
      <p:sp>
        <p:nvSpPr>
          <p:cNvPr id="5" name="TextBox 4">
            <a:extLst>
              <a:ext uri="{FF2B5EF4-FFF2-40B4-BE49-F238E27FC236}">
                <a16:creationId xmlns:a16="http://schemas.microsoft.com/office/drawing/2014/main" id="{95BD7D50-60E5-47AD-A551-6E3E9F3B8867}"/>
              </a:ext>
            </a:extLst>
          </p:cNvPr>
          <p:cNvSpPr txBox="1"/>
          <p:nvPr/>
        </p:nvSpPr>
        <p:spPr>
          <a:xfrm>
            <a:off x="-1" y="1478190"/>
            <a:ext cx="12191999" cy="1384995"/>
          </a:xfrm>
          <a:prstGeom prst="rect">
            <a:avLst/>
          </a:prstGeom>
          <a:noFill/>
        </p:spPr>
        <p:txBody>
          <a:bodyPr wrap="square" rtlCol="0">
            <a:spAutoFit/>
          </a:bodyPr>
          <a:lstStyle/>
          <a:p>
            <a:pPr algn="just"/>
            <a:r>
              <a:rPr lang="en-US" sz="2800" dirty="0">
                <a:solidFill>
                  <a:schemeClr val="bg1"/>
                </a:solidFill>
                <a:latin typeface="Bahnschrift Light" panose="020B0502040204020203" pitchFamily="34" charset="0"/>
              </a:rPr>
              <a:t>To study the variability of the tropopause height under the influence of sudden stratospheric warming in the Arctic region in the period from 2000 to 2019, taking into account different longitude locations.</a:t>
            </a:r>
            <a:endParaRPr lang="ru-RU" sz="2800" dirty="0">
              <a:solidFill>
                <a:schemeClr val="bg1"/>
              </a:solidFill>
              <a:latin typeface="Bahnschrift Light" panose="020B0502040204020203" pitchFamily="34" charset="0"/>
            </a:endParaRPr>
          </a:p>
        </p:txBody>
      </p:sp>
      <p:sp>
        <p:nvSpPr>
          <p:cNvPr id="7" name="TextBox 6">
            <a:extLst>
              <a:ext uri="{FF2B5EF4-FFF2-40B4-BE49-F238E27FC236}">
                <a16:creationId xmlns:a16="http://schemas.microsoft.com/office/drawing/2014/main" id="{D6727749-86FE-4CA8-AC43-99F769AC859D}"/>
              </a:ext>
            </a:extLst>
          </p:cNvPr>
          <p:cNvSpPr txBox="1"/>
          <p:nvPr/>
        </p:nvSpPr>
        <p:spPr>
          <a:xfrm>
            <a:off x="5052058" y="3602370"/>
            <a:ext cx="2087879"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TASKS</a:t>
            </a:r>
            <a:endParaRPr lang="ru-RU" sz="4000"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1673C7DD-B88C-4010-95E7-DB81E67229A5}"/>
              </a:ext>
            </a:extLst>
          </p:cNvPr>
          <p:cNvSpPr txBox="1"/>
          <p:nvPr/>
        </p:nvSpPr>
        <p:spPr>
          <a:xfrm>
            <a:off x="1" y="4446098"/>
            <a:ext cx="12191998"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the </a:t>
            </a:r>
            <a:r>
              <a:rPr lang="en-US" sz="2400" dirty="0" err="1">
                <a:solidFill>
                  <a:schemeClr val="bg1"/>
                </a:solidFill>
                <a:latin typeface="Bahnschrift Light" panose="020B0502040204020203" pitchFamily="34" charset="0"/>
              </a:rPr>
              <a:t>intraseasonal</a:t>
            </a:r>
            <a:r>
              <a:rPr lang="en-US" sz="2400" dirty="0">
                <a:solidFill>
                  <a:schemeClr val="bg1"/>
                </a:solidFill>
                <a:latin typeface="Bahnschrift Light" panose="020B0502040204020203" pitchFamily="34" charset="0"/>
              </a:rPr>
              <a:t> stroke pressure at the tropopause, the average during the period from 2000 to 2009 and from 2010 to 2019</a:t>
            </a:r>
            <a:endParaRPr lang="ru-RU" sz="24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zonal wind and temperature in the stratosphere in the period from 2000 to 2019</a:t>
            </a:r>
            <a:endParaRPr lang="ru-RU" sz="24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the geopotential height field and the time course of the tropopause height during pronounced</a:t>
            </a:r>
            <a:r>
              <a:rPr lang="ru-RU" sz="2400" dirty="0">
                <a:solidFill>
                  <a:schemeClr val="bg1"/>
                </a:solidFill>
                <a:latin typeface="Bahnschrift Light" panose="020B0502040204020203" pitchFamily="34" charset="0"/>
              </a:rPr>
              <a:t> </a:t>
            </a:r>
            <a:r>
              <a:rPr lang="en-US" sz="2400" dirty="0">
                <a:solidFill>
                  <a:schemeClr val="bg1"/>
                </a:solidFill>
                <a:latin typeface="Bahnschrift Light" panose="020B0502040204020203" pitchFamily="34" charset="0"/>
              </a:rPr>
              <a:t>SSW</a:t>
            </a:r>
            <a:endParaRPr lang="ru-RU" sz="2400" dirty="0">
              <a:solidFill>
                <a:schemeClr val="bg1"/>
              </a:solidFill>
              <a:latin typeface="Bahnschrift Light" panose="020B0502040204020203" pitchFamily="34" charset="0"/>
            </a:endParaRPr>
          </a:p>
        </p:txBody>
      </p:sp>
      <p:pic>
        <p:nvPicPr>
          <p:cNvPr id="16" name="Рисунок 15">
            <a:extLst>
              <a:ext uri="{FF2B5EF4-FFF2-40B4-BE49-F238E27FC236}">
                <a16:creationId xmlns:a16="http://schemas.microsoft.com/office/drawing/2014/main" id="{1AB50642-213C-42A3-933C-0E17C3F0F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14" y="-7020866"/>
            <a:ext cx="6976084" cy="6858000"/>
          </a:xfrm>
          <a:prstGeom prst="rect">
            <a:avLst/>
          </a:prstGeom>
        </p:spPr>
      </p:pic>
      <p:sp>
        <p:nvSpPr>
          <p:cNvPr id="25" name="Прямоугольник 24">
            <a:extLst>
              <a:ext uri="{FF2B5EF4-FFF2-40B4-BE49-F238E27FC236}">
                <a16:creationId xmlns:a16="http://schemas.microsoft.com/office/drawing/2014/main" id="{696333B0-A416-49A8-B613-87EB63BC7113}"/>
              </a:ext>
            </a:extLst>
          </p:cNvPr>
          <p:cNvSpPr/>
          <p:nvPr/>
        </p:nvSpPr>
        <p:spPr>
          <a:xfrm>
            <a:off x="0" y="-7020866"/>
            <a:ext cx="5215914" cy="685799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4AC815B5-3542-4F17-BD80-9707572A0BD9}"/>
              </a:ext>
            </a:extLst>
          </p:cNvPr>
          <p:cNvSpPr txBox="1"/>
          <p:nvPr/>
        </p:nvSpPr>
        <p:spPr>
          <a:xfrm>
            <a:off x="-1" y="-6806224"/>
            <a:ext cx="5215913" cy="1323439"/>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STATION LOCATIONS</a:t>
            </a:r>
            <a:endParaRPr lang="ru-RU" sz="4000" dirty="0">
              <a:solidFill>
                <a:schemeClr val="bg1"/>
              </a:solidFill>
              <a:latin typeface="Arial Black" panose="020B0A04020102020204" pitchFamily="34" charset="0"/>
            </a:endParaRPr>
          </a:p>
        </p:txBody>
      </p:sp>
      <p:sp>
        <p:nvSpPr>
          <p:cNvPr id="29" name="TextBox 28">
            <a:extLst>
              <a:ext uri="{FF2B5EF4-FFF2-40B4-BE49-F238E27FC236}">
                <a16:creationId xmlns:a16="http://schemas.microsoft.com/office/drawing/2014/main" id="{CC7C9FED-79D7-41F2-832A-8CEDC5147CF6}"/>
              </a:ext>
            </a:extLst>
          </p:cNvPr>
          <p:cNvSpPr txBox="1"/>
          <p:nvPr/>
        </p:nvSpPr>
        <p:spPr>
          <a:xfrm>
            <a:off x="-1" y="-5156584"/>
            <a:ext cx="5215913" cy="4832092"/>
          </a:xfrm>
          <a:prstGeom prst="rect">
            <a:avLst/>
          </a:prstGeom>
          <a:noFill/>
        </p:spPr>
        <p:txBody>
          <a:bodyPr wrap="square" rtlCol="0">
            <a:spAutoFit/>
          </a:bodyPr>
          <a:lstStyle/>
          <a:p>
            <a:pPr algn="just"/>
            <a:r>
              <a:rPr lang="en-US" sz="2800" dirty="0">
                <a:solidFill>
                  <a:schemeClr val="bg1"/>
                </a:solidFill>
                <a:latin typeface="Bahnschrift Light" panose="020B0502040204020203" pitchFamily="34" charset="0"/>
              </a:rPr>
              <a:t>It is selected in such a way that all stations are located approximately on the same parallel 70 ° N., but at different longitudes. This requirement was introduced in order to study the effect of SSW on variations in tropopause height along the latitudinal circle without taking into account the meridional component.</a:t>
            </a:r>
            <a:endParaRPr lang="ru-RU" sz="2800" dirty="0">
              <a:solidFill>
                <a:schemeClr val="bg1"/>
              </a:solidFill>
              <a:latin typeface="Bahnschrift Light" panose="020B0502040204020203" pitchFamily="34" charset="0"/>
            </a:endParaRPr>
          </a:p>
        </p:txBody>
      </p:sp>
      <p:sp>
        <p:nvSpPr>
          <p:cNvPr id="30" name="TextBox 29">
            <a:extLst>
              <a:ext uri="{FF2B5EF4-FFF2-40B4-BE49-F238E27FC236}">
                <a16:creationId xmlns:a16="http://schemas.microsoft.com/office/drawing/2014/main" id="{9AE6DD8E-72F1-4E35-B888-8D8DDB7E9572}"/>
              </a:ext>
            </a:extLst>
          </p:cNvPr>
          <p:cNvSpPr txBox="1"/>
          <p:nvPr/>
        </p:nvSpPr>
        <p:spPr>
          <a:xfrm>
            <a:off x="1" y="7771520"/>
            <a:ext cx="12192000"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OVERVIEW</a:t>
            </a:r>
            <a:endParaRPr lang="ru-RU" sz="4000" dirty="0">
              <a:solidFill>
                <a:schemeClr val="bg1"/>
              </a:solidFill>
              <a:latin typeface="Arial Black" panose="020B0A04020102020204" pitchFamily="34" charset="0"/>
            </a:endParaRPr>
          </a:p>
        </p:txBody>
      </p:sp>
      <p:sp>
        <p:nvSpPr>
          <p:cNvPr id="31" name="TextBox 30">
            <a:extLst>
              <a:ext uri="{FF2B5EF4-FFF2-40B4-BE49-F238E27FC236}">
                <a16:creationId xmlns:a16="http://schemas.microsoft.com/office/drawing/2014/main" id="{2B937586-9000-4EDA-B81F-3EFE75DE07FD}"/>
              </a:ext>
            </a:extLst>
          </p:cNvPr>
          <p:cNvSpPr txBox="1"/>
          <p:nvPr/>
        </p:nvSpPr>
        <p:spPr>
          <a:xfrm>
            <a:off x="-1" y="9205068"/>
            <a:ext cx="12191999" cy="3970318"/>
          </a:xfrm>
          <a:prstGeom prst="rect">
            <a:avLst/>
          </a:prstGeom>
          <a:noFill/>
        </p:spPr>
        <p:txBody>
          <a:bodyPr wrap="square" rtlCol="0">
            <a:spAutoFit/>
          </a:bodyPr>
          <a:lstStyle/>
          <a:p>
            <a:pPr algn="just"/>
            <a:r>
              <a:rPr lang="en-US" sz="2800" dirty="0">
                <a:solidFill>
                  <a:schemeClr val="accent5">
                    <a:lumMod val="20000"/>
                    <a:lumOff val="80000"/>
                  </a:schemeClr>
                </a:solidFill>
                <a:latin typeface="Bahnschrift Light" panose="020B0502040204020203" pitchFamily="34" charset="0"/>
              </a:rPr>
              <a:t>In modern scientific society, not much attention is paid to the tropopause and its connection with the troposphere and stratosphere. Nevertheless, being a natural boundary between these two layers of the atmosphere, it is influenced by them and participates in stratospheric-tropospheric exchange. Studying the relationship between the processes occurring in the stratosphere and troposphere and changes in the characteristics of the tropopause will help deepen our understanding of the formation and evolution of these processes, as well as become the basis for further research.</a:t>
            </a:r>
            <a:endParaRPr lang="ru-RU" sz="2800" dirty="0">
              <a:solidFill>
                <a:schemeClr val="accent5">
                  <a:lumMod val="20000"/>
                  <a:lumOff val="80000"/>
                </a:schemeClr>
              </a:solidFill>
              <a:latin typeface="Bahnschrift Light" panose="020B0502040204020203" pitchFamily="34" charset="0"/>
            </a:endParaRPr>
          </a:p>
        </p:txBody>
      </p:sp>
    </p:spTree>
    <p:extLst>
      <p:ext uri="{BB962C8B-B14F-4D97-AF65-F5344CB8AC3E}">
        <p14:creationId xmlns:p14="http://schemas.microsoft.com/office/powerpoint/2010/main" val="231138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10302628"/>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79FFADB8-1FBE-432F-8892-52D33082E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14" y="0"/>
            <a:ext cx="6976084" cy="6858000"/>
          </a:xfrm>
          <a:prstGeom prst="rect">
            <a:avLst/>
          </a:prstGeom>
        </p:spPr>
      </p:pic>
      <p:sp>
        <p:nvSpPr>
          <p:cNvPr id="22" name="TextBox 21">
            <a:extLst>
              <a:ext uri="{FF2B5EF4-FFF2-40B4-BE49-F238E27FC236}">
                <a16:creationId xmlns:a16="http://schemas.microsoft.com/office/drawing/2014/main" id="{9B6A288B-61FD-48D7-B92B-2C551FF15035}"/>
              </a:ext>
            </a:extLst>
          </p:cNvPr>
          <p:cNvSpPr txBox="1"/>
          <p:nvPr/>
        </p:nvSpPr>
        <p:spPr>
          <a:xfrm>
            <a:off x="4635504" y="7184201"/>
            <a:ext cx="2920992"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PURPOSE</a:t>
            </a:r>
            <a:endParaRPr lang="ru-RU" sz="4000" dirty="0">
              <a:solidFill>
                <a:schemeClr val="bg1"/>
              </a:solidFill>
              <a:latin typeface="Arial Black" panose="020B0A04020102020204" pitchFamily="34" charset="0"/>
            </a:endParaRPr>
          </a:p>
        </p:txBody>
      </p:sp>
      <p:sp>
        <p:nvSpPr>
          <p:cNvPr id="23" name="TextBox 22">
            <a:extLst>
              <a:ext uri="{FF2B5EF4-FFF2-40B4-BE49-F238E27FC236}">
                <a16:creationId xmlns:a16="http://schemas.microsoft.com/office/drawing/2014/main" id="{F5840CE2-D41F-4B19-9D3C-1F159B111CDE}"/>
              </a:ext>
            </a:extLst>
          </p:cNvPr>
          <p:cNvSpPr txBox="1"/>
          <p:nvPr/>
        </p:nvSpPr>
        <p:spPr>
          <a:xfrm>
            <a:off x="-1" y="8061364"/>
            <a:ext cx="12191999" cy="1384995"/>
          </a:xfrm>
          <a:prstGeom prst="rect">
            <a:avLst/>
          </a:prstGeom>
          <a:noFill/>
        </p:spPr>
        <p:txBody>
          <a:bodyPr wrap="square" rtlCol="0">
            <a:spAutoFit/>
          </a:bodyPr>
          <a:lstStyle/>
          <a:p>
            <a:pPr algn="just"/>
            <a:r>
              <a:rPr lang="en-US" sz="2800" dirty="0">
                <a:solidFill>
                  <a:schemeClr val="bg1"/>
                </a:solidFill>
                <a:latin typeface="Bahnschrift Light" panose="020B0502040204020203" pitchFamily="34" charset="0"/>
              </a:rPr>
              <a:t>To study the variability of the tropopause height under the influence of sudden stratospheric warming in the Arctic region in the period from 2000 to 2019, taking into account different longitude locations.</a:t>
            </a:r>
            <a:endParaRPr lang="ru-RU" sz="2800" dirty="0">
              <a:solidFill>
                <a:schemeClr val="bg1"/>
              </a:solidFill>
              <a:latin typeface="Bahnschrift Light" panose="020B0502040204020203" pitchFamily="34" charset="0"/>
            </a:endParaRPr>
          </a:p>
        </p:txBody>
      </p:sp>
      <p:sp>
        <p:nvSpPr>
          <p:cNvPr id="24" name="TextBox 23">
            <a:extLst>
              <a:ext uri="{FF2B5EF4-FFF2-40B4-BE49-F238E27FC236}">
                <a16:creationId xmlns:a16="http://schemas.microsoft.com/office/drawing/2014/main" id="{E1F9AD6F-FF95-417F-B4BA-628A21131206}"/>
              </a:ext>
            </a:extLst>
          </p:cNvPr>
          <p:cNvSpPr txBox="1"/>
          <p:nvPr/>
        </p:nvSpPr>
        <p:spPr>
          <a:xfrm>
            <a:off x="5052058" y="10185544"/>
            <a:ext cx="2087879"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TASKS</a:t>
            </a:r>
            <a:endParaRPr lang="ru-RU" sz="4000" dirty="0">
              <a:solidFill>
                <a:schemeClr val="bg1"/>
              </a:solidFill>
              <a:latin typeface="Arial Black" panose="020B0A04020102020204" pitchFamily="34" charset="0"/>
            </a:endParaRPr>
          </a:p>
        </p:txBody>
      </p:sp>
      <p:sp>
        <p:nvSpPr>
          <p:cNvPr id="25" name="TextBox 24">
            <a:extLst>
              <a:ext uri="{FF2B5EF4-FFF2-40B4-BE49-F238E27FC236}">
                <a16:creationId xmlns:a16="http://schemas.microsoft.com/office/drawing/2014/main" id="{A54A378E-55C9-47AC-9272-BBA67161D606}"/>
              </a:ext>
            </a:extLst>
          </p:cNvPr>
          <p:cNvSpPr txBox="1"/>
          <p:nvPr/>
        </p:nvSpPr>
        <p:spPr>
          <a:xfrm>
            <a:off x="1" y="11029272"/>
            <a:ext cx="12191998"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the </a:t>
            </a:r>
            <a:r>
              <a:rPr lang="en-US" sz="2400" dirty="0" err="1">
                <a:solidFill>
                  <a:schemeClr val="bg1"/>
                </a:solidFill>
                <a:latin typeface="Bahnschrift Light" panose="020B0502040204020203" pitchFamily="34" charset="0"/>
              </a:rPr>
              <a:t>intraseasonal</a:t>
            </a:r>
            <a:r>
              <a:rPr lang="en-US" sz="2400" dirty="0">
                <a:solidFill>
                  <a:schemeClr val="bg1"/>
                </a:solidFill>
                <a:latin typeface="Bahnschrift Light" panose="020B0502040204020203" pitchFamily="34" charset="0"/>
              </a:rPr>
              <a:t> stroke pressure at the tropopause, the average during the period from 2000 to 2009 and from 2010 to 2019</a:t>
            </a:r>
            <a:endParaRPr lang="ru-RU" sz="24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zonal wind and temperature in the stratosphere in the period from 2000 to 2019</a:t>
            </a:r>
            <a:endParaRPr lang="ru-RU" sz="2400" dirty="0">
              <a:solidFill>
                <a:schemeClr val="bg1"/>
              </a:solidFill>
              <a:latin typeface="Bahnschrift Light" panose="020B0502040204020203" pitchFamily="34" charset="0"/>
            </a:endParaRPr>
          </a:p>
          <a:p>
            <a:pPr marL="285750" indent="-285750" algn="just">
              <a:buFont typeface="Arial" panose="020B0604020202020204" pitchFamily="34" charset="0"/>
              <a:buChar char="•"/>
            </a:pPr>
            <a:r>
              <a:rPr lang="en-US" sz="2400" dirty="0">
                <a:solidFill>
                  <a:schemeClr val="bg1"/>
                </a:solidFill>
                <a:latin typeface="Bahnschrift Light" panose="020B0502040204020203" pitchFamily="34" charset="0"/>
              </a:rPr>
              <a:t>Analysis of the geopotential height field and the time course of the tropopause height during pronounced</a:t>
            </a:r>
            <a:r>
              <a:rPr lang="ru-RU" sz="2400" dirty="0">
                <a:solidFill>
                  <a:schemeClr val="bg1"/>
                </a:solidFill>
                <a:latin typeface="Bahnschrift Light" panose="020B0502040204020203" pitchFamily="34" charset="0"/>
              </a:rPr>
              <a:t> </a:t>
            </a:r>
            <a:r>
              <a:rPr lang="en-US" sz="2400" dirty="0">
                <a:solidFill>
                  <a:schemeClr val="bg1"/>
                </a:solidFill>
                <a:latin typeface="Bahnschrift Light" panose="020B0502040204020203" pitchFamily="34" charset="0"/>
              </a:rPr>
              <a:t>SSW</a:t>
            </a:r>
            <a:endParaRPr lang="ru-RU" sz="2400" dirty="0">
              <a:solidFill>
                <a:schemeClr val="bg1"/>
              </a:solidFill>
              <a:latin typeface="Bahnschrift Light" panose="020B0502040204020203" pitchFamily="34" charset="0"/>
            </a:endParaRPr>
          </a:p>
        </p:txBody>
      </p:sp>
      <p:sp>
        <p:nvSpPr>
          <p:cNvPr id="26" name="TextBox 25">
            <a:extLst>
              <a:ext uri="{FF2B5EF4-FFF2-40B4-BE49-F238E27FC236}">
                <a16:creationId xmlns:a16="http://schemas.microsoft.com/office/drawing/2014/main" id="{0AE34CD5-2AD3-449B-AEA3-61BEAE8CB565}"/>
              </a:ext>
            </a:extLst>
          </p:cNvPr>
          <p:cNvSpPr txBox="1"/>
          <p:nvPr/>
        </p:nvSpPr>
        <p:spPr>
          <a:xfrm>
            <a:off x="0" y="7184201"/>
            <a:ext cx="12191998"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SUDDEN STRATOSPHERIC WARMING</a:t>
            </a:r>
            <a:endParaRPr lang="ru-RU" sz="3600" dirty="0">
              <a:solidFill>
                <a:schemeClr val="bg1"/>
              </a:solidFill>
              <a:latin typeface="Arial Black" panose="020B0A04020102020204" pitchFamily="34" charset="0"/>
            </a:endParaRPr>
          </a:p>
        </p:txBody>
      </p:sp>
      <p:sp>
        <p:nvSpPr>
          <p:cNvPr id="27" name="TextBox 26">
            <a:extLst>
              <a:ext uri="{FF2B5EF4-FFF2-40B4-BE49-F238E27FC236}">
                <a16:creationId xmlns:a16="http://schemas.microsoft.com/office/drawing/2014/main" id="{5F3687D7-389E-439B-98A7-74F704EA0EB1}"/>
              </a:ext>
            </a:extLst>
          </p:cNvPr>
          <p:cNvSpPr txBox="1"/>
          <p:nvPr/>
        </p:nvSpPr>
        <p:spPr>
          <a:xfrm>
            <a:off x="398156" y="8431505"/>
            <a:ext cx="5450624" cy="4524315"/>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This is a strong and sudden increase in temperature of an "explosive nature" in the polar and subpolar stratosphere in winter, sometimes by 50 ° or more for several (about ten) days. It occurs at altitudes from 10 to 50 km. At the same time, the sign of the meridional temperature gradient over the hemisphere changes, a stratospheric anticyclone is formed, and the overall air transport changes from west to east.</a:t>
            </a:r>
            <a:endParaRPr lang="ru-RU" sz="2400" dirty="0">
              <a:solidFill>
                <a:schemeClr val="bg1"/>
              </a:solidFill>
              <a:latin typeface="Bahnschrift Light" panose="020B0502040204020203" pitchFamily="34" charset="0"/>
            </a:endParaRPr>
          </a:p>
        </p:txBody>
      </p:sp>
      <p:pic>
        <p:nvPicPr>
          <p:cNvPr id="28" name="Рисунок 27">
            <a:extLst>
              <a:ext uri="{FF2B5EF4-FFF2-40B4-BE49-F238E27FC236}">
                <a16:creationId xmlns:a16="http://schemas.microsoft.com/office/drawing/2014/main" id="{8EDBE2A5-6857-453E-B1F6-3D8361F5D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412" y="8598609"/>
            <a:ext cx="5450624" cy="4089277"/>
          </a:xfrm>
          <a:prstGeom prst="rect">
            <a:avLst/>
          </a:prstGeom>
        </p:spPr>
      </p:pic>
      <p:sp>
        <p:nvSpPr>
          <p:cNvPr id="4" name="Прямоугольник 3">
            <a:extLst>
              <a:ext uri="{FF2B5EF4-FFF2-40B4-BE49-F238E27FC236}">
                <a16:creationId xmlns:a16="http://schemas.microsoft.com/office/drawing/2014/main" id="{69345150-65E9-419F-BC53-83A7DC1F11F8}"/>
              </a:ext>
            </a:extLst>
          </p:cNvPr>
          <p:cNvSpPr/>
          <p:nvPr/>
        </p:nvSpPr>
        <p:spPr>
          <a:xfrm>
            <a:off x="0" y="0"/>
            <a:ext cx="5215914" cy="685799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a:extLst>
              <a:ext uri="{FF2B5EF4-FFF2-40B4-BE49-F238E27FC236}">
                <a16:creationId xmlns:a16="http://schemas.microsoft.com/office/drawing/2014/main" id="{7815748A-C9DF-44DF-8D34-2FB3F1325AA7}"/>
              </a:ext>
            </a:extLst>
          </p:cNvPr>
          <p:cNvSpPr txBox="1"/>
          <p:nvPr/>
        </p:nvSpPr>
        <p:spPr>
          <a:xfrm>
            <a:off x="-1" y="172646"/>
            <a:ext cx="5215913" cy="1323439"/>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STATION LOCATIONS</a:t>
            </a:r>
            <a:endParaRPr lang="ru-RU" sz="4000" dirty="0">
              <a:solidFill>
                <a:schemeClr val="bg1"/>
              </a:solidFill>
              <a:latin typeface="Arial Black" panose="020B0A04020102020204" pitchFamily="34" charset="0"/>
            </a:endParaRPr>
          </a:p>
        </p:txBody>
      </p:sp>
      <p:sp>
        <p:nvSpPr>
          <p:cNvPr id="30" name="TextBox 29">
            <a:extLst>
              <a:ext uri="{FF2B5EF4-FFF2-40B4-BE49-F238E27FC236}">
                <a16:creationId xmlns:a16="http://schemas.microsoft.com/office/drawing/2014/main" id="{7DC92010-2AF7-44F8-A365-3118A11B352B}"/>
              </a:ext>
            </a:extLst>
          </p:cNvPr>
          <p:cNvSpPr txBox="1"/>
          <p:nvPr/>
        </p:nvSpPr>
        <p:spPr>
          <a:xfrm>
            <a:off x="-1" y="1822286"/>
            <a:ext cx="5215913" cy="4832092"/>
          </a:xfrm>
          <a:prstGeom prst="rect">
            <a:avLst/>
          </a:prstGeom>
          <a:noFill/>
        </p:spPr>
        <p:txBody>
          <a:bodyPr wrap="square" rtlCol="0">
            <a:spAutoFit/>
          </a:bodyPr>
          <a:lstStyle/>
          <a:p>
            <a:pPr algn="just"/>
            <a:r>
              <a:rPr lang="en-US" sz="2800" dirty="0">
                <a:solidFill>
                  <a:schemeClr val="bg1"/>
                </a:solidFill>
                <a:latin typeface="Bahnschrift Light" panose="020B0502040204020203" pitchFamily="34" charset="0"/>
              </a:rPr>
              <a:t>It is selected in such a way that all stations are located approximately on the same parallel 70 ° N., but at different longitudes. This requirement was introduced in order to study the effect of SSW on variations in tropopause height along the latitudinal circle without taking into account the meridional component.</a:t>
            </a:r>
            <a:endParaRPr lang="ru-RU" sz="2800" dirty="0">
              <a:solidFill>
                <a:schemeClr val="bg1"/>
              </a:solidFill>
              <a:latin typeface="Bahnschrift Light" panose="020B0502040204020203" pitchFamily="34" charset="0"/>
            </a:endParaRPr>
          </a:p>
        </p:txBody>
      </p:sp>
      <p:sp>
        <p:nvSpPr>
          <p:cNvPr id="14" name="TextBox 13">
            <a:extLst>
              <a:ext uri="{FF2B5EF4-FFF2-40B4-BE49-F238E27FC236}">
                <a16:creationId xmlns:a16="http://schemas.microsoft.com/office/drawing/2014/main" id="{E1F2A5C1-C6D1-4073-BF60-AC29F5FBBC61}"/>
              </a:ext>
            </a:extLst>
          </p:cNvPr>
          <p:cNvSpPr txBox="1"/>
          <p:nvPr/>
        </p:nvSpPr>
        <p:spPr>
          <a:xfrm>
            <a:off x="6549412" y="12993015"/>
            <a:ext cx="5450624" cy="923330"/>
          </a:xfrm>
          <a:prstGeom prst="rect">
            <a:avLst/>
          </a:prstGeom>
          <a:noFill/>
        </p:spPr>
        <p:txBody>
          <a:bodyPr wrap="square" rtlCol="0">
            <a:spAutoFit/>
          </a:bodyPr>
          <a:lstStyle/>
          <a:p>
            <a:r>
              <a:rPr lang="en-US" dirty="0">
                <a:solidFill>
                  <a:schemeClr val="bg1"/>
                </a:solidFill>
                <a:latin typeface="Bahnschrift Condensed" panose="020B0502040204020203" pitchFamily="34" charset="0"/>
              </a:rPr>
              <a:t>NASA captures a polar vortex moving throughout Central Canada and the U.S. </a:t>
            </a:r>
            <a:r>
              <a:rPr lang="en-US" dirty="0" err="1">
                <a:solidFill>
                  <a:schemeClr val="bg1"/>
                </a:solidFill>
                <a:latin typeface="Bahnschrift Condensed" panose="020B0502040204020203" pitchFamily="34" charset="0"/>
              </a:rPr>
              <a:t>midwest</a:t>
            </a:r>
            <a:r>
              <a:rPr lang="en-US" dirty="0">
                <a:solidFill>
                  <a:schemeClr val="bg1"/>
                </a:solidFill>
                <a:latin typeface="Bahnschrift Condensed" panose="020B0502040204020203" pitchFamily="34" charset="0"/>
              </a:rPr>
              <a:t> from January 20th to January 29th using their Atmospheric Infrared Sounder (AIRS)</a:t>
            </a:r>
            <a:endParaRPr lang="ru-RU"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2194379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123825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a:extLst>
              <a:ext uri="{FF2B5EF4-FFF2-40B4-BE49-F238E27FC236}">
                <a16:creationId xmlns:a16="http://schemas.microsoft.com/office/drawing/2014/main" id="{1B01ECED-3C66-4D25-9623-E02002B2F246}"/>
              </a:ext>
            </a:extLst>
          </p:cNvPr>
          <p:cNvSpPr txBox="1"/>
          <p:nvPr/>
        </p:nvSpPr>
        <p:spPr>
          <a:xfrm>
            <a:off x="0" y="347717"/>
            <a:ext cx="12191998"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SUDDEN STRATOSPHERIC WARMING</a:t>
            </a:r>
            <a:endParaRPr lang="ru-RU" sz="3600" dirty="0">
              <a:solidFill>
                <a:schemeClr val="bg1"/>
              </a:solidFill>
              <a:latin typeface="Arial Black" panose="020B0A04020102020204" pitchFamily="34" charset="0"/>
            </a:endParaRPr>
          </a:p>
        </p:txBody>
      </p:sp>
      <p:sp>
        <p:nvSpPr>
          <p:cNvPr id="15" name="TextBox 14">
            <a:extLst>
              <a:ext uri="{FF2B5EF4-FFF2-40B4-BE49-F238E27FC236}">
                <a16:creationId xmlns:a16="http://schemas.microsoft.com/office/drawing/2014/main" id="{BDA6C772-F9DD-4C8B-8431-69A28B930203}"/>
              </a:ext>
            </a:extLst>
          </p:cNvPr>
          <p:cNvSpPr txBox="1"/>
          <p:nvPr/>
        </p:nvSpPr>
        <p:spPr>
          <a:xfrm>
            <a:off x="398156" y="1595021"/>
            <a:ext cx="5450624" cy="4524315"/>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This is a strong and sudden increase in temperature of an "explosive nature" in the polar and subpolar stratosphere in winter, sometimes by 50 ° or more for several (about ten) days. It occurs at altitudes from 10 to 50 km. At the same time, the sign of the meridional temperature gradient over the hemisphere changes, a stratospheric anticyclone is formed, and the overall air transport changes from west to east.</a:t>
            </a:r>
            <a:endParaRPr lang="ru-RU" sz="2400" dirty="0">
              <a:solidFill>
                <a:schemeClr val="bg1"/>
              </a:solidFill>
              <a:latin typeface="Bahnschrift Light" panose="020B0502040204020203" pitchFamily="34" charset="0"/>
            </a:endParaRPr>
          </a:p>
        </p:txBody>
      </p:sp>
      <p:pic>
        <p:nvPicPr>
          <p:cNvPr id="17" name="Рисунок 16">
            <a:extLst>
              <a:ext uri="{FF2B5EF4-FFF2-40B4-BE49-F238E27FC236}">
                <a16:creationId xmlns:a16="http://schemas.microsoft.com/office/drawing/2014/main" id="{C6BE73E0-1BCC-4F2B-A9EE-982284B30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412" y="1762125"/>
            <a:ext cx="5450624" cy="4089277"/>
          </a:xfrm>
          <a:prstGeom prst="rect">
            <a:avLst/>
          </a:prstGeom>
        </p:spPr>
      </p:pic>
      <p:pic>
        <p:nvPicPr>
          <p:cNvPr id="16" name="Рисунок 15">
            <a:extLst>
              <a:ext uri="{FF2B5EF4-FFF2-40B4-BE49-F238E27FC236}">
                <a16:creationId xmlns:a16="http://schemas.microsoft.com/office/drawing/2014/main" id="{130B933A-3BBD-470F-823C-F940CF245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5914" y="-7136250"/>
            <a:ext cx="6976084" cy="6858000"/>
          </a:xfrm>
          <a:prstGeom prst="rect">
            <a:avLst/>
          </a:prstGeom>
        </p:spPr>
      </p:pic>
      <p:sp>
        <p:nvSpPr>
          <p:cNvPr id="24" name="Прямоугольник 23">
            <a:extLst>
              <a:ext uri="{FF2B5EF4-FFF2-40B4-BE49-F238E27FC236}">
                <a16:creationId xmlns:a16="http://schemas.microsoft.com/office/drawing/2014/main" id="{0C15D450-B04D-4300-BCE2-8A10DD1AF1A7}"/>
              </a:ext>
            </a:extLst>
          </p:cNvPr>
          <p:cNvSpPr/>
          <p:nvPr/>
        </p:nvSpPr>
        <p:spPr>
          <a:xfrm>
            <a:off x="-5" y="-7136513"/>
            <a:ext cx="5215914" cy="6857999"/>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357D5FBF-1806-40DC-8654-5D1C718BA82A}"/>
              </a:ext>
            </a:extLst>
          </p:cNvPr>
          <p:cNvSpPr txBox="1"/>
          <p:nvPr/>
        </p:nvSpPr>
        <p:spPr>
          <a:xfrm>
            <a:off x="-1" y="-6808443"/>
            <a:ext cx="5215913" cy="1323439"/>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STATION LOCATIONS</a:t>
            </a:r>
            <a:endParaRPr lang="ru-RU" sz="4000" dirty="0">
              <a:solidFill>
                <a:schemeClr val="bg1"/>
              </a:solidFill>
              <a:latin typeface="Arial Black" panose="020B0A04020102020204" pitchFamily="34" charset="0"/>
            </a:endParaRPr>
          </a:p>
        </p:txBody>
      </p:sp>
      <p:sp>
        <p:nvSpPr>
          <p:cNvPr id="29" name="TextBox 28">
            <a:extLst>
              <a:ext uri="{FF2B5EF4-FFF2-40B4-BE49-F238E27FC236}">
                <a16:creationId xmlns:a16="http://schemas.microsoft.com/office/drawing/2014/main" id="{F87C5475-E3B1-469C-8919-2350CE755EF5}"/>
              </a:ext>
            </a:extLst>
          </p:cNvPr>
          <p:cNvSpPr txBox="1"/>
          <p:nvPr/>
        </p:nvSpPr>
        <p:spPr>
          <a:xfrm>
            <a:off x="-1" y="-5158803"/>
            <a:ext cx="5215913" cy="4832092"/>
          </a:xfrm>
          <a:prstGeom prst="rect">
            <a:avLst/>
          </a:prstGeom>
          <a:noFill/>
        </p:spPr>
        <p:txBody>
          <a:bodyPr wrap="square" rtlCol="0">
            <a:spAutoFit/>
          </a:bodyPr>
          <a:lstStyle/>
          <a:p>
            <a:pPr algn="just"/>
            <a:r>
              <a:rPr lang="en-US" sz="2800" dirty="0">
                <a:solidFill>
                  <a:schemeClr val="bg1"/>
                </a:solidFill>
                <a:latin typeface="Bahnschrift Light" panose="020B0502040204020203" pitchFamily="34" charset="0"/>
              </a:rPr>
              <a:t>It is selected in such a way that all stations are located approximately on the same parallel 70 ° N., but at different longitudes. This requirement was introduced in order to study the effect of SSW on variations in tropopause height along the latitudinal circle without taking into account the meridional component.</a:t>
            </a:r>
            <a:endParaRPr lang="ru-RU" sz="2800" dirty="0">
              <a:solidFill>
                <a:schemeClr val="bg1"/>
              </a:solidFill>
              <a:latin typeface="Bahnschrift Light" panose="020B0502040204020203" pitchFamily="34" charset="0"/>
            </a:endParaRPr>
          </a:p>
        </p:txBody>
      </p:sp>
      <p:sp>
        <p:nvSpPr>
          <p:cNvPr id="50" name="TextBox 49">
            <a:extLst>
              <a:ext uri="{FF2B5EF4-FFF2-40B4-BE49-F238E27FC236}">
                <a16:creationId xmlns:a16="http://schemas.microsoft.com/office/drawing/2014/main" id="{9EBEC10B-22B6-42E4-B793-63BAEA7C9E76}"/>
              </a:ext>
            </a:extLst>
          </p:cNvPr>
          <p:cNvSpPr txBox="1"/>
          <p:nvPr/>
        </p:nvSpPr>
        <p:spPr>
          <a:xfrm>
            <a:off x="0" y="8129855"/>
            <a:ext cx="12191997"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DYNAMIC TROPOPAUSE</a:t>
            </a:r>
            <a:endParaRPr lang="ru-RU" sz="3600" dirty="0">
              <a:solidFill>
                <a:schemeClr val="bg1"/>
              </a:solidFill>
              <a:latin typeface="Arial Black" panose="020B0A04020102020204" pitchFamily="34" charset="0"/>
            </a:endParaRPr>
          </a:p>
        </p:txBody>
      </p:sp>
      <p:sp>
        <p:nvSpPr>
          <p:cNvPr id="51" name="TextBox 50">
            <a:extLst>
              <a:ext uri="{FF2B5EF4-FFF2-40B4-BE49-F238E27FC236}">
                <a16:creationId xmlns:a16="http://schemas.microsoft.com/office/drawing/2014/main" id="{B9186F7D-E849-40C7-A84A-662880884CDA}"/>
              </a:ext>
            </a:extLst>
          </p:cNvPr>
          <p:cNvSpPr txBox="1"/>
          <p:nvPr/>
        </p:nvSpPr>
        <p:spPr>
          <a:xfrm>
            <a:off x="-3" y="9039528"/>
            <a:ext cx="12192000" cy="1200329"/>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It is based on the use of the characteristics of the potential </a:t>
            </a:r>
            <a:r>
              <a:rPr lang="en-US" sz="2400" dirty="0" err="1">
                <a:solidFill>
                  <a:schemeClr val="bg1"/>
                </a:solidFill>
                <a:latin typeface="Bahnschrift Light" panose="020B0502040204020203" pitchFamily="34" charset="0"/>
              </a:rPr>
              <a:t>Ertel</a:t>
            </a:r>
            <a:r>
              <a:rPr lang="en-US" sz="2400" dirty="0">
                <a:solidFill>
                  <a:schemeClr val="bg1"/>
                </a:solidFill>
                <a:latin typeface="Bahnschrift Light" panose="020B0502040204020203" pitchFamily="34" charset="0"/>
              </a:rPr>
              <a:t> vortex. A potential vortex is the angular momentum of a particle, which is conserved when moving between isentropic surfaces:</a:t>
            </a:r>
            <a:endParaRPr lang="ru-RU" dirty="0"/>
          </a:p>
        </p:txBody>
      </p:sp>
      <mc:AlternateContent xmlns:mc="http://schemas.openxmlformats.org/markup-compatibility/2006" xmlns:a14="http://schemas.microsoft.com/office/drawing/2010/main">
        <mc:Choice Requires="a14">
          <p:sp>
            <p:nvSpPr>
              <p:cNvPr id="52" name="Прямоугольник 51">
                <a:extLst>
                  <a:ext uri="{FF2B5EF4-FFF2-40B4-BE49-F238E27FC236}">
                    <a16:creationId xmlns:a16="http://schemas.microsoft.com/office/drawing/2014/main" id="{E4A91729-BC04-435C-A718-4174F3F1701F}"/>
                  </a:ext>
                </a:extLst>
              </p:cNvPr>
              <p:cNvSpPr/>
              <p:nvPr/>
            </p:nvSpPr>
            <p:spPr>
              <a:xfrm>
                <a:off x="-4" y="10292853"/>
                <a:ext cx="12192001" cy="9746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ru-RU" sz="2800" i="1" smtClean="0">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𝑄</m:t>
                          </m:r>
                        </m:e>
                      </m:acc>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2800" i="1">
                              <a:solidFill>
                                <a:schemeClr val="bg1"/>
                              </a:solidFill>
                              <a:latin typeface="Cambria Math" panose="02040503050406030204" pitchFamily="18" charset="0"/>
                              <a:cs typeface="Times New Roman" panose="02020603050405020304" pitchFamily="18" charset="0"/>
                            </a:rPr>
                          </m:ctrlPr>
                        </m:fPr>
                        <m:num>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l-GR"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𝜌</m:t>
                          </m:r>
                        </m:den>
                      </m:f>
                      <m:d>
                        <m:dPr>
                          <m:ctrlPr>
                            <a:rPr lang="ru-RU" sz="2800" i="1">
                              <a:solidFill>
                                <a:schemeClr val="bg1"/>
                              </a:solidFill>
                              <a:latin typeface="Cambria Math" panose="02040503050406030204" pitchFamily="18" charset="0"/>
                              <a:cs typeface="Times New Roman" panose="02020603050405020304" pitchFamily="18" charset="0"/>
                            </a:rPr>
                          </m:ctrlPr>
                        </m:d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𝑓</m:t>
                          </m:r>
                          <m:acc>
                            <m:accPr>
                              <m:chr m:val="⃗"/>
                              <m:ctrlPr>
                                <a:rPr lang="ru-RU" sz="2800" i="1">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e>
                          </m:acc>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ru-RU" sz="2800" i="1">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𝜈</m:t>
                              </m:r>
                            </m:e>
                          </m:acc>
                        </m:e>
                      </m:d>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ru-RU" dirty="0">
                  <a:solidFill>
                    <a:schemeClr val="bg1"/>
                  </a:solidFill>
                </a:endParaRPr>
              </a:p>
            </p:txBody>
          </p:sp>
        </mc:Choice>
        <mc:Fallback xmlns="">
          <p:sp>
            <p:nvSpPr>
              <p:cNvPr id="52" name="Прямоугольник 51">
                <a:extLst>
                  <a:ext uri="{FF2B5EF4-FFF2-40B4-BE49-F238E27FC236}">
                    <a16:creationId xmlns:a16="http://schemas.microsoft.com/office/drawing/2014/main" id="{E4A91729-BC04-435C-A718-4174F3F1701F}"/>
                  </a:ext>
                </a:extLst>
              </p:cNvPr>
              <p:cNvSpPr>
                <a:spLocks noRot="1" noChangeAspect="1" noMove="1" noResize="1" noEditPoints="1" noAdjustHandles="1" noChangeArrowheads="1" noChangeShapeType="1" noTextEdit="1"/>
              </p:cNvSpPr>
              <p:nvPr/>
            </p:nvSpPr>
            <p:spPr>
              <a:xfrm>
                <a:off x="-4" y="10292853"/>
                <a:ext cx="12192001" cy="974690"/>
              </a:xfrm>
              <a:prstGeom prst="rect">
                <a:avLst/>
              </a:prstGeom>
              <a:blipFill>
                <a:blip r:embed="rId6"/>
                <a:stretch>
                  <a:fillRect/>
                </a:stretch>
              </a:blipFill>
            </p:spPr>
            <p:txBody>
              <a:bodyPr/>
              <a:lstStyle/>
              <a:p>
                <a:r>
                  <a:rPr lang="ru-RU">
                    <a:noFill/>
                  </a:rPr>
                  <a:t> </a:t>
                </a:r>
              </a:p>
            </p:txBody>
          </p:sp>
        </mc:Fallback>
      </mc:AlternateContent>
      <p:pic>
        <p:nvPicPr>
          <p:cNvPr id="53" name="Рисунок 52">
            <a:extLst>
              <a:ext uri="{FF2B5EF4-FFF2-40B4-BE49-F238E27FC236}">
                <a16:creationId xmlns:a16="http://schemas.microsoft.com/office/drawing/2014/main" id="{9BAC9B9C-2D53-4436-A294-6F937F53EC91}"/>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100000"/>
                    </a14:imgEffect>
                    <a14:imgEffect>
                      <a14:brightnessContrast contrast="100000"/>
                    </a14:imgEffect>
                  </a14:imgLayer>
                </a14:imgProps>
              </a:ext>
            </a:extLst>
          </a:blip>
          <a:stretch>
            <a:fillRect/>
          </a:stretch>
        </p:blipFill>
        <p:spPr>
          <a:xfrm>
            <a:off x="3237200" y="11705682"/>
            <a:ext cx="5717598" cy="2345910"/>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47F5D8F-3119-45C2-A5EC-FBAEDC9893B9}"/>
                  </a:ext>
                </a:extLst>
              </p:cNvPr>
              <p:cNvSpPr txBox="1"/>
              <p:nvPr/>
            </p:nvSpPr>
            <p:spPr>
              <a:xfrm>
                <a:off x="214228" y="11879272"/>
                <a:ext cx="3022973" cy="1964833"/>
              </a:xfrm>
              <a:prstGeom prst="rect">
                <a:avLst/>
              </a:prstGeom>
              <a:noFill/>
            </p:spPr>
            <p:txBody>
              <a:bodyPr wrap="square" rtlCol="0">
                <a:spAutoFit/>
              </a:bodyPr>
              <a:lstStyle/>
              <a:p>
                <a:r>
                  <a:rPr lang="en-US" sz="2400" dirty="0">
                    <a:latin typeface="Bahnschrift Condensed" panose="020B0502040204020203" pitchFamily="34" charset="0"/>
                  </a:rPr>
                  <a:t>In practice, only its vertical component is preserved:</a:t>
                </a:r>
              </a:p>
              <a:p>
                <a:endParaRPr lang="ru-RU" sz="2400" dirty="0">
                  <a:latin typeface="Bahnschrift Condensed" panose="020B0502040204020203" pitchFamily="34" charset="0"/>
                </a:endParaRPr>
              </a:p>
              <a:p>
                <a:pPr/>
                <a14:m>
                  <m:oMathPara xmlns:m="http://schemas.openxmlformats.org/officeDocument/2006/math">
                    <m:oMathParaPr>
                      <m:jc m:val="centerGroup"/>
                    </m:oMathParaPr>
                    <m:oMath xmlns:m="http://schemas.openxmlformats.org/officeDocument/2006/math">
                      <m:r>
                        <a:rPr lang="ru-RU" sz="2400" i="1">
                          <a:latin typeface="Cambria Math" panose="02040503050406030204" pitchFamily="18" charset="0"/>
                          <a:ea typeface="Calibri" panose="020F0502020204030204" pitchFamily="34" charset="0"/>
                          <a:cs typeface="Times New Roman" panose="02020603050405020304" pitchFamily="18" charset="0"/>
                        </a:rPr>
                        <m:t>𝑞</m:t>
                      </m:r>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𝑔</m:t>
                      </m:r>
                      <m:d>
                        <m:dPr>
                          <m:ctrlPr>
                            <a:rPr lang="ru-RU" sz="2400" i="1">
                              <a:latin typeface="Cambria Math" panose="02040503050406030204" pitchFamily="18" charset="0"/>
                              <a:cs typeface="Times New Roman" panose="02020603050405020304" pitchFamily="18" charset="0"/>
                            </a:rPr>
                          </m:ctrlPr>
                        </m:dPr>
                        <m:e>
                          <m:r>
                            <a:rPr lang="ru-RU" sz="2400" i="1">
                              <a:latin typeface="Cambria Math" panose="02040503050406030204" pitchFamily="18" charset="0"/>
                              <a:ea typeface="Calibri" panose="020F0502020204030204" pitchFamily="34" charset="0"/>
                              <a:cs typeface="Times New Roman" panose="02020603050405020304" pitchFamily="18" charset="0"/>
                            </a:rPr>
                            <m:t>𝜁</m:t>
                          </m:r>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𝑓</m:t>
                          </m:r>
                        </m:e>
                      </m:d>
                      <m:f>
                        <m:fPr>
                          <m:ctrlPr>
                            <a:rPr lang="ru-RU" sz="2400" i="1">
                              <a:latin typeface="Cambria Math" panose="02040503050406030204" pitchFamily="18" charset="0"/>
                              <a:cs typeface="Times New Roman" panose="02020603050405020304" pitchFamily="18" charset="0"/>
                            </a:rPr>
                          </m:ctrlPr>
                        </m:fPr>
                        <m:num>
                          <m:r>
                            <a:rPr lang="ru-RU" sz="2400" i="1">
                              <a:latin typeface="Cambria Math" panose="02040503050406030204" pitchFamily="18" charset="0"/>
                              <a:ea typeface="Calibri" panose="020F0502020204030204" pitchFamily="34" charset="0"/>
                              <a:cs typeface="Times New Roman" panose="02020603050405020304" pitchFamily="18" charset="0"/>
                            </a:rPr>
                            <m:t>𝜕𝜃</m:t>
                          </m:r>
                        </m:num>
                        <m:den>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𝑝</m:t>
                          </m:r>
                        </m:den>
                      </m:f>
                    </m:oMath>
                  </m:oMathPara>
                </a14:m>
                <a:endParaRPr lang="ru-RU" sz="2400" dirty="0">
                  <a:latin typeface="Bahnschrift Condensed" panose="020B0502040204020203" pitchFamily="34" charset="0"/>
                </a:endParaRPr>
              </a:p>
            </p:txBody>
          </p:sp>
        </mc:Choice>
        <mc:Fallback xmlns="">
          <p:sp>
            <p:nvSpPr>
              <p:cNvPr id="54" name="TextBox 53">
                <a:extLst>
                  <a:ext uri="{FF2B5EF4-FFF2-40B4-BE49-F238E27FC236}">
                    <a16:creationId xmlns:a16="http://schemas.microsoft.com/office/drawing/2014/main" id="{547F5D8F-3119-45C2-A5EC-FBAEDC9893B9}"/>
                  </a:ext>
                </a:extLst>
              </p:cNvPr>
              <p:cNvSpPr txBox="1">
                <a:spLocks noRot="1" noChangeAspect="1" noMove="1" noResize="1" noEditPoints="1" noAdjustHandles="1" noChangeArrowheads="1" noChangeShapeType="1" noTextEdit="1"/>
              </p:cNvSpPr>
              <p:nvPr/>
            </p:nvSpPr>
            <p:spPr>
              <a:xfrm>
                <a:off x="214228" y="11879272"/>
                <a:ext cx="3022973" cy="1964833"/>
              </a:xfrm>
              <a:prstGeom prst="rect">
                <a:avLst/>
              </a:prstGeom>
              <a:blipFill>
                <a:blip r:embed="rId9"/>
                <a:stretch>
                  <a:fillRect l="-3024" t="-2484" r="-2823"/>
                </a:stretch>
              </a:blipFill>
            </p:spPr>
            <p:txBody>
              <a:bodyPr/>
              <a:lstStyle/>
              <a:p>
                <a:r>
                  <a:rPr lang="ru-RU">
                    <a:noFill/>
                  </a:rPr>
                  <a:t> </a:t>
                </a:r>
              </a:p>
            </p:txBody>
          </p:sp>
        </mc:Fallback>
      </mc:AlternateContent>
      <p:sp>
        <p:nvSpPr>
          <p:cNvPr id="55" name="TextBox 54">
            <a:extLst>
              <a:ext uri="{FF2B5EF4-FFF2-40B4-BE49-F238E27FC236}">
                <a16:creationId xmlns:a16="http://schemas.microsoft.com/office/drawing/2014/main" id="{51B56745-04DF-4C71-99D3-44EA03BCE2A8}"/>
              </a:ext>
            </a:extLst>
          </p:cNvPr>
          <p:cNvSpPr txBox="1"/>
          <p:nvPr/>
        </p:nvSpPr>
        <p:spPr>
          <a:xfrm>
            <a:off x="9271194" y="11879272"/>
            <a:ext cx="2604410" cy="461665"/>
          </a:xfrm>
          <a:prstGeom prst="rect">
            <a:avLst/>
          </a:prstGeom>
          <a:noFill/>
        </p:spPr>
        <p:txBody>
          <a:bodyPr wrap="square" rtlCol="0">
            <a:spAutoFit/>
          </a:bodyPr>
          <a:lstStyle/>
          <a:p>
            <a:r>
              <a:rPr lang="en-US" sz="2400" dirty="0">
                <a:latin typeface="Bahnschrift Condensed" panose="020B0502040204020203" pitchFamily="34" charset="0"/>
              </a:rPr>
              <a:t>Unit of measurement:</a:t>
            </a:r>
            <a:endParaRPr lang="ru-RU" sz="2400" dirty="0">
              <a:latin typeface="Bahnschrift Condensed" panose="020B0502040204020203" pitchFamily="34"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396A67-F152-43E6-9331-5763F407BD34}"/>
                  </a:ext>
                </a:extLst>
              </p:cNvPr>
              <p:cNvSpPr txBox="1"/>
              <p:nvPr/>
            </p:nvSpPr>
            <p:spPr>
              <a:xfrm>
                <a:off x="9271194" y="12936421"/>
                <a:ext cx="2512943" cy="907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ru-RU" sz="2400" i="1">
                          <a:latin typeface="Cambria Math" panose="02040503050406030204" pitchFamily="18" charset="0"/>
                        </a:rPr>
                        <m:t>𝑝𝑣𝑢</m:t>
                      </m:r>
                      <m:r>
                        <a:rPr lang="ru-RU"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10</m:t>
                          </m:r>
                        </m:e>
                        <m:sup>
                          <m:r>
                            <a:rPr lang="ru-RU" sz="2400" i="1">
                              <a:latin typeface="Cambria Math" panose="02040503050406030204" pitchFamily="18" charset="0"/>
                            </a:rPr>
                            <m:t>−6</m:t>
                          </m:r>
                        </m:sup>
                      </m:sSup>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ru-RU" sz="2400" i="1">
                                  <a:latin typeface="Cambria Math" panose="02040503050406030204" pitchFamily="18" charset="0"/>
                                </a:rPr>
                                <m:t>𝑚</m:t>
                              </m:r>
                            </m:e>
                            <m:sup>
                              <m:r>
                                <a:rPr lang="ru-RU" sz="2400" i="1">
                                  <a:latin typeface="Cambria Math" panose="02040503050406030204" pitchFamily="18" charset="0"/>
                                </a:rPr>
                                <m:t>2</m:t>
                              </m:r>
                            </m:sup>
                          </m:sSup>
                          <m:r>
                            <a:rPr lang="ru-RU" sz="2400" i="1">
                              <a:latin typeface="Cambria Math" panose="02040503050406030204" pitchFamily="18" charset="0"/>
                            </a:rPr>
                            <m:t>𝐾</m:t>
                          </m:r>
                        </m:num>
                        <m:den>
                          <m:r>
                            <a:rPr lang="ru-RU" sz="2400" i="1">
                              <a:latin typeface="Cambria Math" panose="02040503050406030204" pitchFamily="18" charset="0"/>
                            </a:rPr>
                            <m:t>𝑘𝑔</m:t>
                          </m:r>
                          <m:r>
                            <a:rPr lang="ru-RU" sz="2400" i="1">
                              <a:latin typeface="Cambria Math" panose="02040503050406030204" pitchFamily="18" charset="0"/>
                            </a:rPr>
                            <m:t> </m:t>
                          </m:r>
                          <m:r>
                            <a:rPr lang="ru-RU" sz="2400" i="1">
                              <a:latin typeface="Cambria Math" panose="02040503050406030204" pitchFamily="18" charset="0"/>
                            </a:rPr>
                            <m:t>𝑐</m:t>
                          </m:r>
                        </m:den>
                      </m:f>
                    </m:oMath>
                  </m:oMathPara>
                </a14:m>
                <a:endParaRPr lang="ru-RU" sz="2400" dirty="0"/>
              </a:p>
            </p:txBody>
          </p:sp>
        </mc:Choice>
        <mc:Fallback xmlns="">
          <p:sp>
            <p:nvSpPr>
              <p:cNvPr id="56" name="TextBox 55">
                <a:extLst>
                  <a:ext uri="{FF2B5EF4-FFF2-40B4-BE49-F238E27FC236}">
                    <a16:creationId xmlns:a16="http://schemas.microsoft.com/office/drawing/2014/main" id="{70396A67-F152-43E6-9331-5763F407BD34}"/>
                  </a:ext>
                </a:extLst>
              </p:cNvPr>
              <p:cNvSpPr txBox="1">
                <a:spLocks noRot="1" noChangeAspect="1" noMove="1" noResize="1" noEditPoints="1" noAdjustHandles="1" noChangeArrowheads="1" noChangeShapeType="1" noTextEdit="1"/>
              </p:cNvSpPr>
              <p:nvPr/>
            </p:nvSpPr>
            <p:spPr>
              <a:xfrm>
                <a:off x="9271194" y="12936421"/>
                <a:ext cx="2512943" cy="907684"/>
              </a:xfrm>
              <a:prstGeom prst="rect">
                <a:avLst/>
              </a:prstGeom>
              <a:blipFill>
                <a:blip r:embed="rId10"/>
                <a:stretch>
                  <a:fillRect/>
                </a:stretch>
              </a:blipFill>
            </p:spPr>
            <p:txBody>
              <a:bodyPr/>
              <a:lstStyle/>
              <a:p>
                <a:r>
                  <a:rPr lang="ru-RU">
                    <a:noFill/>
                  </a:rPr>
                  <a:t> </a:t>
                </a:r>
              </a:p>
            </p:txBody>
          </p:sp>
        </mc:Fallback>
      </mc:AlternateContent>
      <p:sp>
        <p:nvSpPr>
          <p:cNvPr id="57" name="TextBox 56">
            <a:extLst>
              <a:ext uri="{FF2B5EF4-FFF2-40B4-BE49-F238E27FC236}">
                <a16:creationId xmlns:a16="http://schemas.microsoft.com/office/drawing/2014/main" id="{E7243EB4-0CD4-4006-858B-E4E3343754BF}"/>
              </a:ext>
            </a:extLst>
          </p:cNvPr>
          <p:cNvSpPr txBox="1"/>
          <p:nvPr/>
        </p:nvSpPr>
        <p:spPr>
          <a:xfrm>
            <a:off x="0" y="15815429"/>
            <a:ext cx="12191998"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SUDDEN STRATOSPHERIC WARMING</a:t>
            </a:r>
            <a:endParaRPr lang="ru-RU" sz="3600" dirty="0">
              <a:solidFill>
                <a:schemeClr val="bg1"/>
              </a:solidFill>
              <a:latin typeface="Arial Black" panose="020B0A04020102020204" pitchFamily="34" charset="0"/>
            </a:endParaRPr>
          </a:p>
        </p:txBody>
      </p:sp>
      <p:sp>
        <p:nvSpPr>
          <p:cNvPr id="58" name="TextBox 57">
            <a:extLst>
              <a:ext uri="{FF2B5EF4-FFF2-40B4-BE49-F238E27FC236}">
                <a16:creationId xmlns:a16="http://schemas.microsoft.com/office/drawing/2014/main" id="{FEB2C468-6B34-4D60-BD48-BE3BDE6B6F27}"/>
              </a:ext>
            </a:extLst>
          </p:cNvPr>
          <p:cNvSpPr txBox="1"/>
          <p:nvPr/>
        </p:nvSpPr>
        <p:spPr>
          <a:xfrm>
            <a:off x="398156" y="17062733"/>
            <a:ext cx="5450624" cy="4524315"/>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This is a strong and sudden increase in temperature of an "explosive nature" in the polar and subpolar stratosphere in winter, sometimes by 50 ° or more for several (about ten) days. It occurs at altitudes from 10 to 50 km. At the same time, the sign of the meridional temperature gradient over the hemisphere changes, a stratospheric anticyclone is formed, and the overall air transport changes from west to east.</a:t>
            </a:r>
            <a:endParaRPr lang="ru-RU" sz="2400" dirty="0">
              <a:solidFill>
                <a:schemeClr val="bg1"/>
              </a:solidFill>
              <a:latin typeface="Bahnschrift Light" panose="020B0502040204020203" pitchFamily="34" charset="0"/>
            </a:endParaRPr>
          </a:p>
        </p:txBody>
      </p:sp>
      <p:pic>
        <p:nvPicPr>
          <p:cNvPr id="59" name="Рисунок 58">
            <a:extLst>
              <a:ext uri="{FF2B5EF4-FFF2-40B4-BE49-F238E27FC236}">
                <a16:creationId xmlns:a16="http://schemas.microsoft.com/office/drawing/2014/main" id="{1EB4C1B3-B0AE-4DE2-BC77-AC4C92DD7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412" y="17229837"/>
            <a:ext cx="5450624" cy="4089277"/>
          </a:xfrm>
          <a:prstGeom prst="rect">
            <a:avLst/>
          </a:prstGeom>
        </p:spPr>
      </p:pic>
      <p:sp>
        <p:nvSpPr>
          <p:cNvPr id="3" name="TextBox 2">
            <a:extLst>
              <a:ext uri="{FF2B5EF4-FFF2-40B4-BE49-F238E27FC236}">
                <a16:creationId xmlns:a16="http://schemas.microsoft.com/office/drawing/2014/main" id="{1708CE35-28CC-491E-8C49-4CC6558E2CC4}"/>
              </a:ext>
            </a:extLst>
          </p:cNvPr>
          <p:cNvSpPr txBox="1"/>
          <p:nvPr/>
        </p:nvSpPr>
        <p:spPr>
          <a:xfrm>
            <a:off x="6549412" y="5837874"/>
            <a:ext cx="5450624" cy="923330"/>
          </a:xfrm>
          <a:prstGeom prst="rect">
            <a:avLst/>
          </a:prstGeom>
          <a:noFill/>
        </p:spPr>
        <p:txBody>
          <a:bodyPr wrap="square" rtlCol="0">
            <a:spAutoFit/>
          </a:bodyPr>
          <a:lstStyle/>
          <a:p>
            <a:r>
              <a:rPr lang="en-US" dirty="0">
                <a:solidFill>
                  <a:schemeClr val="bg1"/>
                </a:solidFill>
                <a:latin typeface="Bahnschrift Condensed" panose="020B0502040204020203" pitchFamily="34" charset="0"/>
              </a:rPr>
              <a:t>NASA captures a polar vortex moving throughout Central Canada and the U.S. </a:t>
            </a:r>
            <a:r>
              <a:rPr lang="en-US" dirty="0" err="1">
                <a:solidFill>
                  <a:schemeClr val="bg1"/>
                </a:solidFill>
                <a:latin typeface="Bahnschrift Condensed" panose="020B0502040204020203" pitchFamily="34" charset="0"/>
              </a:rPr>
              <a:t>midwest</a:t>
            </a:r>
            <a:r>
              <a:rPr lang="en-US" dirty="0">
                <a:solidFill>
                  <a:schemeClr val="bg1"/>
                </a:solidFill>
                <a:latin typeface="Bahnschrift Condensed" panose="020B0502040204020203" pitchFamily="34" charset="0"/>
              </a:rPr>
              <a:t> from January 20th to January 29th using their Atmospheric Infrared Sounder (AIRS)</a:t>
            </a:r>
            <a:endParaRPr lang="ru-RU" dirty="0">
              <a:solidFill>
                <a:schemeClr val="bg1"/>
              </a:solidFill>
              <a:latin typeface="Bahnschrift Condensed" panose="020B0502040204020203"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05255C1-4CDE-4AA9-B1A1-9A33323F39DD}"/>
                  </a:ext>
                </a:extLst>
              </p:cNvPr>
              <p:cNvSpPr txBox="1"/>
              <p:nvPr/>
            </p:nvSpPr>
            <p:spPr>
              <a:xfrm>
                <a:off x="102636" y="13838515"/>
                <a:ext cx="5299787" cy="923330"/>
              </a:xfrm>
              <a:prstGeom prst="rect">
                <a:avLst/>
              </a:prstGeom>
              <a:noFill/>
            </p:spPr>
            <p:txBody>
              <a:bodyPr wrap="square" rtlCol="0">
                <a:spAutoFit/>
              </a:bodyPr>
              <a:lstStyle/>
              <a:p>
                <a14:m>
                  <m:oMath xmlns:m="http://schemas.openxmlformats.org/officeDocument/2006/math">
                    <m:r>
                      <a:rPr lang="ru-RU" i="1" smtClean="0">
                        <a:latin typeface="Cambria Math" panose="02040503050406030204" pitchFamily="18" charset="0"/>
                      </a:rPr>
                      <m:t>𝑔</m:t>
                    </m:r>
                  </m:oMath>
                </a14:m>
                <a:r>
                  <a:rPr lang="ru-RU" dirty="0">
                    <a:latin typeface="Bahnschrift SemiLight" panose="020B0502040204020203" pitchFamily="34" charset="0"/>
                  </a:rPr>
                  <a:t> –</a:t>
                </a:r>
                <a:r>
                  <a:rPr lang="en-US" dirty="0">
                    <a:latin typeface="Bahnschrift SemiLight" panose="020B0502040204020203" pitchFamily="34" charset="0"/>
                  </a:rPr>
                  <a:t> acceleration of gravity, </a:t>
                </a:r>
                <a14:m>
                  <m:oMath xmlns:m="http://schemas.openxmlformats.org/officeDocument/2006/math">
                    <m:r>
                      <a:rPr lang="ru-RU" i="1">
                        <a:latin typeface="Cambria Math" panose="02040503050406030204" pitchFamily="18" charset="0"/>
                      </a:rPr>
                      <m:t>𝜁</m:t>
                    </m:r>
                  </m:oMath>
                </a14:m>
                <a:r>
                  <a:rPr lang="ru-RU" dirty="0">
                    <a:latin typeface="Bahnschrift SemiLight" panose="020B0502040204020203" pitchFamily="34" charset="0"/>
                  </a:rPr>
                  <a:t> – </a:t>
                </a:r>
                <a:r>
                  <a:rPr lang="en-US" dirty="0">
                    <a:latin typeface="Bahnschrift SemiLight" panose="020B0502040204020203" pitchFamily="34" charset="0"/>
                  </a:rPr>
                  <a:t>relative vorticity,</a:t>
                </a:r>
              </a:p>
              <a:p>
                <a14:m>
                  <m:oMath xmlns:m="http://schemas.openxmlformats.org/officeDocument/2006/math">
                    <m:r>
                      <a:rPr lang="ru-RU" i="1">
                        <a:latin typeface="Cambria Math" panose="02040503050406030204" pitchFamily="18" charset="0"/>
                      </a:rPr>
                      <m:t>𝑓</m:t>
                    </m:r>
                  </m:oMath>
                </a14:m>
                <a:r>
                  <a:rPr lang="en-US" dirty="0">
                    <a:latin typeface="Bahnschrift SemiLight" panose="020B0502040204020203" pitchFamily="34" charset="0"/>
                  </a:rPr>
                  <a:t> – Coriolis parameter, </a:t>
                </a:r>
                <a14:m>
                  <m:oMath xmlns:m="http://schemas.openxmlformats.org/officeDocument/2006/math">
                    <m:r>
                      <a:rPr lang="ru-RU" i="1">
                        <a:latin typeface="Cambria Math" panose="02040503050406030204" pitchFamily="18" charset="0"/>
                      </a:rPr>
                      <m:t>𝜃</m:t>
                    </m:r>
                  </m:oMath>
                </a14:m>
                <a:r>
                  <a:rPr lang="en-US" dirty="0">
                    <a:latin typeface="Bahnschrift SemiLight" panose="020B0502040204020203" pitchFamily="34" charset="0"/>
                  </a:rPr>
                  <a:t> – potential temperature, p - pressure</a:t>
                </a:r>
              </a:p>
            </p:txBody>
          </p:sp>
        </mc:Choice>
        <mc:Fallback xmlns="">
          <p:sp>
            <p:nvSpPr>
              <p:cNvPr id="21" name="TextBox 20">
                <a:extLst>
                  <a:ext uri="{FF2B5EF4-FFF2-40B4-BE49-F238E27FC236}">
                    <a16:creationId xmlns:a16="http://schemas.microsoft.com/office/drawing/2014/main" id="{E05255C1-4CDE-4AA9-B1A1-9A33323F39DD}"/>
                  </a:ext>
                </a:extLst>
              </p:cNvPr>
              <p:cNvSpPr txBox="1">
                <a:spLocks noRot="1" noChangeAspect="1" noMove="1" noResize="1" noEditPoints="1" noAdjustHandles="1" noChangeArrowheads="1" noChangeShapeType="1" noTextEdit="1"/>
              </p:cNvSpPr>
              <p:nvPr/>
            </p:nvSpPr>
            <p:spPr>
              <a:xfrm>
                <a:off x="102636" y="13838515"/>
                <a:ext cx="5299787" cy="923330"/>
              </a:xfrm>
              <a:prstGeom prst="rect">
                <a:avLst/>
              </a:prstGeom>
              <a:blipFill>
                <a:blip r:embed="rId11"/>
                <a:stretch>
                  <a:fillRect l="-1036" t="-3289" r="-1726" b="-9211"/>
                </a:stretch>
              </a:blipFill>
            </p:spPr>
            <p:txBody>
              <a:bodyPr/>
              <a:lstStyle/>
              <a:p>
                <a:r>
                  <a:rPr lang="ru-RU">
                    <a:noFill/>
                  </a:rPr>
                  <a:t> </a:t>
                </a:r>
              </a:p>
            </p:txBody>
          </p:sp>
        </mc:Fallback>
      </mc:AlternateContent>
    </p:spTree>
    <p:extLst>
      <p:ext uri="{BB962C8B-B14F-4D97-AF65-F5344CB8AC3E}">
        <p14:creationId xmlns:p14="http://schemas.microsoft.com/office/powerpoint/2010/main" val="176231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3429684"/>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30FD91C2-89F7-49CC-88BC-E758D4F04B7D}"/>
              </a:ext>
            </a:extLst>
          </p:cNvPr>
          <p:cNvSpPr txBox="1"/>
          <p:nvPr/>
        </p:nvSpPr>
        <p:spPr>
          <a:xfrm>
            <a:off x="0" y="221128"/>
            <a:ext cx="12191997"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DYNAMIC TROPOPAUSE</a:t>
            </a:r>
            <a:endParaRPr lang="ru-RU" sz="3600" dirty="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6812B487-6B4B-4237-9B79-AA99109FF079}"/>
              </a:ext>
            </a:extLst>
          </p:cNvPr>
          <p:cNvSpPr txBox="1"/>
          <p:nvPr/>
        </p:nvSpPr>
        <p:spPr>
          <a:xfrm>
            <a:off x="-3" y="1130801"/>
            <a:ext cx="12192000" cy="1200329"/>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It is based on the use of the characteristics of the potential </a:t>
            </a:r>
            <a:r>
              <a:rPr lang="en-US" sz="2400" dirty="0" err="1">
                <a:solidFill>
                  <a:schemeClr val="bg1"/>
                </a:solidFill>
                <a:latin typeface="Bahnschrift Light" panose="020B0502040204020203" pitchFamily="34" charset="0"/>
              </a:rPr>
              <a:t>Ertel</a:t>
            </a:r>
            <a:r>
              <a:rPr lang="en-US" sz="2400" dirty="0">
                <a:solidFill>
                  <a:schemeClr val="bg1"/>
                </a:solidFill>
                <a:latin typeface="Bahnschrift Light" panose="020B0502040204020203" pitchFamily="34" charset="0"/>
              </a:rPr>
              <a:t> vortex. A potential vortex is the angular momentum of a particle, which is conserved when moving between isentropic surfaces:</a:t>
            </a:r>
            <a:endParaRPr lang="ru-RU" dirty="0"/>
          </a:p>
        </p:txBody>
      </p:sp>
      <mc:AlternateContent xmlns:mc="http://schemas.openxmlformats.org/markup-compatibility/2006" xmlns:a14="http://schemas.microsoft.com/office/drawing/2010/main">
        <mc:Choice Requires="a14">
          <p:sp>
            <p:nvSpPr>
              <p:cNvPr id="5" name="Прямоугольник 4">
                <a:extLst>
                  <a:ext uri="{FF2B5EF4-FFF2-40B4-BE49-F238E27FC236}">
                    <a16:creationId xmlns:a16="http://schemas.microsoft.com/office/drawing/2014/main" id="{21C50C4D-2722-47D5-90DE-211B488ED168}"/>
                  </a:ext>
                </a:extLst>
              </p:cNvPr>
              <p:cNvSpPr/>
              <p:nvPr/>
            </p:nvSpPr>
            <p:spPr>
              <a:xfrm>
                <a:off x="-4" y="2384126"/>
                <a:ext cx="12192001" cy="9746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ru-RU" sz="2800" i="1" smtClean="0">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𝑄</m:t>
                          </m:r>
                        </m:e>
                      </m:acc>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2800" i="1">
                              <a:solidFill>
                                <a:schemeClr val="bg1"/>
                              </a:solidFill>
                              <a:latin typeface="Cambria Math" panose="02040503050406030204" pitchFamily="18" charset="0"/>
                              <a:cs typeface="Times New Roman" panose="02020603050405020304" pitchFamily="18" charset="0"/>
                            </a:rPr>
                          </m:ctrlPr>
                        </m:fPr>
                        <m:num>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l-GR"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𝜌</m:t>
                          </m:r>
                        </m:den>
                      </m:f>
                      <m:d>
                        <m:dPr>
                          <m:ctrlPr>
                            <a:rPr lang="ru-RU" sz="2800" i="1">
                              <a:solidFill>
                                <a:schemeClr val="bg1"/>
                              </a:solidFill>
                              <a:latin typeface="Cambria Math" panose="02040503050406030204" pitchFamily="18" charset="0"/>
                              <a:cs typeface="Times New Roman" panose="02020603050405020304" pitchFamily="18" charset="0"/>
                            </a:rPr>
                          </m:ctrlPr>
                        </m:d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𝑓</m:t>
                          </m:r>
                          <m:acc>
                            <m:accPr>
                              <m:chr m:val="⃗"/>
                              <m:ctrlPr>
                                <a:rPr lang="ru-RU" sz="2800" i="1">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e>
                          </m:acc>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ru-RU" sz="2800" i="1">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𝜈</m:t>
                              </m:r>
                            </m:e>
                          </m:acc>
                        </m:e>
                      </m:d>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ru-RU" dirty="0">
                  <a:solidFill>
                    <a:schemeClr val="bg1"/>
                  </a:solidFill>
                </a:endParaRPr>
              </a:p>
            </p:txBody>
          </p:sp>
        </mc:Choice>
        <mc:Fallback xmlns="">
          <p:sp>
            <p:nvSpPr>
              <p:cNvPr id="5" name="Прямоугольник 4">
                <a:extLst>
                  <a:ext uri="{FF2B5EF4-FFF2-40B4-BE49-F238E27FC236}">
                    <a16:creationId xmlns:a16="http://schemas.microsoft.com/office/drawing/2014/main" id="{21C50C4D-2722-47D5-90DE-211B488ED168}"/>
                  </a:ext>
                </a:extLst>
              </p:cNvPr>
              <p:cNvSpPr>
                <a:spLocks noRot="1" noChangeAspect="1" noMove="1" noResize="1" noEditPoints="1" noAdjustHandles="1" noChangeArrowheads="1" noChangeShapeType="1" noTextEdit="1"/>
              </p:cNvSpPr>
              <p:nvPr/>
            </p:nvSpPr>
            <p:spPr>
              <a:xfrm>
                <a:off x="-4" y="2384126"/>
                <a:ext cx="12192001" cy="974690"/>
              </a:xfrm>
              <a:prstGeom prst="rect">
                <a:avLst/>
              </a:prstGeom>
              <a:blipFill>
                <a:blip r:embed="rId3"/>
                <a:stretch>
                  <a:fillRect/>
                </a:stretch>
              </a:blipFill>
            </p:spPr>
            <p:txBody>
              <a:bodyPr/>
              <a:lstStyle/>
              <a:p>
                <a:r>
                  <a:rPr lang="ru-RU">
                    <a:noFill/>
                  </a:rPr>
                  <a:t> </a:t>
                </a:r>
              </a:p>
            </p:txBody>
          </p:sp>
        </mc:Fallback>
      </mc:AlternateContent>
      <p:pic>
        <p:nvPicPr>
          <p:cNvPr id="16" name="Рисунок 15">
            <a:extLst>
              <a:ext uri="{FF2B5EF4-FFF2-40B4-BE49-F238E27FC236}">
                <a16:creationId xmlns:a16="http://schemas.microsoft.com/office/drawing/2014/main" id="{E1EBC103-E346-461E-A10D-F755EDD1F4B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00000"/>
                    </a14:imgEffect>
                    <a14:imgEffect>
                      <a14:brightnessContrast contrast="100000"/>
                    </a14:imgEffect>
                  </a14:imgLayer>
                </a14:imgProps>
              </a:ext>
            </a:extLst>
          </a:blip>
          <a:stretch>
            <a:fillRect/>
          </a:stretch>
        </p:blipFill>
        <p:spPr>
          <a:xfrm>
            <a:off x="3237200" y="3796955"/>
            <a:ext cx="5717598" cy="234591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122DD34-0DF3-4B72-A8E6-E099881F9164}"/>
                  </a:ext>
                </a:extLst>
              </p:cNvPr>
              <p:cNvSpPr txBox="1"/>
              <p:nvPr/>
            </p:nvSpPr>
            <p:spPr>
              <a:xfrm>
                <a:off x="214228" y="3970545"/>
                <a:ext cx="3022973" cy="1964833"/>
              </a:xfrm>
              <a:prstGeom prst="rect">
                <a:avLst/>
              </a:prstGeom>
              <a:noFill/>
            </p:spPr>
            <p:txBody>
              <a:bodyPr wrap="square" rtlCol="0">
                <a:spAutoFit/>
              </a:bodyPr>
              <a:lstStyle/>
              <a:p>
                <a:r>
                  <a:rPr lang="en-US" sz="2400" dirty="0">
                    <a:latin typeface="Bahnschrift Condensed" panose="020B0502040204020203" pitchFamily="34" charset="0"/>
                  </a:rPr>
                  <a:t>In practice, only its vertical component is preserved:</a:t>
                </a:r>
              </a:p>
              <a:p>
                <a:endParaRPr lang="ru-RU" sz="2400" dirty="0">
                  <a:latin typeface="Bahnschrift Condensed" panose="020B0502040204020203" pitchFamily="34" charset="0"/>
                </a:endParaRPr>
              </a:p>
              <a:p>
                <a:pPr/>
                <a14:m>
                  <m:oMathPara xmlns:m="http://schemas.openxmlformats.org/officeDocument/2006/math">
                    <m:oMathParaPr>
                      <m:jc m:val="centerGroup"/>
                    </m:oMathParaPr>
                    <m:oMath xmlns:m="http://schemas.openxmlformats.org/officeDocument/2006/math">
                      <m:r>
                        <a:rPr lang="ru-RU" sz="2400" i="1">
                          <a:latin typeface="Cambria Math" panose="02040503050406030204" pitchFamily="18" charset="0"/>
                          <a:ea typeface="Calibri" panose="020F0502020204030204" pitchFamily="34" charset="0"/>
                          <a:cs typeface="Times New Roman" panose="02020603050405020304" pitchFamily="18" charset="0"/>
                        </a:rPr>
                        <m:t>𝑞</m:t>
                      </m:r>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𝑔</m:t>
                      </m:r>
                      <m:d>
                        <m:dPr>
                          <m:ctrlPr>
                            <a:rPr lang="ru-RU" sz="2400" i="1">
                              <a:latin typeface="Cambria Math" panose="02040503050406030204" pitchFamily="18" charset="0"/>
                              <a:cs typeface="Times New Roman" panose="02020603050405020304" pitchFamily="18" charset="0"/>
                            </a:rPr>
                          </m:ctrlPr>
                        </m:dPr>
                        <m:e>
                          <m:r>
                            <a:rPr lang="ru-RU" sz="2400" i="1">
                              <a:latin typeface="Cambria Math" panose="02040503050406030204" pitchFamily="18" charset="0"/>
                              <a:ea typeface="Calibri" panose="020F0502020204030204" pitchFamily="34" charset="0"/>
                              <a:cs typeface="Times New Roman" panose="02020603050405020304" pitchFamily="18" charset="0"/>
                            </a:rPr>
                            <m:t>𝜁</m:t>
                          </m:r>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𝑓</m:t>
                          </m:r>
                        </m:e>
                      </m:d>
                      <m:f>
                        <m:fPr>
                          <m:ctrlPr>
                            <a:rPr lang="ru-RU" sz="2400" i="1">
                              <a:latin typeface="Cambria Math" panose="02040503050406030204" pitchFamily="18" charset="0"/>
                              <a:cs typeface="Times New Roman" panose="02020603050405020304" pitchFamily="18" charset="0"/>
                            </a:rPr>
                          </m:ctrlPr>
                        </m:fPr>
                        <m:num>
                          <m:r>
                            <a:rPr lang="ru-RU" sz="2400" i="1">
                              <a:latin typeface="Cambria Math" panose="02040503050406030204" pitchFamily="18" charset="0"/>
                              <a:ea typeface="Calibri" panose="020F0502020204030204" pitchFamily="34" charset="0"/>
                              <a:cs typeface="Times New Roman" panose="02020603050405020304" pitchFamily="18" charset="0"/>
                            </a:rPr>
                            <m:t>𝜕𝜃</m:t>
                          </m:r>
                        </m:num>
                        <m:den>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𝑝</m:t>
                          </m:r>
                        </m:den>
                      </m:f>
                    </m:oMath>
                  </m:oMathPara>
                </a14:m>
                <a:endParaRPr lang="ru-RU" sz="2400" dirty="0">
                  <a:latin typeface="Bahnschrift Condensed" panose="020B0502040204020203" pitchFamily="34" charset="0"/>
                </a:endParaRPr>
              </a:p>
            </p:txBody>
          </p:sp>
        </mc:Choice>
        <mc:Fallback xmlns="">
          <p:sp>
            <p:nvSpPr>
              <p:cNvPr id="18" name="TextBox 17">
                <a:extLst>
                  <a:ext uri="{FF2B5EF4-FFF2-40B4-BE49-F238E27FC236}">
                    <a16:creationId xmlns:a16="http://schemas.microsoft.com/office/drawing/2014/main" id="{A122DD34-0DF3-4B72-A8E6-E099881F9164}"/>
                  </a:ext>
                </a:extLst>
              </p:cNvPr>
              <p:cNvSpPr txBox="1">
                <a:spLocks noRot="1" noChangeAspect="1" noMove="1" noResize="1" noEditPoints="1" noAdjustHandles="1" noChangeArrowheads="1" noChangeShapeType="1" noTextEdit="1"/>
              </p:cNvSpPr>
              <p:nvPr/>
            </p:nvSpPr>
            <p:spPr>
              <a:xfrm>
                <a:off x="214228" y="3970545"/>
                <a:ext cx="3022973" cy="1964833"/>
              </a:xfrm>
              <a:prstGeom prst="rect">
                <a:avLst/>
              </a:prstGeom>
              <a:blipFill>
                <a:blip r:embed="rId6"/>
                <a:stretch>
                  <a:fillRect l="-3024" t="-2477" r="-2823"/>
                </a:stretch>
              </a:blipFill>
            </p:spPr>
            <p:txBody>
              <a:bodyPr/>
              <a:lstStyle/>
              <a:p>
                <a:r>
                  <a:rPr lang="ru-RU">
                    <a:noFill/>
                  </a:rPr>
                  <a:t> </a:t>
                </a:r>
              </a:p>
            </p:txBody>
          </p:sp>
        </mc:Fallback>
      </mc:AlternateContent>
      <p:sp>
        <p:nvSpPr>
          <p:cNvPr id="19" name="TextBox 18">
            <a:extLst>
              <a:ext uri="{FF2B5EF4-FFF2-40B4-BE49-F238E27FC236}">
                <a16:creationId xmlns:a16="http://schemas.microsoft.com/office/drawing/2014/main" id="{48D15B96-AD4D-4130-9D00-62F7856DF4F1}"/>
              </a:ext>
            </a:extLst>
          </p:cNvPr>
          <p:cNvSpPr txBox="1"/>
          <p:nvPr/>
        </p:nvSpPr>
        <p:spPr>
          <a:xfrm>
            <a:off x="9271194" y="3970545"/>
            <a:ext cx="2604410" cy="461665"/>
          </a:xfrm>
          <a:prstGeom prst="rect">
            <a:avLst/>
          </a:prstGeom>
          <a:noFill/>
        </p:spPr>
        <p:txBody>
          <a:bodyPr wrap="square" rtlCol="0">
            <a:spAutoFit/>
          </a:bodyPr>
          <a:lstStyle/>
          <a:p>
            <a:r>
              <a:rPr lang="en-US" sz="2400" dirty="0">
                <a:latin typeface="Bahnschrift Condensed" panose="020B0502040204020203" pitchFamily="34" charset="0"/>
              </a:rPr>
              <a:t>Unit of measurement:</a:t>
            </a:r>
            <a:endParaRPr lang="ru-RU" sz="2400" dirty="0">
              <a:latin typeface="Bahnschrift Condensed" panose="020B0502040204020203"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401497C-3FAE-4BD8-8520-89B707F965F4}"/>
                  </a:ext>
                </a:extLst>
              </p:cNvPr>
              <p:cNvSpPr txBox="1"/>
              <p:nvPr/>
            </p:nvSpPr>
            <p:spPr>
              <a:xfrm>
                <a:off x="9271194" y="5027694"/>
                <a:ext cx="2512943" cy="907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ru-RU" sz="2400" i="1">
                          <a:latin typeface="Cambria Math" panose="02040503050406030204" pitchFamily="18" charset="0"/>
                        </a:rPr>
                        <m:t>𝑝𝑣𝑢</m:t>
                      </m:r>
                      <m:r>
                        <a:rPr lang="ru-RU"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10</m:t>
                          </m:r>
                        </m:e>
                        <m:sup>
                          <m:r>
                            <a:rPr lang="ru-RU" sz="2400" i="1">
                              <a:latin typeface="Cambria Math" panose="02040503050406030204" pitchFamily="18" charset="0"/>
                            </a:rPr>
                            <m:t>−6</m:t>
                          </m:r>
                        </m:sup>
                      </m:sSup>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ru-RU" sz="2400" i="1">
                                  <a:latin typeface="Cambria Math" panose="02040503050406030204" pitchFamily="18" charset="0"/>
                                </a:rPr>
                                <m:t>𝑚</m:t>
                              </m:r>
                            </m:e>
                            <m:sup>
                              <m:r>
                                <a:rPr lang="ru-RU" sz="2400" i="1">
                                  <a:latin typeface="Cambria Math" panose="02040503050406030204" pitchFamily="18" charset="0"/>
                                </a:rPr>
                                <m:t>2</m:t>
                              </m:r>
                            </m:sup>
                          </m:sSup>
                          <m:r>
                            <a:rPr lang="ru-RU" sz="2400" i="1">
                              <a:latin typeface="Cambria Math" panose="02040503050406030204" pitchFamily="18" charset="0"/>
                            </a:rPr>
                            <m:t>𝐾</m:t>
                          </m:r>
                        </m:num>
                        <m:den>
                          <m:r>
                            <a:rPr lang="ru-RU" sz="2400" i="1">
                              <a:latin typeface="Cambria Math" panose="02040503050406030204" pitchFamily="18" charset="0"/>
                            </a:rPr>
                            <m:t>𝑘𝑔</m:t>
                          </m:r>
                          <m:r>
                            <a:rPr lang="ru-RU" sz="2400" i="1">
                              <a:latin typeface="Cambria Math" panose="02040503050406030204" pitchFamily="18" charset="0"/>
                            </a:rPr>
                            <m:t> </m:t>
                          </m:r>
                          <m:r>
                            <a:rPr lang="ru-RU" sz="2400" i="1">
                              <a:latin typeface="Cambria Math" panose="02040503050406030204" pitchFamily="18" charset="0"/>
                            </a:rPr>
                            <m:t>𝑐</m:t>
                          </m:r>
                        </m:den>
                      </m:f>
                    </m:oMath>
                  </m:oMathPara>
                </a14:m>
                <a:endParaRPr lang="ru-RU" sz="2400" dirty="0"/>
              </a:p>
            </p:txBody>
          </p:sp>
        </mc:Choice>
        <mc:Fallback xmlns="">
          <p:sp>
            <p:nvSpPr>
              <p:cNvPr id="21" name="TextBox 20">
                <a:extLst>
                  <a:ext uri="{FF2B5EF4-FFF2-40B4-BE49-F238E27FC236}">
                    <a16:creationId xmlns:a16="http://schemas.microsoft.com/office/drawing/2014/main" id="{3401497C-3FAE-4BD8-8520-89B707F965F4}"/>
                  </a:ext>
                </a:extLst>
              </p:cNvPr>
              <p:cNvSpPr txBox="1">
                <a:spLocks noRot="1" noChangeAspect="1" noMove="1" noResize="1" noEditPoints="1" noAdjustHandles="1" noChangeArrowheads="1" noChangeShapeType="1" noTextEdit="1"/>
              </p:cNvSpPr>
              <p:nvPr/>
            </p:nvSpPr>
            <p:spPr>
              <a:xfrm>
                <a:off x="9271194" y="5027694"/>
                <a:ext cx="2512943" cy="907684"/>
              </a:xfrm>
              <a:prstGeom prst="rect">
                <a:avLst/>
              </a:prstGeom>
              <a:blipFill>
                <a:blip r:embed="rId7"/>
                <a:stretch>
                  <a:fillRect/>
                </a:stretch>
              </a:blipFill>
            </p:spPr>
            <p:txBody>
              <a:bodyPr/>
              <a:lstStyle/>
              <a:p>
                <a:r>
                  <a:rPr lang="ru-RU">
                    <a:noFill/>
                  </a:rPr>
                  <a:t> </a:t>
                </a:r>
              </a:p>
            </p:txBody>
          </p:sp>
        </mc:Fallback>
      </mc:AlternateContent>
      <p:sp>
        <p:nvSpPr>
          <p:cNvPr id="42" name="TextBox 41">
            <a:extLst>
              <a:ext uri="{FF2B5EF4-FFF2-40B4-BE49-F238E27FC236}">
                <a16:creationId xmlns:a16="http://schemas.microsoft.com/office/drawing/2014/main" id="{5D0EA359-59F0-499B-8AB5-8D7F3C33BEB6}"/>
              </a:ext>
            </a:extLst>
          </p:cNvPr>
          <p:cNvSpPr txBox="1"/>
          <p:nvPr/>
        </p:nvSpPr>
        <p:spPr>
          <a:xfrm>
            <a:off x="0" y="-8128325"/>
            <a:ext cx="12191998"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SUDDEN STRATOSPHERIC WARMING</a:t>
            </a:r>
            <a:endParaRPr lang="ru-RU" sz="3600" dirty="0">
              <a:solidFill>
                <a:schemeClr val="bg1"/>
              </a:solidFill>
              <a:latin typeface="Arial Black" panose="020B0A04020102020204" pitchFamily="34" charset="0"/>
            </a:endParaRPr>
          </a:p>
        </p:txBody>
      </p:sp>
      <p:sp>
        <p:nvSpPr>
          <p:cNvPr id="43" name="TextBox 42">
            <a:extLst>
              <a:ext uri="{FF2B5EF4-FFF2-40B4-BE49-F238E27FC236}">
                <a16:creationId xmlns:a16="http://schemas.microsoft.com/office/drawing/2014/main" id="{C0599163-4675-4E71-BF7F-96F0F7050B65}"/>
              </a:ext>
            </a:extLst>
          </p:cNvPr>
          <p:cNvSpPr txBox="1"/>
          <p:nvPr/>
        </p:nvSpPr>
        <p:spPr>
          <a:xfrm>
            <a:off x="398156" y="-6881021"/>
            <a:ext cx="5450624" cy="4524315"/>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This is a strong and sudden increase in temperature of an "explosive nature" in the polar and subpolar stratosphere in winter, sometimes by 50 ° or more for several (about ten) days. It occurs at altitudes from 10 to 50 km. At the same time, the sign of the meridional temperature gradient over the hemisphere changes, a stratospheric anticyclone is formed, and the overall air transport changes from west to east.</a:t>
            </a:r>
            <a:endParaRPr lang="ru-RU" sz="2400" dirty="0">
              <a:solidFill>
                <a:schemeClr val="bg1"/>
              </a:solidFill>
              <a:latin typeface="Bahnschrift Light" panose="020B0502040204020203" pitchFamily="34" charset="0"/>
            </a:endParaRPr>
          </a:p>
        </p:txBody>
      </p:sp>
      <p:pic>
        <p:nvPicPr>
          <p:cNvPr id="44" name="Рисунок 43">
            <a:extLst>
              <a:ext uri="{FF2B5EF4-FFF2-40B4-BE49-F238E27FC236}">
                <a16:creationId xmlns:a16="http://schemas.microsoft.com/office/drawing/2014/main" id="{8117C925-01DC-4E6C-B68F-A12410D70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9412" y="-6713917"/>
            <a:ext cx="5450624" cy="4089277"/>
          </a:xfrm>
          <a:prstGeom prst="rect">
            <a:avLst/>
          </a:prstGeom>
        </p:spPr>
      </p:pic>
      <p:sp>
        <p:nvSpPr>
          <p:cNvPr id="67" name="TextBox 66">
            <a:extLst>
              <a:ext uri="{FF2B5EF4-FFF2-40B4-BE49-F238E27FC236}">
                <a16:creationId xmlns:a16="http://schemas.microsoft.com/office/drawing/2014/main" id="{859F3872-536C-4280-B37D-0E9B97996682}"/>
              </a:ext>
            </a:extLst>
          </p:cNvPr>
          <p:cNvSpPr txBox="1"/>
          <p:nvPr/>
        </p:nvSpPr>
        <p:spPr>
          <a:xfrm>
            <a:off x="0" y="-8075329"/>
            <a:ext cx="12174195"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CHANGING THE HEIGHT OF THE TROPOPAUSE</a:t>
            </a:r>
            <a:endParaRPr lang="ru-RU" sz="3600" dirty="0">
              <a:solidFill>
                <a:schemeClr val="bg1"/>
              </a:solidFill>
              <a:latin typeface="Arial Black" panose="020B0A04020102020204" pitchFamily="34" charset="0"/>
            </a:endParaRPr>
          </a:p>
        </p:txBody>
      </p:sp>
      <p:sp>
        <p:nvSpPr>
          <p:cNvPr id="68" name="TextBox 67">
            <a:extLst>
              <a:ext uri="{FF2B5EF4-FFF2-40B4-BE49-F238E27FC236}">
                <a16:creationId xmlns:a16="http://schemas.microsoft.com/office/drawing/2014/main" id="{88CE4DD6-FD7C-40C9-8B75-245C264DD971}"/>
              </a:ext>
            </a:extLst>
          </p:cNvPr>
          <p:cNvSpPr txBox="1"/>
          <p:nvPr/>
        </p:nvSpPr>
        <p:spPr>
          <a:xfrm>
            <a:off x="-17805" y="-7297809"/>
            <a:ext cx="12192000" cy="1200329"/>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The figures show graphs averaged over decades (2000-2009 (green line) and 2010-2019 (orange line)) of the intra-seasonal course of tropopause pressure in the period from early January to the end of May</a:t>
            </a:r>
            <a:endParaRPr lang="ru-RU" sz="2400" dirty="0">
              <a:solidFill>
                <a:schemeClr val="bg1"/>
              </a:solidFill>
              <a:latin typeface="Bahnschrift Light" panose="020B0502040204020203" pitchFamily="34" charset="0"/>
            </a:endParaRPr>
          </a:p>
        </p:txBody>
      </p:sp>
      <p:grpSp>
        <p:nvGrpSpPr>
          <p:cNvPr id="69" name="Группа 68">
            <a:extLst>
              <a:ext uri="{FF2B5EF4-FFF2-40B4-BE49-F238E27FC236}">
                <a16:creationId xmlns:a16="http://schemas.microsoft.com/office/drawing/2014/main" id="{6E50F8F6-A633-49B0-9960-1275ED1E63A4}"/>
              </a:ext>
            </a:extLst>
          </p:cNvPr>
          <p:cNvGrpSpPr/>
          <p:nvPr/>
        </p:nvGrpSpPr>
        <p:grpSpPr>
          <a:xfrm>
            <a:off x="-77454" y="-5892984"/>
            <a:ext cx="12346900" cy="4473399"/>
            <a:chOff x="-77454" y="2384601"/>
            <a:chExt cx="12346900" cy="4473399"/>
          </a:xfrm>
        </p:grpSpPr>
        <p:grpSp>
          <p:nvGrpSpPr>
            <p:cNvPr id="70" name="Группа 69">
              <a:extLst>
                <a:ext uri="{FF2B5EF4-FFF2-40B4-BE49-F238E27FC236}">
                  <a16:creationId xmlns:a16="http://schemas.microsoft.com/office/drawing/2014/main" id="{95B0901D-E120-4361-9281-67DFD671F724}"/>
                </a:ext>
              </a:extLst>
            </p:cNvPr>
            <p:cNvGrpSpPr/>
            <p:nvPr/>
          </p:nvGrpSpPr>
          <p:grpSpPr>
            <a:xfrm>
              <a:off x="-77454" y="2384601"/>
              <a:ext cx="12346900" cy="4473399"/>
              <a:chOff x="-65426" y="2384601"/>
              <a:chExt cx="12346900" cy="4473399"/>
            </a:xfrm>
          </p:grpSpPr>
          <p:sp>
            <p:nvSpPr>
              <p:cNvPr id="83" name="Прямоугольник 82">
                <a:extLst>
                  <a:ext uri="{FF2B5EF4-FFF2-40B4-BE49-F238E27FC236}">
                    <a16:creationId xmlns:a16="http://schemas.microsoft.com/office/drawing/2014/main" id="{0F6AA95C-53C5-40B9-86FA-479D69599CD5}"/>
                  </a:ext>
                </a:extLst>
              </p:cNvPr>
              <p:cNvSpPr/>
              <p:nvPr/>
            </p:nvSpPr>
            <p:spPr>
              <a:xfrm>
                <a:off x="-65426" y="2384601"/>
                <a:ext cx="12322852" cy="4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4" name="Группа 83">
                <a:extLst>
                  <a:ext uri="{FF2B5EF4-FFF2-40B4-BE49-F238E27FC236}">
                    <a16:creationId xmlns:a16="http://schemas.microsoft.com/office/drawing/2014/main" id="{D6855A18-6C6A-42C5-8FDA-1ABBCE383F49}"/>
                  </a:ext>
                </a:extLst>
              </p:cNvPr>
              <p:cNvGrpSpPr/>
              <p:nvPr/>
            </p:nvGrpSpPr>
            <p:grpSpPr>
              <a:xfrm>
                <a:off x="-41378" y="2427507"/>
                <a:ext cx="12322852" cy="4430493"/>
                <a:chOff x="-71203" y="2427507"/>
                <a:chExt cx="12322852" cy="4430493"/>
              </a:xfrm>
            </p:grpSpPr>
            <p:pic>
              <p:nvPicPr>
                <p:cNvPr id="85" name="Рисунок 84">
                  <a:extLst>
                    <a:ext uri="{FF2B5EF4-FFF2-40B4-BE49-F238E27FC236}">
                      <a16:creationId xmlns:a16="http://schemas.microsoft.com/office/drawing/2014/main" id="{D0E514A1-2AE6-424B-B7C7-BBFD8404D900}"/>
                    </a:ext>
                  </a:extLst>
                </p:cNvPr>
                <p:cNvPicPr>
                  <a:picLocks noChangeAspect="1"/>
                </p:cNvPicPr>
                <p:nvPr/>
              </p:nvPicPr>
              <p:blipFill>
                <a:blip r:embed="rId9"/>
                <a:stretch>
                  <a:fillRect/>
                </a:stretch>
              </p:blipFill>
              <p:spPr>
                <a:xfrm>
                  <a:off x="6060399" y="2428191"/>
                  <a:ext cx="6191250" cy="4429125"/>
                </a:xfrm>
                <a:prstGeom prst="rect">
                  <a:avLst/>
                </a:prstGeom>
              </p:spPr>
            </p:pic>
            <p:pic>
              <p:nvPicPr>
                <p:cNvPr id="86" name="Рисунок 85">
                  <a:extLst>
                    <a:ext uri="{FF2B5EF4-FFF2-40B4-BE49-F238E27FC236}">
                      <a16:creationId xmlns:a16="http://schemas.microsoft.com/office/drawing/2014/main" id="{861391D1-8A5B-421D-976F-E8EE2F7D26AB}"/>
                    </a:ext>
                  </a:extLst>
                </p:cNvPr>
                <p:cNvPicPr>
                  <a:picLocks noChangeAspect="1"/>
                </p:cNvPicPr>
                <p:nvPr/>
              </p:nvPicPr>
              <p:blipFill>
                <a:blip r:embed="rId10"/>
                <a:stretch>
                  <a:fillRect/>
                </a:stretch>
              </p:blipFill>
              <p:spPr>
                <a:xfrm>
                  <a:off x="-71203" y="2428875"/>
                  <a:ext cx="6191250" cy="4429125"/>
                </a:xfrm>
                <a:prstGeom prst="rect">
                  <a:avLst/>
                </a:prstGeom>
              </p:spPr>
            </p:pic>
            <p:sp>
              <p:nvSpPr>
                <p:cNvPr id="87" name="Прямоугольник 86">
                  <a:extLst>
                    <a:ext uri="{FF2B5EF4-FFF2-40B4-BE49-F238E27FC236}">
                      <a16:creationId xmlns:a16="http://schemas.microsoft.com/office/drawing/2014/main" id="{88313A10-C706-4DD5-A44F-61791844B6EC}"/>
                    </a:ext>
                  </a:extLst>
                </p:cNvPr>
                <p:cNvSpPr/>
                <p:nvPr/>
              </p:nvSpPr>
              <p:spPr>
                <a:xfrm>
                  <a:off x="6460514" y="2427507"/>
                  <a:ext cx="5719931" cy="10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87">
                  <a:extLst>
                    <a:ext uri="{FF2B5EF4-FFF2-40B4-BE49-F238E27FC236}">
                      <a16:creationId xmlns:a16="http://schemas.microsoft.com/office/drawing/2014/main" id="{F0BB85ED-8FBF-436D-8CA9-1D7799590B2D}"/>
                    </a:ext>
                  </a:extLst>
                </p:cNvPr>
                <p:cNvSpPr/>
                <p:nvPr/>
              </p:nvSpPr>
              <p:spPr>
                <a:xfrm>
                  <a:off x="2030976" y="5105820"/>
                  <a:ext cx="2723745" cy="20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cxnSp>
          <p:nvCxnSpPr>
            <p:cNvPr id="71" name="Прямая соединительная линия 70">
              <a:extLst>
                <a:ext uri="{FF2B5EF4-FFF2-40B4-BE49-F238E27FC236}">
                  <a16:creationId xmlns:a16="http://schemas.microsoft.com/office/drawing/2014/main" id="{04CCF782-7384-44B0-8563-7E4D4CA0F8E9}"/>
                </a:ext>
              </a:extLst>
            </p:cNvPr>
            <p:cNvCxnSpPr>
              <a:cxnSpLocks/>
            </p:cNvCxnSpPr>
            <p:nvPr/>
          </p:nvCxnSpPr>
          <p:spPr>
            <a:xfrm>
              <a:off x="3731298" y="2785287"/>
              <a:ext cx="0" cy="17009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16:creationId xmlns:a16="http://schemas.microsoft.com/office/drawing/2014/main" id="{A685D397-D970-495E-AADB-EE059EFD42C1}"/>
                </a:ext>
              </a:extLst>
            </p:cNvPr>
            <p:cNvCxnSpPr>
              <a:cxnSpLocks/>
            </p:cNvCxnSpPr>
            <p:nvPr/>
          </p:nvCxnSpPr>
          <p:spPr>
            <a:xfrm>
              <a:off x="9860973" y="4986692"/>
              <a:ext cx="0" cy="16173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a:extLst>
                <a:ext uri="{FF2B5EF4-FFF2-40B4-BE49-F238E27FC236}">
                  <a16:creationId xmlns:a16="http://schemas.microsoft.com/office/drawing/2014/main" id="{566FDCC1-DC6E-4336-A03D-3C8F37DFF2A2}"/>
                </a:ext>
              </a:extLst>
            </p:cNvPr>
            <p:cNvCxnSpPr>
              <a:cxnSpLocks/>
            </p:cNvCxnSpPr>
            <p:nvPr/>
          </p:nvCxnSpPr>
          <p:spPr>
            <a:xfrm>
              <a:off x="8698060" y="4986692"/>
              <a:ext cx="0" cy="16173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a:extLst>
                <a:ext uri="{FF2B5EF4-FFF2-40B4-BE49-F238E27FC236}">
                  <a16:creationId xmlns:a16="http://schemas.microsoft.com/office/drawing/2014/main" id="{BB28A86A-074F-4005-AB2D-6DF322F41E2E}"/>
                </a:ext>
              </a:extLst>
            </p:cNvPr>
            <p:cNvCxnSpPr>
              <a:cxnSpLocks/>
            </p:cNvCxnSpPr>
            <p:nvPr/>
          </p:nvCxnSpPr>
          <p:spPr>
            <a:xfrm>
              <a:off x="2552149" y="2785287"/>
              <a:ext cx="0" cy="17009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a:extLst>
                <a:ext uri="{FF2B5EF4-FFF2-40B4-BE49-F238E27FC236}">
                  <a16:creationId xmlns:a16="http://schemas.microsoft.com/office/drawing/2014/main" id="{8E99C46A-011B-401D-80EF-2D2F04E94597}"/>
                </a:ext>
              </a:extLst>
            </p:cNvPr>
            <p:cNvCxnSpPr>
              <a:cxnSpLocks/>
            </p:cNvCxnSpPr>
            <p:nvPr/>
          </p:nvCxnSpPr>
          <p:spPr>
            <a:xfrm>
              <a:off x="1517291" y="2785287"/>
              <a:ext cx="0" cy="1700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a:extLst>
                <a:ext uri="{FF2B5EF4-FFF2-40B4-BE49-F238E27FC236}">
                  <a16:creationId xmlns:a16="http://schemas.microsoft.com/office/drawing/2014/main" id="{8B76FDE0-A491-4F8E-A132-CA229E22E127}"/>
                </a:ext>
              </a:extLst>
            </p:cNvPr>
            <p:cNvCxnSpPr>
              <a:cxnSpLocks/>
            </p:cNvCxnSpPr>
            <p:nvPr/>
          </p:nvCxnSpPr>
          <p:spPr>
            <a:xfrm flipH="1">
              <a:off x="7604498" y="4986692"/>
              <a:ext cx="5153" cy="16173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a:extLst>
                <a:ext uri="{FF2B5EF4-FFF2-40B4-BE49-F238E27FC236}">
                  <a16:creationId xmlns:a16="http://schemas.microsoft.com/office/drawing/2014/main" id="{EC9117EC-7E82-487B-82D2-DBF2AFB45B91}"/>
                </a:ext>
              </a:extLst>
            </p:cNvPr>
            <p:cNvCxnSpPr>
              <a:cxnSpLocks/>
            </p:cNvCxnSpPr>
            <p:nvPr/>
          </p:nvCxnSpPr>
          <p:spPr>
            <a:xfrm>
              <a:off x="9860973" y="2785287"/>
              <a:ext cx="0" cy="17009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a:extLst>
                <a:ext uri="{FF2B5EF4-FFF2-40B4-BE49-F238E27FC236}">
                  <a16:creationId xmlns:a16="http://schemas.microsoft.com/office/drawing/2014/main" id="{1C2BCCBB-98CA-44D0-94CC-A7750AEE7A95}"/>
                </a:ext>
              </a:extLst>
            </p:cNvPr>
            <p:cNvCxnSpPr>
              <a:cxnSpLocks/>
            </p:cNvCxnSpPr>
            <p:nvPr/>
          </p:nvCxnSpPr>
          <p:spPr>
            <a:xfrm>
              <a:off x="8698060" y="2785287"/>
              <a:ext cx="0" cy="17009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a:extLst>
                <a:ext uri="{FF2B5EF4-FFF2-40B4-BE49-F238E27FC236}">
                  <a16:creationId xmlns:a16="http://schemas.microsoft.com/office/drawing/2014/main" id="{517B29E4-E509-4E2A-B289-B0BB803D6ABB}"/>
                </a:ext>
              </a:extLst>
            </p:cNvPr>
            <p:cNvCxnSpPr>
              <a:cxnSpLocks/>
            </p:cNvCxnSpPr>
            <p:nvPr/>
          </p:nvCxnSpPr>
          <p:spPr>
            <a:xfrm>
              <a:off x="7604498" y="2785287"/>
              <a:ext cx="0" cy="1700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a:extLst>
                <a:ext uri="{FF2B5EF4-FFF2-40B4-BE49-F238E27FC236}">
                  <a16:creationId xmlns:a16="http://schemas.microsoft.com/office/drawing/2014/main" id="{3F75F31C-A4AC-45B3-B81B-AC9227DEB03D}"/>
                </a:ext>
              </a:extLst>
            </p:cNvPr>
            <p:cNvCxnSpPr>
              <a:cxnSpLocks/>
            </p:cNvCxnSpPr>
            <p:nvPr/>
          </p:nvCxnSpPr>
          <p:spPr>
            <a:xfrm>
              <a:off x="3731298" y="4986692"/>
              <a:ext cx="0" cy="16173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id="{71D360E2-0D1F-4E27-A62A-F9B34F4EFF3F}"/>
                </a:ext>
              </a:extLst>
            </p:cNvPr>
            <p:cNvCxnSpPr>
              <a:cxnSpLocks/>
            </p:cNvCxnSpPr>
            <p:nvPr/>
          </p:nvCxnSpPr>
          <p:spPr>
            <a:xfrm flipH="1">
              <a:off x="2565041" y="4986692"/>
              <a:ext cx="2477" cy="16173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a16="http://schemas.microsoft.com/office/drawing/2014/main" id="{FF9D9EB1-E6F1-4B46-82A7-90D6DAC5D1FA}"/>
                </a:ext>
              </a:extLst>
            </p:cNvPr>
            <p:cNvCxnSpPr>
              <a:cxnSpLocks/>
            </p:cNvCxnSpPr>
            <p:nvPr/>
          </p:nvCxnSpPr>
          <p:spPr>
            <a:xfrm flipH="1">
              <a:off x="1517291" y="4986692"/>
              <a:ext cx="1623" cy="16173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7411061-7AAD-49EA-B55F-4C5C16A9DC3D}"/>
                  </a:ext>
                </a:extLst>
              </p:cNvPr>
              <p:cNvSpPr txBox="1"/>
              <p:nvPr/>
            </p:nvSpPr>
            <p:spPr>
              <a:xfrm>
                <a:off x="102636" y="5843403"/>
                <a:ext cx="5299787" cy="923330"/>
              </a:xfrm>
              <a:prstGeom prst="rect">
                <a:avLst/>
              </a:prstGeom>
              <a:noFill/>
            </p:spPr>
            <p:txBody>
              <a:bodyPr wrap="square" rtlCol="0">
                <a:spAutoFit/>
              </a:bodyPr>
              <a:lstStyle/>
              <a:p>
                <a14:m>
                  <m:oMath xmlns:m="http://schemas.openxmlformats.org/officeDocument/2006/math">
                    <m:r>
                      <a:rPr lang="ru-RU" i="1" smtClean="0">
                        <a:latin typeface="Cambria Math" panose="02040503050406030204" pitchFamily="18" charset="0"/>
                      </a:rPr>
                      <m:t>𝑔</m:t>
                    </m:r>
                  </m:oMath>
                </a14:m>
                <a:r>
                  <a:rPr lang="ru-RU" dirty="0">
                    <a:latin typeface="Bahnschrift SemiLight" panose="020B0502040204020203" pitchFamily="34" charset="0"/>
                  </a:rPr>
                  <a:t> –</a:t>
                </a:r>
                <a:r>
                  <a:rPr lang="en-US" dirty="0">
                    <a:latin typeface="Bahnschrift SemiLight" panose="020B0502040204020203" pitchFamily="34" charset="0"/>
                  </a:rPr>
                  <a:t> acceleration of gravity, </a:t>
                </a:r>
                <a14:m>
                  <m:oMath xmlns:m="http://schemas.openxmlformats.org/officeDocument/2006/math">
                    <m:r>
                      <a:rPr lang="ru-RU" i="1">
                        <a:latin typeface="Cambria Math" panose="02040503050406030204" pitchFamily="18" charset="0"/>
                      </a:rPr>
                      <m:t>𝜁</m:t>
                    </m:r>
                  </m:oMath>
                </a14:m>
                <a:r>
                  <a:rPr lang="ru-RU" dirty="0">
                    <a:latin typeface="Bahnschrift SemiLight" panose="020B0502040204020203" pitchFamily="34" charset="0"/>
                  </a:rPr>
                  <a:t> – </a:t>
                </a:r>
                <a:r>
                  <a:rPr lang="en-US" dirty="0">
                    <a:latin typeface="Bahnschrift SemiLight" panose="020B0502040204020203" pitchFamily="34" charset="0"/>
                  </a:rPr>
                  <a:t>relative vorticity,</a:t>
                </a:r>
              </a:p>
              <a:p>
                <a14:m>
                  <m:oMath xmlns:m="http://schemas.openxmlformats.org/officeDocument/2006/math">
                    <m:r>
                      <a:rPr lang="ru-RU" i="1">
                        <a:latin typeface="Cambria Math" panose="02040503050406030204" pitchFamily="18" charset="0"/>
                      </a:rPr>
                      <m:t>𝑓</m:t>
                    </m:r>
                  </m:oMath>
                </a14:m>
                <a:r>
                  <a:rPr lang="en-US" dirty="0">
                    <a:latin typeface="Bahnschrift SemiLight" panose="020B0502040204020203" pitchFamily="34" charset="0"/>
                  </a:rPr>
                  <a:t> – Coriolis parameter, </a:t>
                </a:r>
                <a14:m>
                  <m:oMath xmlns:m="http://schemas.openxmlformats.org/officeDocument/2006/math">
                    <m:r>
                      <a:rPr lang="ru-RU" i="1">
                        <a:latin typeface="Cambria Math" panose="02040503050406030204" pitchFamily="18" charset="0"/>
                      </a:rPr>
                      <m:t>𝜃</m:t>
                    </m:r>
                  </m:oMath>
                </a14:m>
                <a:r>
                  <a:rPr lang="en-US" dirty="0">
                    <a:latin typeface="Bahnschrift SemiLight" panose="020B0502040204020203" pitchFamily="34" charset="0"/>
                  </a:rPr>
                  <a:t> – potential temperature, p - pressure</a:t>
                </a:r>
              </a:p>
            </p:txBody>
          </p:sp>
        </mc:Choice>
        <mc:Fallback xmlns="">
          <p:sp>
            <p:nvSpPr>
              <p:cNvPr id="6" name="TextBox 5">
                <a:extLst>
                  <a:ext uri="{FF2B5EF4-FFF2-40B4-BE49-F238E27FC236}">
                    <a16:creationId xmlns:a16="http://schemas.microsoft.com/office/drawing/2014/main" id="{C7411061-7AAD-49EA-B55F-4C5C16A9DC3D}"/>
                  </a:ext>
                </a:extLst>
              </p:cNvPr>
              <p:cNvSpPr txBox="1">
                <a:spLocks noRot="1" noChangeAspect="1" noMove="1" noResize="1" noEditPoints="1" noAdjustHandles="1" noChangeArrowheads="1" noChangeShapeType="1" noTextEdit="1"/>
              </p:cNvSpPr>
              <p:nvPr/>
            </p:nvSpPr>
            <p:spPr>
              <a:xfrm>
                <a:off x="102636" y="5843403"/>
                <a:ext cx="5299787" cy="923330"/>
              </a:xfrm>
              <a:prstGeom prst="rect">
                <a:avLst/>
              </a:prstGeom>
              <a:blipFill>
                <a:blip r:embed="rId11"/>
                <a:stretch>
                  <a:fillRect l="-1036" t="-3974" r="-1726" b="-9934"/>
                </a:stretch>
              </a:blipFill>
            </p:spPr>
            <p:txBody>
              <a:bodyPr/>
              <a:lstStyle/>
              <a:p>
                <a:r>
                  <a:rPr lang="ru-RU">
                    <a:noFill/>
                  </a:rPr>
                  <a:t> </a:t>
                </a:r>
              </a:p>
            </p:txBody>
          </p:sp>
        </mc:Fallback>
      </mc:AlternateContent>
    </p:spTree>
    <p:extLst>
      <p:ext uri="{BB962C8B-B14F-4D97-AF65-F5344CB8AC3E}">
        <p14:creationId xmlns:p14="http://schemas.microsoft.com/office/powerpoint/2010/main" val="143723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TextBox 48">
            <a:extLst>
              <a:ext uri="{FF2B5EF4-FFF2-40B4-BE49-F238E27FC236}">
                <a16:creationId xmlns:a16="http://schemas.microsoft.com/office/drawing/2014/main" id="{70098747-F13E-4C3E-8CD8-C2FD846E2CA4}"/>
              </a:ext>
            </a:extLst>
          </p:cNvPr>
          <p:cNvSpPr txBox="1"/>
          <p:nvPr/>
        </p:nvSpPr>
        <p:spPr>
          <a:xfrm>
            <a:off x="0" y="202256"/>
            <a:ext cx="12174195"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CHANGING THE HEIGHT OF THE TROPOPAUSE</a:t>
            </a:r>
            <a:endParaRPr lang="ru-RU" sz="3600" dirty="0">
              <a:solidFill>
                <a:schemeClr val="bg1"/>
              </a:solidFill>
              <a:latin typeface="Arial Black" panose="020B0A04020102020204" pitchFamily="34" charset="0"/>
            </a:endParaRPr>
          </a:p>
        </p:txBody>
      </p:sp>
      <p:sp>
        <p:nvSpPr>
          <p:cNvPr id="50" name="TextBox 49">
            <a:extLst>
              <a:ext uri="{FF2B5EF4-FFF2-40B4-BE49-F238E27FC236}">
                <a16:creationId xmlns:a16="http://schemas.microsoft.com/office/drawing/2014/main" id="{2D41F2E1-DC1D-4F61-9217-E38C4AF1CFE3}"/>
              </a:ext>
            </a:extLst>
          </p:cNvPr>
          <p:cNvSpPr txBox="1"/>
          <p:nvPr/>
        </p:nvSpPr>
        <p:spPr>
          <a:xfrm>
            <a:off x="-17805" y="979776"/>
            <a:ext cx="12192000" cy="1200329"/>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The figures show graphs averaged over decades (2000-2009 (green line) and 2010-2019 (orange line)) of the intra-seasonal course of tropopause pressure in the period from early January to the end of May</a:t>
            </a:r>
            <a:endParaRPr lang="ru-RU" sz="2400" dirty="0">
              <a:solidFill>
                <a:schemeClr val="bg1"/>
              </a:solidFill>
              <a:latin typeface="Bahnschrift Light" panose="020B0502040204020203" pitchFamily="34" charset="0"/>
            </a:endParaRPr>
          </a:p>
        </p:txBody>
      </p:sp>
      <p:grpSp>
        <p:nvGrpSpPr>
          <p:cNvPr id="159" name="Группа 158">
            <a:extLst>
              <a:ext uri="{FF2B5EF4-FFF2-40B4-BE49-F238E27FC236}">
                <a16:creationId xmlns:a16="http://schemas.microsoft.com/office/drawing/2014/main" id="{D5E246D0-9498-44F9-ACFF-85C6389CA3B2}"/>
              </a:ext>
            </a:extLst>
          </p:cNvPr>
          <p:cNvGrpSpPr/>
          <p:nvPr/>
        </p:nvGrpSpPr>
        <p:grpSpPr>
          <a:xfrm>
            <a:off x="-77454" y="2384601"/>
            <a:ext cx="12346900" cy="4473399"/>
            <a:chOff x="-77454" y="2384601"/>
            <a:chExt cx="12346900" cy="4473399"/>
          </a:xfrm>
        </p:grpSpPr>
        <p:grpSp>
          <p:nvGrpSpPr>
            <p:cNvPr id="46" name="Группа 45">
              <a:extLst>
                <a:ext uri="{FF2B5EF4-FFF2-40B4-BE49-F238E27FC236}">
                  <a16:creationId xmlns:a16="http://schemas.microsoft.com/office/drawing/2014/main" id="{AAB0B512-1385-4BC1-90E1-82EA18E2325E}"/>
                </a:ext>
              </a:extLst>
            </p:cNvPr>
            <p:cNvGrpSpPr/>
            <p:nvPr/>
          </p:nvGrpSpPr>
          <p:grpSpPr>
            <a:xfrm>
              <a:off x="-77454" y="2384601"/>
              <a:ext cx="12346900" cy="4473399"/>
              <a:chOff x="-65426" y="2384601"/>
              <a:chExt cx="12346900" cy="4473399"/>
            </a:xfrm>
          </p:grpSpPr>
          <p:sp>
            <p:nvSpPr>
              <p:cNvPr id="37" name="Прямоугольник 36">
                <a:extLst>
                  <a:ext uri="{FF2B5EF4-FFF2-40B4-BE49-F238E27FC236}">
                    <a16:creationId xmlns:a16="http://schemas.microsoft.com/office/drawing/2014/main" id="{1AC0C249-96A8-49F1-8C18-81C219686BC5}"/>
                  </a:ext>
                </a:extLst>
              </p:cNvPr>
              <p:cNvSpPr/>
              <p:nvPr/>
            </p:nvSpPr>
            <p:spPr>
              <a:xfrm>
                <a:off x="-65426" y="2384601"/>
                <a:ext cx="12322852" cy="4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5" name="Группа 44">
                <a:extLst>
                  <a:ext uri="{FF2B5EF4-FFF2-40B4-BE49-F238E27FC236}">
                    <a16:creationId xmlns:a16="http://schemas.microsoft.com/office/drawing/2014/main" id="{3C238A36-CBE4-4832-B9F7-CFC1298AE297}"/>
                  </a:ext>
                </a:extLst>
              </p:cNvPr>
              <p:cNvGrpSpPr/>
              <p:nvPr/>
            </p:nvGrpSpPr>
            <p:grpSpPr>
              <a:xfrm>
                <a:off x="-41378" y="2427507"/>
                <a:ext cx="12322852" cy="4430493"/>
                <a:chOff x="-71203" y="2427507"/>
                <a:chExt cx="12322852" cy="4430493"/>
              </a:xfrm>
            </p:grpSpPr>
            <p:pic>
              <p:nvPicPr>
                <p:cNvPr id="33" name="Рисунок 32">
                  <a:extLst>
                    <a:ext uri="{FF2B5EF4-FFF2-40B4-BE49-F238E27FC236}">
                      <a16:creationId xmlns:a16="http://schemas.microsoft.com/office/drawing/2014/main" id="{51A8E9CB-EC9E-4F9A-8337-085CAB624C38}"/>
                    </a:ext>
                  </a:extLst>
                </p:cNvPr>
                <p:cNvPicPr>
                  <a:picLocks noChangeAspect="1"/>
                </p:cNvPicPr>
                <p:nvPr/>
              </p:nvPicPr>
              <p:blipFill>
                <a:blip r:embed="rId3"/>
                <a:stretch>
                  <a:fillRect/>
                </a:stretch>
              </p:blipFill>
              <p:spPr>
                <a:xfrm>
                  <a:off x="6060399" y="2428191"/>
                  <a:ext cx="6191250" cy="4429125"/>
                </a:xfrm>
                <a:prstGeom prst="rect">
                  <a:avLst/>
                </a:prstGeom>
              </p:spPr>
            </p:pic>
            <p:pic>
              <p:nvPicPr>
                <p:cNvPr id="34" name="Рисунок 33">
                  <a:extLst>
                    <a:ext uri="{FF2B5EF4-FFF2-40B4-BE49-F238E27FC236}">
                      <a16:creationId xmlns:a16="http://schemas.microsoft.com/office/drawing/2014/main" id="{5D902EA3-C696-47DF-B711-4457556E3641}"/>
                    </a:ext>
                  </a:extLst>
                </p:cNvPr>
                <p:cNvPicPr>
                  <a:picLocks noChangeAspect="1"/>
                </p:cNvPicPr>
                <p:nvPr/>
              </p:nvPicPr>
              <p:blipFill>
                <a:blip r:embed="rId4"/>
                <a:stretch>
                  <a:fillRect/>
                </a:stretch>
              </p:blipFill>
              <p:spPr>
                <a:xfrm>
                  <a:off x="-71203" y="2428875"/>
                  <a:ext cx="6191250" cy="4429125"/>
                </a:xfrm>
                <a:prstGeom prst="rect">
                  <a:avLst/>
                </a:prstGeom>
              </p:spPr>
            </p:pic>
            <p:sp>
              <p:nvSpPr>
                <p:cNvPr id="36" name="Прямоугольник 35">
                  <a:extLst>
                    <a:ext uri="{FF2B5EF4-FFF2-40B4-BE49-F238E27FC236}">
                      <a16:creationId xmlns:a16="http://schemas.microsoft.com/office/drawing/2014/main" id="{5FF12862-079F-4AD6-ADDD-85E9C5425E44}"/>
                    </a:ext>
                  </a:extLst>
                </p:cNvPr>
                <p:cNvSpPr/>
                <p:nvPr/>
              </p:nvSpPr>
              <p:spPr>
                <a:xfrm>
                  <a:off x="6460514" y="2427507"/>
                  <a:ext cx="5719931" cy="10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a:extLst>
                    <a:ext uri="{FF2B5EF4-FFF2-40B4-BE49-F238E27FC236}">
                      <a16:creationId xmlns:a16="http://schemas.microsoft.com/office/drawing/2014/main" id="{FF6C576A-70E3-43B7-9483-6AAA50CE8B0A}"/>
                    </a:ext>
                  </a:extLst>
                </p:cNvPr>
                <p:cNvSpPr/>
                <p:nvPr/>
              </p:nvSpPr>
              <p:spPr>
                <a:xfrm>
                  <a:off x="2030976" y="5105820"/>
                  <a:ext cx="2723745" cy="20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cxnSp>
          <p:nvCxnSpPr>
            <p:cNvPr id="59" name="Прямая соединительная линия 58">
              <a:extLst>
                <a:ext uri="{FF2B5EF4-FFF2-40B4-BE49-F238E27FC236}">
                  <a16:creationId xmlns:a16="http://schemas.microsoft.com/office/drawing/2014/main" id="{EDE4640A-409C-4569-A649-430E855C4F60}"/>
                </a:ext>
              </a:extLst>
            </p:cNvPr>
            <p:cNvCxnSpPr>
              <a:cxnSpLocks/>
            </p:cNvCxnSpPr>
            <p:nvPr/>
          </p:nvCxnSpPr>
          <p:spPr>
            <a:xfrm>
              <a:off x="3731298" y="2785287"/>
              <a:ext cx="0" cy="17009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a16="http://schemas.microsoft.com/office/drawing/2014/main" id="{7C48CBEC-4C83-4C20-ADC7-1BF1A91C5040}"/>
                </a:ext>
              </a:extLst>
            </p:cNvPr>
            <p:cNvCxnSpPr>
              <a:cxnSpLocks/>
            </p:cNvCxnSpPr>
            <p:nvPr/>
          </p:nvCxnSpPr>
          <p:spPr>
            <a:xfrm>
              <a:off x="9860973" y="4986692"/>
              <a:ext cx="0" cy="16173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849F87C7-6DE8-49B6-91BD-830735C26AC1}"/>
                </a:ext>
              </a:extLst>
            </p:cNvPr>
            <p:cNvCxnSpPr>
              <a:cxnSpLocks/>
            </p:cNvCxnSpPr>
            <p:nvPr/>
          </p:nvCxnSpPr>
          <p:spPr>
            <a:xfrm>
              <a:off x="8698060" y="4986692"/>
              <a:ext cx="0" cy="16173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a:extLst>
                <a:ext uri="{FF2B5EF4-FFF2-40B4-BE49-F238E27FC236}">
                  <a16:creationId xmlns:a16="http://schemas.microsoft.com/office/drawing/2014/main" id="{D18CCEE4-C053-4B06-9CFE-8084B91FD35C}"/>
                </a:ext>
              </a:extLst>
            </p:cNvPr>
            <p:cNvCxnSpPr>
              <a:cxnSpLocks/>
            </p:cNvCxnSpPr>
            <p:nvPr/>
          </p:nvCxnSpPr>
          <p:spPr>
            <a:xfrm>
              <a:off x="2552149" y="2785287"/>
              <a:ext cx="0" cy="17009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Прямая соединительная линия 98">
              <a:extLst>
                <a:ext uri="{FF2B5EF4-FFF2-40B4-BE49-F238E27FC236}">
                  <a16:creationId xmlns:a16="http://schemas.microsoft.com/office/drawing/2014/main" id="{3CC1480A-E651-45ED-AC3A-605970A76543}"/>
                </a:ext>
              </a:extLst>
            </p:cNvPr>
            <p:cNvCxnSpPr>
              <a:cxnSpLocks/>
            </p:cNvCxnSpPr>
            <p:nvPr/>
          </p:nvCxnSpPr>
          <p:spPr>
            <a:xfrm>
              <a:off x="1517291" y="2785287"/>
              <a:ext cx="0" cy="1700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a:extLst>
                <a:ext uri="{FF2B5EF4-FFF2-40B4-BE49-F238E27FC236}">
                  <a16:creationId xmlns:a16="http://schemas.microsoft.com/office/drawing/2014/main" id="{9AF9F317-93AB-4E57-A1FF-847FD0DF8F4C}"/>
                </a:ext>
              </a:extLst>
            </p:cNvPr>
            <p:cNvCxnSpPr>
              <a:cxnSpLocks/>
            </p:cNvCxnSpPr>
            <p:nvPr/>
          </p:nvCxnSpPr>
          <p:spPr>
            <a:xfrm flipH="1">
              <a:off x="7604498" y="4986692"/>
              <a:ext cx="5153" cy="16173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a:extLst>
                <a:ext uri="{FF2B5EF4-FFF2-40B4-BE49-F238E27FC236}">
                  <a16:creationId xmlns:a16="http://schemas.microsoft.com/office/drawing/2014/main" id="{0CB4D135-5972-48B2-9FAA-7A12BD10841E}"/>
                </a:ext>
              </a:extLst>
            </p:cNvPr>
            <p:cNvCxnSpPr>
              <a:cxnSpLocks/>
            </p:cNvCxnSpPr>
            <p:nvPr/>
          </p:nvCxnSpPr>
          <p:spPr>
            <a:xfrm>
              <a:off x="9860973" y="2785287"/>
              <a:ext cx="0" cy="17009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a:extLst>
                <a:ext uri="{FF2B5EF4-FFF2-40B4-BE49-F238E27FC236}">
                  <a16:creationId xmlns:a16="http://schemas.microsoft.com/office/drawing/2014/main" id="{831ABB0A-1E04-4930-8E6D-25628D665E0D}"/>
                </a:ext>
              </a:extLst>
            </p:cNvPr>
            <p:cNvCxnSpPr>
              <a:cxnSpLocks/>
            </p:cNvCxnSpPr>
            <p:nvPr/>
          </p:nvCxnSpPr>
          <p:spPr>
            <a:xfrm>
              <a:off x="8698060" y="2785287"/>
              <a:ext cx="0" cy="17009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a:extLst>
                <a:ext uri="{FF2B5EF4-FFF2-40B4-BE49-F238E27FC236}">
                  <a16:creationId xmlns:a16="http://schemas.microsoft.com/office/drawing/2014/main" id="{5B6D7138-CC7B-4086-8774-173A3DFC1706}"/>
                </a:ext>
              </a:extLst>
            </p:cNvPr>
            <p:cNvCxnSpPr>
              <a:cxnSpLocks/>
            </p:cNvCxnSpPr>
            <p:nvPr/>
          </p:nvCxnSpPr>
          <p:spPr>
            <a:xfrm>
              <a:off x="7604498" y="2785287"/>
              <a:ext cx="0" cy="1700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a:extLst>
                <a:ext uri="{FF2B5EF4-FFF2-40B4-BE49-F238E27FC236}">
                  <a16:creationId xmlns:a16="http://schemas.microsoft.com/office/drawing/2014/main" id="{F1EBA872-7F4E-412C-A118-2E24E353CA9F}"/>
                </a:ext>
              </a:extLst>
            </p:cNvPr>
            <p:cNvCxnSpPr>
              <a:cxnSpLocks/>
            </p:cNvCxnSpPr>
            <p:nvPr/>
          </p:nvCxnSpPr>
          <p:spPr>
            <a:xfrm>
              <a:off x="3731298" y="4986692"/>
              <a:ext cx="0" cy="16173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a:extLst>
                <a:ext uri="{FF2B5EF4-FFF2-40B4-BE49-F238E27FC236}">
                  <a16:creationId xmlns:a16="http://schemas.microsoft.com/office/drawing/2014/main" id="{2BEEA886-B283-45DA-BD03-2041FBD72417}"/>
                </a:ext>
              </a:extLst>
            </p:cNvPr>
            <p:cNvCxnSpPr>
              <a:cxnSpLocks/>
            </p:cNvCxnSpPr>
            <p:nvPr/>
          </p:nvCxnSpPr>
          <p:spPr>
            <a:xfrm flipH="1">
              <a:off x="2565041" y="4986692"/>
              <a:ext cx="2477" cy="16173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Прямая соединительная линия 113">
              <a:extLst>
                <a:ext uri="{FF2B5EF4-FFF2-40B4-BE49-F238E27FC236}">
                  <a16:creationId xmlns:a16="http://schemas.microsoft.com/office/drawing/2014/main" id="{4B0B21B4-B80C-4EBA-9A33-9A6F0956C4AC}"/>
                </a:ext>
              </a:extLst>
            </p:cNvPr>
            <p:cNvCxnSpPr>
              <a:cxnSpLocks/>
            </p:cNvCxnSpPr>
            <p:nvPr/>
          </p:nvCxnSpPr>
          <p:spPr>
            <a:xfrm flipH="1">
              <a:off x="1517291" y="4986692"/>
              <a:ext cx="1623" cy="16173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1" name="TextBox 110">
            <a:extLst>
              <a:ext uri="{FF2B5EF4-FFF2-40B4-BE49-F238E27FC236}">
                <a16:creationId xmlns:a16="http://schemas.microsoft.com/office/drawing/2014/main" id="{AE086035-040C-4D09-A75E-EE3EDB522B48}"/>
              </a:ext>
            </a:extLst>
          </p:cNvPr>
          <p:cNvSpPr txBox="1"/>
          <p:nvPr/>
        </p:nvSpPr>
        <p:spPr>
          <a:xfrm>
            <a:off x="0" y="8953840"/>
            <a:ext cx="12191997"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DYNAMIC TROPOPAUSE</a:t>
            </a:r>
            <a:endParaRPr lang="ru-RU" sz="3600" dirty="0">
              <a:solidFill>
                <a:schemeClr val="bg1"/>
              </a:solidFill>
              <a:latin typeface="Arial Black" panose="020B0A04020102020204" pitchFamily="34" charset="0"/>
            </a:endParaRPr>
          </a:p>
        </p:txBody>
      </p:sp>
      <p:sp>
        <p:nvSpPr>
          <p:cNvPr id="113" name="TextBox 112">
            <a:extLst>
              <a:ext uri="{FF2B5EF4-FFF2-40B4-BE49-F238E27FC236}">
                <a16:creationId xmlns:a16="http://schemas.microsoft.com/office/drawing/2014/main" id="{B2066C9B-B5E4-4974-982B-58972BC39B14}"/>
              </a:ext>
            </a:extLst>
          </p:cNvPr>
          <p:cNvSpPr txBox="1"/>
          <p:nvPr/>
        </p:nvSpPr>
        <p:spPr>
          <a:xfrm>
            <a:off x="-3" y="9863513"/>
            <a:ext cx="12192000" cy="1200329"/>
          </a:xfrm>
          <a:prstGeom prst="rect">
            <a:avLst/>
          </a:prstGeom>
          <a:noFill/>
        </p:spPr>
        <p:txBody>
          <a:bodyPr wrap="square" rtlCol="0">
            <a:spAutoFit/>
          </a:bodyPr>
          <a:lstStyle/>
          <a:p>
            <a:pPr algn="just"/>
            <a:r>
              <a:rPr lang="en-US" sz="2400" dirty="0">
                <a:solidFill>
                  <a:schemeClr val="bg1"/>
                </a:solidFill>
                <a:latin typeface="Bahnschrift Light" panose="020B0502040204020203" pitchFamily="34" charset="0"/>
              </a:rPr>
              <a:t>It is based on the use of the characteristics of the potential </a:t>
            </a:r>
            <a:r>
              <a:rPr lang="en-US" sz="2400" dirty="0" err="1">
                <a:solidFill>
                  <a:schemeClr val="bg1"/>
                </a:solidFill>
                <a:latin typeface="Bahnschrift Light" panose="020B0502040204020203" pitchFamily="34" charset="0"/>
              </a:rPr>
              <a:t>Ertel</a:t>
            </a:r>
            <a:r>
              <a:rPr lang="en-US" sz="2400" dirty="0">
                <a:solidFill>
                  <a:schemeClr val="bg1"/>
                </a:solidFill>
                <a:latin typeface="Bahnschrift Light" panose="020B0502040204020203" pitchFamily="34" charset="0"/>
              </a:rPr>
              <a:t> vortex. A potential vortex is the angular momentum of a particle, which is conserved when moving between isentropic surfaces:</a:t>
            </a:r>
            <a:endParaRPr lang="ru-RU" dirty="0"/>
          </a:p>
        </p:txBody>
      </p:sp>
      <mc:AlternateContent xmlns:mc="http://schemas.openxmlformats.org/markup-compatibility/2006" xmlns:a14="http://schemas.microsoft.com/office/drawing/2010/main">
        <mc:Choice Requires="a14">
          <p:sp>
            <p:nvSpPr>
              <p:cNvPr id="115" name="Прямоугольник 114">
                <a:extLst>
                  <a:ext uri="{FF2B5EF4-FFF2-40B4-BE49-F238E27FC236}">
                    <a16:creationId xmlns:a16="http://schemas.microsoft.com/office/drawing/2014/main" id="{FC0CB30B-242F-45D7-9663-7D62085DCAA3}"/>
                  </a:ext>
                </a:extLst>
              </p:cNvPr>
              <p:cNvSpPr/>
              <p:nvPr/>
            </p:nvSpPr>
            <p:spPr>
              <a:xfrm>
                <a:off x="-4" y="11116838"/>
                <a:ext cx="12192001" cy="9746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ru-RU" sz="2800" i="1" smtClean="0">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𝑄</m:t>
                          </m:r>
                        </m:e>
                      </m:acc>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2800" i="1">
                              <a:solidFill>
                                <a:schemeClr val="bg1"/>
                              </a:solidFill>
                              <a:latin typeface="Cambria Math" panose="02040503050406030204" pitchFamily="18" charset="0"/>
                              <a:cs typeface="Times New Roman" panose="02020603050405020304" pitchFamily="18" charset="0"/>
                            </a:rPr>
                          </m:ctrlPr>
                        </m:fPr>
                        <m:num>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num>
                        <m:den>
                          <m:r>
                            <a:rPr lang="el-GR"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𝜌</m:t>
                          </m:r>
                        </m:den>
                      </m:f>
                      <m:d>
                        <m:dPr>
                          <m:ctrlPr>
                            <a:rPr lang="ru-RU" sz="2800" i="1">
                              <a:solidFill>
                                <a:schemeClr val="bg1"/>
                              </a:solidFill>
                              <a:latin typeface="Cambria Math" panose="02040503050406030204" pitchFamily="18" charset="0"/>
                              <a:cs typeface="Times New Roman" panose="02020603050405020304" pitchFamily="18" charset="0"/>
                            </a:rPr>
                          </m:ctrlPr>
                        </m:d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𝑓</m:t>
                          </m:r>
                          <m:acc>
                            <m:accPr>
                              <m:chr m:val="⃗"/>
                              <m:ctrlPr>
                                <a:rPr lang="ru-RU" sz="2800" i="1">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e>
                          </m:acc>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ru-RU" sz="2800" i="1">
                                  <a:solidFill>
                                    <a:schemeClr val="bg1"/>
                                  </a:solidFill>
                                  <a:latin typeface="Cambria Math" panose="02040503050406030204" pitchFamily="18" charset="0"/>
                                  <a:cs typeface="Times New Roman" panose="02020603050405020304" pitchFamily="18" charset="0"/>
                                </a:rPr>
                              </m:ctrlPr>
                            </m:accPr>
                            <m:e>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𝜈</m:t>
                              </m:r>
                            </m:e>
                          </m:acc>
                        </m:e>
                      </m:d>
                      <m:r>
                        <a:rPr lang="ru-RU"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ru-RU" dirty="0">
                  <a:solidFill>
                    <a:schemeClr val="bg1"/>
                  </a:solidFill>
                </a:endParaRPr>
              </a:p>
            </p:txBody>
          </p:sp>
        </mc:Choice>
        <mc:Fallback xmlns="">
          <p:sp>
            <p:nvSpPr>
              <p:cNvPr id="115" name="Прямоугольник 114">
                <a:extLst>
                  <a:ext uri="{FF2B5EF4-FFF2-40B4-BE49-F238E27FC236}">
                    <a16:creationId xmlns:a16="http://schemas.microsoft.com/office/drawing/2014/main" id="{FC0CB30B-242F-45D7-9663-7D62085DCAA3}"/>
                  </a:ext>
                </a:extLst>
              </p:cNvPr>
              <p:cNvSpPr>
                <a:spLocks noRot="1" noChangeAspect="1" noMove="1" noResize="1" noEditPoints="1" noAdjustHandles="1" noChangeArrowheads="1" noChangeShapeType="1" noTextEdit="1"/>
              </p:cNvSpPr>
              <p:nvPr/>
            </p:nvSpPr>
            <p:spPr>
              <a:xfrm>
                <a:off x="-4" y="11116838"/>
                <a:ext cx="12192001" cy="974690"/>
              </a:xfrm>
              <a:prstGeom prst="rect">
                <a:avLst/>
              </a:prstGeom>
              <a:blipFill>
                <a:blip r:embed="rId5"/>
                <a:stretch>
                  <a:fillRect/>
                </a:stretch>
              </a:blipFill>
            </p:spPr>
            <p:txBody>
              <a:bodyPr/>
              <a:lstStyle/>
              <a:p>
                <a:r>
                  <a:rPr lang="ru-RU">
                    <a:noFill/>
                  </a:rPr>
                  <a:t> </a:t>
                </a:r>
              </a:p>
            </p:txBody>
          </p:sp>
        </mc:Fallback>
      </mc:AlternateContent>
      <p:pic>
        <p:nvPicPr>
          <p:cNvPr id="116" name="Рисунок 115">
            <a:extLst>
              <a:ext uri="{FF2B5EF4-FFF2-40B4-BE49-F238E27FC236}">
                <a16:creationId xmlns:a16="http://schemas.microsoft.com/office/drawing/2014/main" id="{34CDCAEC-B38D-4AFD-94AD-AD5E6CCFE936}"/>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100000"/>
                    </a14:imgEffect>
                    <a14:imgEffect>
                      <a14:brightnessContrast contrast="100000"/>
                    </a14:imgEffect>
                  </a14:imgLayer>
                </a14:imgProps>
              </a:ext>
            </a:extLst>
          </a:blip>
          <a:stretch>
            <a:fillRect/>
          </a:stretch>
        </p:blipFill>
        <p:spPr>
          <a:xfrm>
            <a:off x="3237200" y="12529667"/>
            <a:ext cx="5717598" cy="2345910"/>
          </a:xfrm>
          <a:prstGeom prst="rect">
            <a:avLst/>
          </a:prstGeom>
        </p:spPr>
      </p:pic>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8F2C7FE2-1AA6-474D-88A9-141C0BF39E05}"/>
                  </a:ext>
                </a:extLst>
              </p:cNvPr>
              <p:cNvSpPr txBox="1"/>
              <p:nvPr/>
            </p:nvSpPr>
            <p:spPr>
              <a:xfrm>
                <a:off x="214228" y="12703257"/>
                <a:ext cx="3022973" cy="1964833"/>
              </a:xfrm>
              <a:prstGeom prst="rect">
                <a:avLst/>
              </a:prstGeom>
              <a:noFill/>
            </p:spPr>
            <p:txBody>
              <a:bodyPr wrap="square" rtlCol="0">
                <a:spAutoFit/>
              </a:bodyPr>
              <a:lstStyle/>
              <a:p>
                <a:r>
                  <a:rPr lang="en-US" sz="2400" dirty="0">
                    <a:latin typeface="Bahnschrift Condensed" panose="020B0502040204020203" pitchFamily="34" charset="0"/>
                  </a:rPr>
                  <a:t>In practice, only its vertical component is preserved:</a:t>
                </a:r>
              </a:p>
              <a:p>
                <a:endParaRPr lang="ru-RU" sz="2400" dirty="0">
                  <a:latin typeface="Bahnschrift Condensed" panose="020B0502040204020203" pitchFamily="34" charset="0"/>
                </a:endParaRPr>
              </a:p>
              <a:p>
                <a:pPr/>
                <a14:m>
                  <m:oMathPara xmlns:m="http://schemas.openxmlformats.org/officeDocument/2006/math">
                    <m:oMathParaPr>
                      <m:jc m:val="centerGroup"/>
                    </m:oMathParaPr>
                    <m:oMath xmlns:m="http://schemas.openxmlformats.org/officeDocument/2006/math">
                      <m:r>
                        <a:rPr lang="ru-RU" sz="2400" i="1">
                          <a:latin typeface="Cambria Math" panose="02040503050406030204" pitchFamily="18" charset="0"/>
                          <a:ea typeface="Calibri" panose="020F0502020204030204" pitchFamily="34" charset="0"/>
                          <a:cs typeface="Times New Roman" panose="02020603050405020304" pitchFamily="18" charset="0"/>
                        </a:rPr>
                        <m:t>𝑞</m:t>
                      </m:r>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𝑔</m:t>
                      </m:r>
                      <m:d>
                        <m:dPr>
                          <m:ctrlPr>
                            <a:rPr lang="ru-RU" sz="2400" i="1">
                              <a:latin typeface="Cambria Math" panose="02040503050406030204" pitchFamily="18" charset="0"/>
                              <a:cs typeface="Times New Roman" panose="02020603050405020304" pitchFamily="18" charset="0"/>
                            </a:rPr>
                          </m:ctrlPr>
                        </m:dPr>
                        <m:e>
                          <m:r>
                            <a:rPr lang="ru-RU" sz="2400" i="1">
                              <a:latin typeface="Cambria Math" panose="02040503050406030204" pitchFamily="18" charset="0"/>
                              <a:ea typeface="Calibri" panose="020F0502020204030204" pitchFamily="34" charset="0"/>
                              <a:cs typeface="Times New Roman" panose="02020603050405020304" pitchFamily="18" charset="0"/>
                            </a:rPr>
                            <m:t>𝜁</m:t>
                          </m:r>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𝑓</m:t>
                          </m:r>
                        </m:e>
                      </m:d>
                      <m:f>
                        <m:fPr>
                          <m:ctrlPr>
                            <a:rPr lang="ru-RU" sz="2400" i="1">
                              <a:latin typeface="Cambria Math" panose="02040503050406030204" pitchFamily="18" charset="0"/>
                              <a:cs typeface="Times New Roman" panose="02020603050405020304" pitchFamily="18" charset="0"/>
                            </a:rPr>
                          </m:ctrlPr>
                        </m:fPr>
                        <m:num>
                          <m:r>
                            <a:rPr lang="ru-RU" sz="2400" i="1">
                              <a:latin typeface="Cambria Math" panose="02040503050406030204" pitchFamily="18" charset="0"/>
                              <a:ea typeface="Calibri" panose="020F0502020204030204" pitchFamily="34" charset="0"/>
                              <a:cs typeface="Times New Roman" panose="02020603050405020304" pitchFamily="18" charset="0"/>
                            </a:rPr>
                            <m:t>𝜕𝜃</m:t>
                          </m:r>
                        </m:num>
                        <m:den>
                          <m:r>
                            <a:rPr lang="ru-RU" sz="2400" i="1">
                              <a:latin typeface="Cambria Math" panose="02040503050406030204" pitchFamily="18" charset="0"/>
                              <a:ea typeface="Calibri" panose="020F0502020204030204" pitchFamily="34" charset="0"/>
                              <a:cs typeface="Times New Roman" panose="02020603050405020304" pitchFamily="18" charset="0"/>
                            </a:rPr>
                            <m:t>𝜕</m:t>
                          </m:r>
                          <m:r>
                            <a:rPr lang="ru-RU" sz="2400" i="1">
                              <a:latin typeface="Cambria Math" panose="02040503050406030204" pitchFamily="18" charset="0"/>
                              <a:ea typeface="Calibri" panose="020F0502020204030204" pitchFamily="34" charset="0"/>
                              <a:cs typeface="Times New Roman" panose="02020603050405020304" pitchFamily="18" charset="0"/>
                            </a:rPr>
                            <m:t>𝑝</m:t>
                          </m:r>
                        </m:den>
                      </m:f>
                    </m:oMath>
                  </m:oMathPara>
                </a14:m>
                <a:endParaRPr lang="ru-RU" sz="2400" dirty="0">
                  <a:latin typeface="Bahnschrift Condensed" panose="020B0502040204020203" pitchFamily="34" charset="0"/>
                </a:endParaRPr>
              </a:p>
            </p:txBody>
          </p:sp>
        </mc:Choice>
        <mc:Fallback xmlns="">
          <p:sp>
            <p:nvSpPr>
              <p:cNvPr id="117" name="TextBox 116">
                <a:extLst>
                  <a:ext uri="{FF2B5EF4-FFF2-40B4-BE49-F238E27FC236}">
                    <a16:creationId xmlns:a16="http://schemas.microsoft.com/office/drawing/2014/main" id="{8F2C7FE2-1AA6-474D-88A9-141C0BF39E05}"/>
                  </a:ext>
                </a:extLst>
              </p:cNvPr>
              <p:cNvSpPr txBox="1">
                <a:spLocks noRot="1" noChangeAspect="1" noMove="1" noResize="1" noEditPoints="1" noAdjustHandles="1" noChangeArrowheads="1" noChangeShapeType="1" noTextEdit="1"/>
              </p:cNvSpPr>
              <p:nvPr/>
            </p:nvSpPr>
            <p:spPr>
              <a:xfrm>
                <a:off x="214228" y="12703257"/>
                <a:ext cx="3022973" cy="1964833"/>
              </a:xfrm>
              <a:prstGeom prst="rect">
                <a:avLst/>
              </a:prstGeom>
              <a:blipFill>
                <a:blip r:embed="rId8"/>
                <a:stretch>
                  <a:fillRect l="-3024" t="-2484" r="-2823"/>
                </a:stretch>
              </a:blipFill>
            </p:spPr>
            <p:txBody>
              <a:bodyPr/>
              <a:lstStyle/>
              <a:p>
                <a:r>
                  <a:rPr lang="ru-RU">
                    <a:noFill/>
                  </a:rPr>
                  <a:t> </a:t>
                </a:r>
              </a:p>
            </p:txBody>
          </p:sp>
        </mc:Fallback>
      </mc:AlternateContent>
      <p:sp>
        <p:nvSpPr>
          <p:cNvPr id="118" name="TextBox 117">
            <a:extLst>
              <a:ext uri="{FF2B5EF4-FFF2-40B4-BE49-F238E27FC236}">
                <a16:creationId xmlns:a16="http://schemas.microsoft.com/office/drawing/2014/main" id="{15915188-21E2-4AA1-91BB-A1E8DFC750B6}"/>
              </a:ext>
            </a:extLst>
          </p:cNvPr>
          <p:cNvSpPr txBox="1"/>
          <p:nvPr/>
        </p:nvSpPr>
        <p:spPr>
          <a:xfrm>
            <a:off x="9271194" y="12703257"/>
            <a:ext cx="2604410" cy="461665"/>
          </a:xfrm>
          <a:prstGeom prst="rect">
            <a:avLst/>
          </a:prstGeom>
          <a:noFill/>
        </p:spPr>
        <p:txBody>
          <a:bodyPr wrap="square" rtlCol="0">
            <a:spAutoFit/>
          </a:bodyPr>
          <a:lstStyle/>
          <a:p>
            <a:r>
              <a:rPr lang="en-US" sz="2400" dirty="0">
                <a:latin typeface="Bahnschrift Condensed" panose="020B0502040204020203" pitchFamily="34" charset="0"/>
              </a:rPr>
              <a:t>Unit of measurement:</a:t>
            </a:r>
            <a:endParaRPr lang="ru-RU" sz="2400" dirty="0">
              <a:latin typeface="Bahnschrift Condensed" panose="020B0502040204020203" pitchFamily="34" charset="0"/>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A349379D-9144-4B64-BE36-B1AE9ED370B9}"/>
                  </a:ext>
                </a:extLst>
              </p:cNvPr>
              <p:cNvSpPr txBox="1"/>
              <p:nvPr/>
            </p:nvSpPr>
            <p:spPr>
              <a:xfrm>
                <a:off x="9271194" y="13760406"/>
                <a:ext cx="2512943" cy="907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ru-RU" sz="2400" i="1">
                          <a:latin typeface="Cambria Math" panose="02040503050406030204" pitchFamily="18" charset="0"/>
                        </a:rPr>
                        <m:t>𝑝𝑣𝑢</m:t>
                      </m:r>
                      <m:r>
                        <a:rPr lang="ru-RU" sz="2400" i="1">
                          <a:latin typeface="Cambria Math" panose="02040503050406030204" pitchFamily="18" charset="0"/>
                        </a:rPr>
                        <m:t>=</m:t>
                      </m:r>
                      <m:sSup>
                        <m:sSupPr>
                          <m:ctrlPr>
                            <a:rPr lang="ru-RU" sz="2400" i="1">
                              <a:latin typeface="Cambria Math" panose="02040503050406030204" pitchFamily="18" charset="0"/>
                            </a:rPr>
                          </m:ctrlPr>
                        </m:sSupPr>
                        <m:e>
                          <m:r>
                            <a:rPr lang="ru-RU" sz="2400" i="1">
                              <a:latin typeface="Cambria Math" panose="02040503050406030204" pitchFamily="18" charset="0"/>
                            </a:rPr>
                            <m:t>10</m:t>
                          </m:r>
                        </m:e>
                        <m:sup>
                          <m:r>
                            <a:rPr lang="ru-RU" sz="2400" i="1">
                              <a:latin typeface="Cambria Math" panose="02040503050406030204" pitchFamily="18" charset="0"/>
                            </a:rPr>
                            <m:t>−6</m:t>
                          </m:r>
                        </m:sup>
                      </m:sSup>
                      <m:f>
                        <m:fPr>
                          <m:ctrlPr>
                            <a:rPr lang="ru-RU" sz="2400" i="1">
                              <a:latin typeface="Cambria Math" panose="02040503050406030204" pitchFamily="18" charset="0"/>
                            </a:rPr>
                          </m:ctrlPr>
                        </m:fPr>
                        <m:num>
                          <m:sSup>
                            <m:sSupPr>
                              <m:ctrlPr>
                                <a:rPr lang="ru-RU" sz="2400" i="1">
                                  <a:latin typeface="Cambria Math" panose="02040503050406030204" pitchFamily="18" charset="0"/>
                                </a:rPr>
                              </m:ctrlPr>
                            </m:sSupPr>
                            <m:e>
                              <m:r>
                                <a:rPr lang="ru-RU" sz="2400" i="1">
                                  <a:latin typeface="Cambria Math" panose="02040503050406030204" pitchFamily="18" charset="0"/>
                                </a:rPr>
                                <m:t>𝑚</m:t>
                              </m:r>
                            </m:e>
                            <m:sup>
                              <m:r>
                                <a:rPr lang="ru-RU" sz="2400" i="1">
                                  <a:latin typeface="Cambria Math" panose="02040503050406030204" pitchFamily="18" charset="0"/>
                                </a:rPr>
                                <m:t>2</m:t>
                              </m:r>
                            </m:sup>
                          </m:sSup>
                          <m:r>
                            <a:rPr lang="ru-RU" sz="2400" i="1">
                              <a:latin typeface="Cambria Math" panose="02040503050406030204" pitchFamily="18" charset="0"/>
                            </a:rPr>
                            <m:t>𝐾</m:t>
                          </m:r>
                        </m:num>
                        <m:den>
                          <m:r>
                            <a:rPr lang="ru-RU" sz="2400" i="1">
                              <a:latin typeface="Cambria Math" panose="02040503050406030204" pitchFamily="18" charset="0"/>
                            </a:rPr>
                            <m:t>𝑘𝑔</m:t>
                          </m:r>
                          <m:r>
                            <a:rPr lang="ru-RU" sz="2400" i="1">
                              <a:latin typeface="Cambria Math" panose="02040503050406030204" pitchFamily="18" charset="0"/>
                            </a:rPr>
                            <m:t> </m:t>
                          </m:r>
                          <m:r>
                            <a:rPr lang="ru-RU" sz="2400" i="1">
                              <a:latin typeface="Cambria Math" panose="02040503050406030204" pitchFamily="18" charset="0"/>
                            </a:rPr>
                            <m:t>𝑐</m:t>
                          </m:r>
                        </m:den>
                      </m:f>
                    </m:oMath>
                  </m:oMathPara>
                </a14:m>
                <a:endParaRPr lang="ru-RU" sz="2400" dirty="0"/>
              </a:p>
            </p:txBody>
          </p:sp>
        </mc:Choice>
        <mc:Fallback xmlns="">
          <p:sp>
            <p:nvSpPr>
              <p:cNvPr id="119" name="TextBox 118">
                <a:extLst>
                  <a:ext uri="{FF2B5EF4-FFF2-40B4-BE49-F238E27FC236}">
                    <a16:creationId xmlns:a16="http://schemas.microsoft.com/office/drawing/2014/main" id="{A349379D-9144-4B64-BE36-B1AE9ED370B9}"/>
                  </a:ext>
                </a:extLst>
              </p:cNvPr>
              <p:cNvSpPr txBox="1">
                <a:spLocks noRot="1" noChangeAspect="1" noMove="1" noResize="1" noEditPoints="1" noAdjustHandles="1" noChangeArrowheads="1" noChangeShapeType="1" noTextEdit="1"/>
              </p:cNvSpPr>
              <p:nvPr/>
            </p:nvSpPr>
            <p:spPr>
              <a:xfrm>
                <a:off x="9271194" y="13760406"/>
                <a:ext cx="2512943" cy="907684"/>
              </a:xfrm>
              <a:prstGeom prst="rect">
                <a:avLst/>
              </a:prstGeom>
              <a:blipFill>
                <a:blip r:embed="rId9"/>
                <a:stretch>
                  <a:fillRect/>
                </a:stretch>
              </a:blipFill>
            </p:spPr>
            <p:txBody>
              <a:bodyPr/>
              <a:lstStyle/>
              <a:p>
                <a:r>
                  <a:rPr lang="ru-RU">
                    <a:noFill/>
                  </a:rPr>
                  <a:t> </a:t>
                </a:r>
              </a:p>
            </p:txBody>
          </p:sp>
        </mc:Fallback>
      </mc:AlternateContent>
      <p:sp>
        <p:nvSpPr>
          <p:cNvPr id="53" name="TextBox 52">
            <a:extLst>
              <a:ext uri="{FF2B5EF4-FFF2-40B4-BE49-F238E27FC236}">
                <a16:creationId xmlns:a16="http://schemas.microsoft.com/office/drawing/2014/main" id="{E803397C-DA9F-45DA-9C2C-498FA49156DB}"/>
              </a:ext>
            </a:extLst>
          </p:cNvPr>
          <p:cNvSpPr txBox="1"/>
          <p:nvPr/>
        </p:nvSpPr>
        <p:spPr>
          <a:xfrm>
            <a:off x="12585865" y="13075"/>
            <a:ext cx="3735404" cy="2062103"/>
          </a:xfrm>
          <a:prstGeom prst="rect">
            <a:avLst/>
          </a:prstGeom>
          <a:noFill/>
        </p:spPr>
        <p:txBody>
          <a:bodyPr wrap="square" rtlCol="0">
            <a:spAutoFit/>
          </a:bodyPr>
          <a:lstStyle/>
          <a:p>
            <a:pPr algn="ctr"/>
            <a:r>
              <a:rPr lang="en-US" sz="3200" dirty="0">
                <a:solidFill>
                  <a:schemeClr val="bg1"/>
                </a:solidFill>
                <a:latin typeface="Arial Black" panose="020B0A04020102020204" pitchFamily="34" charset="0"/>
              </a:rPr>
              <a:t>Zonally averaged temperature and wind</a:t>
            </a:r>
            <a:endParaRPr lang="ru-RU" sz="3200" dirty="0">
              <a:solidFill>
                <a:schemeClr val="bg1"/>
              </a:solidFill>
              <a:latin typeface="Arial Black" panose="020B0A04020102020204" pitchFamily="34" charset="0"/>
            </a:endParaRPr>
          </a:p>
        </p:txBody>
      </p:sp>
      <p:sp>
        <p:nvSpPr>
          <p:cNvPr id="54" name="TextBox 53">
            <a:extLst>
              <a:ext uri="{FF2B5EF4-FFF2-40B4-BE49-F238E27FC236}">
                <a16:creationId xmlns:a16="http://schemas.microsoft.com/office/drawing/2014/main" id="{D1B9C820-1681-45F5-8049-F180ED7A6CBD}"/>
              </a:ext>
            </a:extLst>
          </p:cNvPr>
          <p:cNvSpPr txBox="1"/>
          <p:nvPr/>
        </p:nvSpPr>
        <p:spPr>
          <a:xfrm>
            <a:off x="12585865" y="1951278"/>
            <a:ext cx="3735403" cy="4893647"/>
          </a:xfrm>
          <a:prstGeom prst="rect">
            <a:avLst/>
          </a:prstGeom>
          <a:noFill/>
        </p:spPr>
        <p:txBody>
          <a:bodyPr wrap="square" rtlCol="0">
            <a:spAutoFit/>
          </a:bodyPr>
          <a:lstStyle/>
          <a:p>
            <a:r>
              <a:rPr lang="en-US" sz="2400" dirty="0">
                <a:solidFill>
                  <a:schemeClr val="bg1"/>
                </a:solidFill>
                <a:latin typeface="Bahnschrift Light" panose="020B0502040204020203" pitchFamily="34" charset="0"/>
              </a:rPr>
              <a:t>The figures show graphs of the time course of zonally averaged winds and temperatures in the stratosphere.</a:t>
            </a:r>
          </a:p>
          <a:p>
            <a:r>
              <a:rPr lang="en-US" sz="2400" dirty="0">
                <a:solidFill>
                  <a:schemeClr val="bg1"/>
                </a:solidFill>
                <a:latin typeface="Bahnschrift Light" panose="020B0502040204020203" pitchFamily="34" charset="0"/>
              </a:rPr>
              <a:t>a) temperature graphs from 2000 to 2009, b) – graphs of temperatures from 2010 to 2019, c) – graphics of wind from 2000 to 2009, d) – graphs of the wind from 2010 to 2019)</a:t>
            </a:r>
            <a:endParaRPr lang="ru-RU" sz="2400" dirty="0">
              <a:solidFill>
                <a:schemeClr val="bg1"/>
              </a:solidFill>
              <a:latin typeface="Bahnschrift Light" panose="020B0502040204020203" pitchFamily="34" charset="0"/>
            </a:endParaRPr>
          </a:p>
        </p:txBody>
      </p:sp>
      <p:grpSp>
        <p:nvGrpSpPr>
          <p:cNvPr id="55" name="Группа 54">
            <a:extLst>
              <a:ext uri="{FF2B5EF4-FFF2-40B4-BE49-F238E27FC236}">
                <a16:creationId xmlns:a16="http://schemas.microsoft.com/office/drawing/2014/main" id="{4C681304-89D1-4004-BEEF-F26DC3F5BE64}"/>
              </a:ext>
            </a:extLst>
          </p:cNvPr>
          <p:cNvGrpSpPr/>
          <p:nvPr/>
        </p:nvGrpSpPr>
        <p:grpSpPr>
          <a:xfrm>
            <a:off x="16321269" y="0"/>
            <a:ext cx="8456596" cy="6858000"/>
            <a:chOff x="3735404" y="0"/>
            <a:chExt cx="8456596" cy="6858000"/>
          </a:xfrm>
        </p:grpSpPr>
        <p:grpSp>
          <p:nvGrpSpPr>
            <p:cNvPr id="56" name="Группа 55">
              <a:extLst>
                <a:ext uri="{FF2B5EF4-FFF2-40B4-BE49-F238E27FC236}">
                  <a16:creationId xmlns:a16="http://schemas.microsoft.com/office/drawing/2014/main" id="{A76715D2-B321-405B-BBA9-4E579C9681FF}"/>
                </a:ext>
              </a:extLst>
            </p:cNvPr>
            <p:cNvGrpSpPr/>
            <p:nvPr/>
          </p:nvGrpSpPr>
          <p:grpSpPr>
            <a:xfrm>
              <a:off x="3735404" y="0"/>
              <a:ext cx="8456596" cy="6858000"/>
              <a:chOff x="5866837" y="-288845"/>
              <a:chExt cx="8456596" cy="6858000"/>
            </a:xfrm>
          </p:grpSpPr>
          <p:pic>
            <p:nvPicPr>
              <p:cNvPr id="60" name="Рисунок 59">
                <a:extLst>
                  <a:ext uri="{FF2B5EF4-FFF2-40B4-BE49-F238E27FC236}">
                    <a16:creationId xmlns:a16="http://schemas.microsoft.com/office/drawing/2014/main" id="{7B286A2E-65A8-4F41-89FE-5F1507A8DF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6837" y="-288845"/>
                <a:ext cx="8456596" cy="6858000"/>
              </a:xfrm>
              <a:prstGeom prst="rect">
                <a:avLst/>
              </a:prstGeom>
            </p:spPr>
          </p:pic>
          <p:cxnSp>
            <p:nvCxnSpPr>
              <p:cNvPr id="62" name="Прямая соединительная линия 61">
                <a:extLst>
                  <a:ext uri="{FF2B5EF4-FFF2-40B4-BE49-F238E27FC236}">
                    <a16:creationId xmlns:a16="http://schemas.microsoft.com/office/drawing/2014/main" id="{F93D25BF-6BD3-4576-A073-05DBEC248CFC}"/>
                  </a:ext>
                </a:extLst>
              </p:cNvPr>
              <p:cNvCxnSpPr>
                <a:cxnSpLocks/>
              </p:cNvCxnSpPr>
              <p:nvPr/>
            </p:nvCxnSpPr>
            <p:spPr>
              <a:xfrm>
                <a:off x="7071142" y="-41731"/>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a:extLst>
                  <a:ext uri="{FF2B5EF4-FFF2-40B4-BE49-F238E27FC236}">
                    <a16:creationId xmlns:a16="http://schemas.microsoft.com/office/drawing/2014/main" id="{13B0F063-76B3-49BD-A544-AB2DC87530BA}"/>
                  </a:ext>
                </a:extLst>
              </p:cNvPr>
              <p:cNvCxnSpPr>
                <a:cxnSpLocks/>
              </p:cNvCxnSpPr>
              <p:nvPr/>
            </p:nvCxnSpPr>
            <p:spPr>
              <a:xfrm>
                <a:off x="7071142" y="337525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a:extLst>
                  <a:ext uri="{FF2B5EF4-FFF2-40B4-BE49-F238E27FC236}">
                    <a16:creationId xmlns:a16="http://schemas.microsoft.com/office/drawing/2014/main" id="{777656E0-AD74-4D26-8CEF-7E684752C40D}"/>
                  </a:ext>
                </a:extLst>
              </p:cNvPr>
              <p:cNvCxnSpPr>
                <a:cxnSpLocks/>
              </p:cNvCxnSpPr>
              <p:nvPr/>
            </p:nvCxnSpPr>
            <p:spPr>
              <a:xfrm>
                <a:off x="11147842" y="337525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8DB03917-7EF9-478D-9A93-1FE1975338BA}"/>
                  </a:ext>
                </a:extLst>
              </p:cNvPr>
              <p:cNvCxnSpPr>
                <a:cxnSpLocks/>
              </p:cNvCxnSpPr>
              <p:nvPr/>
            </p:nvCxnSpPr>
            <p:spPr>
              <a:xfrm>
                <a:off x="11147842" y="-34774"/>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a:extLst>
                  <a:ext uri="{FF2B5EF4-FFF2-40B4-BE49-F238E27FC236}">
                    <a16:creationId xmlns:a16="http://schemas.microsoft.com/office/drawing/2014/main" id="{AE5AE1E5-B37B-4DE8-8397-42D06019ED8F}"/>
                  </a:ext>
                </a:extLst>
              </p:cNvPr>
              <p:cNvCxnSpPr>
                <a:cxnSpLocks/>
              </p:cNvCxnSpPr>
              <p:nvPr/>
            </p:nvCxnSpPr>
            <p:spPr>
              <a:xfrm>
                <a:off x="7795167" y="-4173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3F55BE07-B4CB-41AF-B91C-0129FAB3EF85}"/>
                  </a:ext>
                </a:extLst>
              </p:cNvPr>
              <p:cNvCxnSpPr>
                <a:cxnSpLocks/>
              </p:cNvCxnSpPr>
              <p:nvPr/>
            </p:nvCxnSpPr>
            <p:spPr>
              <a:xfrm>
                <a:off x="11880055" y="-4173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id="{FAD7AFCD-62BA-4F04-A3A9-74E48C4C1348}"/>
                  </a:ext>
                </a:extLst>
              </p:cNvPr>
              <p:cNvCxnSpPr>
                <a:cxnSpLocks/>
              </p:cNvCxnSpPr>
              <p:nvPr/>
            </p:nvCxnSpPr>
            <p:spPr>
              <a:xfrm>
                <a:off x="7795167" y="3375253"/>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a:extLst>
                  <a:ext uri="{FF2B5EF4-FFF2-40B4-BE49-F238E27FC236}">
                    <a16:creationId xmlns:a16="http://schemas.microsoft.com/office/drawing/2014/main" id="{DB026936-2D8E-4D73-8A00-07F08C38D0E9}"/>
                  </a:ext>
                </a:extLst>
              </p:cNvPr>
              <p:cNvCxnSpPr>
                <a:cxnSpLocks/>
              </p:cNvCxnSpPr>
              <p:nvPr/>
            </p:nvCxnSpPr>
            <p:spPr>
              <a:xfrm>
                <a:off x="11880055" y="3375253"/>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a:extLst>
                  <a:ext uri="{FF2B5EF4-FFF2-40B4-BE49-F238E27FC236}">
                    <a16:creationId xmlns:a16="http://schemas.microsoft.com/office/drawing/2014/main" id="{1EC8B9CE-42D8-462B-9FF3-0E549AC9370A}"/>
                  </a:ext>
                </a:extLst>
              </p:cNvPr>
              <p:cNvCxnSpPr>
                <a:cxnSpLocks/>
              </p:cNvCxnSpPr>
              <p:nvPr/>
            </p:nvCxnSpPr>
            <p:spPr>
              <a:xfrm>
                <a:off x="8529131" y="-41731"/>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16:creationId xmlns:a16="http://schemas.microsoft.com/office/drawing/2014/main" id="{153D63FD-6AFF-4747-92EF-FC7D4660D0FB}"/>
                  </a:ext>
                </a:extLst>
              </p:cNvPr>
              <p:cNvCxnSpPr>
                <a:cxnSpLocks/>
              </p:cNvCxnSpPr>
              <p:nvPr/>
            </p:nvCxnSpPr>
            <p:spPr>
              <a:xfrm>
                <a:off x="8529131" y="337525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a:extLst>
                  <a:ext uri="{FF2B5EF4-FFF2-40B4-BE49-F238E27FC236}">
                    <a16:creationId xmlns:a16="http://schemas.microsoft.com/office/drawing/2014/main" id="{881817E2-6C3F-41A8-BC7A-F193B09931BB}"/>
                  </a:ext>
                </a:extLst>
              </p:cNvPr>
              <p:cNvCxnSpPr>
                <a:cxnSpLocks/>
              </p:cNvCxnSpPr>
              <p:nvPr/>
            </p:nvCxnSpPr>
            <p:spPr>
              <a:xfrm>
                <a:off x="12605831" y="337525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a:extLst>
                  <a:ext uri="{FF2B5EF4-FFF2-40B4-BE49-F238E27FC236}">
                    <a16:creationId xmlns:a16="http://schemas.microsoft.com/office/drawing/2014/main" id="{3538F9E5-BF5B-4E69-BCAA-7F67BF32CE62}"/>
                  </a:ext>
                </a:extLst>
              </p:cNvPr>
              <p:cNvCxnSpPr>
                <a:cxnSpLocks/>
              </p:cNvCxnSpPr>
              <p:nvPr/>
            </p:nvCxnSpPr>
            <p:spPr>
              <a:xfrm>
                <a:off x="12605831" y="-34774"/>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FF0E303-0C04-497D-A641-2648C913E198}"/>
                  </a:ext>
                </a:extLst>
              </p:cNvPr>
              <p:cNvSpPr txBox="1"/>
              <p:nvPr/>
            </p:nvSpPr>
            <p:spPr>
              <a:xfrm>
                <a:off x="5878981" y="3067476"/>
                <a:ext cx="314510" cy="307777"/>
              </a:xfrm>
              <a:prstGeom prst="rect">
                <a:avLst/>
              </a:prstGeom>
              <a:noFill/>
            </p:spPr>
            <p:txBody>
              <a:bodyPr wrap="none" rtlCol="0">
                <a:spAutoFit/>
              </a:bodyPr>
              <a:lstStyle/>
              <a:p>
                <a:r>
                  <a:rPr lang="en-US" sz="1400" dirty="0"/>
                  <a:t>c</a:t>
                </a:r>
                <a:r>
                  <a:rPr lang="ru-RU" sz="1400" dirty="0"/>
                  <a:t>)</a:t>
                </a:r>
              </a:p>
            </p:txBody>
          </p:sp>
          <p:sp>
            <p:nvSpPr>
              <p:cNvPr id="76" name="TextBox 75">
                <a:extLst>
                  <a:ext uri="{FF2B5EF4-FFF2-40B4-BE49-F238E27FC236}">
                    <a16:creationId xmlns:a16="http://schemas.microsoft.com/office/drawing/2014/main" id="{722AFC79-7E93-4410-90EF-B430938981B5}"/>
                  </a:ext>
                </a:extLst>
              </p:cNvPr>
              <p:cNvSpPr txBox="1"/>
              <p:nvPr/>
            </p:nvSpPr>
            <p:spPr>
              <a:xfrm>
                <a:off x="9904141" y="3077266"/>
                <a:ext cx="333746" cy="307777"/>
              </a:xfrm>
              <a:prstGeom prst="rect">
                <a:avLst/>
              </a:prstGeom>
              <a:noFill/>
            </p:spPr>
            <p:txBody>
              <a:bodyPr wrap="none" rtlCol="0">
                <a:spAutoFit/>
              </a:bodyPr>
              <a:lstStyle/>
              <a:p>
                <a:r>
                  <a:rPr lang="en-US" sz="1400" dirty="0"/>
                  <a:t>d</a:t>
                </a:r>
                <a:r>
                  <a:rPr lang="ru-RU" sz="1400" dirty="0"/>
                  <a:t>)</a:t>
                </a:r>
              </a:p>
            </p:txBody>
          </p:sp>
        </p:grpSp>
        <p:sp>
          <p:nvSpPr>
            <p:cNvPr id="57" name="TextBox 56">
              <a:extLst>
                <a:ext uri="{FF2B5EF4-FFF2-40B4-BE49-F238E27FC236}">
                  <a16:creationId xmlns:a16="http://schemas.microsoft.com/office/drawing/2014/main" id="{E81B2D4A-761C-4A76-879D-A8482BEDEF1D}"/>
                </a:ext>
              </a:extLst>
            </p:cNvPr>
            <p:cNvSpPr txBox="1"/>
            <p:nvPr/>
          </p:nvSpPr>
          <p:spPr>
            <a:xfrm>
              <a:off x="3736328" y="11476"/>
              <a:ext cx="325730" cy="307777"/>
            </a:xfrm>
            <a:prstGeom prst="rect">
              <a:avLst/>
            </a:prstGeom>
            <a:noFill/>
          </p:spPr>
          <p:txBody>
            <a:bodyPr wrap="square" rtlCol="0">
              <a:spAutoFit/>
            </a:bodyPr>
            <a:lstStyle/>
            <a:p>
              <a:r>
                <a:rPr lang="ru-RU" sz="1400" dirty="0"/>
                <a:t>а)</a:t>
              </a:r>
            </a:p>
          </p:txBody>
        </p:sp>
        <p:sp>
          <p:nvSpPr>
            <p:cNvPr id="58" name="TextBox 57">
              <a:extLst>
                <a:ext uri="{FF2B5EF4-FFF2-40B4-BE49-F238E27FC236}">
                  <a16:creationId xmlns:a16="http://schemas.microsoft.com/office/drawing/2014/main" id="{E11B003A-9105-493B-90C3-94EE3A254ED5}"/>
                </a:ext>
              </a:extLst>
            </p:cNvPr>
            <p:cNvSpPr txBox="1"/>
            <p:nvPr/>
          </p:nvSpPr>
          <p:spPr>
            <a:xfrm>
              <a:off x="7737096" y="0"/>
              <a:ext cx="333746" cy="307777"/>
            </a:xfrm>
            <a:prstGeom prst="rect">
              <a:avLst/>
            </a:prstGeom>
            <a:noFill/>
          </p:spPr>
          <p:txBody>
            <a:bodyPr wrap="none" rtlCol="0">
              <a:spAutoFit/>
            </a:bodyPr>
            <a:lstStyle/>
            <a:p>
              <a:r>
                <a:rPr lang="en-US" sz="1400" dirty="0"/>
                <a:t>b</a:t>
              </a:r>
              <a:r>
                <a:rPr lang="ru-RU" sz="1400" dirty="0"/>
                <a:t>)</a:t>
              </a:r>
            </a:p>
          </p:txBody>
        </p:sp>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4206330-FF2A-4A05-9832-4D5E156BF80E}"/>
                  </a:ext>
                </a:extLst>
              </p:cNvPr>
              <p:cNvSpPr txBox="1"/>
              <p:nvPr/>
            </p:nvSpPr>
            <p:spPr>
              <a:xfrm>
                <a:off x="102636" y="14517656"/>
                <a:ext cx="5299787" cy="923330"/>
              </a:xfrm>
              <a:prstGeom prst="rect">
                <a:avLst/>
              </a:prstGeom>
              <a:noFill/>
            </p:spPr>
            <p:txBody>
              <a:bodyPr wrap="square" rtlCol="0">
                <a:spAutoFit/>
              </a:bodyPr>
              <a:lstStyle/>
              <a:p>
                <a14:m>
                  <m:oMath xmlns:m="http://schemas.openxmlformats.org/officeDocument/2006/math">
                    <m:r>
                      <a:rPr lang="ru-RU" i="1" smtClean="0">
                        <a:latin typeface="Cambria Math" panose="02040503050406030204" pitchFamily="18" charset="0"/>
                      </a:rPr>
                      <m:t>𝑔</m:t>
                    </m:r>
                  </m:oMath>
                </a14:m>
                <a:r>
                  <a:rPr lang="ru-RU" dirty="0">
                    <a:latin typeface="Bahnschrift SemiLight" panose="020B0502040204020203" pitchFamily="34" charset="0"/>
                  </a:rPr>
                  <a:t> –</a:t>
                </a:r>
                <a:r>
                  <a:rPr lang="en-US" dirty="0">
                    <a:latin typeface="Bahnschrift SemiLight" panose="020B0502040204020203" pitchFamily="34" charset="0"/>
                  </a:rPr>
                  <a:t> acceleration of gravity, </a:t>
                </a:r>
                <a14:m>
                  <m:oMath xmlns:m="http://schemas.openxmlformats.org/officeDocument/2006/math">
                    <m:r>
                      <a:rPr lang="ru-RU" i="1">
                        <a:latin typeface="Cambria Math" panose="02040503050406030204" pitchFamily="18" charset="0"/>
                      </a:rPr>
                      <m:t>𝜁</m:t>
                    </m:r>
                  </m:oMath>
                </a14:m>
                <a:r>
                  <a:rPr lang="ru-RU" dirty="0">
                    <a:latin typeface="Bahnschrift SemiLight" panose="020B0502040204020203" pitchFamily="34" charset="0"/>
                  </a:rPr>
                  <a:t> – </a:t>
                </a:r>
                <a:r>
                  <a:rPr lang="en-US" dirty="0">
                    <a:latin typeface="Bahnschrift SemiLight" panose="020B0502040204020203" pitchFamily="34" charset="0"/>
                  </a:rPr>
                  <a:t>relative vorticity,</a:t>
                </a:r>
              </a:p>
              <a:p>
                <a14:m>
                  <m:oMath xmlns:m="http://schemas.openxmlformats.org/officeDocument/2006/math">
                    <m:r>
                      <a:rPr lang="ru-RU" i="1">
                        <a:latin typeface="Cambria Math" panose="02040503050406030204" pitchFamily="18" charset="0"/>
                      </a:rPr>
                      <m:t>𝑓</m:t>
                    </m:r>
                  </m:oMath>
                </a14:m>
                <a:r>
                  <a:rPr lang="en-US" dirty="0">
                    <a:latin typeface="Bahnschrift SemiLight" panose="020B0502040204020203" pitchFamily="34" charset="0"/>
                  </a:rPr>
                  <a:t> – Coriolis parameter, </a:t>
                </a:r>
                <a14:m>
                  <m:oMath xmlns:m="http://schemas.openxmlformats.org/officeDocument/2006/math">
                    <m:r>
                      <a:rPr lang="ru-RU" i="1">
                        <a:latin typeface="Cambria Math" panose="02040503050406030204" pitchFamily="18" charset="0"/>
                      </a:rPr>
                      <m:t>𝜃</m:t>
                    </m:r>
                  </m:oMath>
                </a14:m>
                <a:r>
                  <a:rPr lang="en-US" dirty="0">
                    <a:latin typeface="Bahnschrift SemiLight" panose="020B0502040204020203" pitchFamily="34" charset="0"/>
                  </a:rPr>
                  <a:t> – potential temperature, p - pressure</a:t>
                </a:r>
              </a:p>
            </p:txBody>
          </p:sp>
        </mc:Choice>
        <mc:Fallback xmlns="">
          <p:sp>
            <p:nvSpPr>
              <p:cNvPr id="77" name="TextBox 76">
                <a:extLst>
                  <a:ext uri="{FF2B5EF4-FFF2-40B4-BE49-F238E27FC236}">
                    <a16:creationId xmlns:a16="http://schemas.microsoft.com/office/drawing/2014/main" id="{54206330-FF2A-4A05-9832-4D5E156BF80E}"/>
                  </a:ext>
                </a:extLst>
              </p:cNvPr>
              <p:cNvSpPr txBox="1">
                <a:spLocks noRot="1" noChangeAspect="1" noMove="1" noResize="1" noEditPoints="1" noAdjustHandles="1" noChangeArrowheads="1" noChangeShapeType="1" noTextEdit="1"/>
              </p:cNvSpPr>
              <p:nvPr/>
            </p:nvSpPr>
            <p:spPr>
              <a:xfrm>
                <a:off x="102636" y="14517656"/>
                <a:ext cx="5299787" cy="923330"/>
              </a:xfrm>
              <a:prstGeom prst="rect">
                <a:avLst/>
              </a:prstGeom>
              <a:blipFill>
                <a:blip r:embed="rId11"/>
                <a:stretch>
                  <a:fillRect l="-1036" t="-3974" r="-1726" b="-9934"/>
                </a:stretch>
              </a:blipFill>
            </p:spPr>
            <p:txBody>
              <a:bodyPr/>
              <a:lstStyle/>
              <a:p>
                <a:r>
                  <a:rPr lang="ru-RU">
                    <a:noFill/>
                  </a:rPr>
                  <a:t> </a:t>
                </a:r>
              </a:p>
            </p:txBody>
          </p:sp>
        </mc:Fallback>
      </mc:AlternateContent>
    </p:spTree>
    <p:extLst>
      <p:ext uri="{BB962C8B-B14F-4D97-AF65-F5344CB8AC3E}">
        <p14:creationId xmlns:p14="http://schemas.microsoft.com/office/powerpoint/2010/main" val="246390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TextBox 48">
            <a:extLst>
              <a:ext uri="{FF2B5EF4-FFF2-40B4-BE49-F238E27FC236}">
                <a16:creationId xmlns:a16="http://schemas.microsoft.com/office/drawing/2014/main" id="{70098747-F13E-4C3E-8CD8-C2FD846E2CA4}"/>
              </a:ext>
            </a:extLst>
          </p:cNvPr>
          <p:cNvSpPr txBox="1"/>
          <p:nvPr/>
        </p:nvSpPr>
        <p:spPr>
          <a:xfrm>
            <a:off x="0" y="13075"/>
            <a:ext cx="3735404" cy="2062103"/>
          </a:xfrm>
          <a:prstGeom prst="rect">
            <a:avLst/>
          </a:prstGeom>
          <a:noFill/>
        </p:spPr>
        <p:txBody>
          <a:bodyPr wrap="square" rtlCol="0">
            <a:spAutoFit/>
          </a:bodyPr>
          <a:lstStyle/>
          <a:p>
            <a:pPr algn="ctr"/>
            <a:r>
              <a:rPr lang="en-US" sz="3200" dirty="0">
                <a:solidFill>
                  <a:schemeClr val="bg1"/>
                </a:solidFill>
                <a:latin typeface="Arial Black" panose="020B0A04020102020204" pitchFamily="34" charset="0"/>
              </a:rPr>
              <a:t>Zonally averaged temperature and wind</a:t>
            </a:r>
            <a:endParaRPr lang="ru-RU" sz="3200" dirty="0">
              <a:solidFill>
                <a:schemeClr val="bg1"/>
              </a:solidFill>
              <a:latin typeface="Arial Black" panose="020B0A04020102020204" pitchFamily="34" charset="0"/>
            </a:endParaRPr>
          </a:p>
        </p:txBody>
      </p:sp>
      <p:sp>
        <p:nvSpPr>
          <p:cNvPr id="26" name="TextBox 25">
            <a:extLst>
              <a:ext uri="{FF2B5EF4-FFF2-40B4-BE49-F238E27FC236}">
                <a16:creationId xmlns:a16="http://schemas.microsoft.com/office/drawing/2014/main" id="{4E5DFFC8-59A7-45D1-B76B-40F6E0211693}"/>
              </a:ext>
            </a:extLst>
          </p:cNvPr>
          <p:cNvSpPr txBox="1"/>
          <p:nvPr/>
        </p:nvSpPr>
        <p:spPr>
          <a:xfrm>
            <a:off x="0" y="1951278"/>
            <a:ext cx="3735403" cy="4893647"/>
          </a:xfrm>
          <a:prstGeom prst="rect">
            <a:avLst/>
          </a:prstGeom>
          <a:noFill/>
        </p:spPr>
        <p:txBody>
          <a:bodyPr wrap="square" rtlCol="0">
            <a:spAutoFit/>
          </a:bodyPr>
          <a:lstStyle/>
          <a:p>
            <a:r>
              <a:rPr lang="en-US" sz="2400" dirty="0">
                <a:solidFill>
                  <a:schemeClr val="bg1"/>
                </a:solidFill>
                <a:latin typeface="Bahnschrift Light" panose="020B0502040204020203" pitchFamily="34" charset="0"/>
              </a:rPr>
              <a:t>The figures show graphs of the time course of zonally averaged winds and temperatures in the stratosphere.</a:t>
            </a:r>
          </a:p>
          <a:p>
            <a:r>
              <a:rPr lang="en-US" sz="2400" dirty="0">
                <a:solidFill>
                  <a:schemeClr val="bg1"/>
                </a:solidFill>
                <a:latin typeface="Bahnschrift Light" panose="020B0502040204020203" pitchFamily="34" charset="0"/>
              </a:rPr>
              <a:t>a) temperature graphs from 2000 to 2009, b) – graphs of temperatures from 2010 to 2019, c) – graphics of wind from 2000 to 2009, d) – graphs of the wind from 2010 to 2019)</a:t>
            </a:r>
            <a:endParaRPr lang="ru-RU" sz="2400" dirty="0">
              <a:solidFill>
                <a:schemeClr val="bg1"/>
              </a:solidFill>
              <a:latin typeface="Bahnschrift Light" panose="020B0502040204020203" pitchFamily="34" charset="0"/>
            </a:endParaRPr>
          </a:p>
        </p:txBody>
      </p:sp>
      <p:grpSp>
        <p:nvGrpSpPr>
          <p:cNvPr id="14" name="Группа 13">
            <a:extLst>
              <a:ext uri="{FF2B5EF4-FFF2-40B4-BE49-F238E27FC236}">
                <a16:creationId xmlns:a16="http://schemas.microsoft.com/office/drawing/2014/main" id="{D8558C51-1F6A-4ED3-BA7B-7691ACCA124B}"/>
              </a:ext>
            </a:extLst>
          </p:cNvPr>
          <p:cNvGrpSpPr/>
          <p:nvPr/>
        </p:nvGrpSpPr>
        <p:grpSpPr>
          <a:xfrm>
            <a:off x="3735404" y="0"/>
            <a:ext cx="8456596" cy="6858000"/>
            <a:chOff x="3735404" y="0"/>
            <a:chExt cx="8456596" cy="6858000"/>
          </a:xfrm>
        </p:grpSpPr>
        <p:grpSp>
          <p:nvGrpSpPr>
            <p:cNvPr id="13" name="Группа 12">
              <a:extLst>
                <a:ext uri="{FF2B5EF4-FFF2-40B4-BE49-F238E27FC236}">
                  <a16:creationId xmlns:a16="http://schemas.microsoft.com/office/drawing/2014/main" id="{53381B45-89EF-47A0-844D-B275702A5EA8}"/>
                </a:ext>
              </a:extLst>
            </p:cNvPr>
            <p:cNvGrpSpPr/>
            <p:nvPr/>
          </p:nvGrpSpPr>
          <p:grpSpPr>
            <a:xfrm>
              <a:off x="3735404" y="0"/>
              <a:ext cx="8456596" cy="6858000"/>
              <a:chOff x="5866837" y="-288845"/>
              <a:chExt cx="8456596" cy="6858000"/>
            </a:xfrm>
          </p:grpSpPr>
          <p:pic>
            <p:nvPicPr>
              <p:cNvPr id="6" name="Рисунок 5">
                <a:extLst>
                  <a:ext uri="{FF2B5EF4-FFF2-40B4-BE49-F238E27FC236}">
                    <a16:creationId xmlns:a16="http://schemas.microsoft.com/office/drawing/2014/main" id="{C150489B-4225-4942-A7BC-AC4E08BDF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837" y="-288845"/>
                <a:ext cx="8456596" cy="6858000"/>
              </a:xfrm>
              <a:prstGeom prst="rect">
                <a:avLst/>
              </a:prstGeom>
            </p:spPr>
          </p:pic>
          <p:cxnSp>
            <p:nvCxnSpPr>
              <p:cNvPr id="51" name="Прямая соединительная линия 50">
                <a:extLst>
                  <a:ext uri="{FF2B5EF4-FFF2-40B4-BE49-F238E27FC236}">
                    <a16:creationId xmlns:a16="http://schemas.microsoft.com/office/drawing/2014/main" id="{1AE1D4FC-4895-456A-9B3A-655E83D6EFAE}"/>
                  </a:ext>
                </a:extLst>
              </p:cNvPr>
              <p:cNvCxnSpPr>
                <a:cxnSpLocks/>
              </p:cNvCxnSpPr>
              <p:nvPr/>
            </p:nvCxnSpPr>
            <p:spPr>
              <a:xfrm>
                <a:off x="7071142" y="-41731"/>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a:extLst>
                  <a:ext uri="{FF2B5EF4-FFF2-40B4-BE49-F238E27FC236}">
                    <a16:creationId xmlns:a16="http://schemas.microsoft.com/office/drawing/2014/main" id="{F44CC2C4-15A7-4020-93FD-40CE0D07B59F}"/>
                  </a:ext>
                </a:extLst>
              </p:cNvPr>
              <p:cNvCxnSpPr>
                <a:cxnSpLocks/>
              </p:cNvCxnSpPr>
              <p:nvPr/>
            </p:nvCxnSpPr>
            <p:spPr>
              <a:xfrm>
                <a:off x="7071142" y="337525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a:extLst>
                  <a:ext uri="{FF2B5EF4-FFF2-40B4-BE49-F238E27FC236}">
                    <a16:creationId xmlns:a16="http://schemas.microsoft.com/office/drawing/2014/main" id="{26F11CAB-104E-4BCC-91AC-CD500FDACB92}"/>
                  </a:ext>
                </a:extLst>
              </p:cNvPr>
              <p:cNvCxnSpPr>
                <a:cxnSpLocks/>
              </p:cNvCxnSpPr>
              <p:nvPr/>
            </p:nvCxnSpPr>
            <p:spPr>
              <a:xfrm>
                <a:off x="11147842" y="337525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a:extLst>
                  <a:ext uri="{FF2B5EF4-FFF2-40B4-BE49-F238E27FC236}">
                    <a16:creationId xmlns:a16="http://schemas.microsoft.com/office/drawing/2014/main" id="{4E73F670-7B55-4DE3-98BA-5D8EAF01B44B}"/>
                  </a:ext>
                </a:extLst>
              </p:cNvPr>
              <p:cNvCxnSpPr>
                <a:cxnSpLocks/>
              </p:cNvCxnSpPr>
              <p:nvPr/>
            </p:nvCxnSpPr>
            <p:spPr>
              <a:xfrm>
                <a:off x="11147842" y="-34774"/>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a:extLst>
                  <a:ext uri="{FF2B5EF4-FFF2-40B4-BE49-F238E27FC236}">
                    <a16:creationId xmlns:a16="http://schemas.microsoft.com/office/drawing/2014/main" id="{2FF12C99-360E-45B0-B6DA-1454980BEA7B}"/>
                  </a:ext>
                </a:extLst>
              </p:cNvPr>
              <p:cNvCxnSpPr>
                <a:cxnSpLocks/>
              </p:cNvCxnSpPr>
              <p:nvPr/>
            </p:nvCxnSpPr>
            <p:spPr>
              <a:xfrm>
                <a:off x="7795167" y="-4173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3" name="Прямая соединительная линия 122">
                <a:extLst>
                  <a:ext uri="{FF2B5EF4-FFF2-40B4-BE49-F238E27FC236}">
                    <a16:creationId xmlns:a16="http://schemas.microsoft.com/office/drawing/2014/main" id="{3848F3C5-4959-409D-A010-2E463681D64C}"/>
                  </a:ext>
                </a:extLst>
              </p:cNvPr>
              <p:cNvCxnSpPr>
                <a:cxnSpLocks/>
              </p:cNvCxnSpPr>
              <p:nvPr/>
            </p:nvCxnSpPr>
            <p:spPr>
              <a:xfrm>
                <a:off x="11880055" y="-4173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a:extLst>
                  <a:ext uri="{FF2B5EF4-FFF2-40B4-BE49-F238E27FC236}">
                    <a16:creationId xmlns:a16="http://schemas.microsoft.com/office/drawing/2014/main" id="{80211322-496C-4320-A7FA-D14E92DD533C}"/>
                  </a:ext>
                </a:extLst>
              </p:cNvPr>
              <p:cNvCxnSpPr>
                <a:cxnSpLocks/>
              </p:cNvCxnSpPr>
              <p:nvPr/>
            </p:nvCxnSpPr>
            <p:spPr>
              <a:xfrm>
                <a:off x="7795167" y="3375253"/>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a:extLst>
                  <a:ext uri="{FF2B5EF4-FFF2-40B4-BE49-F238E27FC236}">
                    <a16:creationId xmlns:a16="http://schemas.microsoft.com/office/drawing/2014/main" id="{89C45BB3-8477-4D19-A7DC-6CFFF1E72D4A}"/>
                  </a:ext>
                </a:extLst>
              </p:cNvPr>
              <p:cNvCxnSpPr>
                <a:cxnSpLocks/>
              </p:cNvCxnSpPr>
              <p:nvPr/>
            </p:nvCxnSpPr>
            <p:spPr>
              <a:xfrm>
                <a:off x="11880055" y="3375253"/>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a:extLst>
                  <a:ext uri="{FF2B5EF4-FFF2-40B4-BE49-F238E27FC236}">
                    <a16:creationId xmlns:a16="http://schemas.microsoft.com/office/drawing/2014/main" id="{4A5965D0-2748-42B2-912E-5C0339263555}"/>
                  </a:ext>
                </a:extLst>
              </p:cNvPr>
              <p:cNvCxnSpPr>
                <a:cxnSpLocks/>
              </p:cNvCxnSpPr>
              <p:nvPr/>
            </p:nvCxnSpPr>
            <p:spPr>
              <a:xfrm>
                <a:off x="8529131" y="-41731"/>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a:extLst>
                  <a:ext uri="{FF2B5EF4-FFF2-40B4-BE49-F238E27FC236}">
                    <a16:creationId xmlns:a16="http://schemas.microsoft.com/office/drawing/2014/main" id="{E21C3ACF-E2A1-4CF3-B234-B6453023ECE2}"/>
                  </a:ext>
                </a:extLst>
              </p:cNvPr>
              <p:cNvCxnSpPr>
                <a:cxnSpLocks/>
              </p:cNvCxnSpPr>
              <p:nvPr/>
            </p:nvCxnSpPr>
            <p:spPr>
              <a:xfrm>
                <a:off x="8529131" y="337525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a:extLst>
                  <a:ext uri="{FF2B5EF4-FFF2-40B4-BE49-F238E27FC236}">
                    <a16:creationId xmlns:a16="http://schemas.microsoft.com/office/drawing/2014/main" id="{AF49345F-25E6-4D5F-AC0A-41E2CAC08942}"/>
                  </a:ext>
                </a:extLst>
              </p:cNvPr>
              <p:cNvCxnSpPr>
                <a:cxnSpLocks/>
              </p:cNvCxnSpPr>
              <p:nvPr/>
            </p:nvCxnSpPr>
            <p:spPr>
              <a:xfrm>
                <a:off x="12605831" y="337525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a:extLst>
                  <a:ext uri="{FF2B5EF4-FFF2-40B4-BE49-F238E27FC236}">
                    <a16:creationId xmlns:a16="http://schemas.microsoft.com/office/drawing/2014/main" id="{E6C70B94-2BD3-404B-8FC1-6C25BF4E48C3}"/>
                  </a:ext>
                </a:extLst>
              </p:cNvPr>
              <p:cNvCxnSpPr>
                <a:cxnSpLocks/>
              </p:cNvCxnSpPr>
              <p:nvPr/>
            </p:nvCxnSpPr>
            <p:spPr>
              <a:xfrm>
                <a:off x="12605831" y="-34774"/>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A59A7C8-BCDF-4B32-A17B-B3865F6FEE55}"/>
                  </a:ext>
                </a:extLst>
              </p:cNvPr>
              <p:cNvSpPr txBox="1"/>
              <p:nvPr/>
            </p:nvSpPr>
            <p:spPr>
              <a:xfrm>
                <a:off x="5878981" y="3067476"/>
                <a:ext cx="314510" cy="307777"/>
              </a:xfrm>
              <a:prstGeom prst="rect">
                <a:avLst/>
              </a:prstGeom>
              <a:noFill/>
            </p:spPr>
            <p:txBody>
              <a:bodyPr wrap="none" rtlCol="0">
                <a:spAutoFit/>
              </a:bodyPr>
              <a:lstStyle/>
              <a:p>
                <a:r>
                  <a:rPr lang="en-US" sz="1400" dirty="0"/>
                  <a:t>c</a:t>
                </a:r>
                <a:r>
                  <a:rPr lang="ru-RU" sz="1400" dirty="0"/>
                  <a:t>)</a:t>
                </a:r>
              </a:p>
            </p:txBody>
          </p:sp>
          <p:sp>
            <p:nvSpPr>
              <p:cNvPr id="82" name="TextBox 81">
                <a:extLst>
                  <a:ext uri="{FF2B5EF4-FFF2-40B4-BE49-F238E27FC236}">
                    <a16:creationId xmlns:a16="http://schemas.microsoft.com/office/drawing/2014/main" id="{14FD5C2B-B8FF-4058-A20A-9F0D524FA1B5}"/>
                  </a:ext>
                </a:extLst>
              </p:cNvPr>
              <p:cNvSpPr txBox="1"/>
              <p:nvPr/>
            </p:nvSpPr>
            <p:spPr>
              <a:xfrm>
                <a:off x="9904141" y="3077266"/>
                <a:ext cx="333746" cy="307777"/>
              </a:xfrm>
              <a:prstGeom prst="rect">
                <a:avLst/>
              </a:prstGeom>
              <a:noFill/>
            </p:spPr>
            <p:txBody>
              <a:bodyPr wrap="none" rtlCol="0">
                <a:spAutoFit/>
              </a:bodyPr>
              <a:lstStyle/>
              <a:p>
                <a:r>
                  <a:rPr lang="en-US" sz="1400" dirty="0"/>
                  <a:t>d</a:t>
                </a:r>
                <a:r>
                  <a:rPr lang="ru-RU" sz="1400" dirty="0"/>
                  <a:t>)</a:t>
                </a:r>
              </a:p>
            </p:txBody>
          </p:sp>
        </p:grpSp>
        <p:sp>
          <p:nvSpPr>
            <p:cNvPr id="25" name="TextBox 24">
              <a:extLst>
                <a:ext uri="{FF2B5EF4-FFF2-40B4-BE49-F238E27FC236}">
                  <a16:creationId xmlns:a16="http://schemas.microsoft.com/office/drawing/2014/main" id="{89FA9C21-987D-464F-975B-A2C94975C13E}"/>
                </a:ext>
              </a:extLst>
            </p:cNvPr>
            <p:cNvSpPr txBox="1"/>
            <p:nvPr/>
          </p:nvSpPr>
          <p:spPr>
            <a:xfrm>
              <a:off x="3736328" y="11476"/>
              <a:ext cx="325730" cy="307777"/>
            </a:xfrm>
            <a:prstGeom prst="rect">
              <a:avLst/>
            </a:prstGeom>
            <a:noFill/>
          </p:spPr>
          <p:txBody>
            <a:bodyPr wrap="square" rtlCol="0">
              <a:spAutoFit/>
            </a:bodyPr>
            <a:lstStyle/>
            <a:p>
              <a:r>
                <a:rPr lang="ru-RU" sz="1400" dirty="0"/>
                <a:t>а)</a:t>
              </a:r>
            </a:p>
          </p:txBody>
        </p:sp>
        <p:sp>
          <p:nvSpPr>
            <p:cNvPr id="80" name="TextBox 79">
              <a:extLst>
                <a:ext uri="{FF2B5EF4-FFF2-40B4-BE49-F238E27FC236}">
                  <a16:creationId xmlns:a16="http://schemas.microsoft.com/office/drawing/2014/main" id="{3C7DF130-2352-429F-B414-F04D54D5BDFF}"/>
                </a:ext>
              </a:extLst>
            </p:cNvPr>
            <p:cNvSpPr txBox="1"/>
            <p:nvPr/>
          </p:nvSpPr>
          <p:spPr>
            <a:xfrm>
              <a:off x="7737096" y="0"/>
              <a:ext cx="333746" cy="307777"/>
            </a:xfrm>
            <a:prstGeom prst="rect">
              <a:avLst/>
            </a:prstGeom>
            <a:noFill/>
          </p:spPr>
          <p:txBody>
            <a:bodyPr wrap="none" rtlCol="0">
              <a:spAutoFit/>
            </a:bodyPr>
            <a:lstStyle/>
            <a:p>
              <a:r>
                <a:rPr lang="en-US" sz="1400" dirty="0"/>
                <a:t>b</a:t>
              </a:r>
              <a:r>
                <a:rPr lang="ru-RU" sz="1400" dirty="0"/>
                <a:t>)</a:t>
              </a:r>
            </a:p>
          </p:txBody>
        </p:sp>
      </p:grpSp>
      <p:sp>
        <p:nvSpPr>
          <p:cNvPr id="83" name="TextBox 82">
            <a:extLst>
              <a:ext uri="{FF2B5EF4-FFF2-40B4-BE49-F238E27FC236}">
                <a16:creationId xmlns:a16="http://schemas.microsoft.com/office/drawing/2014/main" id="{C62393CD-DE6E-4A2B-AB45-FF07D30A02BA}"/>
              </a:ext>
            </a:extLst>
          </p:cNvPr>
          <p:cNvSpPr txBox="1"/>
          <p:nvPr/>
        </p:nvSpPr>
        <p:spPr>
          <a:xfrm>
            <a:off x="-13428270" y="202256"/>
            <a:ext cx="12174195"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CHANGING THE HEIGHT OF THE TROPOPAUSE</a:t>
            </a:r>
            <a:endParaRPr lang="ru-RU" sz="3600" dirty="0">
              <a:solidFill>
                <a:schemeClr val="bg1"/>
              </a:solidFill>
              <a:latin typeface="Arial Black" panose="020B0A04020102020204" pitchFamily="34" charset="0"/>
            </a:endParaRPr>
          </a:p>
        </p:txBody>
      </p:sp>
      <p:sp>
        <p:nvSpPr>
          <p:cNvPr id="84" name="TextBox 83">
            <a:extLst>
              <a:ext uri="{FF2B5EF4-FFF2-40B4-BE49-F238E27FC236}">
                <a16:creationId xmlns:a16="http://schemas.microsoft.com/office/drawing/2014/main" id="{28DBB2EB-D386-4721-AFC4-29A8ED7DE6CA}"/>
              </a:ext>
            </a:extLst>
          </p:cNvPr>
          <p:cNvSpPr txBox="1"/>
          <p:nvPr/>
        </p:nvSpPr>
        <p:spPr>
          <a:xfrm>
            <a:off x="-13446075" y="979776"/>
            <a:ext cx="12192000" cy="1200329"/>
          </a:xfrm>
          <a:prstGeom prst="rect">
            <a:avLst/>
          </a:prstGeom>
          <a:noFill/>
        </p:spPr>
        <p:txBody>
          <a:bodyPr wrap="square" rtlCol="0">
            <a:spAutoFit/>
          </a:bodyPr>
          <a:lstStyle/>
          <a:p>
            <a:pPr algn="just"/>
            <a:r>
              <a:rPr lang="en-US" sz="2400">
                <a:solidFill>
                  <a:schemeClr val="bg1"/>
                </a:solidFill>
                <a:latin typeface="Bahnschrift Light" panose="020B0502040204020203" pitchFamily="34" charset="0"/>
              </a:rPr>
              <a:t>The figures </a:t>
            </a:r>
            <a:r>
              <a:rPr lang="en-US" sz="2400" dirty="0">
                <a:solidFill>
                  <a:schemeClr val="bg1"/>
                </a:solidFill>
                <a:latin typeface="Bahnschrift Light" panose="020B0502040204020203" pitchFamily="34" charset="0"/>
              </a:rPr>
              <a:t>show graphs averaged over decades (2000-2009 (green line) and 2010-2019 (orange line)) of the intra-seasonal course of tropopause pressure in the period from early January to the end of May</a:t>
            </a:r>
            <a:endParaRPr lang="ru-RU" sz="2400" dirty="0">
              <a:solidFill>
                <a:schemeClr val="bg1"/>
              </a:solidFill>
              <a:latin typeface="Bahnschrift Light" panose="020B0502040204020203" pitchFamily="34" charset="0"/>
            </a:endParaRPr>
          </a:p>
        </p:txBody>
      </p:sp>
      <p:grpSp>
        <p:nvGrpSpPr>
          <p:cNvPr id="85" name="Группа 84">
            <a:extLst>
              <a:ext uri="{FF2B5EF4-FFF2-40B4-BE49-F238E27FC236}">
                <a16:creationId xmlns:a16="http://schemas.microsoft.com/office/drawing/2014/main" id="{F44B40DE-18DB-47C7-A694-A7733D06E769}"/>
              </a:ext>
            </a:extLst>
          </p:cNvPr>
          <p:cNvGrpSpPr/>
          <p:nvPr/>
        </p:nvGrpSpPr>
        <p:grpSpPr>
          <a:xfrm>
            <a:off x="-13505724" y="2384601"/>
            <a:ext cx="12346900" cy="4473399"/>
            <a:chOff x="-77454" y="2384601"/>
            <a:chExt cx="12346900" cy="4473399"/>
          </a:xfrm>
        </p:grpSpPr>
        <p:grpSp>
          <p:nvGrpSpPr>
            <p:cNvPr id="87" name="Группа 86">
              <a:extLst>
                <a:ext uri="{FF2B5EF4-FFF2-40B4-BE49-F238E27FC236}">
                  <a16:creationId xmlns:a16="http://schemas.microsoft.com/office/drawing/2014/main" id="{2B06A5CF-D389-45B5-AE96-24161B58BB61}"/>
                </a:ext>
              </a:extLst>
            </p:cNvPr>
            <p:cNvGrpSpPr/>
            <p:nvPr/>
          </p:nvGrpSpPr>
          <p:grpSpPr>
            <a:xfrm>
              <a:off x="-77454" y="2384601"/>
              <a:ext cx="12346900" cy="4473399"/>
              <a:chOff x="-65426" y="2384601"/>
              <a:chExt cx="12346900" cy="4473399"/>
            </a:xfrm>
          </p:grpSpPr>
          <p:sp>
            <p:nvSpPr>
              <p:cNvPr id="101" name="Прямоугольник 100">
                <a:extLst>
                  <a:ext uri="{FF2B5EF4-FFF2-40B4-BE49-F238E27FC236}">
                    <a16:creationId xmlns:a16="http://schemas.microsoft.com/office/drawing/2014/main" id="{2C3B4087-B917-4D22-A30E-EEA15B676141}"/>
                  </a:ext>
                </a:extLst>
              </p:cNvPr>
              <p:cNvSpPr/>
              <p:nvPr/>
            </p:nvSpPr>
            <p:spPr>
              <a:xfrm>
                <a:off x="-65426" y="2384601"/>
                <a:ext cx="12322852" cy="4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2" name="Группа 101">
                <a:extLst>
                  <a:ext uri="{FF2B5EF4-FFF2-40B4-BE49-F238E27FC236}">
                    <a16:creationId xmlns:a16="http://schemas.microsoft.com/office/drawing/2014/main" id="{A9B1438A-CAC8-47B0-86FE-C52F759BAA89}"/>
                  </a:ext>
                </a:extLst>
              </p:cNvPr>
              <p:cNvGrpSpPr/>
              <p:nvPr/>
            </p:nvGrpSpPr>
            <p:grpSpPr>
              <a:xfrm>
                <a:off x="-41378" y="2427507"/>
                <a:ext cx="12322852" cy="4430493"/>
                <a:chOff x="-71203" y="2427507"/>
                <a:chExt cx="12322852" cy="4430493"/>
              </a:xfrm>
            </p:grpSpPr>
            <p:pic>
              <p:nvPicPr>
                <p:cNvPr id="103" name="Рисунок 102">
                  <a:extLst>
                    <a:ext uri="{FF2B5EF4-FFF2-40B4-BE49-F238E27FC236}">
                      <a16:creationId xmlns:a16="http://schemas.microsoft.com/office/drawing/2014/main" id="{66AD3004-2E98-4E54-81E5-97F94921EF50}"/>
                    </a:ext>
                  </a:extLst>
                </p:cNvPr>
                <p:cNvPicPr>
                  <a:picLocks noChangeAspect="1"/>
                </p:cNvPicPr>
                <p:nvPr/>
              </p:nvPicPr>
              <p:blipFill>
                <a:blip r:embed="rId4"/>
                <a:stretch>
                  <a:fillRect/>
                </a:stretch>
              </p:blipFill>
              <p:spPr>
                <a:xfrm>
                  <a:off x="6060399" y="2428191"/>
                  <a:ext cx="6191250" cy="4429125"/>
                </a:xfrm>
                <a:prstGeom prst="rect">
                  <a:avLst/>
                </a:prstGeom>
              </p:spPr>
            </p:pic>
            <p:pic>
              <p:nvPicPr>
                <p:cNvPr id="104" name="Рисунок 103">
                  <a:extLst>
                    <a:ext uri="{FF2B5EF4-FFF2-40B4-BE49-F238E27FC236}">
                      <a16:creationId xmlns:a16="http://schemas.microsoft.com/office/drawing/2014/main" id="{FFEDD085-5A72-4A71-B685-5EA0509EAC84}"/>
                    </a:ext>
                  </a:extLst>
                </p:cNvPr>
                <p:cNvPicPr>
                  <a:picLocks noChangeAspect="1"/>
                </p:cNvPicPr>
                <p:nvPr/>
              </p:nvPicPr>
              <p:blipFill>
                <a:blip r:embed="rId5"/>
                <a:stretch>
                  <a:fillRect/>
                </a:stretch>
              </p:blipFill>
              <p:spPr>
                <a:xfrm>
                  <a:off x="-71203" y="2428875"/>
                  <a:ext cx="6191250" cy="4429125"/>
                </a:xfrm>
                <a:prstGeom prst="rect">
                  <a:avLst/>
                </a:prstGeom>
              </p:spPr>
            </p:pic>
            <p:sp>
              <p:nvSpPr>
                <p:cNvPr id="105" name="Прямоугольник 104">
                  <a:extLst>
                    <a:ext uri="{FF2B5EF4-FFF2-40B4-BE49-F238E27FC236}">
                      <a16:creationId xmlns:a16="http://schemas.microsoft.com/office/drawing/2014/main" id="{95E1F7DB-8F52-4426-A0F2-7B7C3D2A6E92}"/>
                    </a:ext>
                  </a:extLst>
                </p:cNvPr>
                <p:cNvSpPr/>
                <p:nvPr/>
              </p:nvSpPr>
              <p:spPr>
                <a:xfrm>
                  <a:off x="6460514" y="2427507"/>
                  <a:ext cx="5719931" cy="10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a:extLst>
                    <a:ext uri="{FF2B5EF4-FFF2-40B4-BE49-F238E27FC236}">
                      <a16:creationId xmlns:a16="http://schemas.microsoft.com/office/drawing/2014/main" id="{2A6F3737-BD18-4D8B-9D52-507F2C072C31}"/>
                    </a:ext>
                  </a:extLst>
                </p:cNvPr>
                <p:cNvSpPr/>
                <p:nvPr/>
              </p:nvSpPr>
              <p:spPr>
                <a:xfrm>
                  <a:off x="2030976" y="5105820"/>
                  <a:ext cx="2723745" cy="20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cxnSp>
          <p:nvCxnSpPr>
            <p:cNvPr id="88" name="Прямая соединительная линия 87">
              <a:extLst>
                <a:ext uri="{FF2B5EF4-FFF2-40B4-BE49-F238E27FC236}">
                  <a16:creationId xmlns:a16="http://schemas.microsoft.com/office/drawing/2014/main" id="{19CA734A-6687-416E-A2D8-9E84AAB50E79}"/>
                </a:ext>
              </a:extLst>
            </p:cNvPr>
            <p:cNvCxnSpPr>
              <a:cxnSpLocks/>
            </p:cNvCxnSpPr>
            <p:nvPr/>
          </p:nvCxnSpPr>
          <p:spPr>
            <a:xfrm>
              <a:off x="3731298" y="2785287"/>
              <a:ext cx="0" cy="17009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a:extLst>
                <a:ext uri="{FF2B5EF4-FFF2-40B4-BE49-F238E27FC236}">
                  <a16:creationId xmlns:a16="http://schemas.microsoft.com/office/drawing/2014/main" id="{B3CA0908-BFD2-4DF5-BF42-35CFDF1FE4C5}"/>
                </a:ext>
              </a:extLst>
            </p:cNvPr>
            <p:cNvCxnSpPr>
              <a:cxnSpLocks/>
            </p:cNvCxnSpPr>
            <p:nvPr/>
          </p:nvCxnSpPr>
          <p:spPr>
            <a:xfrm>
              <a:off x="9860973" y="4986692"/>
              <a:ext cx="0" cy="16173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a:extLst>
                <a:ext uri="{FF2B5EF4-FFF2-40B4-BE49-F238E27FC236}">
                  <a16:creationId xmlns:a16="http://schemas.microsoft.com/office/drawing/2014/main" id="{A6C02B9D-A8F7-4E77-B11A-CEED5957FE30}"/>
                </a:ext>
              </a:extLst>
            </p:cNvPr>
            <p:cNvCxnSpPr>
              <a:cxnSpLocks/>
            </p:cNvCxnSpPr>
            <p:nvPr/>
          </p:nvCxnSpPr>
          <p:spPr>
            <a:xfrm>
              <a:off x="8698060" y="4986692"/>
              <a:ext cx="0" cy="16173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a:extLst>
                <a:ext uri="{FF2B5EF4-FFF2-40B4-BE49-F238E27FC236}">
                  <a16:creationId xmlns:a16="http://schemas.microsoft.com/office/drawing/2014/main" id="{6D743097-BEC0-402E-BFEC-0AF12966CEBD}"/>
                </a:ext>
              </a:extLst>
            </p:cNvPr>
            <p:cNvCxnSpPr>
              <a:cxnSpLocks/>
            </p:cNvCxnSpPr>
            <p:nvPr/>
          </p:nvCxnSpPr>
          <p:spPr>
            <a:xfrm>
              <a:off x="2552149" y="2785287"/>
              <a:ext cx="0" cy="17009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a:extLst>
                <a:ext uri="{FF2B5EF4-FFF2-40B4-BE49-F238E27FC236}">
                  <a16:creationId xmlns:a16="http://schemas.microsoft.com/office/drawing/2014/main" id="{907A85F0-D69D-4835-9884-385C4E646407}"/>
                </a:ext>
              </a:extLst>
            </p:cNvPr>
            <p:cNvCxnSpPr>
              <a:cxnSpLocks/>
            </p:cNvCxnSpPr>
            <p:nvPr/>
          </p:nvCxnSpPr>
          <p:spPr>
            <a:xfrm>
              <a:off x="1517291" y="2785287"/>
              <a:ext cx="0" cy="1700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a:extLst>
                <a:ext uri="{FF2B5EF4-FFF2-40B4-BE49-F238E27FC236}">
                  <a16:creationId xmlns:a16="http://schemas.microsoft.com/office/drawing/2014/main" id="{618D8B9F-3147-44B1-B547-24A72CA3FCD0}"/>
                </a:ext>
              </a:extLst>
            </p:cNvPr>
            <p:cNvCxnSpPr>
              <a:cxnSpLocks/>
            </p:cNvCxnSpPr>
            <p:nvPr/>
          </p:nvCxnSpPr>
          <p:spPr>
            <a:xfrm flipH="1">
              <a:off x="7604498" y="4986692"/>
              <a:ext cx="5153" cy="16173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a:extLst>
                <a:ext uri="{FF2B5EF4-FFF2-40B4-BE49-F238E27FC236}">
                  <a16:creationId xmlns:a16="http://schemas.microsoft.com/office/drawing/2014/main" id="{A05A888F-4F80-4D75-9733-4C0E5CEC454F}"/>
                </a:ext>
              </a:extLst>
            </p:cNvPr>
            <p:cNvCxnSpPr>
              <a:cxnSpLocks/>
            </p:cNvCxnSpPr>
            <p:nvPr/>
          </p:nvCxnSpPr>
          <p:spPr>
            <a:xfrm>
              <a:off x="9860973" y="2785287"/>
              <a:ext cx="0" cy="17009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a:extLst>
                <a:ext uri="{FF2B5EF4-FFF2-40B4-BE49-F238E27FC236}">
                  <a16:creationId xmlns:a16="http://schemas.microsoft.com/office/drawing/2014/main" id="{47B369E2-BC6F-4215-AF83-6FE93E9F8B56}"/>
                </a:ext>
              </a:extLst>
            </p:cNvPr>
            <p:cNvCxnSpPr>
              <a:cxnSpLocks/>
            </p:cNvCxnSpPr>
            <p:nvPr/>
          </p:nvCxnSpPr>
          <p:spPr>
            <a:xfrm>
              <a:off x="8698060" y="2785287"/>
              <a:ext cx="0" cy="17009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a:extLst>
                <a:ext uri="{FF2B5EF4-FFF2-40B4-BE49-F238E27FC236}">
                  <a16:creationId xmlns:a16="http://schemas.microsoft.com/office/drawing/2014/main" id="{AA8F3524-9340-4B3A-9AA0-24F7BA2AA4FF}"/>
                </a:ext>
              </a:extLst>
            </p:cNvPr>
            <p:cNvCxnSpPr>
              <a:cxnSpLocks/>
            </p:cNvCxnSpPr>
            <p:nvPr/>
          </p:nvCxnSpPr>
          <p:spPr>
            <a:xfrm>
              <a:off x="7604498" y="2785287"/>
              <a:ext cx="0" cy="17009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a:extLst>
                <a:ext uri="{FF2B5EF4-FFF2-40B4-BE49-F238E27FC236}">
                  <a16:creationId xmlns:a16="http://schemas.microsoft.com/office/drawing/2014/main" id="{CCACD51C-2024-40A4-8E0F-199EF88E7DA9}"/>
                </a:ext>
              </a:extLst>
            </p:cNvPr>
            <p:cNvCxnSpPr>
              <a:cxnSpLocks/>
            </p:cNvCxnSpPr>
            <p:nvPr/>
          </p:nvCxnSpPr>
          <p:spPr>
            <a:xfrm>
              <a:off x="3731298" y="4986692"/>
              <a:ext cx="0" cy="16173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a:extLst>
                <a:ext uri="{FF2B5EF4-FFF2-40B4-BE49-F238E27FC236}">
                  <a16:creationId xmlns:a16="http://schemas.microsoft.com/office/drawing/2014/main" id="{9CC89B90-F70C-4FC3-A0CD-C36A1B33C161}"/>
                </a:ext>
              </a:extLst>
            </p:cNvPr>
            <p:cNvCxnSpPr>
              <a:cxnSpLocks/>
            </p:cNvCxnSpPr>
            <p:nvPr/>
          </p:nvCxnSpPr>
          <p:spPr>
            <a:xfrm flipH="1">
              <a:off x="2565041" y="4986692"/>
              <a:ext cx="2477" cy="16173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Прямая соединительная линия 98">
              <a:extLst>
                <a:ext uri="{FF2B5EF4-FFF2-40B4-BE49-F238E27FC236}">
                  <a16:creationId xmlns:a16="http://schemas.microsoft.com/office/drawing/2014/main" id="{6B872EA9-D3C8-4798-A733-22BAF9DE45EE}"/>
                </a:ext>
              </a:extLst>
            </p:cNvPr>
            <p:cNvCxnSpPr>
              <a:cxnSpLocks/>
            </p:cNvCxnSpPr>
            <p:nvPr/>
          </p:nvCxnSpPr>
          <p:spPr>
            <a:xfrm flipH="1">
              <a:off x="1517291" y="4986692"/>
              <a:ext cx="1623" cy="16173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3217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2A46EB-357A-4A08-954D-259BE9662577}"/>
              </a:ext>
            </a:extLst>
          </p:cNvPr>
          <p:cNvSpPr/>
          <p:nvPr/>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6" name="Группа 5">
            <a:extLst>
              <a:ext uri="{FF2B5EF4-FFF2-40B4-BE49-F238E27FC236}">
                <a16:creationId xmlns:a16="http://schemas.microsoft.com/office/drawing/2014/main" id="{66F91934-060C-41BC-BADE-046FC04B4F11}"/>
              </a:ext>
            </a:extLst>
          </p:cNvPr>
          <p:cNvGrpSpPr/>
          <p:nvPr/>
        </p:nvGrpSpPr>
        <p:grpSpPr>
          <a:xfrm>
            <a:off x="-44890" y="0"/>
            <a:ext cx="12455965" cy="6858000"/>
            <a:chOff x="-44890" y="0"/>
            <a:chExt cx="12236889" cy="6858000"/>
          </a:xfrm>
        </p:grpSpPr>
        <p:grpSp>
          <p:nvGrpSpPr>
            <p:cNvPr id="11" name="Группа 10">
              <a:extLst>
                <a:ext uri="{FF2B5EF4-FFF2-40B4-BE49-F238E27FC236}">
                  <a16:creationId xmlns:a16="http://schemas.microsoft.com/office/drawing/2014/main" id="{49763E03-5B8E-432F-923C-94DE00EBBF46}"/>
                </a:ext>
              </a:extLst>
            </p:cNvPr>
            <p:cNvGrpSpPr/>
            <p:nvPr/>
          </p:nvGrpSpPr>
          <p:grpSpPr>
            <a:xfrm>
              <a:off x="-44890" y="0"/>
              <a:ext cx="4142753" cy="6858000"/>
              <a:chOff x="-44891" y="0"/>
              <a:chExt cx="4624170" cy="6858000"/>
            </a:xfrm>
          </p:grpSpPr>
          <p:pic>
            <p:nvPicPr>
              <p:cNvPr id="8" name="Рисунок 7">
                <a:extLst>
                  <a:ext uri="{FF2B5EF4-FFF2-40B4-BE49-F238E27FC236}">
                    <a16:creationId xmlns:a16="http://schemas.microsoft.com/office/drawing/2014/main" id="{4F804CF8-3E1F-42D7-92E5-D454AEEE6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1" y="0"/>
                <a:ext cx="4624170" cy="6858000"/>
              </a:xfrm>
              <a:prstGeom prst="rect">
                <a:avLst/>
              </a:prstGeom>
            </p:spPr>
          </p:pic>
          <p:cxnSp>
            <p:nvCxnSpPr>
              <p:cNvPr id="10" name="Прямая соединительная линия 9">
                <a:extLst>
                  <a:ext uri="{FF2B5EF4-FFF2-40B4-BE49-F238E27FC236}">
                    <a16:creationId xmlns:a16="http://schemas.microsoft.com/office/drawing/2014/main" id="{0FAE9AE4-21CB-4893-89C9-0D292C18D7E4}"/>
                  </a:ext>
                </a:extLst>
              </p:cNvPr>
              <p:cNvCxnSpPr>
                <a:cxnSpLocks/>
              </p:cNvCxnSpPr>
              <p:nvPr/>
            </p:nvCxnSpPr>
            <p:spPr>
              <a:xfrm>
                <a:off x="1133475" y="238125"/>
                <a:ext cx="0" cy="12943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a:extLst>
                  <a:ext uri="{FF2B5EF4-FFF2-40B4-BE49-F238E27FC236}">
                    <a16:creationId xmlns:a16="http://schemas.microsoft.com/office/drawing/2014/main" id="{810577EB-2960-4F4B-B3C8-111F643CB58B}"/>
                  </a:ext>
                </a:extLst>
              </p:cNvPr>
              <p:cNvCxnSpPr>
                <a:cxnSpLocks/>
              </p:cNvCxnSpPr>
              <p:nvPr/>
            </p:nvCxnSpPr>
            <p:spPr>
              <a:xfrm>
                <a:off x="1924050" y="238125"/>
                <a:ext cx="0" cy="12943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a:extLst>
                  <a:ext uri="{FF2B5EF4-FFF2-40B4-BE49-F238E27FC236}">
                    <a16:creationId xmlns:a16="http://schemas.microsoft.com/office/drawing/2014/main" id="{0E45CDBF-FC41-49AB-B6C9-E44ABD5B5365}"/>
                  </a:ext>
                </a:extLst>
              </p:cNvPr>
              <p:cNvCxnSpPr>
                <a:cxnSpLocks/>
              </p:cNvCxnSpPr>
              <p:nvPr/>
            </p:nvCxnSpPr>
            <p:spPr>
              <a:xfrm>
                <a:off x="2790825" y="238125"/>
                <a:ext cx="0" cy="12943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1BA0B57D-6C28-4716-9998-728DCB939F62}"/>
                  </a:ext>
                </a:extLst>
              </p:cNvPr>
              <p:cNvCxnSpPr>
                <a:cxnSpLocks/>
              </p:cNvCxnSpPr>
              <p:nvPr/>
            </p:nvCxnSpPr>
            <p:spPr>
              <a:xfrm>
                <a:off x="1133475" y="1880658"/>
                <a:ext cx="0" cy="12943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F0FFD976-A425-471E-ACCB-8874AA724501}"/>
                  </a:ext>
                </a:extLst>
              </p:cNvPr>
              <p:cNvCxnSpPr>
                <a:cxnSpLocks/>
              </p:cNvCxnSpPr>
              <p:nvPr/>
            </p:nvCxnSpPr>
            <p:spPr>
              <a:xfrm>
                <a:off x="1924050" y="1880658"/>
                <a:ext cx="0" cy="12943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EA052D81-E95D-4A98-A9B2-CAB6B1B5C57B}"/>
                  </a:ext>
                </a:extLst>
              </p:cNvPr>
              <p:cNvCxnSpPr>
                <a:cxnSpLocks/>
              </p:cNvCxnSpPr>
              <p:nvPr/>
            </p:nvCxnSpPr>
            <p:spPr>
              <a:xfrm>
                <a:off x="2790825" y="1880658"/>
                <a:ext cx="0" cy="12943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AA6113EC-B868-45B7-A005-48296B000CE3}"/>
                  </a:ext>
                </a:extLst>
              </p:cNvPr>
              <p:cNvCxnSpPr>
                <a:cxnSpLocks/>
              </p:cNvCxnSpPr>
              <p:nvPr/>
            </p:nvCxnSpPr>
            <p:spPr>
              <a:xfrm>
                <a:off x="1133475" y="3472933"/>
                <a:ext cx="0" cy="12943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8BCF4A8D-B2FA-4A34-B5A7-AD62CF7250E8}"/>
                  </a:ext>
                </a:extLst>
              </p:cNvPr>
              <p:cNvCxnSpPr>
                <a:cxnSpLocks/>
              </p:cNvCxnSpPr>
              <p:nvPr/>
            </p:nvCxnSpPr>
            <p:spPr>
              <a:xfrm>
                <a:off x="1924050" y="3472933"/>
                <a:ext cx="0" cy="12943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a16="http://schemas.microsoft.com/office/drawing/2014/main" id="{83791A76-5D6E-4C36-9A0C-72564233E416}"/>
                  </a:ext>
                </a:extLst>
              </p:cNvPr>
              <p:cNvCxnSpPr>
                <a:cxnSpLocks/>
              </p:cNvCxnSpPr>
              <p:nvPr/>
            </p:nvCxnSpPr>
            <p:spPr>
              <a:xfrm>
                <a:off x="2790825" y="3472933"/>
                <a:ext cx="0" cy="12943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62A65608-52F8-4642-92F2-274C3CDC00BD}"/>
                  </a:ext>
                </a:extLst>
              </p:cNvPr>
              <p:cNvCxnSpPr>
                <a:cxnSpLocks/>
              </p:cNvCxnSpPr>
              <p:nvPr/>
            </p:nvCxnSpPr>
            <p:spPr>
              <a:xfrm>
                <a:off x="1133475" y="5107037"/>
                <a:ext cx="0" cy="12943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80E8DFFA-244B-4047-A3C9-9CA1636ACD88}"/>
                  </a:ext>
                </a:extLst>
              </p:cNvPr>
              <p:cNvCxnSpPr>
                <a:cxnSpLocks/>
              </p:cNvCxnSpPr>
              <p:nvPr/>
            </p:nvCxnSpPr>
            <p:spPr>
              <a:xfrm>
                <a:off x="1924050" y="5107037"/>
                <a:ext cx="0" cy="12943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a:extLst>
                  <a:ext uri="{FF2B5EF4-FFF2-40B4-BE49-F238E27FC236}">
                    <a16:creationId xmlns:a16="http://schemas.microsoft.com/office/drawing/2014/main" id="{7D454704-BB4C-4587-B9E1-D8972080B90F}"/>
                  </a:ext>
                </a:extLst>
              </p:cNvPr>
              <p:cNvCxnSpPr>
                <a:cxnSpLocks/>
              </p:cNvCxnSpPr>
              <p:nvPr/>
            </p:nvCxnSpPr>
            <p:spPr>
              <a:xfrm>
                <a:off x="2790825" y="5107037"/>
                <a:ext cx="0" cy="12943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12" name="Группа 111">
              <a:extLst>
                <a:ext uri="{FF2B5EF4-FFF2-40B4-BE49-F238E27FC236}">
                  <a16:creationId xmlns:a16="http://schemas.microsoft.com/office/drawing/2014/main" id="{1F346C97-7382-4DD6-BF8D-2A71AED9CEC3}"/>
                </a:ext>
              </a:extLst>
            </p:cNvPr>
            <p:cNvGrpSpPr/>
            <p:nvPr/>
          </p:nvGrpSpPr>
          <p:grpSpPr>
            <a:xfrm>
              <a:off x="4097863" y="0"/>
              <a:ext cx="8094136" cy="6858000"/>
              <a:chOff x="5866837" y="-288845"/>
              <a:chExt cx="8456596" cy="6858000"/>
            </a:xfrm>
          </p:grpSpPr>
          <p:pic>
            <p:nvPicPr>
              <p:cNvPr id="115" name="Рисунок 114">
                <a:extLst>
                  <a:ext uri="{FF2B5EF4-FFF2-40B4-BE49-F238E27FC236}">
                    <a16:creationId xmlns:a16="http://schemas.microsoft.com/office/drawing/2014/main" id="{45687E4D-1F11-48F1-923B-7EB81EF3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837" y="-288845"/>
                <a:ext cx="8456596" cy="6858000"/>
              </a:xfrm>
              <a:prstGeom prst="rect">
                <a:avLst/>
              </a:prstGeom>
            </p:spPr>
          </p:pic>
          <p:cxnSp>
            <p:nvCxnSpPr>
              <p:cNvPr id="130" name="Прямая соединительная линия 129">
                <a:extLst>
                  <a:ext uri="{FF2B5EF4-FFF2-40B4-BE49-F238E27FC236}">
                    <a16:creationId xmlns:a16="http://schemas.microsoft.com/office/drawing/2014/main" id="{94F9E990-2B5E-4000-AF93-DBC05ED0BD95}"/>
                  </a:ext>
                </a:extLst>
              </p:cNvPr>
              <p:cNvCxnSpPr>
                <a:cxnSpLocks/>
              </p:cNvCxnSpPr>
              <p:nvPr/>
            </p:nvCxnSpPr>
            <p:spPr>
              <a:xfrm>
                <a:off x="7071142" y="-41731"/>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a:extLst>
                  <a:ext uri="{FF2B5EF4-FFF2-40B4-BE49-F238E27FC236}">
                    <a16:creationId xmlns:a16="http://schemas.microsoft.com/office/drawing/2014/main" id="{4659BDDC-A1F7-4569-A5FF-069EC5306DBA}"/>
                  </a:ext>
                </a:extLst>
              </p:cNvPr>
              <p:cNvCxnSpPr>
                <a:cxnSpLocks/>
              </p:cNvCxnSpPr>
              <p:nvPr/>
            </p:nvCxnSpPr>
            <p:spPr>
              <a:xfrm>
                <a:off x="7071142" y="337525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id="{F8E31425-FE7F-497E-B20B-6737D123C9D9}"/>
                  </a:ext>
                </a:extLst>
              </p:cNvPr>
              <p:cNvCxnSpPr>
                <a:cxnSpLocks/>
              </p:cNvCxnSpPr>
              <p:nvPr/>
            </p:nvCxnSpPr>
            <p:spPr>
              <a:xfrm>
                <a:off x="11147842" y="3375253"/>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a16="http://schemas.microsoft.com/office/drawing/2014/main" id="{8E41F660-54E1-4520-A1D8-A656A1C24ACC}"/>
                  </a:ext>
                </a:extLst>
              </p:cNvPr>
              <p:cNvCxnSpPr>
                <a:cxnSpLocks/>
              </p:cNvCxnSpPr>
              <p:nvPr/>
            </p:nvCxnSpPr>
            <p:spPr>
              <a:xfrm>
                <a:off x="11147842" y="-34774"/>
                <a:ext cx="0" cy="30076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id="{168F8815-AA65-42A5-9A34-E54EBCAA540D}"/>
                  </a:ext>
                </a:extLst>
              </p:cNvPr>
              <p:cNvCxnSpPr>
                <a:cxnSpLocks/>
              </p:cNvCxnSpPr>
              <p:nvPr/>
            </p:nvCxnSpPr>
            <p:spPr>
              <a:xfrm>
                <a:off x="7795167" y="-4173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a:extLst>
                  <a:ext uri="{FF2B5EF4-FFF2-40B4-BE49-F238E27FC236}">
                    <a16:creationId xmlns:a16="http://schemas.microsoft.com/office/drawing/2014/main" id="{12CD7670-F192-4D26-8926-28B066C9F9AA}"/>
                  </a:ext>
                </a:extLst>
              </p:cNvPr>
              <p:cNvCxnSpPr>
                <a:cxnSpLocks/>
              </p:cNvCxnSpPr>
              <p:nvPr/>
            </p:nvCxnSpPr>
            <p:spPr>
              <a:xfrm>
                <a:off x="11880055" y="-41731"/>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a:extLst>
                  <a:ext uri="{FF2B5EF4-FFF2-40B4-BE49-F238E27FC236}">
                    <a16:creationId xmlns:a16="http://schemas.microsoft.com/office/drawing/2014/main" id="{FDDE739D-2D56-4D2E-8AA3-F25682595444}"/>
                  </a:ext>
                </a:extLst>
              </p:cNvPr>
              <p:cNvCxnSpPr>
                <a:cxnSpLocks/>
              </p:cNvCxnSpPr>
              <p:nvPr/>
            </p:nvCxnSpPr>
            <p:spPr>
              <a:xfrm>
                <a:off x="7795167" y="3375253"/>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136">
                <a:extLst>
                  <a:ext uri="{FF2B5EF4-FFF2-40B4-BE49-F238E27FC236}">
                    <a16:creationId xmlns:a16="http://schemas.microsoft.com/office/drawing/2014/main" id="{4A70C762-99A5-4A4B-9C37-06A00B128D26}"/>
                  </a:ext>
                </a:extLst>
              </p:cNvPr>
              <p:cNvCxnSpPr>
                <a:cxnSpLocks/>
              </p:cNvCxnSpPr>
              <p:nvPr/>
            </p:nvCxnSpPr>
            <p:spPr>
              <a:xfrm>
                <a:off x="11880055" y="3375253"/>
                <a:ext cx="0" cy="30076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a:extLst>
                  <a:ext uri="{FF2B5EF4-FFF2-40B4-BE49-F238E27FC236}">
                    <a16:creationId xmlns:a16="http://schemas.microsoft.com/office/drawing/2014/main" id="{AB97B563-B1B6-42A3-A7BE-0D4CF88966ED}"/>
                  </a:ext>
                </a:extLst>
              </p:cNvPr>
              <p:cNvCxnSpPr>
                <a:cxnSpLocks/>
              </p:cNvCxnSpPr>
              <p:nvPr/>
            </p:nvCxnSpPr>
            <p:spPr>
              <a:xfrm>
                <a:off x="8529131" y="-41731"/>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138">
                <a:extLst>
                  <a:ext uri="{FF2B5EF4-FFF2-40B4-BE49-F238E27FC236}">
                    <a16:creationId xmlns:a16="http://schemas.microsoft.com/office/drawing/2014/main" id="{C408C6D1-E35E-4602-9065-453E42E5A1F6}"/>
                  </a:ext>
                </a:extLst>
              </p:cNvPr>
              <p:cNvCxnSpPr>
                <a:cxnSpLocks/>
              </p:cNvCxnSpPr>
              <p:nvPr/>
            </p:nvCxnSpPr>
            <p:spPr>
              <a:xfrm>
                <a:off x="8529131" y="337525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40" name="Прямая соединительная линия 139">
                <a:extLst>
                  <a:ext uri="{FF2B5EF4-FFF2-40B4-BE49-F238E27FC236}">
                    <a16:creationId xmlns:a16="http://schemas.microsoft.com/office/drawing/2014/main" id="{EF5B7423-7609-44D0-9076-3B332B99CD8B}"/>
                  </a:ext>
                </a:extLst>
              </p:cNvPr>
              <p:cNvCxnSpPr>
                <a:cxnSpLocks/>
              </p:cNvCxnSpPr>
              <p:nvPr/>
            </p:nvCxnSpPr>
            <p:spPr>
              <a:xfrm>
                <a:off x="12605831" y="3375253"/>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a:extLst>
                  <a:ext uri="{FF2B5EF4-FFF2-40B4-BE49-F238E27FC236}">
                    <a16:creationId xmlns:a16="http://schemas.microsoft.com/office/drawing/2014/main" id="{960EE906-9DAD-4598-A528-37888CC4D820}"/>
                  </a:ext>
                </a:extLst>
              </p:cNvPr>
              <p:cNvCxnSpPr>
                <a:cxnSpLocks/>
              </p:cNvCxnSpPr>
              <p:nvPr/>
            </p:nvCxnSpPr>
            <p:spPr>
              <a:xfrm>
                <a:off x="12605831" y="-34774"/>
                <a:ext cx="0" cy="3007669"/>
              </a:xfrm>
              <a:prstGeom prst="line">
                <a:avLst/>
              </a:prstGeom>
              <a:ln w="19050">
                <a:solidFill>
                  <a:srgbClr val="0484D3"/>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1735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1864</TotalTime>
  <Words>2535</Words>
  <Application>Microsoft Office PowerPoint</Application>
  <PresentationFormat>Широкоэкранный</PresentationFormat>
  <Paragraphs>149</Paragraphs>
  <Slides>14</Slides>
  <Notes>3</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14</vt:i4>
      </vt:variant>
    </vt:vector>
  </HeadingPairs>
  <TitlesOfParts>
    <vt:vector size="29" baseType="lpstr">
      <vt:lpstr>Arial</vt:lpstr>
      <vt:lpstr>Arial Black</vt:lpstr>
      <vt:lpstr>Bahnschrift</vt:lpstr>
      <vt:lpstr>Bahnschrift Condensed</vt:lpstr>
      <vt:lpstr>Bahnschrift Light</vt:lpstr>
      <vt:lpstr>Bahnschrift Light SemiCondensed</vt:lpstr>
      <vt:lpstr>Bahnschrift SemiBold</vt:lpstr>
      <vt:lpstr>Bahnschrift SemiBold Condensed</vt:lpstr>
      <vt:lpstr>Bahnschrift SemiBold SemiConden</vt:lpstr>
      <vt:lpstr>Bahnschrift SemiLight</vt:lpstr>
      <vt:lpstr>Calibri</vt:lpstr>
      <vt:lpstr>Calibri Light</vt:lpstr>
      <vt:lpstr>Cambria Math</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Богдан Бойскаутов</dc:creator>
  <cp:lastModifiedBy>Богдан Бойскаутов</cp:lastModifiedBy>
  <cp:revision>131</cp:revision>
  <dcterms:created xsi:type="dcterms:W3CDTF">2024-03-21T09:33:53Z</dcterms:created>
  <dcterms:modified xsi:type="dcterms:W3CDTF">2024-09-02T15:35:11Z</dcterms:modified>
</cp:coreProperties>
</file>