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69" r:id="rId6"/>
    <p:sldId id="271" r:id="rId7"/>
    <p:sldId id="263" r:id="rId8"/>
    <p:sldId id="265" r:id="rId9"/>
    <p:sldId id="266" r:id="rId10"/>
    <p:sldId id="274" r:id="rId11"/>
    <p:sldId id="273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1E5C1-3E1D-491D-865E-A27322A0AD4B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21F02-DDFF-48C2-B3E1-452D280D0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7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Исследование</a:t>
            </a:r>
            <a:r>
              <a:rPr lang="ru-RU" baseline="0" dirty="0" smtClean="0"/>
              <a:t> воздействия ЗВ на атмосферу экзопланет, что приводит к образованию протяженной газовой оболочки. Раннее </a:t>
            </a:r>
            <a:r>
              <a:rPr lang="ru-RU" baseline="0" dirty="0" err="1" smtClean="0"/>
              <a:t>расмотривалось</a:t>
            </a:r>
            <a:r>
              <a:rPr lang="ru-RU" baseline="0" dirty="0" smtClean="0"/>
              <a:t> только гидродинамическое приближение, а мы использовали кинетический подход, что бы учесть возможные кинетические воздействия.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0620-9F0C-4E3F-BB02-C668BE4D781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3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0620-9F0C-4E3F-BB02-C668BE4D781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74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kumimoji="0" lang="ru-RU"/>
          </a:p>
        </p:txBody>
      </p:sp>
      <p:sp>
        <p:nvSpPr>
          <p:cNvPr id="1597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7FB63A9B-5484-C640-B25C-26BDC84C946E}" type="slidenum">
              <a:rPr kumimoji="0" lang="ru-RU" sz="1200"/>
              <a:pPr/>
              <a:t>5</a:t>
            </a:fld>
            <a:endParaRPr kumimoji="0" lang="ru-RU" sz="1200"/>
          </a:p>
        </p:txBody>
      </p:sp>
    </p:spTree>
    <p:extLst>
      <p:ext uri="{BB962C8B-B14F-4D97-AF65-F5344CB8AC3E}">
        <p14:creationId xmlns:p14="http://schemas.microsoft.com/office/powerpoint/2010/main" val="406691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kumimoji="0" lang="ru-RU"/>
          </a:p>
        </p:txBody>
      </p:sp>
      <p:sp>
        <p:nvSpPr>
          <p:cNvPr id="1597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7FB63A9B-5484-C640-B25C-26BDC84C946E}" type="slidenum">
              <a:rPr kumimoji="0" lang="ru-RU" sz="1200"/>
              <a:pPr/>
              <a:t>6</a:t>
            </a:fld>
            <a:endParaRPr kumimoji="0" lang="ru-RU" sz="1200"/>
          </a:p>
        </p:txBody>
      </p:sp>
    </p:spTree>
    <p:extLst>
      <p:ext uri="{BB962C8B-B14F-4D97-AF65-F5344CB8AC3E}">
        <p14:creationId xmlns:p14="http://schemas.microsoft.com/office/powerpoint/2010/main" val="1623237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Исследование</a:t>
            </a:r>
            <a:r>
              <a:rPr lang="ru-RU" baseline="0" dirty="0" smtClean="0"/>
              <a:t> воздействия ЗВ на атмосферу </a:t>
            </a:r>
            <a:r>
              <a:rPr lang="ru-RU" baseline="0" dirty="0" err="1" smtClean="0"/>
              <a:t>экзопланет</a:t>
            </a:r>
            <a:r>
              <a:rPr lang="ru-RU" baseline="0" dirty="0" smtClean="0"/>
              <a:t>, что приводит к образованию протяженной газовой оболочки. Раннее </a:t>
            </a:r>
            <a:r>
              <a:rPr lang="ru-RU" baseline="0" dirty="0" err="1" smtClean="0"/>
              <a:t>расмотривалось</a:t>
            </a:r>
            <a:r>
              <a:rPr lang="ru-RU" baseline="0" dirty="0" smtClean="0"/>
              <a:t> только гидродинамическое приближение, а мы использовали кинетический подход, что бы учесть возможные кинетические воздействия.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0620-9F0C-4E3F-BB02-C668BE4D781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14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качестве энергетического</a:t>
            </a:r>
            <a:r>
              <a:rPr lang="ru-RU" baseline="0" dirty="0" smtClean="0"/>
              <a:t> спектра ЗВ мы использовали измеренный прибором </a:t>
            </a:r>
            <a:r>
              <a:rPr lang="en-US" baseline="0" dirty="0" smtClean="0"/>
              <a:t>SWIA</a:t>
            </a:r>
            <a:r>
              <a:rPr lang="ru-RU" baseline="0" dirty="0" smtClean="0"/>
              <a:t> на борту КА </a:t>
            </a:r>
            <a:r>
              <a:rPr lang="en-US" baseline="0" dirty="0" smtClean="0"/>
              <a:t>MAVEN</a:t>
            </a:r>
            <a:r>
              <a:rPr lang="ru-RU" baseline="0" dirty="0" smtClean="0"/>
              <a:t> на орбите Марса, данный поток был </a:t>
            </a:r>
            <a:r>
              <a:rPr lang="ru-RU" baseline="0" dirty="0" err="1" smtClean="0"/>
              <a:t>перешкалирован</a:t>
            </a:r>
            <a:r>
              <a:rPr lang="ru-RU" baseline="0" dirty="0" smtClean="0"/>
              <a:t> на орбиту исследуемой </a:t>
            </a:r>
            <a:r>
              <a:rPr lang="ru-RU" baseline="0" dirty="0" err="1" smtClean="0"/>
              <a:t>экзопланеты</a:t>
            </a:r>
            <a:r>
              <a:rPr lang="ru-RU" baseline="0" dirty="0" smtClean="0"/>
              <a:t>. Этот поток измерен для </a:t>
            </a:r>
            <a:r>
              <a:rPr lang="ru-RU" baseline="0" dirty="0" err="1" smtClean="0"/>
              <a:t>умереного</a:t>
            </a:r>
            <a:r>
              <a:rPr lang="ru-RU" baseline="0" dirty="0" smtClean="0"/>
              <a:t> низкого уровня солнечной активности. ЗВ у других звезд не меряются. Данных о звездных ветрах у других звезд отсутствуют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0620-9F0C-4E3F-BB02-C668BE4D781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87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Проинтегрировать под кривой, то мы найдем светимость</a:t>
            </a:r>
            <a:r>
              <a:rPr lang="ru-RU" baseline="0" dirty="0" smtClean="0"/>
              <a:t> в линии </a:t>
            </a:r>
            <a:r>
              <a:rPr lang="ru-RU" baseline="0" dirty="0" err="1" smtClean="0"/>
              <a:t>Лайман</a:t>
            </a:r>
            <a:r>
              <a:rPr lang="ru-RU" baseline="0" dirty="0" smtClean="0"/>
              <a:t> 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0620-9F0C-4E3F-BB02-C668BE4D781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8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0620-9F0C-4E3F-BB02-C668BE4D781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0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0062-9F4C-4B3E-9390-F83860491675}" type="datetime1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E1C-A78C-478F-9577-0D7545B52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4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4417-433F-4AC5-AA6F-BB5524BBF62E}" type="datetime1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E1C-A78C-478F-9577-0D7545B52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8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A1548-D558-49C1-AE6E-D227DA509536}" type="datetime1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E1C-A78C-478F-9577-0D7545B52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6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5D85-5E29-491F-841B-16A98222C879}" type="datetime1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E1C-A78C-478F-9577-0D7545B52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8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9E46-569F-40C4-9AD5-18F7300A873B}" type="datetime1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E1C-A78C-478F-9577-0D7545B52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2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9C39-A183-411B-8D9F-B048E37021E1}" type="datetime1">
              <a:rPr lang="ru-RU" smtClean="0"/>
              <a:pPr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E1C-A78C-478F-9577-0D7545B52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2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D980-F345-4CED-8FD1-B8CBAB94D27C}" type="datetime1">
              <a:rPr lang="ru-RU" smtClean="0"/>
              <a:pPr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E1C-A78C-478F-9577-0D7545B52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3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9661-E6F6-4B82-87DA-969BAB5B98BF}" type="datetime1">
              <a:rPr lang="ru-RU" smtClean="0"/>
              <a:pPr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E1C-A78C-478F-9577-0D7545B52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2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AD78-D5E5-4FBD-B101-339F71B62603}" type="datetime1">
              <a:rPr lang="ru-RU" smtClean="0"/>
              <a:pPr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E1C-A78C-478F-9577-0D7545B52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0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4737-3063-41FF-99FB-8E2D97F14951}" type="datetime1">
              <a:rPr lang="ru-RU" smtClean="0"/>
              <a:pPr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E1C-A78C-478F-9577-0D7545B52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5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A25F-126D-4D01-BBF4-BAD8454DEDC0}" type="datetime1">
              <a:rPr lang="ru-RU" smtClean="0"/>
              <a:pPr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E1C-A78C-478F-9577-0D7545B52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1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821A-C384-4277-918D-B9A44EAD5909}" type="datetime1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A0E1C-A78C-478F-9577-0D7545B52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59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7.wmf"/><Relationship Id="rId7" Type="http://schemas.openxmlformats.org/officeDocument/2006/relationships/image" Target="../media/image21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10335"/>
            <a:ext cx="9144000" cy="1083906"/>
          </a:xfrm>
        </p:spPr>
        <p:txBody>
          <a:bodyPr/>
          <a:lstStyle/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Avtaeva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Shematovich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V.I.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astronomy RAS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83" y="3293778"/>
            <a:ext cx="12080033" cy="1996751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Kinetic modeling of non-thermal atmospheric losses for the exoplanet pi Men c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forced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host star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1" y="30735"/>
            <a:ext cx="1468016" cy="145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E1C-A78C-478F-9577-0D7545B522BF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37381" y="141451"/>
            <a:ext cx="7117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Международная Байкальская молодежная научная школа по фундаментальной физике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"ФИЗИЧЕСКИЕ ПРОЦЕССЫ В КОСМОСЕ И ОКОЛОЗЕМНОЙ СРЕДЕ"</a:t>
            </a:r>
            <a:endParaRPr lang="ru-RU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XVIII Конференция молодых ученых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"Взаимодействие полей и излучения с веществом" Иркутск, 1-7 сентября 2024 г</a:t>
            </a:r>
            <a:r>
              <a:rPr lang="ru-RU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" y="30735"/>
            <a:ext cx="1492327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14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81125"/>
            <a:ext cx="4890155" cy="151719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 profiles of high energy atoms fluxes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E1C-A78C-478F-9577-0D7545B522BF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281126"/>
            <a:ext cx="6352222" cy="6352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" y="2349241"/>
            <a:ext cx="565372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Fluxes through: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6×10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equivalent energy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8×10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atoms, equivalent energy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46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81088" y="417999"/>
            <a:ext cx="9362516" cy="6215575"/>
            <a:chOff x="206768" y="-504558"/>
            <a:chExt cx="10806783" cy="717439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4" t="3857" r="3412" b="79735"/>
            <a:stretch/>
          </p:blipFill>
          <p:spPr>
            <a:xfrm>
              <a:off x="6182227" y="5599912"/>
              <a:ext cx="4831324" cy="1069923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06768" y="-504558"/>
              <a:ext cx="10758716" cy="7041548"/>
              <a:chOff x="206768" y="-504558"/>
              <a:chExt cx="10758716" cy="7041548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68" r="5481" b="61464"/>
              <a:stretch/>
            </p:blipFill>
            <p:spPr>
              <a:xfrm>
                <a:off x="6145097" y="-504558"/>
                <a:ext cx="4820387" cy="2352814"/>
              </a:xfrm>
              <a:prstGeom prst="rect">
                <a:avLst/>
              </a:prstGeom>
            </p:spPr>
          </p:pic>
          <p:grpSp>
            <p:nvGrpSpPr>
              <p:cNvPr id="23" name="Группа 22"/>
              <p:cNvGrpSpPr/>
              <p:nvPr/>
            </p:nvGrpSpPr>
            <p:grpSpPr>
              <a:xfrm>
                <a:off x="206768" y="453369"/>
                <a:ext cx="5741258" cy="6083621"/>
                <a:chOff x="153501" y="566491"/>
                <a:chExt cx="5741258" cy="6083621"/>
              </a:xfrm>
            </p:grpSpPr>
            <p:pic>
              <p:nvPicPr>
                <p:cNvPr id="2" name="Рисунок 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91" b="7541"/>
                <a:stretch/>
              </p:blipFill>
              <p:spPr>
                <a:xfrm>
                  <a:off x="649539" y="566491"/>
                  <a:ext cx="5245220" cy="5645123"/>
                </a:xfrm>
                <a:prstGeom prst="rect">
                  <a:avLst/>
                </a:prstGeom>
              </p:spPr>
            </p:pic>
            <p:grpSp>
              <p:nvGrpSpPr>
                <p:cNvPr id="22" name="Группа 21"/>
                <p:cNvGrpSpPr/>
                <p:nvPr/>
              </p:nvGrpSpPr>
              <p:grpSpPr>
                <a:xfrm>
                  <a:off x="153501" y="1379815"/>
                  <a:ext cx="5396399" cy="5270297"/>
                  <a:chOff x="153501" y="1379815"/>
                  <a:chExt cx="5396399" cy="527029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/>
                      <p:cNvSpPr txBox="1"/>
                      <p:nvPr/>
                    </p:nvSpPr>
                    <p:spPr>
                      <a:xfrm rot="16200000">
                        <a:off x="-1614172" y="3147488"/>
                        <a:ext cx="4166958" cy="63161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ru-RU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Расстояние от центра планеты, </a:t>
                        </a:r>
                        <a14:m>
                          <m:oMath xmlns:m="http://schemas.openxmlformats.org/officeDocument/2006/math"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</m:oMath>
                        </a14:m>
                        <a:endPara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" name="TextBox 1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16200000">
                        <a:off x="-1614172" y="3147488"/>
                        <a:ext cx="4166958" cy="631612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r="-2222" b="-152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21" name="Группа 20"/>
                  <p:cNvGrpSpPr/>
                  <p:nvPr/>
                </p:nvGrpSpPr>
                <p:grpSpPr>
                  <a:xfrm>
                    <a:off x="990601" y="3762374"/>
                    <a:ext cx="4559299" cy="2887738"/>
                    <a:chOff x="990601" y="3762374"/>
                    <a:chExt cx="4559299" cy="2887738"/>
                  </a:xfrm>
                </p:grpSpPr>
                <p:pic>
                  <p:nvPicPr>
                    <p:cNvPr id="8" name="Рисунок 7"/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7295" t="5055" r="25252" b="75410"/>
                    <a:stretch/>
                  </p:blipFill>
                  <p:spPr>
                    <a:xfrm>
                      <a:off x="2837793" y="4912536"/>
                      <a:ext cx="1513490" cy="53602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Рисунок 12"/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2435" t="8418" r="39328" b="76036"/>
                    <a:stretch/>
                  </p:blipFill>
                  <p:spPr>
                    <a:xfrm>
                      <a:off x="990601" y="3762374"/>
                      <a:ext cx="857250" cy="64770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9" name="Прямоугольник 18"/>
                    <p:cNvSpPr/>
                    <p:nvPr/>
                  </p:nvSpPr>
                  <p:spPr>
                    <a:xfrm>
                      <a:off x="3705786" y="5020375"/>
                      <a:ext cx="158750" cy="14363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" name="Прямоугольник 13"/>
                    <p:cNvSpPr/>
                    <p:nvPr/>
                  </p:nvSpPr>
                  <p:spPr>
                    <a:xfrm>
                      <a:off x="990601" y="3762374"/>
                      <a:ext cx="4559299" cy="1317626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accen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5" name="Прямоугольник 14"/>
                    <p:cNvSpPr/>
                    <p:nvPr/>
                  </p:nvSpPr>
                  <p:spPr>
                    <a:xfrm>
                      <a:off x="990601" y="4912536"/>
                      <a:ext cx="4559299" cy="536028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accent6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" name="TextBox 17"/>
                        <p:cNvSpPr txBox="1"/>
                        <p:nvPr/>
                      </p:nvSpPr>
                      <p:spPr>
                        <a:xfrm>
                          <a:off x="990602" y="6223807"/>
                          <a:ext cx="4176553" cy="42630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Концентрации элементов, </a:t>
                          </a:r>
                          <a14:m>
                            <m:oMath xmlns:m="http://schemas.openxmlformats.org/officeDocument/2006/math"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с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8" name="TextBox 1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90602" y="6223807"/>
                          <a:ext cx="4176553" cy="426305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t="-10000" b="-2666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0" name="Прямоугольник 19"/>
                    <p:cNvSpPr/>
                    <p:nvPr/>
                  </p:nvSpPr>
                  <p:spPr>
                    <a:xfrm>
                      <a:off x="3313040" y="5271850"/>
                      <a:ext cx="395360" cy="15473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5603167" y="-136055"/>
                <a:ext cx="774795" cy="37853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5603167" y="1751757"/>
                <a:ext cx="798693" cy="320044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5603167" y="5313463"/>
                <a:ext cx="820106" cy="110167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Прямоугольник 36"/>
              <p:cNvSpPr/>
              <p:nvPr/>
            </p:nvSpPr>
            <p:spPr>
              <a:xfrm>
                <a:off x="1043868" y="1007317"/>
                <a:ext cx="4559299" cy="160524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043868" y="2282922"/>
                <a:ext cx="4559299" cy="15910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647805" y="2217387"/>
                <a:ext cx="186103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Расстояние до точки 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L1</a:t>
                </a:r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4017721" y="942411"/>
                <a:ext cx="149111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Область перезарядки </a:t>
                </a:r>
                <a:endParaRPr lang="ru-RU" sz="1100" dirty="0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rot="2350852">
                <a:off x="5068310" y="232267"/>
                <a:ext cx="226545" cy="319469"/>
              </a:xfrm>
              <a:custGeom>
                <a:avLst/>
                <a:gdLst>
                  <a:gd name="connsiteX0" fmla="*/ 42673 w 2347271"/>
                  <a:gd name="connsiteY0" fmla="*/ 0 h 2754282"/>
                  <a:gd name="connsiteX1" fmla="*/ 55114 w 2347271"/>
                  <a:gd name="connsiteY1" fmla="*/ 646923 h 2754282"/>
                  <a:gd name="connsiteX2" fmla="*/ 583849 w 2347271"/>
                  <a:gd name="connsiteY2" fmla="*/ 603380 h 2754282"/>
                  <a:gd name="connsiteX3" fmla="*/ 602510 w 2347271"/>
                  <a:gd name="connsiteY3" fmla="*/ 1219200 h 2754282"/>
                  <a:gd name="connsiteX4" fmla="*/ 1236992 w 2347271"/>
                  <a:gd name="connsiteY4" fmla="*/ 1138335 h 2754282"/>
                  <a:gd name="connsiteX5" fmla="*/ 1181008 w 2347271"/>
                  <a:gd name="connsiteY5" fmla="*/ 1735494 h 2754282"/>
                  <a:gd name="connsiteX6" fmla="*/ 1803049 w 2347271"/>
                  <a:gd name="connsiteY6" fmla="*/ 1635968 h 2754282"/>
                  <a:gd name="connsiteX7" fmla="*/ 1765726 w 2347271"/>
                  <a:gd name="connsiteY7" fmla="*/ 2251788 h 2754282"/>
                  <a:gd name="connsiteX8" fmla="*/ 2331784 w 2347271"/>
                  <a:gd name="connsiteY8" fmla="*/ 2133600 h 2754282"/>
                  <a:gd name="connsiteX9" fmla="*/ 2188714 w 2347271"/>
                  <a:gd name="connsiteY9" fmla="*/ 2699657 h 2754282"/>
                  <a:gd name="connsiteX10" fmla="*/ 2201155 w 2347271"/>
                  <a:gd name="connsiteY10" fmla="*/ 2736980 h 2754282"/>
                  <a:gd name="connsiteX11" fmla="*/ 2182494 w 2347271"/>
                  <a:gd name="connsiteY11" fmla="*/ 2743200 h 275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47271" h="2754282">
                    <a:moveTo>
                      <a:pt x="42673" y="0"/>
                    </a:moveTo>
                    <a:cubicBezTo>
                      <a:pt x="3795" y="273180"/>
                      <a:pt x="-35082" y="546360"/>
                      <a:pt x="55114" y="646923"/>
                    </a:cubicBezTo>
                    <a:cubicBezTo>
                      <a:pt x="145310" y="747486"/>
                      <a:pt x="492616" y="508000"/>
                      <a:pt x="583849" y="603380"/>
                    </a:cubicBezTo>
                    <a:cubicBezTo>
                      <a:pt x="675082" y="698760"/>
                      <a:pt x="493653" y="1130041"/>
                      <a:pt x="602510" y="1219200"/>
                    </a:cubicBezTo>
                    <a:cubicBezTo>
                      <a:pt x="711367" y="1308359"/>
                      <a:pt x="1140576" y="1052286"/>
                      <a:pt x="1236992" y="1138335"/>
                    </a:cubicBezTo>
                    <a:cubicBezTo>
                      <a:pt x="1333408" y="1224384"/>
                      <a:pt x="1086665" y="1652555"/>
                      <a:pt x="1181008" y="1735494"/>
                    </a:cubicBezTo>
                    <a:cubicBezTo>
                      <a:pt x="1275351" y="1818433"/>
                      <a:pt x="1705596" y="1549919"/>
                      <a:pt x="1803049" y="1635968"/>
                    </a:cubicBezTo>
                    <a:cubicBezTo>
                      <a:pt x="1900502" y="1722017"/>
                      <a:pt x="1677604" y="2168849"/>
                      <a:pt x="1765726" y="2251788"/>
                    </a:cubicBezTo>
                    <a:cubicBezTo>
                      <a:pt x="1853848" y="2334727"/>
                      <a:pt x="2261286" y="2058955"/>
                      <a:pt x="2331784" y="2133600"/>
                    </a:cubicBezTo>
                    <a:cubicBezTo>
                      <a:pt x="2402282" y="2208245"/>
                      <a:pt x="2210485" y="2599094"/>
                      <a:pt x="2188714" y="2699657"/>
                    </a:cubicBezTo>
                    <a:cubicBezTo>
                      <a:pt x="2166943" y="2800220"/>
                      <a:pt x="2202192" y="2729723"/>
                      <a:pt x="2201155" y="2736980"/>
                    </a:cubicBezTo>
                    <a:cubicBezTo>
                      <a:pt x="2200118" y="2744237"/>
                      <a:pt x="2191306" y="2743718"/>
                      <a:pt x="2182494" y="2743200"/>
                    </a:cubicBezTo>
                  </a:path>
                </a:pathLst>
              </a:cu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200986" y="254358"/>
                <a:ext cx="402181" cy="29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hv</a:t>
                </a:r>
                <a:endParaRPr lang="ru-RU" sz="1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Стрелка вниз 42"/>
              <p:cNvSpPr/>
              <p:nvPr/>
            </p:nvSpPr>
            <p:spPr>
              <a:xfrm>
                <a:off x="3960126" y="150015"/>
                <a:ext cx="1101111" cy="525065"/>
              </a:xfrm>
              <a:prstGeom prst="downArrow">
                <a:avLst>
                  <a:gd name="adj1" fmla="val 70496"/>
                  <a:gd name="adj2" fmla="val 33636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1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1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SW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011"/>
              <a:stretch/>
            </p:blipFill>
            <p:spPr>
              <a:xfrm>
                <a:off x="6489956" y="1494225"/>
                <a:ext cx="4232157" cy="4104731"/>
              </a:xfrm>
              <a:prstGeom prst="rect">
                <a:avLst/>
              </a:prstGeom>
            </p:spPr>
          </p:pic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5581754" y="4784606"/>
                <a:ext cx="841519" cy="8133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Заголовок 1"/>
          <p:cNvSpPr txBox="1">
            <a:spLocks/>
          </p:cNvSpPr>
          <p:nvPr/>
        </p:nvSpPr>
        <p:spPr>
          <a:xfrm>
            <a:off x="224826" y="101369"/>
            <a:ext cx="11751906" cy="11028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energy H fractions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5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21" y="114299"/>
            <a:ext cx="10515600" cy="80611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868" y="1012258"/>
            <a:ext cx="11387890" cy="570921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 loss is important, because planet is on bound between sub-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eptunes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super-Earths;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of atmosphere with stellar wind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 causes heating.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Exothermic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photochemistry leads to atmosphere mass loss and cooling;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performed calculations for medium stellar activity. With UV flares, strong wind or coronal mass ejections influence of parent star would be stronger.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work was carried out with the support of the RNF </a:t>
            </a:r>
            <a:r>
              <a:rPr 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22-12-00384.</a:t>
            </a:r>
            <a:endParaRPr lang="ru-RU" sz="22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5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your attention</a:t>
            </a:r>
            <a:r>
              <a:rPr lang="ru-RU" sz="35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35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373-F93E-4905-A09F-05CAE8086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3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1839"/>
            <a:ext cx="10515600" cy="9048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7950" y="1049929"/>
            <a:ext cx="8635506" cy="56715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610600" y="2992110"/>
            <a:ext cx="3066393" cy="363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Stellar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stellar wind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– ENA H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 UV flux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escape due to exothermic photochemical reactions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7622" t="21800" r="52406" b="21894"/>
          <a:stretch/>
        </p:blipFill>
        <p:spPr>
          <a:xfrm>
            <a:off x="7466557" y="5533"/>
            <a:ext cx="4725443" cy="2139584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9232245" y="2145117"/>
            <a:ext cx="2728442" cy="6378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hydrodynamic compression of the atmosphere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373-F93E-4905-A09F-05CAE80860F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12" y="0"/>
            <a:ext cx="5036127" cy="67858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neptune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665567" y="48500"/>
            <a:ext cx="6526433" cy="2407937"/>
          </a:xfrm>
          <a:prstGeom prst="rect">
            <a:avLst/>
          </a:prstGeom>
        </p:spPr>
      </p:pic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45001" y="678584"/>
            <a:ext cx="5181600" cy="29394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80783" y="23609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arameters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Gandolfi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(2018))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001" y="3582154"/>
            <a:ext cx="6890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 is of solar type star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Garcia-Munoz et al., 2020).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age is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years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 sub-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neptune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super-earth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 Men 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first transit planet discovered by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telescope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(Gandolfi et al., 2018).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Atmosphere of this exoplanet was studied by HST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absorption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red or blue wings of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Ly-α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wasn`t detected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(García Muñoz et al., 2020).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of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 from aeronomic model were used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(Shaikhislamov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2020).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4" descr="radius-g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0316" y="2919956"/>
            <a:ext cx="4954075" cy="352367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373-F93E-4905-A09F-05CAE80860F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6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5905" y="1753386"/>
            <a:ext cx="52541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Yellow region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~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18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R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–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region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of charge exchange between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solar wind protons and neutral atoms of hydrogen crown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formation of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ENA H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Blue region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(4.0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R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8.6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–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region of interaction between ENA H and atmospheric H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computational domain for formation of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superthermal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fraction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i="1" dirty="0" smtClean="0"/>
          </a:p>
          <a:p>
            <a:pPr algn="just"/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Green region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(2.5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R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4.7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–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region of interaction between XUV 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also H→H</a:t>
            </a:r>
            <a:r>
              <a:rPr lang="en-US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reaction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where exothermal photochemistry starts dominating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Orange region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~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13.6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Lagrange point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position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r="25714"/>
          <a:stretch/>
        </p:blipFill>
        <p:spPr>
          <a:xfrm>
            <a:off x="5891753" y="-193799"/>
            <a:ext cx="6300247" cy="705179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5904" y="97647"/>
            <a:ext cx="5915608" cy="165573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nfluence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of the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host star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on the exoplanet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atmosphere</a:t>
            </a:r>
            <a:endParaRPr lang="ru-RU" sz="3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E1C-A78C-478F-9577-0D7545B522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271" y="75607"/>
            <a:ext cx="9144000" cy="93810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Kinetic model: formation, kinetics and transfer of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suprathermal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atoms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85271" y="1183600"/>
            <a:ext cx="8192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Boltzmann kinetic equation 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suprathermal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atoms in the transition region of the upper atmosphere of an exoplanet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codes were used to calculate the distribution functions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suprathermal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in the transition region of the upper atmosphere of a hot exoplanet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Monte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Carlo code for calculating source functions – rates of formation and energy spectra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suprathermal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atoms formed during the dissociation of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stellar UV radiation and the accompanying flux of photoelectrons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Shematovich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Stochastic model (DSMC) for calculating the kinetics and transport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suprathermal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atoms in the transition region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Shematovich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352766"/>
              </p:ext>
            </p:extLst>
          </p:nvPr>
        </p:nvGraphicFramePr>
        <p:xfrm>
          <a:off x="1250362" y="1957747"/>
          <a:ext cx="6122437" cy="132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4" imgW="3441700" imgH="990600" progId="Equation.DSMT4">
                  <p:embed/>
                </p:oleObj>
              </mc:Choice>
              <mc:Fallback>
                <p:oleObj name="Equation" r:id="rId4" imgW="3441700" imgH="990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362" y="1957747"/>
                        <a:ext cx="6122437" cy="132198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8509518" y="650519"/>
            <a:ext cx="3501224" cy="6233564"/>
            <a:chOff x="8116077" y="1279423"/>
            <a:chExt cx="2475724" cy="4607027"/>
          </a:xfrm>
        </p:grpSpPr>
        <p:sp>
          <p:nvSpPr>
            <p:cNvPr id="8" name="Номер слайда 3"/>
            <p:cNvSpPr txBox="1">
              <a:spLocks/>
            </p:cNvSpPr>
            <p:nvPr/>
          </p:nvSpPr>
          <p:spPr bwMode="auto">
            <a:xfrm>
              <a:off x="8610600" y="5543550"/>
              <a:ext cx="1905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9056" tIns="34529" rIns="69056" bIns="34529" numCol="1" anchor="ctr" anchorCtr="0" compatLnSpc="1">
              <a:prstTxWarp prst="textNoShape">
                <a:avLst/>
              </a:prstTxWarp>
            </a:bodyPr>
            <a:lstStyle/>
            <a:p>
              <a:pPr algn="r" defTabSz="685800">
                <a:defRPr/>
              </a:pPr>
              <a:endParaRPr lang="en-US" sz="1050" dirty="0">
                <a:latin typeface="Arial" charset="0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16077" y="2245553"/>
              <a:ext cx="2475724" cy="23231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8153401" y="1279423"/>
              <a:ext cx="2313903" cy="68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H-H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region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el-GR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 Q</a:t>
              </a:r>
              <a:r>
                <a:rPr lang="el-GR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Boltzmann kinetic equation </a:t>
              </a:r>
              <a:endPara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9"/>
            <p:cNvSpPr txBox="1">
              <a:spLocks noChangeArrowheads="1"/>
            </p:cNvSpPr>
            <p:nvPr/>
          </p:nvSpPr>
          <p:spPr bwMode="auto">
            <a:xfrm>
              <a:off x="8287139" y="4729268"/>
              <a:ext cx="2133600" cy="70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thermosphere is the region where collisions dominate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el-GR" sz="1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1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&gt;&gt; Q</a:t>
              </a:r>
              <a:r>
                <a:rPr lang="el-GR" sz="1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Hydrodynamic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equations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9196389" y="2105025"/>
              <a:ext cx="66675" cy="14097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7" name="Стрелка вверх 16"/>
            <p:cNvSpPr/>
            <p:nvPr/>
          </p:nvSpPr>
          <p:spPr>
            <a:xfrm>
              <a:off x="9020176" y="3862387"/>
              <a:ext cx="66675" cy="85248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E1C-A78C-478F-9577-0D7545B522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06102" y="1"/>
            <a:ext cx="5397114" cy="2205872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spectra of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upward flux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suprathermal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due to exothermic photochemistry</a:t>
            </a: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 bwMode="auto">
          <a:xfrm>
            <a:off x="861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3A5C51D-3656-4F10-B14E-F9B028F0EE75}" type="slidenum">
              <a:rPr lang="en-US" sz="1400">
                <a:solidFill>
                  <a:schemeClr val="bg1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24991" y="2383572"/>
            <a:ext cx="356831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 star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nonthermal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flux is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2,2×10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level of stellar activity.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close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by the Jeans formula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5,6 × 10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hydrogen atoms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pper limit on non-thermal average flux is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9.7 × 10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Close to estimate of thermal atmosphere loss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to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10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0E1C-A78C-478F-9577-0D7545B522BF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10" y="150829"/>
            <a:ext cx="6521752" cy="65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20" y="-5170"/>
            <a:ext cx="11927305" cy="119731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 model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2686" y="2510078"/>
                <a:ext cx="11646569" cy="402269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Suprathermal atoms loose energy from collisions with another particles and concentrate between thermosphere and exosphere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Shematovich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al.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1999, 2005, 2011).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Kinetics and transfer follow Boltzmann kinetic equation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ru-RU" sz="1600" dirty="0" smtClean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ru-RU" sz="1600" dirty="0" smtClean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b>
                    </m:sSub>
                    <m:r>
                      <a:rPr lang="ru-RU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𝐸𝑁𝐴</m:t>
                        </m:r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ru-RU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𝑡h</m:t>
                            </m:r>
                          </m:sub>
                        </m:sSub>
                      </m:sub>
                    </m:sSub>
                    <m:r>
                      <a:rPr lang="ru-RU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 distribution</a:t>
                </a:r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hot H atoms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(ENA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surrounding thermal atmospheric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respectively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depicts formation of suprathermal H in collisions with atmospheric H atoms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𝐸𝑁𝐴</m:t>
                        </m:r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upper boundary condition (from stellar wind parameters)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Collisional integrals</a:t>
                </a:r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𝑚𝑡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𝐸𝑁𝐴</m:t>
                            </m:r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𝑡h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𝑚𝑡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sub>
                        </m:s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𝑡h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due to ENA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hot H atoms scattering on surrounding gas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respectively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Shematovich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др., 1999, 2005, 2011). </a:t>
                </a:r>
                <a:endParaRPr lang="ru-RU" sz="16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2686" y="2510078"/>
                <a:ext cx="11646569" cy="4022698"/>
              </a:xfrm>
              <a:blipFill>
                <a:blip r:embed="rId3"/>
                <a:stretch>
                  <a:fillRect l="-262" t="-455" r="-262" b="-4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945209" y="1082336"/>
                <a:ext cx="3467744" cy="372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→ЭНА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209" y="1082336"/>
                <a:ext cx="3467744" cy="372859"/>
              </a:xfrm>
              <a:prstGeom prst="rect">
                <a:avLst/>
              </a:prstGeom>
              <a:blipFill>
                <a:blip r:embed="rId4" cstate="print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99193" y="916086"/>
                <a:ext cx="4468724" cy="1117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  <m:sup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𝑡h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93" y="916086"/>
                <a:ext cx="4468724" cy="111799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414342" y="1849418"/>
                <a:ext cx="779277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ЭНА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′&gt;100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𝑒𝑉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 ЭНА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"&gt;100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𝑒𝑉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"&gt;1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𝑒𝑉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342" y="1849418"/>
                <a:ext cx="7792775" cy="369332"/>
              </a:xfrm>
              <a:prstGeom prst="rect">
                <a:avLst/>
              </a:prstGeom>
              <a:blipFill>
                <a:blip r:embed="rId6" cstate="print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063414" y="3141676"/>
                <a:ext cx="6045115" cy="1165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𝒗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𝐸𝑁𝐴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𝒔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𝐸𝑁𝐴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𝐸𝑁𝐴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𝑚𝑡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𝐸𝑁𝐴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den>
                    </m:f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𝒔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den>
                    </m:f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𝑚𝑡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sub>
                            </m:sSub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𝑡h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414" y="3141676"/>
                <a:ext cx="6045115" cy="11657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трелка вправо 8"/>
          <p:cNvSpPr/>
          <p:nvPr/>
        </p:nvSpPr>
        <p:spPr>
          <a:xfrm>
            <a:off x="4414341" y="1066024"/>
            <a:ext cx="1405046" cy="37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373-F93E-4905-A09F-05CAE8086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9770224" y="901152"/>
            <a:ext cx="645189" cy="11080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4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2969" y="307984"/>
            <a:ext cx="4848243" cy="110007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high energy H atoms spectra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36018" y="2309567"/>
            <a:ext cx="4853906" cy="427190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used stellar wind spectra from solar observations of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spacecraft). 20%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transformation to ENA H flux is assumed;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 spectra for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8.0R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 are presented;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327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(budget)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131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(downward)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(upward)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erg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2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heats an atmosphere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373-F93E-4905-A09F-05CAE80860F0}" type="slidenum">
              <a:rPr lang="ru-RU" smtClean="0"/>
              <a:pPr/>
              <a:t>8</a:t>
            </a:fld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318232" y="1740513"/>
            <a:ext cx="0" cy="101600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978748" y="1740513"/>
            <a:ext cx="0" cy="1036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810" y="-35852"/>
            <a:ext cx="7019133" cy="70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85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837" y="94415"/>
            <a:ext cx="11698992" cy="131782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fluxes spectra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33989" y="3335309"/>
            <a:ext cx="2783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 are strongly non-equilibrium.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gives height profiles of H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4373-F93E-4905-A09F-05CAE8086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501493" y="1452460"/>
            <a:ext cx="2509520" cy="762000"/>
          </a:xfrm>
          <a:prstGeom prst="downArrow">
            <a:avLst>
              <a:gd name="adj1" fmla="val 100000"/>
              <a:gd name="adj2" fmla="val 32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Upward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142336" y="1456086"/>
            <a:ext cx="2509520" cy="762000"/>
          </a:xfrm>
          <a:prstGeom prst="downArrow">
            <a:avLst>
              <a:gd name="adj1" fmla="val 100000"/>
              <a:gd name="adj2" fmla="val 273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Downward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7534714" y="2574241"/>
            <a:ext cx="1444171" cy="1310054"/>
          </a:xfrm>
          <a:prstGeom prst="leftArrow">
            <a:avLst>
              <a:gd name="adj1" fmla="val 100000"/>
              <a:gd name="adj2" fmla="val 197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Energy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7534714" y="4663976"/>
            <a:ext cx="1444171" cy="1310054"/>
          </a:xfrm>
          <a:prstGeom prst="leftArrow">
            <a:avLst>
              <a:gd name="adj1" fmla="val 100000"/>
              <a:gd name="adj2" fmla="val 197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Particles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75" y="2266268"/>
            <a:ext cx="4190201" cy="4351338"/>
          </a:xfrm>
          <a:prstGeom prst="rect">
            <a:avLst/>
          </a:prstGeo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/>
          <a:stretch/>
        </p:blipFill>
        <p:spPr>
          <a:xfrm>
            <a:off x="3977793" y="2254680"/>
            <a:ext cx="3556921" cy="4351338"/>
          </a:xfrm>
        </p:spPr>
      </p:pic>
    </p:spTree>
    <p:extLst>
      <p:ext uri="{BB962C8B-B14F-4D97-AF65-F5344CB8AC3E}">
        <p14:creationId xmlns:p14="http://schemas.microsoft.com/office/powerpoint/2010/main" val="124703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1005</Words>
  <Application>Microsoft Office PowerPoint</Application>
  <PresentationFormat>Широкоэкранный</PresentationFormat>
  <Paragraphs>120</Paragraphs>
  <Slides>12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Courier New</vt:lpstr>
      <vt:lpstr>Georgia</vt:lpstr>
      <vt:lpstr>Times New Roman</vt:lpstr>
      <vt:lpstr>Verdana</vt:lpstr>
      <vt:lpstr>Wingdings</vt:lpstr>
      <vt:lpstr>Тема Office</vt:lpstr>
      <vt:lpstr>Equation</vt:lpstr>
      <vt:lpstr>Kinetic modeling of non-thermal atmospheric losses for the exoplanet pi Men c  forced by the host star</vt:lpstr>
      <vt:lpstr>Influence of the host star</vt:lpstr>
      <vt:lpstr>π Men c – sub-neptune</vt:lpstr>
      <vt:lpstr>Influence of the host star on the exoplanet atmosphere</vt:lpstr>
      <vt:lpstr>Kinetic model: formation, kinetics and transfer of suprathermal atoms</vt:lpstr>
      <vt:lpstr>Energy spectra of the upward flux of suprathermal hydrogen due to exothermic photochemistry</vt:lpstr>
      <vt:lpstr>Kinetic model</vt:lpstr>
      <vt:lpstr>Synthetic high energy H atoms spectra</vt:lpstr>
      <vt:lpstr>Downward and upward fluxes spectra</vt:lpstr>
      <vt:lpstr>Height profiles of high energy atoms fluxes</vt:lpstr>
      <vt:lpstr>Презентация PowerPoint</vt:lpstr>
      <vt:lpstr>Conclusion: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Кинетическое моделирование нетепловых потерь верхней атмосферы экзопланеты         Pi Men C под действием родительской звезды</dc:title>
  <dc:creator>Aspirant</dc:creator>
  <cp:lastModifiedBy>Анастасия Автаева</cp:lastModifiedBy>
  <cp:revision>57</cp:revision>
  <dcterms:created xsi:type="dcterms:W3CDTF">2024-04-08T10:36:58Z</dcterms:created>
  <dcterms:modified xsi:type="dcterms:W3CDTF">2024-09-02T01:54:45Z</dcterms:modified>
</cp:coreProperties>
</file>